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1"/>
  </p:sldMasterIdLst>
  <p:notesMasterIdLst>
    <p:notesMasterId r:id="rId64"/>
  </p:notesMasterIdLst>
  <p:handoutMasterIdLst>
    <p:handoutMasterId r:id="rId65"/>
  </p:handoutMasterIdLst>
  <p:sldIdLst>
    <p:sldId id="392" r:id="rId2"/>
    <p:sldId id="554" r:id="rId3"/>
    <p:sldId id="559" r:id="rId4"/>
    <p:sldId id="560" r:id="rId5"/>
    <p:sldId id="561" r:id="rId6"/>
    <p:sldId id="598" r:id="rId7"/>
    <p:sldId id="562" r:id="rId8"/>
    <p:sldId id="592" r:id="rId9"/>
    <p:sldId id="593" r:id="rId10"/>
    <p:sldId id="594" r:id="rId11"/>
    <p:sldId id="595" r:id="rId12"/>
    <p:sldId id="596" r:id="rId13"/>
    <p:sldId id="597" r:id="rId14"/>
    <p:sldId id="563" r:id="rId15"/>
    <p:sldId id="599" r:id="rId16"/>
    <p:sldId id="564" r:id="rId17"/>
    <p:sldId id="622" r:id="rId18"/>
    <p:sldId id="579" r:id="rId19"/>
    <p:sldId id="565" r:id="rId20"/>
    <p:sldId id="575" r:id="rId21"/>
    <p:sldId id="566" r:id="rId22"/>
    <p:sldId id="568" r:id="rId23"/>
    <p:sldId id="601" r:id="rId24"/>
    <p:sldId id="582" r:id="rId25"/>
    <p:sldId id="611" r:id="rId26"/>
    <p:sldId id="613" r:id="rId27"/>
    <p:sldId id="567" r:id="rId28"/>
    <p:sldId id="583" r:id="rId29"/>
    <p:sldId id="584" r:id="rId30"/>
    <p:sldId id="626" r:id="rId31"/>
    <p:sldId id="623" r:id="rId32"/>
    <p:sldId id="624" r:id="rId33"/>
    <p:sldId id="569" r:id="rId34"/>
    <p:sldId id="585" r:id="rId35"/>
    <p:sldId id="627" r:id="rId36"/>
    <p:sldId id="625" r:id="rId37"/>
    <p:sldId id="570" r:id="rId38"/>
    <p:sldId id="602" r:id="rId39"/>
    <p:sldId id="605" r:id="rId40"/>
    <p:sldId id="603" r:id="rId41"/>
    <p:sldId id="604" r:id="rId42"/>
    <p:sldId id="607" r:id="rId43"/>
    <p:sldId id="608" r:id="rId44"/>
    <p:sldId id="609" r:id="rId45"/>
    <p:sldId id="610" r:id="rId46"/>
    <p:sldId id="571" r:id="rId47"/>
    <p:sldId id="614" r:id="rId48"/>
    <p:sldId id="615" r:id="rId49"/>
    <p:sldId id="616" r:id="rId50"/>
    <p:sldId id="617" r:id="rId51"/>
    <p:sldId id="618" r:id="rId52"/>
    <p:sldId id="619" r:id="rId53"/>
    <p:sldId id="620" r:id="rId54"/>
    <p:sldId id="621" r:id="rId55"/>
    <p:sldId id="467" r:id="rId56"/>
    <p:sldId id="395" r:id="rId57"/>
    <p:sldId id="396" r:id="rId58"/>
    <p:sldId id="520" r:id="rId59"/>
    <p:sldId id="541" r:id="rId60"/>
    <p:sldId id="542" r:id="rId61"/>
    <p:sldId id="590" r:id="rId62"/>
    <p:sldId id="591" r:id="rId63"/>
  </p:sldIdLst>
  <p:sldSz cx="9144000" cy="6858000" type="screen4x3"/>
  <p:notesSz cx="7099300" cy="10234613"/>
  <p:defaultTextStyle>
    <a:defPPr>
      <a:defRPr lang="en-US"/>
    </a:defPPr>
    <a:lvl1pPr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5E4FA"/>
    <a:srgbClr val="660066"/>
    <a:srgbClr val="0000FF"/>
    <a:srgbClr val="000000"/>
    <a:srgbClr val="07131F"/>
    <a:srgbClr val="FF0000"/>
    <a:srgbClr val="CCFF33"/>
    <a:srgbClr val="66CC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852" autoAdjust="0"/>
  </p:normalViewPr>
  <p:slideViewPr>
    <p:cSldViewPr>
      <p:cViewPr varScale="1">
        <p:scale>
          <a:sx n="110" d="100"/>
          <a:sy n="110" d="100"/>
        </p:scale>
        <p:origin x="109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 Id="rId4" Type="http://schemas.openxmlformats.org/officeDocument/2006/relationships/image" Target="../media/image46.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54.emf"/><Relationship Id="rId13" Type="http://schemas.openxmlformats.org/officeDocument/2006/relationships/image" Target="../media/image59.emf"/><Relationship Id="rId3" Type="http://schemas.openxmlformats.org/officeDocument/2006/relationships/image" Target="../media/image49.emf"/><Relationship Id="rId7" Type="http://schemas.openxmlformats.org/officeDocument/2006/relationships/image" Target="../media/image53.emf"/><Relationship Id="rId12" Type="http://schemas.openxmlformats.org/officeDocument/2006/relationships/image" Target="../media/image58.emf"/><Relationship Id="rId2" Type="http://schemas.openxmlformats.org/officeDocument/2006/relationships/image" Target="../media/image48.emf"/><Relationship Id="rId1" Type="http://schemas.openxmlformats.org/officeDocument/2006/relationships/image" Target="../media/image47.wmf"/><Relationship Id="rId6" Type="http://schemas.openxmlformats.org/officeDocument/2006/relationships/image" Target="../media/image52.emf"/><Relationship Id="rId11" Type="http://schemas.openxmlformats.org/officeDocument/2006/relationships/image" Target="../media/image57.emf"/><Relationship Id="rId5" Type="http://schemas.openxmlformats.org/officeDocument/2006/relationships/image" Target="../media/image51.emf"/><Relationship Id="rId10" Type="http://schemas.openxmlformats.org/officeDocument/2006/relationships/image" Target="../media/image56.emf"/><Relationship Id="rId4" Type="http://schemas.openxmlformats.org/officeDocument/2006/relationships/image" Target="../media/image50.emf"/><Relationship Id="rId9" Type="http://schemas.openxmlformats.org/officeDocument/2006/relationships/image" Target="../media/image5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73.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 Id="rId4" Type="http://schemas.openxmlformats.org/officeDocument/2006/relationships/image" Target="../media/image8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kumimoji="1" sz="1300" b="0"/>
            </a:lvl1pPr>
          </a:lstStyle>
          <a:p>
            <a:pPr>
              <a:defRPr/>
            </a:pPr>
            <a:endParaRPr lang="zh-CN" altLang="en-US"/>
          </a:p>
        </p:txBody>
      </p:sp>
      <p:sp>
        <p:nvSpPr>
          <p:cNvPr id="17613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kumimoji="1" sz="1300" b="0"/>
            </a:lvl1pPr>
          </a:lstStyle>
          <a:p>
            <a:pPr>
              <a:defRPr/>
            </a:pPr>
            <a:endParaRPr lang="en-US" altLang="zh-CN"/>
          </a:p>
        </p:txBody>
      </p:sp>
      <p:sp>
        <p:nvSpPr>
          <p:cNvPr id="17613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kumimoji="1" sz="1300" b="0"/>
            </a:lvl1pPr>
          </a:lstStyle>
          <a:p>
            <a:pPr>
              <a:defRPr/>
            </a:pPr>
            <a:r>
              <a:rPr lang="zh-CN" altLang="en-US"/>
              <a:t>通信电子线路</a:t>
            </a:r>
            <a:endParaRPr lang="en-US" altLang="zh-CN"/>
          </a:p>
        </p:txBody>
      </p:sp>
      <p:sp>
        <p:nvSpPr>
          <p:cNvPr id="17613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kumimoji="1" sz="1300" b="0" smtClean="0"/>
            </a:lvl1pPr>
          </a:lstStyle>
          <a:p>
            <a:pPr>
              <a:defRPr/>
            </a:pPr>
            <a:fld id="{E484FEA7-D33D-444B-A6A6-AC7A97594BE9}" type="slidenum">
              <a:rPr lang="zh-CN" altLang="en-US"/>
              <a:pPr>
                <a:defRPr/>
              </a:pPr>
              <a:t>‹#›</a:t>
            </a:fld>
            <a:endParaRPr lang="en-US" altLang="zh-CN"/>
          </a:p>
        </p:txBody>
      </p:sp>
    </p:spTree>
    <p:extLst>
      <p:ext uri="{BB962C8B-B14F-4D97-AF65-F5344CB8AC3E}">
        <p14:creationId xmlns:p14="http://schemas.microsoft.com/office/powerpoint/2010/main" val="2186724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kumimoji="1" sz="1300" b="0"/>
            </a:lvl1pPr>
          </a:lstStyle>
          <a:p>
            <a:pPr>
              <a:defRPr/>
            </a:pPr>
            <a:endParaRPr lang="zh-CN" altLang="en-US"/>
          </a:p>
        </p:txBody>
      </p:sp>
      <p:sp>
        <p:nvSpPr>
          <p:cNvPr id="97283"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kumimoji="1" sz="1300" b="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5"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7286"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kumimoji="1" sz="1300" b="0"/>
            </a:lvl1pPr>
          </a:lstStyle>
          <a:p>
            <a:pPr>
              <a:defRPr/>
            </a:pPr>
            <a:r>
              <a:rPr lang="zh-CN" altLang="en-US"/>
              <a:t>通信电子线路</a:t>
            </a:r>
            <a:endParaRPr lang="en-US" altLang="zh-CN"/>
          </a:p>
        </p:txBody>
      </p:sp>
      <p:sp>
        <p:nvSpPr>
          <p:cNvPr id="97287"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kumimoji="1" sz="1300" b="0" smtClean="0"/>
            </a:lvl1pPr>
          </a:lstStyle>
          <a:p>
            <a:pPr>
              <a:defRPr/>
            </a:pPr>
            <a:fld id="{D4B2928E-DA71-459D-B249-CA2BF66258B4}" type="slidenum">
              <a:rPr lang="zh-CN" altLang="en-US"/>
              <a:pPr>
                <a:defRPr/>
              </a:pPr>
              <a:t>‹#›</a:t>
            </a:fld>
            <a:endParaRPr lang="en-US" altLang="zh-CN"/>
          </a:p>
        </p:txBody>
      </p:sp>
    </p:spTree>
    <p:extLst>
      <p:ext uri="{BB962C8B-B14F-4D97-AF65-F5344CB8AC3E}">
        <p14:creationId xmlns:p14="http://schemas.microsoft.com/office/powerpoint/2010/main" val="72118744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l-GR" altLang="zh-CN" dirty="0" smtClean="0"/>
              <a:t>ΩΩΩ</a:t>
            </a:r>
            <a:endParaRPr lang="zh-CN" altLang="en-US" dirty="0"/>
          </a:p>
        </p:txBody>
      </p:sp>
      <p:sp>
        <p:nvSpPr>
          <p:cNvPr id="4" name="页脚占位符 3"/>
          <p:cNvSpPr>
            <a:spLocks noGrp="1"/>
          </p:cNvSpPr>
          <p:nvPr>
            <p:ph type="ftr" sz="quarter" idx="10"/>
          </p:nvPr>
        </p:nvSpPr>
        <p:spPr/>
        <p:txBody>
          <a:bodyPr/>
          <a:lstStyle/>
          <a:p>
            <a:pPr>
              <a:defRPr/>
            </a:pPr>
            <a:r>
              <a:rPr lang="zh-CN" altLang="en-US" smtClean="0"/>
              <a:t>通信电子线路</a:t>
            </a:r>
            <a:endParaRPr lang="en-US" altLang="zh-CN"/>
          </a:p>
        </p:txBody>
      </p:sp>
      <p:sp>
        <p:nvSpPr>
          <p:cNvPr id="5" name="灯片编号占位符 4"/>
          <p:cNvSpPr>
            <a:spLocks noGrp="1"/>
          </p:cNvSpPr>
          <p:nvPr>
            <p:ph type="sldNum" sz="quarter" idx="11"/>
          </p:nvPr>
        </p:nvSpPr>
        <p:spPr/>
        <p:txBody>
          <a:bodyPr/>
          <a:lstStyle/>
          <a:p>
            <a:pPr>
              <a:defRPr/>
            </a:pPr>
            <a:fld id="{D4B2928E-DA71-459D-B249-CA2BF66258B4}" type="slidenum">
              <a:rPr lang="zh-CN" altLang="en-US" smtClean="0"/>
              <a:pPr>
                <a:defRPr/>
              </a:pPr>
              <a:t>3</a:t>
            </a:fld>
            <a:endParaRPr lang="en-US" altLang="zh-CN"/>
          </a:p>
        </p:txBody>
      </p:sp>
    </p:spTree>
    <p:extLst>
      <p:ext uri="{BB962C8B-B14F-4D97-AF65-F5344CB8AC3E}">
        <p14:creationId xmlns:p14="http://schemas.microsoft.com/office/powerpoint/2010/main" val="919582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B97A1-D49F-4B81-86E1-9B24844CDDA7}" type="slidenum">
              <a:rPr lang="zh-CN" altLang="en-US" smtClean="0"/>
              <a:pPr/>
              <a:t>26</a:t>
            </a:fld>
            <a:endParaRPr lang="zh-CN" altLang="en-US"/>
          </a:p>
        </p:txBody>
      </p:sp>
    </p:spTree>
    <p:extLst>
      <p:ext uri="{BB962C8B-B14F-4D97-AF65-F5344CB8AC3E}">
        <p14:creationId xmlns:p14="http://schemas.microsoft.com/office/powerpoint/2010/main" val="4214603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r>
              <a:rPr lang="zh-CN" altLang="en-US" smtClean="0"/>
              <a:t>通信电子线路</a:t>
            </a:r>
            <a:endParaRPr lang="en-US" altLang="zh-CN"/>
          </a:p>
        </p:txBody>
      </p:sp>
      <p:sp>
        <p:nvSpPr>
          <p:cNvPr id="5" name="灯片编号占位符 4"/>
          <p:cNvSpPr>
            <a:spLocks noGrp="1"/>
          </p:cNvSpPr>
          <p:nvPr>
            <p:ph type="sldNum" sz="quarter" idx="11"/>
          </p:nvPr>
        </p:nvSpPr>
        <p:spPr/>
        <p:txBody>
          <a:bodyPr/>
          <a:lstStyle/>
          <a:p>
            <a:pPr>
              <a:defRPr/>
            </a:pPr>
            <a:fld id="{D4B2928E-DA71-459D-B249-CA2BF66258B4}" type="slidenum">
              <a:rPr lang="zh-CN" altLang="en-US" smtClean="0"/>
              <a:pPr>
                <a:defRPr/>
              </a:pPr>
              <a:t>35</a:t>
            </a:fld>
            <a:endParaRPr lang="en-US" altLang="zh-CN"/>
          </a:p>
        </p:txBody>
      </p:sp>
    </p:spTree>
    <p:extLst>
      <p:ext uri="{BB962C8B-B14F-4D97-AF65-F5344CB8AC3E}">
        <p14:creationId xmlns:p14="http://schemas.microsoft.com/office/powerpoint/2010/main" val="1987930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xfrm>
            <a:off x="992188" y="768350"/>
            <a:ext cx="5114925" cy="3836988"/>
          </a:xfrm>
          <a:ln/>
        </p:spPr>
      </p:sp>
      <p:sp>
        <p:nvSpPr>
          <p:cNvPr id="96259" name="备注占位符 2"/>
          <p:cNvSpPr>
            <a:spLocks noGrp="1"/>
          </p:cNvSpPr>
          <p:nvPr>
            <p:ph type="body" idx="1"/>
          </p:nvPr>
        </p:nvSpPr>
        <p:spPr>
          <a:noFill/>
          <a:ln/>
        </p:spPr>
        <p:txBody>
          <a:bodyPr/>
          <a:lstStyle/>
          <a:p>
            <a:endParaRPr lang="zh-CN" altLang="en-US" smtClean="0"/>
          </a:p>
        </p:txBody>
      </p:sp>
      <p:sp>
        <p:nvSpPr>
          <p:cNvPr id="96260" name="灯片编号占位符 3"/>
          <p:cNvSpPr>
            <a:spLocks noGrp="1"/>
          </p:cNvSpPr>
          <p:nvPr>
            <p:ph type="sldNum" sz="quarter" idx="5"/>
          </p:nvPr>
        </p:nvSpPr>
        <p:spPr>
          <a:noFill/>
        </p:spPr>
        <p:txBody>
          <a:bodyPr/>
          <a:lstStyle/>
          <a:p>
            <a:fld id="{01D5564D-DEAF-4324-B4EE-3D15D22C7208}" type="slidenum">
              <a:rPr lang="ko-KR" altLang="en-US" smtClean="0">
                <a:latin typeface="Times New Roman" pitchFamily="18" charset="0"/>
                <a:ea typeface="Gulim" pitchFamily="34" charset="-127"/>
              </a:rPr>
              <a:pPr/>
              <a:t>58</a:t>
            </a:fld>
            <a:endParaRPr lang="en-US" altLang="ko-KR" smtClean="0">
              <a:latin typeface="Times New Roman" pitchFamily="18" charset="0"/>
              <a:ea typeface="Gulim" pitchFamily="34" charset="-127"/>
            </a:endParaRPr>
          </a:p>
        </p:txBody>
      </p:sp>
    </p:spTree>
    <p:extLst>
      <p:ext uri="{BB962C8B-B14F-4D97-AF65-F5344CB8AC3E}">
        <p14:creationId xmlns:p14="http://schemas.microsoft.com/office/powerpoint/2010/main" val="2688795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992188" y="768350"/>
            <a:ext cx="5114925" cy="3836988"/>
          </a:xfrm>
          <a:ln/>
        </p:spPr>
      </p:sp>
      <p:sp>
        <p:nvSpPr>
          <p:cNvPr id="94211"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622865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992188" y="768350"/>
            <a:ext cx="5114925" cy="3836988"/>
          </a:xfrm>
          <a:ln/>
        </p:spPr>
      </p:sp>
      <p:sp>
        <p:nvSpPr>
          <p:cNvPr id="95235"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2988540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8" name="Picture 41" descr="GP7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6453188"/>
            <a:ext cx="72009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2"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138" y="6092825"/>
            <a:ext cx="6889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7" name="Rectangle 3"/>
          <p:cNvSpPr>
            <a:spLocks noGrp="1" noChangeArrowheads="1"/>
          </p:cNvSpPr>
          <p:nvPr>
            <p:ph type="ctrTitle"/>
          </p:nvPr>
        </p:nvSpPr>
        <p:spPr>
          <a:xfrm>
            <a:off x="315913" y="466725"/>
            <a:ext cx="6781800" cy="2133600"/>
          </a:xfrm>
        </p:spPr>
        <p:txBody>
          <a:bodyPr/>
          <a:lstStyle>
            <a:lvl1pPr algn="r">
              <a:defRPr sz="4800"/>
            </a:lvl1pPr>
          </a:lstStyle>
          <a:p>
            <a:endParaRPr lang="zh-CN" altLang="en-US"/>
          </a:p>
        </p:txBody>
      </p:sp>
      <p:sp>
        <p:nvSpPr>
          <p:cNvPr id="12390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endParaRPr lang="zh-CN" altLang="en-US"/>
          </a:p>
        </p:txBody>
      </p:sp>
      <p:sp>
        <p:nvSpPr>
          <p:cNvPr id="40" name="Rectangle 5"/>
          <p:cNvSpPr>
            <a:spLocks noGrp="1" noChangeArrowheads="1"/>
          </p:cNvSpPr>
          <p:nvPr>
            <p:ph type="dt" sz="half" idx="10"/>
          </p:nvPr>
        </p:nvSpPr>
        <p:spPr/>
        <p:txBody>
          <a:bodyPr/>
          <a:lstStyle>
            <a:lvl1pPr>
              <a:defRPr/>
            </a:lvl1pPr>
          </a:lstStyle>
          <a:p>
            <a:pPr>
              <a:defRPr/>
            </a:pPr>
            <a:fld id="{FF75701C-C74A-4657-AD8D-02B7A0EAB5C1}" type="datetime1">
              <a:rPr lang="zh-CN" altLang="en-US"/>
              <a:pPr>
                <a:defRPr/>
              </a:pPr>
              <a:t>2019/12/18</a:t>
            </a:fld>
            <a:endParaRPr lang="en-US" altLang="zh-CN"/>
          </a:p>
        </p:txBody>
      </p:sp>
      <p:sp>
        <p:nvSpPr>
          <p:cNvPr id="41" name="Rectangle 6"/>
          <p:cNvSpPr>
            <a:spLocks noGrp="1" noChangeArrowheads="1"/>
          </p:cNvSpPr>
          <p:nvPr>
            <p:ph type="ftr" sz="quarter" idx="11"/>
          </p:nvPr>
        </p:nvSpPr>
        <p:spPr/>
        <p:txBody>
          <a:bodyPr/>
          <a:lstStyle>
            <a:lvl1pPr>
              <a:defRPr/>
            </a:lvl1pPr>
          </a:lstStyle>
          <a:p>
            <a:pPr>
              <a:defRPr/>
            </a:pPr>
            <a:endParaRPr lang="en-US" altLang="zh-CN"/>
          </a:p>
        </p:txBody>
      </p:sp>
      <p:sp>
        <p:nvSpPr>
          <p:cNvPr id="42" name="Rectangle 7"/>
          <p:cNvSpPr>
            <a:spLocks noGrp="1" noChangeArrowheads="1"/>
          </p:cNvSpPr>
          <p:nvPr>
            <p:ph type="sldNum" sz="quarter" idx="12"/>
          </p:nvPr>
        </p:nvSpPr>
        <p:spPr/>
        <p:txBody>
          <a:bodyPr/>
          <a:lstStyle>
            <a:lvl1pPr>
              <a:defRPr smtClean="0"/>
            </a:lvl1pPr>
          </a:lstStyle>
          <a:p>
            <a:pPr>
              <a:defRPr/>
            </a:pPr>
            <a:fld id="{C19E2518-BC5C-4F88-B1CF-11B87F28C41B}" type="slidenum">
              <a:rPr lang="zh-CN" altLang="en-US"/>
              <a:pPr>
                <a:defRPr/>
              </a:pPr>
              <a:t>‹#›</a:t>
            </a:fld>
            <a:endParaRPr lang="en-US" altLang="zh-CN"/>
          </a:p>
        </p:txBody>
      </p:sp>
    </p:spTree>
    <p:extLst>
      <p:ext uri="{BB962C8B-B14F-4D97-AF65-F5344CB8AC3E}">
        <p14:creationId xmlns:p14="http://schemas.microsoft.com/office/powerpoint/2010/main" val="3994121895"/>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882C3FF9-2CD3-4671-883E-53BF64B56A64}" type="datetime1">
              <a:rPr lang="zh-CN" altLang="en-US"/>
              <a:pPr>
                <a:defRPr/>
              </a:pPr>
              <a:t>2019/12/18</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020ADCD-462D-424D-9454-2ABC73C6D237}" type="slidenum">
              <a:rPr lang="zh-CN" altLang="en-US"/>
              <a:pPr>
                <a:defRPr/>
              </a:pPr>
              <a:t>‹#›</a:t>
            </a:fld>
            <a:endParaRPr lang="en-US" altLang="zh-CN"/>
          </a:p>
        </p:txBody>
      </p:sp>
    </p:spTree>
    <p:extLst>
      <p:ext uri="{BB962C8B-B14F-4D97-AF65-F5344CB8AC3E}">
        <p14:creationId xmlns:p14="http://schemas.microsoft.com/office/powerpoint/2010/main" val="3115688916"/>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5FA6D3DA-2499-42D2-AF66-1836A6282493}" type="datetime1">
              <a:rPr lang="zh-CN" altLang="en-US"/>
              <a:pPr>
                <a:defRPr/>
              </a:pPr>
              <a:t>2019/12/18</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9F439793-41FE-4F93-B0F5-76D0E044D196}" type="slidenum">
              <a:rPr lang="zh-CN" altLang="en-US"/>
              <a:pPr>
                <a:defRPr/>
              </a:pPr>
              <a:t>‹#›</a:t>
            </a:fld>
            <a:endParaRPr lang="en-US" altLang="zh-CN"/>
          </a:p>
        </p:txBody>
      </p:sp>
    </p:spTree>
    <p:extLst>
      <p:ext uri="{BB962C8B-B14F-4D97-AF65-F5344CB8AC3E}">
        <p14:creationId xmlns:p14="http://schemas.microsoft.com/office/powerpoint/2010/main" val="1734730094"/>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68B5295F-A557-4299-8DA8-58A9F77A19F8}" type="datetime1">
              <a:rPr lang="zh-CN" altLang="en-US"/>
              <a:pPr>
                <a:defRPr/>
              </a:pPr>
              <a:t>2019/12/18</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C7FEB09-991E-44D5-93C5-3AC98CE1BE29}" type="slidenum">
              <a:rPr lang="zh-CN" altLang="en-US"/>
              <a:pPr>
                <a:defRPr/>
              </a:pPr>
              <a:t>‹#›</a:t>
            </a:fld>
            <a:endParaRPr lang="en-US" altLang="zh-CN"/>
          </a:p>
        </p:txBody>
      </p:sp>
    </p:spTree>
    <p:extLst>
      <p:ext uri="{BB962C8B-B14F-4D97-AF65-F5344CB8AC3E}">
        <p14:creationId xmlns:p14="http://schemas.microsoft.com/office/powerpoint/2010/main" val="4029067196"/>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a:ln/>
        </p:spPr>
        <p:txBody>
          <a:bodyPr/>
          <a:lstStyle>
            <a:lvl1pPr>
              <a:defRPr/>
            </a:lvl1pPr>
          </a:lstStyle>
          <a:p>
            <a:pPr>
              <a:defRPr/>
            </a:pPr>
            <a:fld id="{A3787D41-5B73-4337-ADD3-A2302D92D117}" type="datetime1">
              <a:rPr lang="zh-CN" altLang="en-US"/>
              <a:pPr>
                <a:defRPr/>
              </a:pPr>
              <a:t>2019/12/18</a:t>
            </a:fld>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A3E379EB-0082-4566-BE03-52D543F4E7B5}" type="slidenum">
              <a:rPr lang="zh-CN" altLang="en-US"/>
              <a:pPr>
                <a:defRPr/>
              </a:pPr>
              <a:t>‹#›</a:t>
            </a:fld>
            <a:endParaRPr lang="en-US" altLang="zh-CN"/>
          </a:p>
        </p:txBody>
      </p:sp>
    </p:spTree>
    <p:extLst>
      <p:ext uri="{BB962C8B-B14F-4D97-AF65-F5344CB8AC3E}">
        <p14:creationId xmlns:p14="http://schemas.microsoft.com/office/powerpoint/2010/main" val="3472353228"/>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D3EEE60E-5640-4A9A-B830-2300ABE43E30}" type="datetime1">
              <a:rPr lang="zh-CN" altLang="en-US"/>
              <a:pPr>
                <a:defRPr/>
              </a:pPr>
              <a:t>2019/12/18</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72C6A12A-5880-48C4-A2B6-520E9B4A7057}" type="slidenum">
              <a:rPr lang="zh-CN" altLang="en-US"/>
              <a:pPr>
                <a:defRPr/>
              </a:pPr>
              <a:t>‹#›</a:t>
            </a:fld>
            <a:endParaRPr lang="en-US" altLang="zh-CN"/>
          </a:p>
        </p:txBody>
      </p:sp>
    </p:spTree>
    <p:extLst>
      <p:ext uri="{BB962C8B-B14F-4D97-AF65-F5344CB8AC3E}">
        <p14:creationId xmlns:p14="http://schemas.microsoft.com/office/powerpoint/2010/main" val="3530926637"/>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A6E10AF3-4C2D-43DD-AFE9-706C2C82D2C6}" type="datetime1">
              <a:rPr lang="zh-CN" altLang="en-US"/>
              <a:pPr>
                <a:defRPr/>
              </a:pPr>
              <a:t>2019/12/18</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2468E1B0-EA98-48EC-885D-B22964EF6635}" type="slidenum">
              <a:rPr lang="zh-CN" altLang="en-US"/>
              <a:pPr>
                <a:defRPr/>
              </a:pPr>
              <a:t>‹#›</a:t>
            </a:fld>
            <a:endParaRPr lang="en-US" altLang="zh-CN"/>
          </a:p>
        </p:txBody>
      </p:sp>
    </p:spTree>
    <p:extLst>
      <p:ext uri="{BB962C8B-B14F-4D97-AF65-F5344CB8AC3E}">
        <p14:creationId xmlns:p14="http://schemas.microsoft.com/office/powerpoint/2010/main" val="1046954189"/>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E6612682-E125-4A57-9081-686BE142C431}" type="datetime1">
              <a:rPr lang="zh-CN" altLang="en-US"/>
              <a:pPr>
                <a:defRPr/>
              </a:pPr>
              <a:t>2019/12/18</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3D92145B-F79C-499A-8DCA-27C3A52E5D1D}" type="slidenum">
              <a:rPr lang="zh-CN" altLang="en-US"/>
              <a:pPr>
                <a:defRPr/>
              </a:pPr>
              <a:t>‹#›</a:t>
            </a:fld>
            <a:endParaRPr lang="en-US" altLang="zh-CN"/>
          </a:p>
        </p:txBody>
      </p:sp>
    </p:spTree>
    <p:extLst>
      <p:ext uri="{BB962C8B-B14F-4D97-AF65-F5344CB8AC3E}">
        <p14:creationId xmlns:p14="http://schemas.microsoft.com/office/powerpoint/2010/main" val="1755402795"/>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6CC15FEE-40FD-4856-ABBC-CB224DD2DAB5}" type="datetime1">
              <a:rPr lang="zh-CN" altLang="en-US"/>
              <a:pPr>
                <a:defRPr/>
              </a:pPr>
              <a:t>2019/12/18</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B85B1E1C-D8AC-44BB-8AC5-0C414BE7C3EE}" type="slidenum">
              <a:rPr lang="zh-CN" altLang="en-US"/>
              <a:pPr>
                <a:defRPr/>
              </a:pPr>
              <a:t>‹#›</a:t>
            </a:fld>
            <a:endParaRPr lang="en-US" altLang="zh-CN"/>
          </a:p>
        </p:txBody>
      </p:sp>
    </p:spTree>
    <p:extLst>
      <p:ext uri="{BB962C8B-B14F-4D97-AF65-F5344CB8AC3E}">
        <p14:creationId xmlns:p14="http://schemas.microsoft.com/office/powerpoint/2010/main" val="4055606150"/>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F19132D2-6166-441E-A7B6-0F469494F1C2}" type="datetime1">
              <a:rPr lang="zh-CN" altLang="en-US"/>
              <a:pPr>
                <a:defRPr/>
              </a:pPr>
              <a:t>2019/12/18</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60AF6E4B-B6B8-4EF7-8770-D1A5CCC2B79E}" type="slidenum">
              <a:rPr lang="zh-CN" altLang="en-US"/>
              <a:pPr>
                <a:defRPr/>
              </a:pPr>
              <a:t>‹#›</a:t>
            </a:fld>
            <a:endParaRPr lang="en-US" altLang="zh-CN"/>
          </a:p>
        </p:txBody>
      </p:sp>
    </p:spTree>
    <p:extLst>
      <p:ext uri="{BB962C8B-B14F-4D97-AF65-F5344CB8AC3E}">
        <p14:creationId xmlns:p14="http://schemas.microsoft.com/office/powerpoint/2010/main" val="1671568"/>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27131209-3B0B-4A40-B1A8-095AC820DCFB}" type="datetime1">
              <a:rPr lang="zh-CN" altLang="en-US"/>
              <a:pPr>
                <a:defRPr/>
              </a:pPr>
              <a:t>2019/12/18</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D55DAAC7-EC8B-4B9D-B468-1D826B12F9F0}" type="slidenum">
              <a:rPr lang="zh-CN" altLang="en-US"/>
              <a:pPr>
                <a:defRPr/>
              </a:pPr>
              <a:t>‹#›</a:t>
            </a:fld>
            <a:endParaRPr lang="en-US" altLang="zh-CN"/>
          </a:p>
        </p:txBody>
      </p:sp>
    </p:spTree>
    <p:extLst>
      <p:ext uri="{BB962C8B-B14F-4D97-AF65-F5344CB8AC3E}">
        <p14:creationId xmlns:p14="http://schemas.microsoft.com/office/powerpoint/2010/main" val="1373001655"/>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23F2B61A-8FF5-43A1-892D-9781D6ADEC22}" type="datetime1">
              <a:rPr lang="zh-CN" altLang="en-US"/>
              <a:pPr>
                <a:defRPr/>
              </a:pPr>
              <a:t>2019/12/18</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C224D4AB-A950-405F-AE1F-66208FA466AC}" type="slidenum">
              <a:rPr lang="zh-CN" altLang="en-US"/>
              <a:pPr>
                <a:defRPr/>
              </a:pPr>
              <a:t>‹#›</a:t>
            </a:fld>
            <a:endParaRPr lang="en-US" altLang="zh-CN"/>
          </a:p>
        </p:txBody>
      </p:sp>
    </p:spTree>
    <p:extLst>
      <p:ext uri="{BB962C8B-B14F-4D97-AF65-F5344CB8AC3E}">
        <p14:creationId xmlns:p14="http://schemas.microsoft.com/office/powerpoint/2010/main" val="288251579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63A95FA9-8C88-4C69-8343-2EDB1D383947}" type="datetime1">
              <a:rPr lang="zh-CN" altLang="en-US"/>
              <a:pPr>
                <a:defRPr/>
              </a:pPr>
              <a:t>2019/12/18</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98C598A-F314-4A75-9123-CAD9F1331538}" type="slidenum">
              <a:rPr lang="zh-CN" altLang="en-US"/>
              <a:pPr>
                <a:defRPr/>
              </a:pPr>
              <a:t>‹#›</a:t>
            </a:fld>
            <a:endParaRPr lang="en-US" altLang="zh-CN"/>
          </a:p>
        </p:txBody>
      </p:sp>
    </p:spTree>
    <p:extLst>
      <p:ext uri="{BB962C8B-B14F-4D97-AF65-F5344CB8AC3E}">
        <p14:creationId xmlns:p14="http://schemas.microsoft.com/office/powerpoint/2010/main" val="212443669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288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b="0">
                <a:latin typeface="+mn-lt"/>
              </a:defRPr>
            </a:lvl1pPr>
          </a:lstStyle>
          <a:p>
            <a:pPr>
              <a:defRPr/>
            </a:pPr>
            <a:fld id="{5988D4CE-CC6F-493F-BFB2-7E79CF4E4F29}" type="datetime1">
              <a:rPr lang="zh-CN" altLang="en-US"/>
              <a:pPr>
                <a:defRPr/>
              </a:pPr>
              <a:t>2019/12/18</a:t>
            </a:fld>
            <a:endParaRPr lang="en-US" altLang="zh-CN"/>
          </a:p>
        </p:txBody>
      </p:sp>
      <p:sp>
        <p:nvSpPr>
          <p:cNvPr id="12288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mn-lt"/>
              </a:defRPr>
            </a:lvl1pPr>
          </a:lstStyle>
          <a:p>
            <a:pPr>
              <a:defRPr/>
            </a:pPr>
            <a:endParaRPr lang="en-US" altLang="zh-CN"/>
          </a:p>
        </p:txBody>
      </p:sp>
      <p:sp>
        <p:nvSpPr>
          <p:cNvPr id="12288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smtClean="0">
                <a:latin typeface="Arial" panose="020B0604020202020204" pitchFamily="34" charset="0"/>
              </a:defRPr>
            </a:lvl1pPr>
          </a:lstStyle>
          <a:p>
            <a:pPr>
              <a:defRPr/>
            </a:pPr>
            <a:fld id="{545D2719-4739-4464-B0F2-BC921C87E486}" type="slidenum">
              <a:rPr lang="zh-CN" altLang="en-US"/>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5"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6"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7" name="Oval 11"/>
            <p:cNvSpPr>
              <a:spLocks noChangeArrowheads="1"/>
            </p:cNvSpPr>
            <p:nvPr/>
          </p:nvSpPr>
          <p:spPr bwMode="auto">
            <a:xfrm>
              <a:off x="5360" y="960"/>
              <a:ext cx="77"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8"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9"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0" name="Oval 14"/>
            <p:cNvSpPr>
              <a:spLocks noChangeArrowheads="1"/>
            </p:cNvSpPr>
            <p:nvPr/>
          </p:nvSpPr>
          <p:spPr bwMode="auto">
            <a:xfrm>
              <a:off x="5360" y="1072"/>
              <a:ext cx="77"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1" name="Oval 15"/>
            <p:cNvSpPr>
              <a:spLocks noChangeArrowheads="1"/>
            </p:cNvSpPr>
            <p:nvPr/>
          </p:nvSpPr>
          <p:spPr bwMode="auto">
            <a:xfrm>
              <a:off x="5472" y="1072"/>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2" name="Oval 16"/>
            <p:cNvSpPr>
              <a:spLocks noChangeArrowheads="1"/>
            </p:cNvSpPr>
            <p:nvPr/>
          </p:nvSpPr>
          <p:spPr bwMode="auto">
            <a:xfrm>
              <a:off x="5136" y="1184"/>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3" name="Oval 17"/>
            <p:cNvSpPr>
              <a:spLocks noChangeArrowheads="1"/>
            </p:cNvSpPr>
            <p:nvPr/>
          </p:nvSpPr>
          <p:spPr bwMode="auto">
            <a:xfrm>
              <a:off x="5248" y="1184"/>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4" name="Oval 18"/>
            <p:cNvSpPr>
              <a:spLocks noChangeArrowheads="1"/>
            </p:cNvSpPr>
            <p:nvPr/>
          </p:nvSpPr>
          <p:spPr bwMode="auto">
            <a:xfrm>
              <a:off x="5360" y="1184"/>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5" name="Oval 19"/>
            <p:cNvSpPr>
              <a:spLocks noChangeArrowheads="1"/>
            </p:cNvSpPr>
            <p:nvPr/>
          </p:nvSpPr>
          <p:spPr bwMode="auto">
            <a:xfrm>
              <a:off x="5472" y="1184"/>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6" name="Oval 20"/>
            <p:cNvSpPr>
              <a:spLocks noChangeArrowheads="1"/>
            </p:cNvSpPr>
            <p:nvPr/>
          </p:nvSpPr>
          <p:spPr bwMode="auto">
            <a:xfrm>
              <a:off x="5584" y="1184"/>
              <a:ext cx="80"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7"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8"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9" name="Oval 23"/>
            <p:cNvSpPr>
              <a:spLocks noChangeArrowheads="1"/>
            </p:cNvSpPr>
            <p:nvPr/>
          </p:nvSpPr>
          <p:spPr bwMode="auto">
            <a:xfrm>
              <a:off x="5360" y="1296"/>
              <a:ext cx="77"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0" name="Oval 24"/>
            <p:cNvSpPr>
              <a:spLocks noChangeArrowheads="1"/>
            </p:cNvSpPr>
            <p:nvPr/>
          </p:nvSpPr>
          <p:spPr bwMode="auto">
            <a:xfrm>
              <a:off x="5472" y="1296"/>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1"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2"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3" name="Oval 27"/>
            <p:cNvSpPr>
              <a:spLocks noChangeArrowheads="1"/>
            </p:cNvSpPr>
            <p:nvPr/>
          </p:nvSpPr>
          <p:spPr bwMode="auto">
            <a:xfrm>
              <a:off x="5360" y="1408"/>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4" name="Oval 28"/>
            <p:cNvSpPr>
              <a:spLocks noChangeArrowheads="1"/>
            </p:cNvSpPr>
            <p:nvPr/>
          </p:nvSpPr>
          <p:spPr bwMode="auto">
            <a:xfrm>
              <a:off x="5472" y="1408"/>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5"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6"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7"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8" name="Oval 32"/>
            <p:cNvSpPr>
              <a:spLocks noChangeArrowheads="1"/>
            </p:cNvSpPr>
            <p:nvPr/>
          </p:nvSpPr>
          <p:spPr bwMode="auto">
            <a:xfrm>
              <a:off x="5360" y="1520"/>
              <a:ext cx="77"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9" name="Oval 33"/>
            <p:cNvSpPr>
              <a:spLocks noChangeArrowheads="1"/>
            </p:cNvSpPr>
            <p:nvPr/>
          </p:nvSpPr>
          <p:spPr bwMode="auto">
            <a:xfrm>
              <a:off x="5472" y="1520"/>
              <a:ext cx="77"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0" name="Oval 34"/>
            <p:cNvSpPr>
              <a:spLocks noChangeArrowheads="1"/>
            </p:cNvSpPr>
            <p:nvPr/>
          </p:nvSpPr>
          <p:spPr bwMode="auto">
            <a:xfrm>
              <a:off x="5136" y="1632"/>
              <a:ext cx="80"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1" name="Oval 35"/>
            <p:cNvSpPr>
              <a:spLocks noChangeArrowheads="1"/>
            </p:cNvSpPr>
            <p:nvPr/>
          </p:nvSpPr>
          <p:spPr bwMode="auto">
            <a:xfrm>
              <a:off x="5248" y="1632"/>
              <a:ext cx="79"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2" name="Oval 36"/>
            <p:cNvSpPr>
              <a:spLocks noChangeArrowheads="1"/>
            </p:cNvSpPr>
            <p:nvPr/>
          </p:nvSpPr>
          <p:spPr bwMode="auto">
            <a:xfrm>
              <a:off x="5360" y="1632"/>
              <a:ext cx="77" cy="7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3" name="Oval 37"/>
            <p:cNvSpPr>
              <a:spLocks noChangeArrowheads="1"/>
            </p:cNvSpPr>
            <p:nvPr/>
          </p:nvSpPr>
          <p:spPr bwMode="auto">
            <a:xfrm>
              <a:off x="5472" y="1632"/>
              <a:ext cx="77" cy="7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4"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5" name="Oval 39"/>
            <p:cNvSpPr>
              <a:spLocks noChangeArrowheads="1"/>
            </p:cNvSpPr>
            <p:nvPr/>
          </p:nvSpPr>
          <p:spPr bwMode="auto">
            <a:xfrm>
              <a:off x="5472" y="1744"/>
              <a:ext cx="77"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pic>
        <p:nvPicPr>
          <p:cNvPr id="1033" name="Picture 40" descr="GP7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2988" y="6453188"/>
            <a:ext cx="72009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41" descr="logo"/>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11138" y="6092825"/>
            <a:ext cx="6889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0"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Lst>
  <p:transition>
    <p:random/>
  </p:transition>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6.png"/><Relationship Id="rId5" Type="http://schemas.openxmlformats.org/officeDocument/2006/relationships/image" Target="../media/image14.w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5.wmf"/><Relationship Id="rId11" Type="http://schemas.openxmlformats.org/officeDocument/2006/relationships/image" Target="../media/image24.png"/><Relationship Id="rId5" Type="http://schemas.openxmlformats.org/officeDocument/2006/relationships/oleObject" Target="../embeddings/oleObject11.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9.wmf"/></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0.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9.wmf"/><Relationship Id="rId5" Type="http://schemas.openxmlformats.org/officeDocument/2006/relationships/oleObject" Target="../embeddings/oleObject17.bin"/><Relationship Id="rId4" Type="http://schemas.openxmlformats.org/officeDocument/2006/relationships/image" Target="../media/image28.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1.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oleObject" Target="../embeddings/oleObject24.bin"/><Relationship Id="rId18" Type="http://schemas.openxmlformats.org/officeDocument/2006/relationships/image" Target="../media/image38.wmf"/><Relationship Id="rId3" Type="http://schemas.openxmlformats.org/officeDocument/2006/relationships/notesSlide" Target="../notesSlides/notesSlide3.xml"/><Relationship Id="rId7" Type="http://schemas.openxmlformats.org/officeDocument/2006/relationships/image" Target="../media/image33.wmf"/><Relationship Id="rId12" Type="http://schemas.openxmlformats.org/officeDocument/2006/relationships/oleObject" Target="../embeddings/oleObject23.bin"/><Relationship Id="rId17" Type="http://schemas.openxmlformats.org/officeDocument/2006/relationships/oleObject" Target="../embeddings/oleObject26.bin"/><Relationship Id="rId2" Type="http://schemas.openxmlformats.org/officeDocument/2006/relationships/slideLayout" Target="../slideLayouts/slideLayout2.xml"/><Relationship Id="rId16" Type="http://schemas.openxmlformats.org/officeDocument/2006/relationships/image" Target="../media/image37.wmf"/><Relationship Id="rId20" Type="http://schemas.openxmlformats.org/officeDocument/2006/relationships/image" Target="../media/image39.wmf"/><Relationship Id="rId1" Type="http://schemas.openxmlformats.org/officeDocument/2006/relationships/vmlDrawing" Target="../drawings/vmlDrawing15.vml"/><Relationship Id="rId6" Type="http://schemas.openxmlformats.org/officeDocument/2006/relationships/oleObject" Target="../embeddings/oleObject20.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oleObject" Target="../embeddings/oleObject25.bin"/><Relationship Id="rId10" Type="http://schemas.openxmlformats.org/officeDocument/2006/relationships/oleObject" Target="../embeddings/oleObject22.bin"/><Relationship Id="rId19" Type="http://schemas.openxmlformats.org/officeDocument/2006/relationships/oleObject" Target="../embeddings/oleObject27.bin"/><Relationship Id="rId4" Type="http://schemas.openxmlformats.org/officeDocument/2006/relationships/oleObject" Target="../embeddings/oleObject19.bin"/><Relationship Id="rId9" Type="http://schemas.openxmlformats.org/officeDocument/2006/relationships/image" Target="../media/image34.wmf"/><Relationship Id="rId14" Type="http://schemas.openxmlformats.org/officeDocument/2006/relationships/image" Target="../media/image36.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slideLayout" Target="../slideLayouts/slideLayout4.xml"/><Relationship Id="rId1" Type="http://schemas.openxmlformats.org/officeDocument/2006/relationships/vmlDrawing" Target="../drawings/vmlDrawing16.vml"/><Relationship Id="rId5" Type="http://schemas.openxmlformats.org/officeDocument/2006/relationships/image" Target="../media/image40.emf"/><Relationship Id="rId4" Type="http://schemas.openxmlformats.org/officeDocument/2006/relationships/oleObject" Target="../embeddings/oleObject28.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3.xml"/><Relationship Id="rId1" Type="http://schemas.openxmlformats.org/officeDocument/2006/relationships/vmlDrawing" Target="../drawings/vmlDrawing17.vml"/><Relationship Id="rId4" Type="http://schemas.openxmlformats.org/officeDocument/2006/relationships/image" Target="../media/image4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4.emf"/><Relationship Id="rId5" Type="http://schemas.openxmlformats.org/officeDocument/2006/relationships/oleObject" Target="../embeddings/oleObject31.bin"/><Relationship Id="rId10" Type="http://schemas.openxmlformats.org/officeDocument/2006/relationships/image" Target="../media/image46.emf"/><Relationship Id="rId4" Type="http://schemas.openxmlformats.org/officeDocument/2006/relationships/image" Target="../media/image43.emf"/><Relationship Id="rId9" Type="http://schemas.openxmlformats.org/officeDocument/2006/relationships/oleObject" Target="../embeddings/oleObject33.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51.emf"/><Relationship Id="rId18" Type="http://schemas.openxmlformats.org/officeDocument/2006/relationships/oleObject" Target="../embeddings/oleObject41.bin"/><Relationship Id="rId26" Type="http://schemas.openxmlformats.org/officeDocument/2006/relationships/oleObject" Target="../embeddings/oleObject45.bin"/><Relationship Id="rId3" Type="http://schemas.openxmlformats.org/officeDocument/2006/relationships/oleObject" Target="../embeddings/oleObject34.bin"/><Relationship Id="rId21" Type="http://schemas.openxmlformats.org/officeDocument/2006/relationships/image" Target="../media/image55.emf"/><Relationship Id="rId7" Type="http://schemas.openxmlformats.org/officeDocument/2006/relationships/image" Target="../media/image48.emf"/><Relationship Id="rId12" Type="http://schemas.openxmlformats.org/officeDocument/2006/relationships/oleObject" Target="../embeddings/oleObject38.bin"/><Relationship Id="rId17" Type="http://schemas.openxmlformats.org/officeDocument/2006/relationships/image" Target="../media/image53.emf"/><Relationship Id="rId25" Type="http://schemas.openxmlformats.org/officeDocument/2006/relationships/image" Target="../media/image57.emf"/><Relationship Id="rId2" Type="http://schemas.openxmlformats.org/officeDocument/2006/relationships/slideLayout" Target="../slideLayouts/slideLayout2.xml"/><Relationship Id="rId16" Type="http://schemas.openxmlformats.org/officeDocument/2006/relationships/oleObject" Target="../embeddings/oleObject40.bin"/><Relationship Id="rId20" Type="http://schemas.openxmlformats.org/officeDocument/2006/relationships/oleObject" Target="../embeddings/oleObject42.bin"/><Relationship Id="rId29" Type="http://schemas.openxmlformats.org/officeDocument/2006/relationships/image" Target="../media/image59.emf"/><Relationship Id="rId1" Type="http://schemas.openxmlformats.org/officeDocument/2006/relationships/vmlDrawing" Target="../drawings/vmlDrawing19.vml"/><Relationship Id="rId6" Type="http://schemas.openxmlformats.org/officeDocument/2006/relationships/oleObject" Target="../embeddings/oleObject35.bin"/><Relationship Id="rId11" Type="http://schemas.openxmlformats.org/officeDocument/2006/relationships/image" Target="../media/image50.emf"/><Relationship Id="rId24" Type="http://schemas.openxmlformats.org/officeDocument/2006/relationships/oleObject" Target="../embeddings/oleObject44.bin"/><Relationship Id="rId5" Type="http://schemas.openxmlformats.org/officeDocument/2006/relationships/image" Target="../media/image60.jpeg"/><Relationship Id="rId15" Type="http://schemas.openxmlformats.org/officeDocument/2006/relationships/image" Target="../media/image52.emf"/><Relationship Id="rId23" Type="http://schemas.openxmlformats.org/officeDocument/2006/relationships/image" Target="../media/image56.emf"/><Relationship Id="rId28" Type="http://schemas.openxmlformats.org/officeDocument/2006/relationships/oleObject" Target="../embeddings/oleObject46.bin"/><Relationship Id="rId10" Type="http://schemas.openxmlformats.org/officeDocument/2006/relationships/oleObject" Target="../embeddings/oleObject37.bin"/><Relationship Id="rId19" Type="http://schemas.openxmlformats.org/officeDocument/2006/relationships/image" Target="../media/image54.emf"/><Relationship Id="rId31" Type="http://schemas.openxmlformats.org/officeDocument/2006/relationships/image" Target="../media/image77.png"/><Relationship Id="rId4" Type="http://schemas.openxmlformats.org/officeDocument/2006/relationships/image" Target="../media/image47.wmf"/><Relationship Id="rId9" Type="http://schemas.openxmlformats.org/officeDocument/2006/relationships/image" Target="../media/image49.emf"/><Relationship Id="rId14" Type="http://schemas.openxmlformats.org/officeDocument/2006/relationships/oleObject" Target="../embeddings/oleObject39.bin"/><Relationship Id="rId22" Type="http://schemas.openxmlformats.org/officeDocument/2006/relationships/oleObject" Target="../embeddings/oleObject43.bin"/><Relationship Id="rId27" Type="http://schemas.openxmlformats.org/officeDocument/2006/relationships/image" Target="../media/image58.emf"/><Relationship Id="rId30" Type="http://schemas.openxmlformats.org/officeDocument/2006/relationships/image" Target="../media/image76.png"/></Relationships>
</file>

<file path=ppt/slides/_rels/slide49.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2.wmf"/><Relationship Id="rId5" Type="http://schemas.openxmlformats.org/officeDocument/2006/relationships/oleObject" Target="../embeddings/oleObject48.bin"/><Relationship Id="rId4" Type="http://schemas.openxmlformats.org/officeDocument/2006/relationships/image" Target="../media/image6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82.png"/><Relationship Id="rId4" Type="http://schemas.openxmlformats.org/officeDocument/2006/relationships/image" Target="../media/image64.wmf"/></Relationships>
</file>

<file path=ppt/slides/_rels/slide5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66.wmf"/></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0.wmf"/><Relationship Id="rId5" Type="http://schemas.openxmlformats.org/officeDocument/2006/relationships/oleObject" Target="../embeddings/oleObject53.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55.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75.e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74.emf"/><Relationship Id="rId5" Type="http://schemas.openxmlformats.org/officeDocument/2006/relationships/oleObject" Target="../embeddings/oleObject57.bin"/><Relationship Id="rId4" Type="http://schemas.openxmlformats.org/officeDocument/2006/relationships/image" Target="../media/image73.emf"/></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4.xml"/><Relationship Id="rId7" Type="http://schemas.openxmlformats.org/officeDocument/2006/relationships/image" Target="../media/image80.e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60.bin"/><Relationship Id="rId11" Type="http://schemas.openxmlformats.org/officeDocument/2006/relationships/image" Target="../media/image82.emf"/><Relationship Id="rId5" Type="http://schemas.openxmlformats.org/officeDocument/2006/relationships/image" Target="../media/image79.e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81.em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26.vml"/><Relationship Id="rId6" Type="http://schemas.openxmlformats.org/officeDocument/2006/relationships/image" Target="../media/image84.jpeg"/><Relationship Id="rId5" Type="http://schemas.openxmlformats.org/officeDocument/2006/relationships/image" Target="../media/image83.wmf"/><Relationship Id="rId4" Type="http://schemas.openxmlformats.org/officeDocument/2006/relationships/oleObject" Target="../embeddings/oleObject63.bin"/></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3DECBAB-894C-4BFE-B47A-89E731D58F86}" type="slidenum">
              <a:rPr lang="zh-CN" altLang="en-US" sz="1000"/>
              <a:pPr>
                <a:spcBef>
                  <a:spcPct val="0"/>
                </a:spcBef>
                <a:buClrTx/>
                <a:buSzTx/>
                <a:buFontTx/>
                <a:buNone/>
              </a:pPr>
              <a:t>1</a:t>
            </a:fld>
            <a:endParaRPr lang="en-US" altLang="zh-CN" sz="1000"/>
          </a:p>
        </p:txBody>
      </p:sp>
      <p:sp>
        <p:nvSpPr>
          <p:cNvPr id="5123" name="Rectangle 2"/>
          <p:cNvSpPr>
            <a:spLocks noGrp="1" noChangeArrowheads="1"/>
          </p:cNvSpPr>
          <p:nvPr>
            <p:ph type="title"/>
          </p:nvPr>
        </p:nvSpPr>
        <p:spPr>
          <a:xfrm>
            <a:off x="1475656" y="980728"/>
            <a:ext cx="6237312" cy="2428106"/>
          </a:xfrm>
        </p:spPr>
        <p:txBody>
          <a:bodyPr/>
          <a:lstStyle/>
          <a:p>
            <a:pPr algn="ctr" eaLnBrk="1" hangingPunct="1"/>
            <a:r>
              <a:rPr lang="zh-CN" altLang="en-US" sz="4300" dirty="0" smtClean="0">
                <a:latin typeface="Times New Roman" panose="02020603050405020304" pitchFamily="18" charset="0"/>
                <a:ea typeface="微软雅黑" panose="020B0503020204020204" pitchFamily="34" charset="-122"/>
                <a:cs typeface="Times New Roman" panose="02020603050405020304" pitchFamily="18" charset="0"/>
              </a:rPr>
              <a:t>复    习</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838200" y="158752"/>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数字中频发射机原理图</a:t>
            </a:r>
          </a:p>
        </p:txBody>
      </p:sp>
      <p:sp>
        <p:nvSpPr>
          <p:cNvPr id="14340" name="Rectangle 5"/>
          <p:cNvSpPr>
            <a:spLocks noChangeArrowheads="1"/>
          </p:cNvSpPr>
          <p:nvPr/>
        </p:nvSpPr>
        <p:spPr bwMode="auto">
          <a:xfrm>
            <a:off x="0" y="2890838"/>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4338" name="Object 4"/>
          <p:cNvGraphicFramePr>
            <a:graphicFrameLocks noChangeAspect="1"/>
          </p:cNvGraphicFramePr>
          <p:nvPr>
            <p:extLst/>
          </p:nvPr>
        </p:nvGraphicFramePr>
        <p:xfrm>
          <a:off x="603731" y="1868376"/>
          <a:ext cx="8261973" cy="2579688"/>
        </p:xfrm>
        <a:graphic>
          <a:graphicData uri="http://schemas.openxmlformats.org/presentationml/2006/ole">
            <mc:AlternateContent xmlns:mc="http://schemas.openxmlformats.org/markup-compatibility/2006">
              <mc:Choice xmlns:v="urn:schemas-microsoft-com:vml" Requires="v">
                <p:oleObj spid="_x0000_s120902" name="Visio" r:id="rId3" imgW="7213157" imgH="2261033" progId="Visio.Drawing.11">
                  <p:embed/>
                </p:oleObj>
              </mc:Choice>
              <mc:Fallback>
                <p:oleObj name="Visio" r:id="rId3" imgW="7213157" imgH="2261033" progId="Visio.Drawing.11">
                  <p:embed/>
                  <p:pic>
                    <p:nvPicPr>
                      <p:cNvPr id="1433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31" y="1868376"/>
                        <a:ext cx="8261973" cy="2579688"/>
                      </a:xfrm>
                      <a:prstGeom prst="rect">
                        <a:avLst/>
                      </a:prstGeom>
                      <a:noFill/>
                      <a:extLst/>
                    </p:spPr>
                  </p:pic>
                </p:oleObj>
              </mc:Fallback>
            </mc:AlternateContent>
          </a:graphicData>
        </a:graphic>
      </p:graphicFrame>
      <p:sp>
        <p:nvSpPr>
          <p:cNvPr id="185351" name="Text Box 7"/>
          <p:cNvSpPr txBox="1">
            <a:spLocks noChangeArrowheads="1"/>
          </p:cNvSpPr>
          <p:nvPr/>
        </p:nvSpPr>
        <p:spPr bwMode="auto">
          <a:xfrm>
            <a:off x="754856" y="4698294"/>
            <a:ext cx="7634287" cy="1056764"/>
          </a:xfrm>
          <a:prstGeom prst="rect">
            <a:avLst/>
          </a:prstGeom>
          <a:noFill/>
          <a:ln w="9525" algn="ctr">
            <a:noFill/>
            <a:miter lim="800000"/>
            <a:headEnd/>
            <a:tailEnd type="none" w="med" len="lg"/>
          </a:ln>
        </p:spPr>
        <p:txBody>
          <a:bodyPr>
            <a:spAutoFit/>
          </a:bodyPr>
          <a:lstStyle/>
          <a:p>
            <a:pPr algn="l">
              <a:lnSpc>
                <a:spcPts val="4000"/>
              </a:lnSpc>
            </a:pPr>
            <a:r>
              <a:rPr lang="zh-CN" altLang="en-US" sz="2400" b="1" dirty="0"/>
              <a:t>优点：调制精度高，射频电路设计简单；</a:t>
            </a:r>
          </a:p>
          <a:p>
            <a:pPr algn="l">
              <a:lnSpc>
                <a:spcPts val="4000"/>
              </a:lnSpc>
            </a:pPr>
            <a:r>
              <a:rPr lang="zh-CN" altLang="en-US" sz="2400" b="1" dirty="0"/>
              <a:t>缺点：对基带要求较高，目前成本较高，功耗大。</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10</a:t>
            </a:fld>
            <a:endParaRPr lang="en-US" altLang="zh-CN"/>
          </a:p>
        </p:txBody>
      </p:sp>
    </p:spTree>
    <p:extLst>
      <p:ext uri="{BB962C8B-B14F-4D97-AF65-F5344CB8AC3E}">
        <p14:creationId xmlns:p14="http://schemas.microsoft.com/office/powerpoint/2010/main" val="49601202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5351"/>
                                        </p:tgtEl>
                                        <p:attrNameLst>
                                          <p:attrName>style.visibility</p:attrName>
                                        </p:attrNameLst>
                                      </p:cBhvr>
                                      <p:to>
                                        <p:strVal val="visible"/>
                                      </p:to>
                                    </p:set>
                                    <p:animEffect transition="in" filter="blinds(horizontal)">
                                      <p:cBhvr>
                                        <p:cTn id="7" dur="1000"/>
                                        <p:tgtEl>
                                          <p:spTgt spid="185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75481" y="223838"/>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超外差射频接收机原理框图</a:t>
            </a:r>
          </a:p>
        </p:txBody>
      </p:sp>
      <p:sp>
        <p:nvSpPr>
          <p:cNvPr id="17412" name="Rectangle 5"/>
          <p:cNvSpPr>
            <a:spLocks noChangeArrowheads="1"/>
          </p:cNvSpPr>
          <p:nvPr/>
        </p:nvSpPr>
        <p:spPr bwMode="auto">
          <a:xfrm>
            <a:off x="0" y="2800350"/>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7410" name="Object 4"/>
          <p:cNvGraphicFramePr>
            <a:graphicFrameLocks noChangeAspect="1"/>
          </p:cNvGraphicFramePr>
          <p:nvPr>
            <p:extLst>
              <p:ext uri="{D42A27DB-BD31-4B8C-83A1-F6EECF244321}">
                <p14:modId xmlns:p14="http://schemas.microsoft.com/office/powerpoint/2010/main" val="622241455"/>
              </p:ext>
            </p:extLst>
          </p:nvPr>
        </p:nvGraphicFramePr>
        <p:xfrm>
          <a:off x="899592" y="2204864"/>
          <a:ext cx="7153275" cy="2144712"/>
        </p:xfrm>
        <a:graphic>
          <a:graphicData uri="http://schemas.openxmlformats.org/presentationml/2006/ole">
            <mc:AlternateContent xmlns:mc="http://schemas.openxmlformats.org/markup-compatibility/2006">
              <mc:Choice xmlns:v="urn:schemas-microsoft-com:vml" Requires="v">
                <p:oleObj spid="_x0000_s121926" name="Visio" r:id="rId3" imgW="7596498" imgH="2280285" progId="Visio.Drawing.11">
                  <p:embed/>
                </p:oleObj>
              </mc:Choice>
              <mc:Fallback>
                <p:oleObj name="Visio" r:id="rId3" imgW="7596498" imgH="2280285" progId="Visio.Drawing.11">
                  <p:embed/>
                  <p:pic>
                    <p:nvPicPr>
                      <p:cNvPr id="17410" name="Object 4"/>
                      <p:cNvPicPr>
                        <a:picLocks noChangeAspect="1" noChangeArrowheads="1"/>
                      </p:cNvPicPr>
                      <p:nvPr/>
                    </p:nvPicPr>
                    <p:blipFill>
                      <a:blip r:embed="rId4"/>
                      <a:srcRect/>
                      <a:stretch>
                        <a:fillRect/>
                      </a:stretch>
                    </p:blipFill>
                    <p:spPr bwMode="auto">
                      <a:xfrm>
                        <a:off x="899592" y="2204864"/>
                        <a:ext cx="7153275" cy="2144712"/>
                      </a:xfrm>
                      <a:prstGeom prst="rect">
                        <a:avLst/>
                      </a:prstGeom>
                      <a:noFill/>
                      <a:extLst/>
                    </p:spPr>
                  </p:pic>
                </p:oleObj>
              </mc:Fallback>
            </mc:AlternateContent>
          </a:graphicData>
        </a:graphic>
      </p:graphicFrame>
      <p:sp>
        <p:nvSpPr>
          <p:cNvPr id="2" name="灯片编号占位符 1"/>
          <p:cNvSpPr>
            <a:spLocks noGrp="1"/>
          </p:cNvSpPr>
          <p:nvPr>
            <p:ph type="sldNum" sz="quarter" idx="12"/>
          </p:nvPr>
        </p:nvSpPr>
        <p:spPr/>
        <p:txBody>
          <a:bodyPr/>
          <a:lstStyle/>
          <a:p>
            <a:fld id="{BFEB24BD-BE86-410A-BF7A-1F4EAF97620B}" type="slidenum">
              <a:rPr lang="en-US" altLang="zh-CN" smtClean="0"/>
              <a:pPr/>
              <a:t>11</a:t>
            </a:fld>
            <a:endParaRPr lang="en-US" altLang="zh-CN"/>
          </a:p>
        </p:txBody>
      </p:sp>
    </p:spTree>
    <p:extLst>
      <p:ext uri="{BB962C8B-B14F-4D97-AF65-F5344CB8AC3E}">
        <p14:creationId xmlns:p14="http://schemas.microsoft.com/office/powerpoint/2010/main" val="3882546738"/>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62000" y="228600"/>
            <a:ext cx="7793038"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直接解调射频接收机原理框图</a:t>
            </a:r>
          </a:p>
        </p:txBody>
      </p:sp>
      <p:sp>
        <p:nvSpPr>
          <p:cNvPr id="18436" name="Rectangle 5"/>
          <p:cNvSpPr>
            <a:spLocks noChangeArrowheads="1"/>
          </p:cNvSpPr>
          <p:nvPr/>
        </p:nvSpPr>
        <p:spPr bwMode="auto">
          <a:xfrm>
            <a:off x="0" y="2728913"/>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8434" name="Object 4"/>
          <p:cNvGraphicFramePr>
            <a:graphicFrameLocks noChangeAspect="1"/>
          </p:cNvGraphicFramePr>
          <p:nvPr>
            <p:extLst>
              <p:ext uri="{D42A27DB-BD31-4B8C-83A1-F6EECF244321}">
                <p14:modId xmlns:p14="http://schemas.microsoft.com/office/powerpoint/2010/main" val="56613903"/>
              </p:ext>
            </p:extLst>
          </p:nvPr>
        </p:nvGraphicFramePr>
        <p:xfrm>
          <a:off x="1701800" y="1962150"/>
          <a:ext cx="4981575" cy="2882900"/>
        </p:xfrm>
        <a:graphic>
          <a:graphicData uri="http://schemas.openxmlformats.org/presentationml/2006/ole">
            <mc:AlternateContent xmlns:mc="http://schemas.openxmlformats.org/markup-compatibility/2006">
              <mc:Choice xmlns:v="urn:schemas-microsoft-com:vml" Requires="v">
                <p:oleObj spid="_x0000_s122950" name="Visio" r:id="rId3" imgW="4446559" imgH="2575998" progId="Visio.Drawing.11">
                  <p:embed/>
                </p:oleObj>
              </mc:Choice>
              <mc:Fallback>
                <p:oleObj name="Visio" r:id="rId3" imgW="4446559" imgH="2575998" progId="Visio.Drawing.11">
                  <p:embed/>
                  <p:pic>
                    <p:nvPicPr>
                      <p:cNvPr id="18434" name="Object 4"/>
                      <p:cNvPicPr>
                        <a:picLocks noChangeAspect="1" noChangeArrowheads="1"/>
                      </p:cNvPicPr>
                      <p:nvPr/>
                    </p:nvPicPr>
                    <p:blipFill>
                      <a:blip r:embed="rId4"/>
                      <a:srcRect/>
                      <a:stretch>
                        <a:fillRect/>
                      </a:stretch>
                    </p:blipFill>
                    <p:spPr bwMode="auto">
                      <a:xfrm>
                        <a:off x="1701800" y="1962150"/>
                        <a:ext cx="4981575" cy="288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BFEB24BD-BE86-410A-BF7A-1F4EAF97620B}" type="slidenum">
              <a:rPr lang="en-US" altLang="zh-CN" smtClean="0"/>
              <a:pPr/>
              <a:t>12</a:t>
            </a:fld>
            <a:endParaRPr lang="en-US" altLang="zh-CN"/>
          </a:p>
        </p:txBody>
      </p:sp>
    </p:spTree>
    <p:extLst>
      <p:ext uri="{BB962C8B-B14F-4D97-AF65-F5344CB8AC3E}">
        <p14:creationId xmlns:p14="http://schemas.microsoft.com/office/powerpoint/2010/main" val="1860040831"/>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85800" y="533400"/>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数字中频接收机原理框图</a:t>
            </a:r>
          </a:p>
        </p:txBody>
      </p:sp>
      <p:sp>
        <p:nvSpPr>
          <p:cNvPr id="19460" name="Rectangle 5"/>
          <p:cNvSpPr>
            <a:spLocks noChangeArrowheads="1"/>
          </p:cNvSpPr>
          <p:nvPr/>
        </p:nvSpPr>
        <p:spPr bwMode="auto">
          <a:xfrm>
            <a:off x="0" y="2743200"/>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9458" name="Object 4"/>
          <p:cNvGraphicFramePr>
            <a:graphicFrameLocks noChangeAspect="1"/>
          </p:cNvGraphicFramePr>
          <p:nvPr>
            <p:extLst/>
          </p:nvPr>
        </p:nvGraphicFramePr>
        <p:xfrm>
          <a:off x="191293" y="2133600"/>
          <a:ext cx="9210675" cy="2425700"/>
        </p:xfrm>
        <a:graphic>
          <a:graphicData uri="http://schemas.openxmlformats.org/presentationml/2006/ole">
            <mc:AlternateContent xmlns:mc="http://schemas.openxmlformats.org/markup-compatibility/2006">
              <mc:Choice xmlns:v="urn:schemas-microsoft-com:vml" Requires="v">
                <p:oleObj spid="_x0000_s123974" name="Visio" r:id="rId3" imgW="11648520" imgH="3049200" progId="Visio.Drawing.11">
                  <p:embed/>
                </p:oleObj>
              </mc:Choice>
              <mc:Fallback>
                <p:oleObj name="Visio" r:id="rId3" imgW="11648520" imgH="3049200" progId="Visio.Drawing.11">
                  <p:embed/>
                  <p:pic>
                    <p:nvPicPr>
                      <p:cNvPr id="1945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93" y="2133600"/>
                        <a:ext cx="9210675" cy="242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BFEB24BD-BE86-410A-BF7A-1F4EAF97620B}" type="slidenum">
              <a:rPr lang="en-US" altLang="zh-CN" smtClean="0"/>
              <a:pPr/>
              <a:t>13</a:t>
            </a:fld>
            <a:endParaRPr lang="en-US" altLang="zh-CN"/>
          </a:p>
        </p:txBody>
      </p:sp>
    </p:spTree>
    <p:extLst>
      <p:ext uri="{BB962C8B-B14F-4D97-AF65-F5344CB8AC3E}">
        <p14:creationId xmlns:p14="http://schemas.microsoft.com/office/powerpoint/2010/main" val="1060825903"/>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第三章 常用无源器件</a:t>
            </a:r>
          </a:p>
        </p:txBody>
      </p:sp>
      <p:sp>
        <p:nvSpPr>
          <p:cNvPr id="3" name="内容占位符 2"/>
          <p:cNvSpPr>
            <a:spLocks noGrp="1"/>
          </p:cNvSpPr>
          <p:nvPr>
            <p:ph idx="1"/>
          </p:nvPr>
        </p:nvSpPr>
        <p:spPr>
          <a:xfrm>
            <a:off x="457200" y="1719263"/>
            <a:ext cx="8579296" cy="4411662"/>
          </a:xfrm>
        </p:spPr>
        <p:txBody>
          <a:bodyPr/>
          <a:lstStyle/>
          <a:p>
            <a:pPr>
              <a:lnSpc>
                <a:spcPts val="4000"/>
              </a:lnSpc>
            </a:pPr>
            <a:r>
              <a:rPr lang="zh-CN" altLang="en-US" b="1" dirty="0" smtClean="0"/>
              <a:t>特征阻抗、反射系数（意义）</a:t>
            </a:r>
            <a:endParaRPr lang="en-US" altLang="zh-CN" b="1" dirty="0" smtClean="0"/>
          </a:p>
          <a:p>
            <a:pPr>
              <a:lnSpc>
                <a:spcPts val="4000"/>
              </a:lnSpc>
            </a:pPr>
            <a:r>
              <a:rPr lang="zh-CN" altLang="en-US" b="1" dirty="0" smtClean="0"/>
              <a:t>传输线：</a:t>
            </a:r>
            <a:r>
              <a:rPr lang="zh-CN" altLang="en-US" b="1" dirty="0" smtClean="0">
                <a:solidFill>
                  <a:srgbClr val="FF0000"/>
                </a:solidFill>
              </a:rPr>
              <a:t>介质损耗、导体损耗、辐射损耗</a:t>
            </a:r>
            <a:r>
              <a:rPr lang="zh-CN" altLang="en-US" b="1" dirty="0" smtClean="0"/>
              <a:t>；</a:t>
            </a:r>
            <a:endParaRPr lang="en-US" altLang="zh-CN" b="1" dirty="0" smtClean="0"/>
          </a:p>
          <a:p>
            <a:pPr marL="0" indent="0">
              <a:lnSpc>
                <a:spcPts val="4000"/>
              </a:lnSpc>
              <a:buNone/>
            </a:pPr>
            <a:r>
              <a:rPr lang="en-US" altLang="zh-CN" sz="3200" b="1" dirty="0"/>
              <a:t> </a:t>
            </a:r>
            <a:r>
              <a:rPr lang="en-US" altLang="zh-CN" sz="3200" b="1" dirty="0" smtClean="0"/>
              <a:t>  </a:t>
            </a:r>
            <a:r>
              <a:rPr lang="zh-CN" altLang="zh-CN" sz="2400" b="1" dirty="0" smtClean="0">
                <a:solidFill>
                  <a:srgbClr val="000000"/>
                </a:solidFill>
              </a:rPr>
              <a:t>几何</a:t>
            </a:r>
            <a:r>
              <a:rPr lang="zh-CN" altLang="zh-CN" sz="2400" b="1" dirty="0">
                <a:solidFill>
                  <a:srgbClr val="000000"/>
                </a:solidFill>
              </a:rPr>
              <a:t>参数</a:t>
            </a:r>
            <a:r>
              <a:rPr lang="zh-CN" altLang="en-US" sz="2400" b="1" dirty="0">
                <a:solidFill>
                  <a:srgbClr val="0000FF"/>
                </a:solidFill>
              </a:rPr>
              <a:t>：</a:t>
            </a:r>
            <a:r>
              <a:rPr lang="zh-CN" altLang="zh-CN" sz="2400" b="1" dirty="0">
                <a:solidFill>
                  <a:srgbClr val="0000FF"/>
                </a:solidFill>
              </a:rPr>
              <a:t>基片厚度，微带线宽度，金属厚度</a:t>
            </a:r>
            <a:r>
              <a:rPr lang="zh-CN" altLang="en-US" sz="2400" b="1" dirty="0">
                <a:solidFill>
                  <a:srgbClr val="0000FF"/>
                </a:solidFill>
              </a:rPr>
              <a:t>；</a:t>
            </a:r>
            <a:endParaRPr lang="en-US" altLang="zh-CN" sz="2400" b="1" dirty="0">
              <a:solidFill>
                <a:srgbClr val="0000FF"/>
              </a:solidFill>
            </a:endParaRPr>
          </a:p>
          <a:p>
            <a:pPr marL="0" indent="0">
              <a:lnSpc>
                <a:spcPts val="4000"/>
              </a:lnSpc>
              <a:buNone/>
            </a:pPr>
            <a:r>
              <a:rPr lang="en-US" altLang="zh-CN" sz="2400" b="1" dirty="0" smtClean="0">
                <a:solidFill>
                  <a:srgbClr val="0000FF"/>
                </a:solidFill>
              </a:rPr>
              <a:t>    </a:t>
            </a:r>
            <a:r>
              <a:rPr lang="zh-CN" altLang="zh-CN" sz="2400" b="1" dirty="0" smtClean="0">
                <a:solidFill>
                  <a:srgbClr val="000000"/>
                </a:solidFill>
              </a:rPr>
              <a:t>电磁</a:t>
            </a:r>
            <a:r>
              <a:rPr lang="zh-CN" altLang="zh-CN" sz="2400" b="1" dirty="0">
                <a:solidFill>
                  <a:srgbClr val="000000"/>
                </a:solidFill>
              </a:rPr>
              <a:t>参数</a:t>
            </a:r>
            <a:r>
              <a:rPr lang="zh-CN" altLang="en-US" sz="2400" b="1" dirty="0">
                <a:solidFill>
                  <a:srgbClr val="0000FF"/>
                </a:solidFill>
              </a:rPr>
              <a:t>：</a:t>
            </a:r>
            <a:r>
              <a:rPr lang="zh-CN" altLang="zh-CN" sz="2400" b="1" dirty="0">
                <a:solidFill>
                  <a:srgbClr val="0000FF"/>
                </a:solidFill>
              </a:rPr>
              <a:t>介质介电常数、损耗角正切、相对磁导率、金属导电率等</a:t>
            </a:r>
            <a:r>
              <a:rPr lang="zh-CN" altLang="en-US" sz="2400" b="1" dirty="0" smtClean="0">
                <a:solidFill>
                  <a:srgbClr val="0000FF"/>
                </a:solidFill>
              </a:rPr>
              <a:t>；</a:t>
            </a:r>
            <a:endParaRPr lang="en-US" altLang="zh-CN" sz="2400" b="1" dirty="0" smtClean="0">
              <a:solidFill>
                <a:srgbClr val="0000FF"/>
              </a:solidFill>
            </a:endParaRPr>
          </a:p>
          <a:p>
            <a:pPr>
              <a:lnSpc>
                <a:spcPts val="4000"/>
              </a:lnSpc>
            </a:pPr>
            <a:r>
              <a:rPr lang="zh-CN" altLang="en-US" b="1" dirty="0"/>
              <a:t>谐振器、</a:t>
            </a:r>
            <a:r>
              <a:rPr lang="zh-CN" altLang="en-US" b="1" dirty="0" smtClean="0"/>
              <a:t>滤波器（分类）、天线（天线增益，天线阵面</a:t>
            </a:r>
            <a:r>
              <a:rPr lang="zh-CN" altLang="en-US" b="1" dirty="0" smtClean="0"/>
              <a:t>）</a:t>
            </a:r>
            <a:endParaRPr lang="en-US" altLang="zh-CN" b="1" dirty="0" smtClean="0"/>
          </a:p>
          <a:p>
            <a:pPr>
              <a:lnSpc>
                <a:spcPts val="4000"/>
              </a:lnSpc>
            </a:pPr>
            <a:r>
              <a:rPr lang="zh-CN" altLang="en-US" b="1" smtClean="0"/>
              <a:t>天线基础：天线尺寸、天线阵面</a:t>
            </a:r>
            <a:endParaRPr lang="zh-CN" altLang="en-US" b="1" dirty="0"/>
          </a:p>
          <a:p>
            <a:endParaRPr lang="en-US" altLang="zh-CN"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14</a:t>
            </a:fld>
            <a:endParaRPr lang="en-US" altLang="zh-CN"/>
          </a:p>
        </p:txBody>
      </p:sp>
    </p:spTree>
    <p:extLst>
      <p:ext uri="{BB962C8B-B14F-4D97-AF65-F5344CB8AC3E}">
        <p14:creationId xmlns:p14="http://schemas.microsoft.com/office/powerpoint/2010/main" val="4048387831"/>
      </p:ext>
    </p:ext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谐振器</a:t>
            </a:r>
          </a:p>
        </p:txBody>
      </p:sp>
      <p:sp>
        <p:nvSpPr>
          <p:cNvPr id="3" name="内容占位符 2"/>
          <p:cNvSpPr>
            <a:spLocks noGrp="1"/>
          </p:cNvSpPr>
          <p:nvPr>
            <p:ph idx="1"/>
          </p:nvPr>
        </p:nvSpPr>
        <p:spPr>
          <a:xfrm>
            <a:off x="457200" y="1719263"/>
            <a:ext cx="8229600" cy="557609"/>
          </a:xfrm>
        </p:spPr>
        <p:txBody>
          <a:bodyPr/>
          <a:lstStyle/>
          <a:p>
            <a:r>
              <a:rPr lang="zh-CN" altLang="en-US" sz="2800" b="1" dirty="0">
                <a:latin typeface="+mn-ea"/>
              </a:rPr>
              <a:t>谐振器的特性</a:t>
            </a:r>
          </a:p>
        </p:txBody>
      </p:sp>
      <p:sp>
        <p:nvSpPr>
          <p:cNvPr id="4" name="灯片编号占位符 3"/>
          <p:cNvSpPr>
            <a:spLocks noGrp="1"/>
          </p:cNvSpPr>
          <p:nvPr>
            <p:ph type="sldNum" sz="quarter" idx="12"/>
          </p:nvPr>
        </p:nvSpPr>
        <p:spPr>
          <a:xfrm>
            <a:off x="6686401" y="6400800"/>
            <a:ext cx="2133600" cy="457200"/>
          </a:xfrm>
        </p:spPr>
        <p:txBody>
          <a:bodyPr/>
          <a:lstStyle/>
          <a:p>
            <a:pPr>
              <a:defRPr/>
            </a:pPr>
            <a:fld id="{72C6A12A-5880-48C4-A2B6-520E9B4A7057}" type="slidenum">
              <a:rPr lang="zh-CN" altLang="en-US" smtClean="0"/>
              <a:pPr>
                <a:defRPr/>
              </a:pPr>
              <a:t>15</a:t>
            </a:fld>
            <a:endParaRPr lang="en-US" altLang="zh-CN"/>
          </a:p>
        </p:txBody>
      </p:sp>
      <mc:AlternateContent xmlns:mc="http://schemas.openxmlformats.org/markup-compatibility/2006" xmlns:a14="http://schemas.microsoft.com/office/drawing/2010/main">
        <mc:Choice Requires="a14">
          <p:sp>
            <p:nvSpPr>
              <p:cNvPr id="6" name="文本框 5"/>
              <p:cNvSpPr txBox="1"/>
              <p:nvPr/>
            </p:nvSpPr>
            <p:spPr>
              <a:xfrm>
                <a:off x="3751110" y="4546517"/>
                <a:ext cx="3744416" cy="1492845"/>
              </a:xfrm>
              <a:prstGeom prst="rect">
                <a:avLst/>
              </a:prstGeom>
              <a:solidFill>
                <a:schemeClr val="bg1"/>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box>
                        <m:boxPr>
                          <m:ctrlPr>
                            <a:rPr lang="en-US" altLang="zh-CN" sz="2400" b="1" i="1" smtClean="0">
                              <a:latin typeface="Cambria Math" panose="02040503050406030204" pitchFamily="18" charset="0"/>
                            </a:rPr>
                          </m:ctrlPr>
                        </m:boxPr>
                        <m:e>
                          <m:r>
                            <a:rPr lang="zh-CN" altLang="en-US" sz="2400" b="1" i="1" smtClean="0">
                              <a:latin typeface="Cambria Math" panose="02040503050406030204" pitchFamily="18" charset="0"/>
                            </a:rPr>
                            <m:t>𝜶</m:t>
                          </m:r>
                          <m:r>
                            <a:rPr lang="en-US" altLang="zh-CN" sz="2400" i="1">
                              <a:latin typeface="Cambria Math" panose="02040503050406030204" pitchFamily="18" charset="0"/>
                            </a:rPr>
                            <m:t>=</m:t>
                          </m:r>
                          <m:f>
                            <m:fPr>
                              <m:ctrlPr>
                                <a:rPr lang="en-US" altLang="zh-CN" sz="2400" b="1" i="1" smtClean="0">
                                  <a:latin typeface="Cambria Math" panose="02040503050406030204" pitchFamily="18" charset="0"/>
                                </a:rPr>
                              </m:ctrlPr>
                            </m:fPr>
                            <m:num>
                              <m:r>
                                <m:rPr>
                                  <m:sty m:val="p"/>
                                </m:rPr>
                                <a:rPr lang="en-US" altLang="zh-CN" sz="2400" b="1" i="1">
                                  <a:latin typeface="Cambria Math" panose="02040503050406030204" pitchFamily="18" charset="0"/>
                                </a:rPr>
                                <m:t>U</m:t>
                              </m:r>
                            </m:num>
                            <m:den>
                              <m:sSub>
                                <m:sSubPr>
                                  <m:ctrlPr>
                                    <a:rPr lang="en-US" altLang="zh-CN" sz="2400" b="1" i="1" smtClean="0">
                                      <a:latin typeface="Cambria Math" panose="02040503050406030204" pitchFamily="18" charset="0"/>
                                    </a:rPr>
                                  </m:ctrlPr>
                                </m:sSubPr>
                                <m:e>
                                  <m:r>
                                    <m:rPr>
                                      <m:sty m:val="p"/>
                                    </m:rPr>
                                    <a:rPr lang="en-US" altLang="zh-CN" sz="2400" b="1" i="1">
                                      <a:latin typeface="Cambria Math" panose="02040503050406030204" pitchFamily="18" charset="0"/>
                                    </a:rPr>
                                    <m:t>U</m:t>
                                  </m:r>
                                </m:e>
                                <m:sub>
                                  <m:r>
                                    <m:rPr>
                                      <m:sty m:val="p"/>
                                    </m:rPr>
                                    <a:rPr lang="en-US" altLang="zh-CN" sz="2400" b="1" i="1">
                                      <a:latin typeface="Cambria Math" panose="02040503050406030204" pitchFamily="18" charset="0"/>
                                    </a:rPr>
                                    <m:t>m</m:t>
                                  </m:r>
                                </m:sub>
                              </m:sSub>
                            </m:den>
                          </m:f>
                        </m:e>
                      </m:box>
                      <m:r>
                        <a:rPr lang="en-US" altLang="zh-CN" sz="2400" b="1" i="1" smtClean="0">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smtClean="0">
                              <a:latin typeface="Cambria Math" panose="02040503050406030204" pitchFamily="18" charset="0"/>
                            </a:rPr>
                            <m:t>𝟏</m:t>
                          </m:r>
                        </m:num>
                        <m:den>
                          <m:rad>
                            <m:radPr>
                              <m:degHide m:val="on"/>
                              <m:ctrlPr>
                                <a:rPr lang="en-US" altLang="zh-CN" sz="2400" b="1" i="1" smtClean="0">
                                  <a:latin typeface="Cambria Math" panose="02040503050406030204" pitchFamily="18" charset="0"/>
                                </a:rPr>
                              </m:ctrlPr>
                            </m:radPr>
                            <m:deg/>
                            <m:e>
                              <m:r>
                                <a:rPr lang="en-US" altLang="zh-CN" sz="2400" b="1" i="1" smtClean="0">
                                  <a:latin typeface="Cambria Math" panose="02040503050406030204" pitchFamily="18" charset="0"/>
                                </a:rPr>
                                <m:t>𝟏</m:t>
                              </m:r>
                              <m:r>
                                <a:rPr lang="en-US" altLang="zh-CN" sz="2400" b="1" i="1">
                                  <a:latin typeface="Cambria Math" panose="02040503050406030204" pitchFamily="18" charset="0"/>
                                </a:rPr>
                                <m:t>+</m:t>
                              </m:r>
                              <m:box>
                                <m:boxPr>
                                  <m:ctrlPr>
                                    <a:rPr lang="en-US" altLang="zh-CN" sz="2400" b="1" i="1" smtClean="0">
                                      <a:latin typeface="Cambria Math" panose="02040503050406030204" pitchFamily="18" charset="0"/>
                                    </a:rPr>
                                  </m:ctrlPr>
                                </m:boxPr>
                                <m:e>
                                  <m:sSup>
                                    <m:sSupPr>
                                      <m:ctrlPr>
                                        <a:rPr lang="en-US" altLang="zh-CN" sz="2400" b="1" i="1" smtClean="0">
                                          <a:latin typeface="Cambria Math" panose="02040503050406030204" pitchFamily="18" charset="0"/>
                                        </a:rPr>
                                      </m:ctrlPr>
                                    </m:sSupPr>
                                    <m:e>
                                      <m:d>
                                        <m:dPr>
                                          <m:ctrlPr>
                                            <a:rPr lang="en-US" altLang="zh-CN" sz="2400" b="1" i="1">
                                              <a:latin typeface="Cambria Math" panose="02040503050406030204" pitchFamily="18" charset="0"/>
                                            </a:rPr>
                                          </m:ctrlPr>
                                        </m:dPr>
                                        <m:e>
                                          <m:r>
                                            <m:rPr>
                                              <m:sty m:val="p"/>
                                            </m:rPr>
                                            <a:rPr lang="en-US" altLang="zh-CN" sz="2400" b="1" i="1">
                                              <a:latin typeface="Cambria Math" panose="02040503050406030204" pitchFamily="18" charset="0"/>
                                            </a:rPr>
                                            <m:t>Q</m:t>
                                          </m:r>
                                          <m:box>
                                            <m:boxPr>
                                              <m:ctrlPr>
                                                <a:rPr lang="en-US" altLang="zh-CN" sz="2400" b="1" i="1">
                                                  <a:latin typeface="Cambria Math" panose="02040503050406030204" pitchFamily="18" charset="0"/>
                                                </a:rPr>
                                              </m:ctrlPr>
                                            </m:boxPr>
                                            <m:e>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𝟐</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rPr>
                                                    <m:t>𝒇</m:t>
                                                  </m:r>
                                                </m:num>
                                                <m:den>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𝒇</m:t>
                                                      </m:r>
                                                    </m:e>
                                                    <m:sub>
                                                      <m:r>
                                                        <a:rPr lang="en-US" altLang="zh-CN" sz="2400" b="1" i="1">
                                                          <a:latin typeface="Cambria Math" panose="02040503050406030204" pitchFamily="18" charset="0"/>
                                                        </a:rPr>
                                                        <m:t>𝟎</m:t>
                                                      </m:r>
                                                    </m:sub>
                                                  </m:sSub>
                                                </m:den>
                                              </m:f>
                                            </m:e>
                                          </m:box>
                                        </m:e>
                                      </m:d>
                                    </m:e>
                                    <m:sup>
                                      <m:r>
                                        <a:rPr lang="en-US" altLang="zh-CN" sz="2400" b="1" i="1" smtClean="0">
                                          <a:latin typeface="Cambria Math" panose="02040503050406030204" pitchFamily="18" charset="0"/>
                                        </a:rPr>
                                        <m:t>𝟐</m:t>
                                      </m:r>
                                    </m:sup>
                                  </m:sSup>
                                </m:e>
                              </m:box>
                            </m:e>
                          </m:rad>
                        </m:den>
                      </m:f>
                    </m:oMath>
                  </m:oMathPara>
                </a14:m>
                <a:endParaRPr lang="zh-CN" altLang="en-US" sz="2800" b="1" dirty="0"/>
              </a:p>
            </p:txBody>
          </p:sp>
        </mc:Choice>
        <mc:Fallback xmlns="">
          <p:sp>
            <p:nvSpPr>
              <p:cNvPr id="6" name="文本框 5"/>
              <p:cNvSpPr txBox="1">
                <a:spLocks noRot="1" noChangeAspect="1" noMove="1" noResize="1" noEditPoints="1" noAdjustHandles="1" noChangeArrowheads="1" noChangeShapeType="1" noTextEdit="1"/>
              </p:cNvSpPr>
              <p:nvPr/>
            </p:nvSpPr>
            <p:spPr>
              <a:xfrm>
                <a:off x="3751110" y="4546517"/>
                <a:ext cx="3744416" cy="1492845"/>
              </a:xfrm>
              <a:prstGeom prst="rect">
                <a:avLst/>
              </a:prstGeom>
              <a:blipFill>
                <a:blip r:embed="rId3"/>
                <a:stretch>
                  <a:fillRect/>
                </a:stretch>
              </a:blipFill>
            </p:spPr>
            <p:txBody>
              <a:bodyPr/>
              <a:lstStyle/>
              <a:p>
                <a:r>
                  <a:rPr lang="zh-CN" altLang="en-US">
                    <a:noFill/>
                  </a:rPr>
                  <a:t> </a:t>
                </a:r>
              </a:p>
            </p:txBody>
          </p:sp>
        </mc:Fallback>
      </mc:AlternateContent>
      <p:sp>
        <p:nvSpPr>
          <p:cNvPr id="7" name="文本框 6"/>
          <p:cNvSpPr txBox="1"/>
          <p:nvPr/>
        </p:nvSpPr>
        <p:spPr>
          <a:xfrm>
            <a:off x="1158822" y="4631947"/>
            <a:ext cx="2160240" cy="461665"/>
          </a:xfrm>
          <a:prstGeom prst="rect">
            <a:avLst/>
          </a:prstGeom>
          <a:noFill/>
        </p:spPr>
        <p:txBody>
          <a:bodyPr wrap="square" rtlCol="0">
            <a:spAutoFit/>
          </a:bodyPr>
          <a:lstStyle/>
          <a:p>
            <a:r>
              <a:rPr lang="zh-CN" altLang="en-US" sz="2400" dirty="0" smtClean="0">
                <a:solidFill>
                  <a:srgbClr val="0000FF"/>
                </a:solidFill>
              </a:rPr>
              <a:t>相对抑制比：</a:t>
            </a:r>
            <a:endParaRPr lang="zh-CN" altLang="en-US" sz="2400" dirty="0">
              <a:solidFill>
                <a:srgbClr val="0000FF"/>
              </a:solidFill>
            </a:endParaRPr>
          </a:p>
        </p:txBody>
      </p:sp>
      <p:graphicFrame>
        <p:nvGraphicFramePr>
          <p:cNvPr id="8" name="Object 6"/>
          <p:cNvGraphicFramePr>
            <a:graphicFrameLocks noChangeAspect="1"/>
          </p:cNvGraphicFramePr>
          <p:nvPr>
            <p:extLst>
              <p:ext uri="{D42A27DB-BD31-4B8C-83A1-F6EECF244321}">
                <p14:modId xmlns:p14="http://schemas.microsoft.com/office/powerpoint/2010/main" val="592828232"/>
              </p:ext>
            </p:extLst>
          </p:nvPr>
        </p:nvGraphicFramePr>
        <p:xfrm>
          <a:off x="3289568" y="2557041"/>
          <a:ext cx="2160588" cy="817563"/>
        </p:xfrm>
        <a:graphic>
          <a:graphicData uri="http://schemas.openxmlformats.org/presentationml/2006/ole">
            <mc:AlternateContent xmlns:mc="http://schemas.openxmlformats.org/markup-compatibility/2006">
              <mc:Choice xmlns:v="urn:schemas-microsoft-com:vml" Requires="v">
                <p:oleObj spid="_x0000_s124986" name="公式" r:id="rId4" imgW="1104900" imgH="419100" progId="Equation.3">
                  <p:embed/>
                </p:oleObj>
              </mc:Choice>
              <mc:Fallback>
                <p:oleObj name="公式" r:id="rId4" imgW="1104900" imgH="419100" progId="Equation.3">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9568" y="2557041"/>
                        <a:ext cx="216058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文本框 8"/>
          <p:cNvSpPr txBox="1"/>
          <p:nvPr/>
        </p:nvSpPr>
        <p:spPr>
          <a:xfrm>
            <a:off x="1257532" y="2743029"/>
            <a:ext cx="2160240" cy="461665"/>
          </a:xfrm>
          <a:prstGeom prst="rect">
            <a:avLst/>
          </a:prstGeom>
          <a:noFill/>
        </p:spPr>
        <p:txBody>
          <a:bodyPr wrap="square" rtlCol="0">
            <a:spAutoFit/>
          </a:bodyPr>
          <a:lstStyle/>
          <a:p>
            <a:r>
              <a:rPr lang="zh-CN" altLang="en-US" sz="2400" dirty="0" smtClean="0">
                <a:solidFill>
                  <a:srgbClr val="0000FF"/>
                </a:solidFill>
              </a:rPr>
              <a:t>中心频率：</a:t>
            </a:r>
            <a:endParaRPr lang="zh-CN" altLang="en-US" sz="2400" dirty="0">
              <a:solidFill>
                <a:srgbClr val="0000FF"/>
              </a:solidFill>
            </a:endParaRPr>
          </a:p>
        </p:txBody>
      </p:sp>
      <mc:AlternateContent xmlns:mc="http://schemas.openxmlformats.org/markup-compatibility/2006" xmlns:a14="http://schemas.microsoft.com/office/drawing/2010/main">
        <mc:Choice Requires="a14">
          <p:sp>
            <p:nvSpPr>
              <p:cNvPr id="10" name="文本框 9"/>
              <p:cNvSpPr txBox="1"/>
              <p:nvPr/>
            </p:nvSpPr>
            <p:spPr>
              <a:xfrm>
                <a:off x="3217734" y="3496450"/>
                <a:ext cx="2304256" cy="757259"/>
              </a:xfrm>
              <a:prstGeom prst="rect">
                <a:avLst/>
              </a:prstGeom>
              <a:solidFill>
                <a:schemeClr val="bg1"/>
              </a:solidFill>
              <a:ln>
                <a:solidFill>
                  <a:schemeClr val="bg1"/>
                </a:solidFill>
              </a:ln>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sz="2400" b="0" i="1" smtClean="0">
                              <a:ln>
                                <a:solidFill>
                                  <a:schemeClr val="tx1"/>
                                </a:solidFill>
                              </a:ln>
                              <a:solidFill>
                                <a:schemeClr val="tx1"/>
                              </a:solidFill>
                              <a:latin typeface="Cambria Math" panose="02040503050406030204" pitchFamily="18" charset="0"/>
                            </a:rPr>
                          </m:ctrlPr>
                        </m:sSubPr>
                        <m:e>
                          <m:r>
                            <a:rPr lang="en-US" altLang="zh-CN" sz="2400" b="0" i="1" smtClean="0">
                              <a:ln>
                                <a:solidFill>
                                  <a:schemeClr val="tx1"/>
                                </a:solidFill>
                              </a:ln>
                              <a:solidFill>
                                <a:schemeClr val="tx1"/>
                              </a:solidFill>
                              <a:latin typeface="Cambria Math" panose="02040503050406030204" pitchFamily="18" charset="0"/>
                            </a:rPr>
                            <m:t>𝐵</m:t>
                          </m:r>
                        </m:e>
                        <m:sub>
                          <m:r>
                            <a:rPr lang="en-US" altLang="zh-CN" sz="2400" b="0" i="1" smtClean="0">
                              <a:ln>
                                <a:solidFill>
                                  <a:schemeClr val="tx1"/>
                                </a:solidFill>
                              </a:ln>
                              <a:solidFill>
                                <a:schemeClr val="tx1"/>
                              </a:solidFill>
                              <a:latin typeface="Cambria Math" panose="02040503050406030204" pitchFamily="18" charset="0"/>
                            </a:rPr>
                            <m:t>3</m:t>
                          </m:r>
                          <m:r>
                            <a:rPr lang="en-US" altLang="zh-CN" sz="2400" b="0" i="1" smtClean="0">
                              <a:ln>
                                <a:solidFill>
                                  <a:schemeClr val="tx1"/>
                                </a:solidFill>
                              </a:ln>
                              <a:solidFill>
                                <a:schemeClr val="tx1"/>
                              </a:solidFill>
                              <a:latin typeface="Cambria Math" panose="02040503050406030204" pitchFamily="18" charset="0"/>
                            </a:rPr>
                            <m:t>𝑑𝐵</m:t>
                          </m:r>
                        </m:sub>
                      </m:sSub>
                      <m:r>
                        <a:rPr lang="en-US" altLang="zh-CN" sz="2400" b="0" i="1" smtClean="0">
                          <a:ln>
                            <a:solidFill>
                              <a:schemeClr val="tx1"/>
                            </a:solidFill>
                          </a:ln>
                          <a:solidFill>
                            <a:schemeClr val="tx1"/>
                          </a:solidFill>
                          <a:latin typeface="Cambria Math" panose="02040503050406030204" pitchFamily="18" charset="0"/>
                        </a:rPr>
                        <m:t>=</m:t>
                      </m:r>
                      <m:box>
                        <m:boxPr>
                          <m:ctrlPr>
                            <a:rPr lang="en-US" altLang="zh-CN" sz="2400" b="0" i="1" smtClean="0">
                              <a:ln>
                                <a:solidFill>
                                  <a:schemeClr val="tx1"/>
                                </a:solidFill>
                              </a:ln>
                              <a:solidFill>
                                <a:schemeClr val="tx1"/>
                              </a:solidFill>
                              <a:latin typeface="Cambria Math" panose="02040503050406030204" pitchFamily="18" charset="0"/>
                            </a:rPr>
                          </m:ctrlPr>
                        </m:boxPr>
                        <m:e>
                          <m:f>
                            <m:fPr>
                              <m:ctrlPr>
                                <a:rPr lang="en-US" altLang="zh-CN" sz="2400" b="0" i="1" smtClean="0">
                                  <a:ln>
                                    <a:solidFill>
                                      <a:schemeClr val="tx1"/>
                                    </a:solidFill>
                                  </a:ln>
                                  <a:solidFill>
                                    <a:schemeClr val="tx1"/>
                                  </a:solidFill>
                                  <a:latin typeface="Cambria Math" panose="02040503050406030204" pitchFamily="18" charset="0"/>
                                </a:rPr>
                              </m:ctrlPr>
                            </m:fPr>
                            <m:num>
                              <m:sSub>
                                <m:sSubPr>
                                  <m:ctrlPr>
                                    <a:rPr lang="en-US" altLang="zh-CN" sz="2400" b="0" i="1">
                                      <a:ln>
                                        <a:solidFill>
                                          <a:schemeClr val="tx1"/>
                                        </a:solidFill>
                                      </a:ln>
                                      <a:solidFill>
                                        <a:schemeClr val="tx1"/>
                                      </a:solidFill>
                                      <a:latin typeface="Cambria Math" panose="02040503050406030204" pitchFamily="18" charset="0"/>
                                    </a:rPr>
                                  </m:ctrlPr>
                                </m:sSubPr>
                                <m:e>
                                  <m:r>
                                    <a:rPr lang="en-US" altLang="zh-CN" sz="2400" b="0" i="1">
                                      <a:ln>
                                        <a:solidFill>
                                          <a:schemeClr val="tx1"/>
                                        </a:solidFill>
                                      </a:ln>
                                      <a:solidFill>
                                        <a:schemeClr val="tx1"/>
                                      </a:solidFill>
                                      <a:latin typeface="Cambria Math" panose="02040503050406030204" pitchFamily="18" charset="0"/>
                                    </a:rPr>
                                    <m:t>𝑓</m:t>
                                  </m:r>
                                </m:e>
                                <m:sub>
                                  <m:r>
                                    <a:rPr lang="en-US" altLang="zh-CN" sz="2400" b="0" i="1">
                                      <a:ln>
                                        <a:solidFill>
                                          <a:schemeClr val="tx1"/>
                                        </a:solidFill>
                                      </a:ln>
                                      <a:solidFill>
                                        <a:schemeClr val="tx1"/>
                                      </a:solidFill>
                                      <a:latin typeface="Cambria Math" panose="02040503050406030204" pitchFamily="18" charset="0"/>
                                    </a:rPr>
                                    <m:t>0</m:t>
                                  </m:r>
                                </m:sub>
                              </m:sSub>
                            </m:num>
                            <m:den>
                              <m:r>
                                <a:rPr lang="en-US" altLang="zh-CN" sz="2400" b="0" i="1" smtClean="0">
                                  <a:ln>
                                    <a:solidFill>
                                      <a:schemeClr val="tx1"/>
                                    </a:solidFill>
                                  </a:ln>
                                  <a:solidFill>
                                    <a:schemeClr val="tx1"/>
                                  </a:solidFill>
                                  <a:latin typeface="Cambria Math" panose="02040503050406030204" pitchFamily="18" charset="0"/>
                                </a:rPr>
                                <m:t>𝑄</m:t>
                              </m:r>
                            </m:den>
                          </m:f>
                        </m:e>
                      </m:box>
                    </m:oMath>
                  </m:oMathPara>
                </a14:m>
                <a:endParaRPr lang="zh-CN" altLang="en-US" sz="2800" b="0" i="1" dirty="0">
                  <a:ln>
                    <a:solidFill>
                      <a:schemeClr val="tx1"/>
                    </a:solidFill>
                  </a:ln>
                  <a:solidFill>
                    <a:schemeClr val="tx1"/>
                  </a:solidFill>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3217734" y="3496450"/>
                <a:ext cx="2304256" cy="757259"/>
              </a:xfrm>
              <a:prstGeom prst="rect">
                <a:avLst/>
              </a:prstGeom>
              <a:blipFill>
                <a:blip r:embed="rId6"/>
                <a:stretch>
                  <a:fillRect/>
                </a:stretch>
              </a:blipFill>
              <a:ln>
                <a:solidFill>
                  <a:schemeClr val="bg1"/>
                </a:solidFill>
              </a:ln>
            </p:spPr>
            <p:txBody>
              <a:bodyPr/>
              <a:lstStyle/>
              <a:p>
                <a:r>
                  <a:rPr lang="zh-CN" altLang="en-US">
                    <a:noFill/>
                  </a:rPr>
                  <a:t> </a:t>
                </a:r>
              </a:p>
            </p:txBody>
          </p:sp>
        </mc:Fallback>
      </mc:AlternateContent>
      <p:sp>
        <p:nvSpPr>
          <p:cNvPr id="11" name="文本框 10"/>
          <p:cNvSpPr txBox="1"/>
          <p:nvPr/>
        </p:nvSpPr>
        <p:spPr>
          <a:xfrm>
            <a:off x="1302838" y="3608655"/>
            <a:ext cx="2160240" cy="461665"/>
          </a:xfrm>
          <a:prstGeom prst="rect">
            <a:avLst/>
          </a:prstGeom>
          <a:noFill/>
        </p:spPr>
        <p:txBody>
          <a:bodyPr wrap="square" rtlCol="0">
            <a:spAutoFit/>
          </a:bodyPr>
          <a:lstStyle/>
          <a:p>
            <a:r>
              <a:rPr lang="en-US" altLang="zh-CN" sz="2400" dirty="0" smtClean="0">
                <a:solidFill>
                  <a:srgbClr val="0000FF"/>
                </a:solidFill>
              </a:rPr>
              <a:t>3dB</a:t>
            </a:r>
            <a:r>
              <a:rPr lang="zh-CN" altLang="en-US" sz="2400" dirty="0" smtClean="0">
                <a:solidFill>
                  <a:srgbClr val="0000FF"/>
                </a:solidFill>
              </a:rPr>
              <a:t>带宽：</a:t>
            </a:r>
            <a:endParaRPr lang="zh-CN" altLang="en-US" sz="2400" dirty="0">
              <a:solidFill>
                <a:srgbClr val="0000FF"/>
              </a:solidFill>
            </a:endParaRPr>
          </a:p>
        </p:txBody>
      </p:sp>
      <p:sp>
        <p:nvSpPr>
          <p:cNvPr id="12" name="文本框 11"/>
          <p:cNvSpPr txBox="1"/>
          <p:nvPr/>
        </p:nvSpPr>
        <p:spPr>
          <a:xfrm>
            <a:off x="5695326" y="3644246"/>
            <a:ext cx="720080" cy="461665"/>
          </a:xfrm>
          <a:prstGeom prst="rect">
            <a:avLst/>
          </a:prstGeom>
          <a:noFill/>
        </p:spPr>
        <p:txBody>
          <a:bodyPr wrap="square" rtlCol="0">
            <a:spAutoFit/>
          </a:bodyPr>
          <a:lstStyle/>
          <a:p>
            <a:r>
              <a:rPr lang="zh-CN" altLang="en-US" sz="2400" dirty="0" smtClean="0"/>
              <a:t>或</a:t>
            </a:r>
            <a:endParaRPr lang="zh-CN" altLang="en-US" sz="2400" dirty="0"/>
          </a:p>
        </p:txBody>
      </p:sp>
      <mc:AlternateContent xmlns:mc="http://schemas.openxmlformats.org/markup-compatibility/2006" xmlns:a14="http://schemas.microsoft.com/office/drawing/2010/main">
        <mc:Choice Requires="a14">
          <p:sp>
            <p:nvSpPr>
              <p:cNvPr id="13" name="文本框 12"/>
              <p:cNvSpPr txBox="1"/>
              <p:nvPr/>
            </p:nvSpPr>
            <p:spPr>
              <a:xfrm>
                <a:off x="6668005" y="3460857"/>
                <a:ext cx="1846385" cy="75725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zh-CN" sz="2400" b="1" i="1" smtClean="0">
                          <a:latin typeface="Cambria Math" panose="02040503050406030204" pitchFamily="18" charset="0"/>
                        </a:rPr>
                        <m:t>𝟐</m:t>
                      </m:r>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𝒇</m:t>
                          </m:r>
                        </m:e>
                        <m:sub>
                          <m:r>
                            <a:rPr lang="en-US" altLang="zh-CN" sz="2400" b="1" i="1" smtClean="0">
                              <a:latin typeface="Cambria Math" panose="02040503050406030204" pitchFamily="18" charset="0"/>
                              <a:ea typeface="Cambria Math" panose="02040503050406030204" pitchFamily="18" charset="0"/>
                            </a:rPr>
                            <m:t>𝟎</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𝟕</m:t>
                          </m:r>
                        </m:sub>
                      </m:sSub>
                      <m:r>
                        <a:rPr lang="en-US" altLang="zh-CN" sz="2400" b="1" i="1" smtClean="0">
                          <a:latin typeface="Cambria Math" panose="02040503050406030204" pitchFamily="18" charset="0"/>
                        </a:rPr>
                        <m:t>=</m:t>
                      </m:r>
                      <m:box>
                        <m:boxPr>
                          <m:ctrlPr>
                            <a:rPr lang="en-US" altLang="zh-CN" sz="2400" b="1" i="1" smtClean="0">
                              <a:latin typeface="Cambria Math" panose="02040503050406030204" pitchFamily="18" charset="0"/>
                            </a:rPr>
                          </m:ctrlPr>
                        </m:boxPr>
                        <m:e>
                          <m:f>
                            <m:fPr>
                              <m:ctrlPr>
                                <a:rPr lang="en-US" altLang="zh-CN" sz="2400" b="1" i="1" smtClean="0">
                                  <a:latin typeface="Cambria Math" panose="02040503050406030204" pitchFamily="18" charset="0"/>
                                </a:rPr>
                              </m:ctrlPr>
                            </m:fPr>
                            <m:num>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𝒇</m:t>
                                  </m:r>
                                </m:e>
                                <m:sub>
                                  <m:r>
                                    <a:rPr lang="en-US" altLang="zh-CN" sz="2400" b="1" i="1">
                                      <a:latin typeface="Cambria Math" panose="02040503050406030204" pitchFamily="18" charset="0"/>
                                    </a:rPr>
                                    <m:t>𝟎</m:t>
                                  </m:r>
                                </m:sub>
                              </m:sSub>
                            </m:num>
                            <m:den>
                              <m:r>
                                <a:rPr lang="en-US" altLang="zh-CN" sz="2400" b="1" i="1" smtClean="0">
                                  <a:latin typeface="Cambria Math" panose="02040503050406030204" pitchFamily="18" charset="0"/>
                                </a:rPr>
                                <m:t>𝑸</m:t>
                              </m:r>
                            </m:den>
                          </m:f>
                        </m:e>
                      </m:box>
                    </m:oMath>
                  </m:oMathPara>
                </a14:m>
                <a:endParaRPr lang="zh-CN" altLang="en-US" sz="2800" b="1" dirty="0"/>
              </a:p>
            </p:txBody>
          </p:sp>
        </mc:Choice>
        <mc:Fallback xmlns="">
          <p:sp>
            <p:nvSpPr>
              <p:cNvPr id="13" name="文本框 12"/>
              <p:cNvSpPr txBox="1">
                <a:spLocks noRot="1" noChangeAspect="1" noMove="1" noResize="1" noEditPoints="1" noAdjustHandles="1" noChangeArrowheads="1" noChangeShapeType="1" noTextEdit="1"/>
              </p:cNvSpPr>
              <p:nvPr/>
            </p:nvSpPr>
            <p:spPr>
              <a:xfrm>
                <a:off x="6668005" y="3460857"/>
                <a:ext cx="1846385" cy="757259"/>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1156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82574"/>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滤波器</a:t>
            </a:r>
          </a:p>
        </p:txBody>
      </p:sp>
      <p:sp>
        <p:nvSpPr>
          <p:cNvPr id="3" name="内容占位符 2"/>
          <p:cNvSpPr>
            <a:spLocks noGrp="1"/>
          </p:cNvSpPr>
          <p:nvPr>
            <p:ph idx="1"/>
          </p:nvPr>
        </p:nvSpPr>
        <p:spPr>
          <a:xfrm>
            <a:off x="251520" y="1268760"/>
            <a:ext cx="8661648" cy="3254705"/>
          </a:xfrm>
        </p:spPr>
        <p:txBody>
          <a:bodyPr/>
          <a:lstStyle/>
          <a:p>
            <a:pPr>
              <a:lnSpc>
                <a:spcPts val="4000"/>
              </a:lnSpc>
            </a:pPr>
            <a:r>
              <a:rPr lang="zh-CN" altLang="en-US" sz="2800" b="1" dirty="0" smtClean="0">
                <a:latin typeface="+mn-ea"/>
              </a:rPr>
              <a:t>按照通频带分类：低通、高通、带通、带阻；</a:t>
            </a:r>
            <a:endParaRPr lang="en-US" altLang="zh-CN" sz="2800" b="1" dirty="0" smtClean="0">
              <a:latin typeface="+mn-ea"/>
            </a:endParaRPr>
          </a:p>
          <a:p>
            <a:pPr>
              <a:lnSpc>
                <a:spcPts val="4000"/>
              </a:lnSpc>
            </a:pPr>
            <a:r>
              <a:rPr lang="zh-CN" altLang="en-US" sz="2800" b="1" dirty="0" smtClean="0">
                <a:latin typeface="+mn-ea"/>
              </a:rPr>
              <a:t>按材质分类：</a:t>
            </a:r>
            <a:r>
              <a:rPr lang="en-US" altLang="zh-CN" sz="2800" b="1" dirty="0" smtClean="0">
                <a:latin typeface="+mn-ea"/>
              </a:rPr>
              <a:t>LC</a:t>
            </a:r>
            <a:r>
              <a:rPr lang="zh-CN" altLang="en-US" sz="2800" b="1" dirty="0" smtClean="0">
                <a:latin typeface="+mn-ea"/>
              </a:rPr>
              <a:t>滤波器、石英晶体滤波器、声表面波滤波器、腔体滤波器等；</a:t>
            </a:r>
            <a:endParaRPr lang="en-US" altLang="zh-CN" sz="2800" b="1" dirty="0" smtClean="0">
              <a:latin typeface="+mn-ea"/>
            </a:endParaRPr>
          </a:p>
          <a:p>
            <a:pPr marL="0" indent="0">
              <a:buNone/>
            </a:pPr>
            <a:endParaRPr lang="en-US" altLang="zh-CN" sz="2800" b="1" dirty="0" smtClean="0">
              <a:latin typeface="+mn-ea"/>
            </a:endParaRPr>
          </a:p>
          <a:p>
            <a:endParaRPr lang="zh-CN" altLang="en-US" dirty="0"/>
          </a:p>
        </p:txBody>
      </p:sp>
    </p:spTree>
    <p:extLst>
      <p:ext uri="{BB962C8B-B14F-4D97-AF65-F5344CB8AC3E}">
        <p14:creationId xmlns:p14="http://schemas.microsoft.com/office/powerpoint/2010/main" val="1593967062"/>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539750" y="620713"/>
            <a:ext cx="84963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zh-CN" altLang="en-US" sz="2800" b="1" dirty="0" smtClean="0">
                <a:latin typeface="Times New Roman" panose="02020603050405020304" pitchFamily="18" charset="0"/>
                <a:cs typeface="Times New Roman" panose="02020603050405020304" pitchFamily="18" charset="0"/>
              </a:rPr>
              <a:t>例：</a:t>
            </a:r>
            <a:r>
              <a:rPr lang="zh-CN" altLang="zh-CN" sz="2800" b="1" dirty="0" smtClean="0">
                <a:latin typeface="Times New Roman" panose="02020603050405020304" pitchFamily="18" charset="0"/>
                <a:cs typeface="Times New Roman" panose="02020603050405020304" pitchFamily="18" charset="0"/>
              </a:rPr>
              <a:t>给定</a:t>
            </a:r>
            <a:r>
              <a:rPr lang="zh-CN" altLang="zh-CN" sz="2800" b="1" dirty="0">
                <a:latin typeface="Times New Roman" panose="02020603050405020304" pitchFamily="18" charset="0"/>
                <a:cs typeface="Times New Roman" panose="02020603050405020304" pitchFamily="18" charset="0"/>
              </a:rPr>
              <a:t>并联谐振回路的</a:t>
            </a:r>
            <a:r>
              <a:rPr lang="zh-CN" altLang="zh-CN" sz="2800" b="1" dirty="0" smtClean="0">
                <a:latin typeface="Times New Roman" panose="02020603050405020304" pitchFamily="18" charset="0"/>
                <a:cs typeface="Times New Roman" panose="02020603050405020304" pitchFamily="18" charset="0"/>
              </a:rPr>
              <a:t>中心频率</a:t>
            </a:r>
            <a:r>
              <a:rPr lang="en-US" altLang="zh-CN" sz="2800" b="1" dirty="0">
                <a:latin typeface="Times New Roman" panose="02020603050405020304" pitchFamily="18" charset="0"/>
                <a:cs typeface="Times New Roman" panose="02020603050405020304" pitchFamily="18" charset="0"/>
              </a:rPr>
              <a:t>f</a:t>
            </a:r>
            <a:r>
              <a:rPr lang="en-US" altLang="zh-CN" sz="2800" b="1" baseline="-25000" dirty="0">
                <a:latin typeface="Times New Roman" panose="02020603050405020304" pitchFamily="18" charset="0"/>
                <a:cs typeface="Times New Roman" panose="02020603050405020304" pitchFamily="18" charset="0"/>
              </a:rPr>
              <a:t>0</a:t>
            </a:r>
            <a:r>
              <a:rPr lang="en-US" altLang="zh-CN" sz="2800" b="1" dirty="0">
                <a:latin typeface="Times New Roman" panose="02020603050405020304" pitchFamily="18" charset="0"/>
                <a:cs typeface="Times New Roman" panose="02020603050405020304" pitchFamily="18" charset="0"/>
              </a:rPr>
              <a:t>=640kHz</a:t>
            </a:r>
            <a:r>
              <a:rPr lang="zh-CN" altLang="zh-CN" sz="2800" b="1" dirty="0" smtClean="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要求在偏离谐振</a:t>
            </a:r>
            <a:r>
              <a:rPr lang="zh-CN" altLang="zh-CN" sz="2800" b="1" dirty="0" smtClean="0">
                <a:latin typeface="Times New Roman" panose="02020603050405020304" pitchFamily="18" charset="0"/>
                <a:cs typeface="Times New Roman" panose="02020603050405020304" pitchFamily="18" charset="0"/>
              </a:rPr>
              <a:t>频率</a:t>
            </a:r>
            <a:r>
              <a:rPr lang="en-US" altLang="zh-CN" sz="2800" b="1" dirty="0" smtClean="0">
                <a:latin typeface="Times New Roman" panose="02020603050405020304" pitchFamily="18" charset="0"/>
                <a:cs typeface="Times New Roman" panose="02020603050405020304" pitchFamily="18" charset="0"/>
              </a:rPr>
              <a:t>±100kHz</a:t>
            </a:r>
            <a:r>
              <a:rPr lang="zh-CN" altLang="zh-CN" sz="2800" b="1" dirty="0" smtClean="0">
                <a:latin typeface="Times New Roman" panose="02020603050405020304" pitchFamily="18" charset="0"/>
                <a:cs typeface="Times New Roman" panose="02020603050405020304" pitchFamily="18" charset="0"/>
              </a:rPr>
              <a:t>  处</a:t>
            </a:r>
            <a:r>
              <a:rPr lang="zh-CN" altLang="zh-CN" sz="2800" b="1" dirty="0">
                <a:latin typeface="Times New Roman" panose="02020603050405020304" pitchFamily="18" charset="0"/>
                <a:cs typeface="Times New Roman" panose="02020603050405020304" pitchFamily="18" charset="0"/>
              </a:rPr>
              <a:t>衰减 </a:t>
            </a:r>
            <a:r>
              <a:rPr lang="en-US" altLang="zh-CN" sz="2800" b="1" dirty="0" smtClean="0">
                <a:latin typeface="Times New Roman" panose="02020603050405020304" pitchFamily="18" charset="0"/>
                <a:cs typeface="Times New Roman" panose="02020603050405020304" pitchFamily="18" charset="0"/>
              </a:rPr>
              <a:t>S=-16dB</a:t>
            </a:r>
            <a:r>
              <a:rPr lang="zh-CN" altLang="en-US" sz="2800" b="1" dirty="0" smtClean="0">
                <a:latin typeface="Times New Roman" panose="02020603050405020304" pitchFamily="18" charset="0"/>
                <a:cs typeface="Times New Roman" panose="02020603050405020304" pitchFamily="18" charset="0"/>
              </a:rPr>
              <a:t>，</a:t>
            </a:r>
            <a:r>
              <a:rPr lang="zh-CN" altLang="zh-CN" sz="2800" b="1" dirty="0" smtClean="0">
                <a:latin typeface="Times New Roman" panose="02020603050405020304" pitchFamily="18" charset="0"/>
                <a:cs typeface="Times New Roman" panose="02020603050405020304" pitchFamily="18" charset="0"/>
              </a:rPr>
              <a:t>求</a:t>
            </a:r>
            <a:r>
              <a:rPr lang="zh-CN" altLang="zh-CN" sz="2800" b="1" dirty="0">
                <a:latin typeface="Times New Roman" panose="02020603050405020304" pitchFamily="18" charset="0"/>
                <a:cs typeface="Times New Roman" panose="02020603050405020304" pitchFamily="18" charset="0"/>
              </a:rPr>
              <a:t>回路Q值，通</a:t>
            </a:r>
            <a:r>
              <a:rPr lang="zh-CN" altLang="zh-CN" sz="2800" b="1" dirty="0" smtClean="0">
                <a:latin typeface="Times New Roman" panose="02020603050405020304" pitchFamily="18" charset="0"/>
                <a:cs typeface="Times New Roman" panose="02020603050405020304" pitchFamily="18" charset="0"/>
              </a:rPr>
              <a:t>频带</a:t>
            </a:r>
            <a:r>
              <a:rPr lang="en-US" altLang="zh-CN" sz="2800" b="1" dirty="0" smtClean="0">
                <a:latin typeface="Times New Roman" panose="02020603050405020304" pitchFamily="18" charset="0"/>
                <a:cs typeface="Times New Roman" panose="02020603050405020304" pitchFamily="18" charset="0"/>
              </a:rPr>
              <a:t>BW</a:t>
            </a:r>
            <a:r>
              <a:rPr lang="en-US" altLang="zh-CN" sz="2800" b="1" baseline="-25000" dirty="0" smtClean="0">
                <a:latin typeface="Times New Roman" panose="02020603050405020304" pitchFamily="18" charset="0"/>
                <a:cs typeface="Times New Roman" panose="02020603050405020304" pitchFamily="18" charset="0"/>
              </a:rPr>
              <a:t>3dB</a:t>
            </a:r>
            <a:r>
              <a:rPr lang="zh-CN" altLang="zh-CN" sz="2800" b="1" dirty="0" smtClean="0">
                <a:latin typeface="Times New Roman" panose="02020603050405020304" pitchFamily="18" charset="0"/>
                <a:cs typeface="Times New Roman" panose="02020603050405020304" pitchFamily="18" charset="0"/>
              </a:rPr>
              <a:t> </a:t>
            </a:r>
            <a:r>
              <a:rPr lang="zh-CN" altLang="zh-CN" sz="2800" b="1" dirty="0" smtClean="0"/>
              <a:t>。   </a:t>
            </a:r>
            <a:endParaRPr lang="zh-CN" altLang="zh-CN" sz="2800" b="1" dirty="0"/>
          </a:p>
        </p:txBody>
      </p:sp>
      <p:sp>
        <p:nvSpPr>
          <p:cNvPr id="40968" name="Rectangle 8"/>
          <p:cNvSpPr>
            <a:spLocks noChangeArrowheads="1"/>
          </p:cNvSpPr>
          <p:nvPr/>
        </p:nvSpPr>
        <p:spPr bwMode="auto">
          <a:xfrm>
            <a:off x="539750" y="2492375"/>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a:t>解：</a:t>
            </a:r>
          </a:p>
        </p:txBody>
      </p:sp>
      <p:sp>
        <p:nvSpPr>
          <p:cNvPr id="40969" name="Rectangle 9"/>
          <p:cNvSpPr>
            <a:spLocks noChangeArrowheads="1"/>
          </p:cNvSpPr>
          <p:nvPr/>
        </p:nvSpPr>
        <p:spPr bwMode="auto">
          <a:xfrm>
            <a:off x="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72" name="Rectangle 12"/>
          <p:cNvSpPr>
            <a:spLocks noChangeArrowheads="1"/>
          </p:cNvSpPr>
          <p:nvPr/>
        </p:nvSpPr>
        <p:spPr bwMode="auto">
          <a:xfrm>
            <a:off x="395288" y="5661025"/>
            <a:ext cx="6447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a:t>则</a:t>
            </a:r>
            <a:r>
              <a:rPr lang="zh-CN" altLang="zh-CN" sz="2800" dirty="0"/>
              <a:t> </a:t>
            </a:r>
          </a:p>
        </p:txBody>
      </p:sp>
      <p:sp>
        <p:nvSpPr>
          <p:cNvPr id="40973" name="Rectangle 13"/>
          <p:cNvSpPr>
            <a:spLocks noChangeArrowheads="1"/>
          </p:cNvSpPr>
          <p:nvPr/>
        </p:nvSpPr>
        <p:spPr bwMode="auto">
          <a:xfrm>
            <a:off x="539750" y="4741235"/>
            <a:ext cx="17315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smtClean="0"/>
              <a:t>得</a:t>
            </a:r>
            <a:r>
              <a:rPr lang="en-US" altLang="zh-CN" sz="2800" b="1" dirty="0" smtClean="0"/>
              <a:t>   </a:t>
            </a:r>
            <a:r>
              <a:rPr lang="en-US" altLang="zh-CN" sz="2800" b="1" i="1" dirty="0" smtClean="0">
                <a:latin typeface="Times New Roman" panose="02020603050405020304" pitchFamily="18" charset="0"/>
                <a:cs typeface="Times New Roman" panose="02020603050405020304" pitchFamily="18" charset="0"/>
              </a:rPr>
              <a:t>Q=20</a:t>
            </a:r>
            <a:endParaRPr lang="zh-CN" altLang="zh-CN" sz="2800" b="1" i="1" dirty="0">
              <a:latin typeface="Times New Roman" panose="02020603050405020304" pitchFamily="18" charset="0"/>
              <a:cs typeface="Times New Roman" panose="02020603050405020304" pitchFamily="18" charset="0"/>
            </a:endParaRPr>
          </a:p>
        </p:txBody>
      </p:sp>
      <p:sp>
        <p:nvSpPr>
          <p:cNvPr id="40975" name="Rectangle 15"/>
          <p:cNvSpPr>
            <a:spLocks noChangeArrowheads="1"/>
          </p:cNvSpPr>
          <p:nvPr/>
        </p:nvSpPr>
        <p:spPr bwMode="auto">
          <a:xfrm>
            <a:off x="473869" y="3946852"/>
            <a:ext cx="57214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800" b="1" dirty="0" smtClean="0">
                <a:latin typeface="Times New Roman" panose="02020603050405020304" pitchFamily="18" charset="0"/>
                <a:ea typeface="+mn-ea"/>
                <a:cs typeface="Times New Roman" panose="02020603050405020304" pitchFamily="18" charset="0"/>
              </a:rPr>
              <a:t>将</a:t>
            </a:r>
            <a:r>
              <a:rPr lang="en-US" altLang="zh-CN" sz="2800" b="1" dirty="0" smtClean="0">
                <a:latin typeface="Times New Roman" panose="02020603050405020304" pitchFamily="18" charset="0"/>
                <a:ea typeface="+mn-ea"/>
                <a:cs typeface="Times New Roman" panose="02020603050405020304" pitchFamily="18" charset="0"/>
              </a:rPr>
              <a:t> </a:t>
            </a:r>
            <a:r>
              <a:rPr lang="en-US" altLang="zh-CN" sz="2800" b="1" i="1" dirty="0" smtClean="0">
                <a:latin typeface="Times New Roman" panose="02020603050405020304" pitchFamily="18" charset="0"/>
                <a:ea typeface="+mn-ea"/>
                <a:cs typeface="Times New Roman" panose="02020603050405020304" pitchFamily="18" charset="0"/>
              </a:rPr>
              <a:t>f</a:t>
            </a:r>
            <a:r>
              <a:rPr lang="en-US" altLang="zh-CN" sz="2800" b="1" i="1" baseline="-25000" dirty="0" smtClean="0">
                <a:latin typeface="Times New Roman" panose="02020603050405020304" pitchFamily="18" charset="0"/>
                <a:ea typeface="+mn-ea"/>
                <a:cs typeface="Times New Roman" panose="02020603050405020304" pitchFamily="18" charset="0"/>
              </a:rPr>
              <a:t>0</a:t>
            </a:r>
            <a:r>
              <a:rPr lang="en-US" altLang="zh-CN" sz="2800" b="1" i="1" dirty="0" smtClean="0">
                <a:latin typeface="Times New Roman" panose="02020603050405020304" pitchFamily="18" charset="0"/>
                <a:ea typeface="+mn-ea"/>
                <a:cs typeface="Times New Roman" panose="02020603050405020304" pitchFamily="18" charset="0"/>
              </a:rPr>
              <a:t>=640kHz </a:t>
            </a:r>
            <a:r>
              <a:rPr lang="zh-CN" altLang="zh-CN" sz="2800" b="1" dirty="0" smtClean="0">
                <a:latin typeface="Times New Roman" panose="02020603050405020304" pitchFamily="18" charset="0"/>
                <a:ea typeface="+mn-ea"/>
                <a:cs typeface="Times New Roman" panose="02020603050405020304" pitchFamily="18" charset="0"/>
              </a:rPr>
              <a:t>及</a:t>
            </a:r>
            <a:r>
              <a:rPr lang="en-US" altLang="zh-CN" sz="2800" b="1" dirty="0" smtClean="0">
                <a:latin typeface="Times New Roman" panose="02020603050405020304" pitchFamily="18" charset="0"/>
                <a:ea typeface="+mn-ea"/>
                <a:cs typeface="Times New Roman" panose="02020603050405020304" pitchFamily="18" charset="0"/>
              </a:rPr>
              <a:t> </a:t>
            </a:r>
            <a:r>
              <a:rPr lang="en-US" altLang="zh-CN" sz="2800" b="1" i="1" dirty="0" smtClean="0">
                <a:latin typeface="Times New Roman" panose="02020603050405020304" pitchFamily="18" charset="0"/>
                <a:ea typeface="+mn-ea"/>
                <a:cs typeface="Times New Roman" panose="02020603050405020304" pitchFamily="18" charset="0"/>
              </a:rPr>
              <a:t>f=f</a:t>
            </a:r>
            <a:r>
              <a:rPr lang="en-US" altLang="zh-CN" sz="2800" b="1" i="1" baseline="-25000" dirty="0" smtClean="0">
                <a:latin typeface="Times New Roman" panose="02020603050405020304" pitchFamily="18" charset="0"/>
                <a:ea typeface="+mn-ea"/>
                <a:cs typeface="Times New Roman" panose="02020603050405020304" pitchFamily="18" charset="0"/>
              </a:rPr>
              <a:t>0</a:t>
            </a:r>
            <a:r>
              <a:rPr lang="en-US" altLang="zh-CN" sz="2800" b="1" i="1" dirty="0" smtClean="0">
                <a:latin typeface="Times New Roman" panose="02020603050405020304" pitchFamily="18" charset="0"/>
                <a:ea typeface="+mn-ea"/>
                <a:cs typeface="Times New Roman" panose="02020603050405020304" pitchFamily="18" charset="0"/>
              </a:rPr>
              <a:t>±100kHz  </a:t>
            </a:r>
            <a:r>
              <a:rPr lang="zh-CN" altLang="zh-CN" sz="2800" b="1" dirty="0" smtClean="0">
                <a:latin typeface="Times New Roman" panose="02020603050405020304" pitchFamily="18" charset="0"/>
                <a:ea typeface="+mn-ea"/>
                <a:cs typeface="Times New Roman" panose="02020603050405020304" pitchFamily="18" charset="0"/>
              </a:rPr>
              <a:t>代入</a:t>
            </a:r>
            <a:endParaRPr lang="zh-CN" altLang="zh-CN" sz="2800" b="1" dirty="0">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矩形 16"/>
              <p:cNvSpPr/>
              <p:nvPr/>
            </p:nvSpPr>
            <p:spPr>
              <a:xfrm>
                <a:off x="2518110" y="2355607"/>
                <a:ext cx="4539579" cy="1355371"/>
              </a:xfrm>
              <a:prstGeom prst="rect">
                <a:avLst/>
              </a:prstGeom>
            </p:spPr>
            <p:txBody>
              <a:bodyPr wrap="square">
                <a:spAutoFit/>
              </a:bodyPr>
              <a:lstStyle/>
              <a:p>
                <a14:m>
                  <m:oMath xmlns:m="http://schemas.openxmlformats.org/officeDocument/2006/math">
                    <m:r>
                      <m:rPr>
                        <m:sty m:val="p"/>
                      </m:rPr>
                      <a:rPr lang="en-US" altLang="zh-CN" sz="2800" b="1" i="1" smtClean="0">
                        <a:latin typeface="Cambria Math" panose="02040503050406030204" pitchFamily="18" charset="0"/>
                      </a:rPr>
                      <m:t>S</m:t>
                    </m:r>
                    <m:r>
                      <a:rPr lang="en-US" altLang="zh-CN" sz="2800" b="1" i="1">
                        <a:latin typeface="Cambria Math" panose="02040503050406030204" pitchFamily="18" charset="0"/>
                      </a:rPr>
                      <m:t>=</m:t>
                    </m:r>
                    <m:f>
                      <m:fPr>
                        <m:ctrlPr>
                          <a:rPr lang="en-US" altLang="zh-CN" sz="2800" b="1" i="1">
                            <a:latin typeface="Cambria Math" panose="02040503050406030204" pitchFamily="18" charset="0"/>
                          </a:rPr>
                        </m:ctrlPr>
                      </m:fPr>
                      <m:num>
                        <m:r>
                          <a:rPr lang="en-US" altLang="zh-CN" sz="2800" b="1" i="1">
                            <a:latin typeface="Cambria Math" panose="02040503050406030204" pitchFamily="18" charset="0"/>
                          </a:rPr>
                          <m:t>𝟏</m:t>
                        </m:r>
                      </m:num>
                      <m:den>
                        <m:rad>
                          <m:radPr>
                            <m:degHide m:val="on"/>
                            <m:ctrlPr>
                              <a:rPr lang="en-US" altLang="zh-CN" sz="2800" b="1" i="1">
                                <a:latin typeface="Cambria Math" panose="02040503050406030204" pitchFamily="18" charset="0"/>
                              </a:rPr>
                            </m:ctrlPr>
                          </m:radPr>
                          <m:deg/>
                          <m:e>
                            <m:r>
                              <a:rPr lang="en-US" altLang="zh-CN" sz="2800" b="1" i="1">
                                <a:latin typeface="Cambria Math" panose="02040503050406030204" pitchFamily="18" charset="0"/>
                              </a:rPr>
                              <m:t>𝟏</m:t>
                            </m:r>
                            <m:r>
                              <a:rPr lang="en-US" altLang="zh-CN" sz="2800" b="1" i="1">
                                <a:latin typeface="Cambria Math" panose="02040503050406030204" pitchFamily="18" charset="0"/>
                              </a:rPr>
                              <m:t>+</m:t>
                            </m:r>
                            <m:box>
                              <m:boxPr>
                                <m:ctrlPr>
                                  <a:rPr lang="en-US" altLang="zh-CN" sz="2800" b="1" i="1">
                                    <a:latin typeface="Cambria Math" panose="02040503050406030204" pitchFamily="18" charset="0"/>
                                  </a:rPr>
                                </m:ctrlPr>
                              </m:boxPr>
                              <m:e>
                                <m:sSup>
                                  <m:sSupPr>
                                    <m:ctrlPr>
                                      <a:rPr lang="en-US" altLang="zh-CN" sz="2800" b="1" i="1">
                                        <a:latin typeface="Cambria Math" panose="02040503050406030204" pitchFamily="18" charset="0"/>
                                      </a:rPr>
                                    </m:ctrlPr>
                                  </m:sSupPr>
                                  <m:e>
                                    <m:d>
                                      <m:dPr>
                                        <m:ctrlPr>
                                          <a:rPr lang="en-US" altLang="zh-CN" sz="2800" b="1" i="1">
                                            <a:latin typeface="Cambria Math" panose="02040503050406030204" pitchFamily="18" charset="0"/>
                                          </a:rPr>
                                        </m:ctrlPr>
                                      </m:dPr>
                                      <m:e>
                                        <m:r>
                                          <m:rPr>
                                            <m:sty m:val="p"/>
                                          </m:rPr>
                                          <a:rPr lang="en-US" altLang="zh-CN" sz="2800" b="1" i="1">
                                            <a:latin typeface="Cambria Math" panose="02040503050406030204" pitchFamily="18" charset="0"/>
                                          </a:rPr>
                                          <m:t>Q</m:t>
                                        </m:r>
                                        <m:box>
                                          <m:boxPr>
                                            <m:ctrlPr>
                                              <a:rPr lang="en-US" altLang="zh-CN" sz="2800" b="1" i="1">
                                                <a:latin typeface="Cambria Math" panose="02040503050406030204" pitchFamily="18" charset="0"/>
                                              </a:rPr>
                                            </m:ctrlPr>
                                          </m:boxPr>
                                          <m:e>
                                            <m:f>
                                              <m:fPr>
                                                <m:ctrlPr>
                                                  <a:rPr lang="en-US" altLang="zh-CN" sz="2800" b="1" i="1">
                                                    <a:latin typeface="Cambria Math" panose="02040503050406030204" pitchFamily="18" charset="0"/>
                                                  </a:rPr>
                                                </m:ctrlPr>
                                              </m:fPr>
                                              <m:num>
                                                <m:r>
                                                  <a:rPr lang="en-US" altLang="zh-CN" sz="2800" b="1" i="1">
                                                    <a:latin typeface="Cambria Math" panose="02040503050406030204" pitchFamily="18" charset="0"/>
                                                  </a:rPr>
                                                  <m:t>𝟐</m:t>
                                                </m:r>
                                                <m:r>
                                                  <a:rPr lang="en-US" altLang="zh-CN" sz="2800" b="1" i="1">
                                                    <a:latin typeface="Cambria Math" panose="02040503050406030204" pitchFamily="18" charset="0"/>
                                                    <a:ea typeface="Cambria Math" panose="02040503050406030204" pitchFamily="18" charset="0"/>
                                                  </a:rPr>
                                                  <m:t>∆</m:t>
                                                </m:r>
                                                <m:r>
                                                  <a:rPr lang="zh-CN" altLang="en-US" sz="2800" b="1" i="1" smtClean="0">
                                                    <a:latin typeface="Cambria Math" panose="02040503050406030204" pitchFamily="18" charset="0"/>
                                                  </a:rPr>
                                                  <m:t>𝝎</m:t>
                                                </m:r>
                                              </m:num>
                                              <m:den>
                                                <m:sSub>
                                                  <m:sSubPr>
                                                    <m:ctrlPr>
                                                      <a:rPr lang="en-US" altLang="zh-CN" sz="2800" b="1" i="1">
                                                        <a:latin typeface="Cambria Math" panose="02040503050406030204" pitchFamily="18" charset="0"/>
                                                      </a:rPr>
                                                    </m:ctrlPr>
                                                  </m:sSubPr>
                                                  <m:e>
                                                    <m:r>
                                                      <a:rPr lang="zh-CN" altLang="en-US" sz="2800" b="1" i="1" smtClean="0">
                                                        <a:latin typeface="Cambria Math" panose="02040503050406030204" pitchFamily="18" charset="0"/>
                                                      </a:rPr>
                                                      <m:t>𝝎</m:t>
                                                    </m:r>
                                                  </m:e>
                                                  <m:sub>
                                                    <m:r>
                                                      <a:rPr lang="en-US" altLang="zh-CN" sz="2800" b="1" i="1">
                                                        <a:latin typeface="Cambria Math" panose="02040503050406030204" pitchFamily="18" charset="0"/>
                                                      </a:rPr>
                                                      <m:t>𝟎</m:t>
                                                    </m:r>
                                                  </m:sub>
                                                </m:sSub>
                                              </m:den>
                                            </m:f>
                                          </m:e>
                                        </m:box>
                                      </m:e>
                                    </m:d>
                                  </m:e>
                                  <m:sup>
                                    <m:r>
                                      <a:rPr lang="en-US" altLang="zh-CN" sz="2800" b="1" i="1">
                                        <a:latin typeface="Cambria Math" panose="02040503050406030204" pitchFamily="18" charset="0"/>
                                      </a:rPr>
                                      <m:t>𝟐</m:t>
                                    </m:r>
                                  </m:sup>
                                </m:sSup>
                              </m:e>
                            </m:box>
                          </m:e>
                        </m:rad>
                      </m:den>
                    </m:f>
                  </m:oMath>
                </a14:m>
                <a:r>
                  <a:rPr lang="en-US" altLang="zh-CN" sz="2800" dirty="0" smtClean="0">
                    <a:latin typeface="Times New Roman" panose="02020603050405020304" pitchFamily="18" charset="0"/>
                    <a:cs typeface="Times New Roman" panose="02020603050405020304" pitchFamily="18" charset="0"/>
                  </a:rPr>
                  <a:t>=-16dB=0.158</a:t>
                </a: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17" name="矩形 16"/>
              <p:cNvSpPr>
                <a:spLocks noRot="1" noChangeAspect="1" noMove="1" noResize="1" noEditPoints="1" noAdjustHandles="1" noChangeArrowheads="1" noChangeShapeType="1" noTextEdit="1"/>
              </p:cNvSpPr>
              <p:nvPr/>
            </p:nvSpPr>
            <p:spPr>
              <a:xfrm>
                <a:off x="2518110" y="2355607"/>
                <a:ext cx="4539579" cy="1355371"/>
              </a:xfrm>
              <a:prstGeom prst="rect">
                <a:avLst/>
              </a:prstGeom>
              <a:blipFill rotWithShape="0">
                <a:blip r:embed="rId2"/>
                <a:stretch>
                  <a:fillRect r="-13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1828800" y="5538331"/>
                <a:ext cx="4800600" cy="768608"/>
              </a:xfrm>
              <a:prstGeom prst="rect">
                <a:avLst/>
              </a:prstGeom>
            </p:spPr>
            <p:txBody>
              <a:bodyPr wrap="square">
                <a:spAutoFit/>
              </a:bodyPr>
              <a:lstStyle/>
              <a:p>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𝑩𝑾</m:t>
                        </m:r>
                      </m:e>
                      <m:sub>
                        <m:r>
                          <a:rPr lang="en-US" altLang="zh-CN" sz="2800" b="1" i="1" smtClean="0">
                            <a:latin typeface="Cambria Math" panose="02040503050406030204" pitchFamily="18" charset="0"/>
                          </a:rPr>
                          <m:t>𝟑</m:t>
                        </m:r>
                        <m:r>
                          <a:rPr lang="en-US" altLang="zh-CN" sz="2800" b="1" i="1" smtClean="0">
                            <a:latin typeface="Cambria Math" panose="02040503050406030204" pitchFamily="18" charset="0"/>
                          </a:rPr>
                          <m:t>𝒅𝑩</m:t>
                        </m:r>
                      </m:sub>
                    </m:sSub>
                    <m:r>
                      <a:rPr lang="en-US" altLang="zh-CN" sz="2800" b="1" i="1">
                        <a:latin typeface="Cambria Math" panose="02040503050406030204" pitchFamily="18" charset="0"/>
                      </a:rPr>
                      <m:t>=</m:t>
                    </m:r>
                    <m:f>
                      <m:fPr>
                        <m:ctrlPr>
                          <a:rPr lang="en-US" altLang="zh-CN" sz="2800" b="1" i="1">
                            <a:latin typeface="Cambria Math" panose="02040503050406030204" pitchFamily="18" charset="0"/>
                          </a:rPr>
                        </m:ctrlPr>
                      </m:fPr>
                      <m:num>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𝒇</m:t>
                            </m:r>
                          </m:e>
                          <m:sub>
                            <m:r>
                              <a:rPr lang="en-US" altLang="zh-CN" sz="2800" b="1" i="1" smtClean="0">
                                <a:latin typeface="Cambria Math" panose="02040503050406030204" pitchFamily="18" charset="0"/>
                              </a:rPr>
                              <m:t>𝟎</m:t>
                            </m:r>
                          </m:sub>
                        </m:sSub>
                      </m:num>
                      <m:den>
                        <m:r>
                          <a:rPr lang="en-US" altLang="zh-CN" sz="2800" b="1" i="1" smtClean="0">
                            <a:latin typeface="Cambria Math" panose="02040503050406030204" pitchFamily="18" charset="0"/>
                          </a:rPr>
                          <m:t>𝑸</m:t>
                        </m:r>
                      </m:den>
                    </m:f>
                    <m:r>
                      <a:rPr lang="en-US" altLang="zh-CN" sz="2800" b="1" i="1">
                        <a:latin typeface="Cambria Math" panose="02040503050406030204" pitchFamily="18" charset="0"/>
                      </a:rPr>
                      <m:t>=</m:t>
                    </m:r>
                    <m:f>
                      <m:fPr>
                        <m:ctrlPr>
                          <a:rPr lang="en-US" altLang="zh-CN" sz="2800" b="1" i="1">
                            <a:latin typeface="Cambria Math" panose="02040503050406030204" pitchFamily="18" charset="0"/>
                          </a:rPr>
                        </m:ctrlPr>
                      </m:fPr>
                      <m:num>
                        <m:r>
                          <a:rPr lang="en-US" altLang="zh-CN" sz="2800" b="1" i="1" smtClean="0">
                            <a:latin typeface="Cambria Math" panose="02040503050406030204" pitchFamily="18" charset="0"/>
                          </a:rPr>
                          <m:t>𝟔𝟒𝟎</m:t>
                        </m:r>
                      </m:num>
                      <m:den>
                        <m:r>
                          <a:rPr lang="en-US" altLang="zh-CN" sz="2800" b="1" i="1" smtClean="0">
                            <a:latin typeface="Cambria Math" panose="02040503050406030204" pitchFamily="18" charset="0"/>
                          </a:rPr>
                          <m:t>𝟐𝟎𝟎</m:t>
                        </m:r>
                      </m:den>
                    </m:f>
                  </m:oMath>
                </a14:m>
                <a:r>
                  <a:rPr lang="en-US" altLang="zh-CN" sz="2800" dirty="0" smtClean="0">
                    <a:latin typeface="Times New Roman" panose="02020603050405020304" pitchFamily="18" charset="0"/>
                    <a:cs typeface="Times New Roman" panose="02020603050405020304" pitchFamily="18" charset="0"/>
                  </a:rPr>
                  <a:t>=32kHz</a:t>
                </a: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18" name="矩形 17"/>
              <p:cNvSpPr>
                <a:spLocks noRot="1" noChangeAspect="1" noMove="1" noResize="1" noEditPoints="1" noAdjustHandles="1" noChangeArrowheads="1" noChangeShapeType="1" noTextEdit="1"/>
              </p:cNvSpPr>
              <p:nvPr/>
            </p:nvSpPr>
            <p:spPr>
              <a:xfrm>
                <a:off x="1828800" y="5538331"/>
                <a:ext cx="4800600" cy="768608"/>
              </a:xfrm>
              <a:prstGeom prst="rect">
                <a:avLst/>
              </a:prstGeom>
              <a:blipFill rotWithShape="0">
                <a:blip r:embed="rId3"/>
                <a:stretch>
                  <a:fillRect b="-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705600" y="3136418"/>
                <a:ext cx="1981200" cy="461665"/>
              </a:xfrm>
              <a:prstGeom prst="rect">
                <a:avLst/>
              </a:prstGeom>
              <a:solidFill>
                <a:schemeClr val="accent5"/>
              </a:solid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𝜶</m:t>
                      </m:r>
                      <m:r>
                        <a:rPr lang="en-US" altLang="zh-CN" sz="2400" b="1" i="1">
                          <a:latin typeface="Cambria Math" panose="02040503050406030204" pitchFamily="18" charset="0"/>
                        </a:rPr>
                        <m:t>=</m:t>
                      </m:r>
                      <m:r>
                        <a:rPr lang="en-US" altLang="zh-CN" sz="2400" b="1" i="1" smtClean="0">
                          <a:latin typeface="Cambria Math" panose="02040503050406030204" pitchFamily="18" charset="0"/>
                        </a:rPr>
                        <m:t>𝟐𝟎</m:t>
                      </m:r>
                      <m:func>
                        <m:funcPr>
                          <m:ctrlPr>
                            <a:rPr lang="en-US" altLang="zh-CN" sz="2400" b="1" i="1" smtClean="0">
                              <a:latin typeface="Cambria Math" panose="02040503050406030204" pitchFamily="18" charset="0"/>
                            </a:rPr>
                          </m:ctrlPr>
                        </m:funcPr>
                        <m:fName>
                          <m:r>
                            <m:rPr>
                              <m:sty m:val="p"/>
                            </m:rPr>
                            <a:rPr lang="en-US" altLang="zh-CN" sz="2400" b="0" i="0" smtClean="0">
                              <a:latin typeface="Cambria Math" panose="02040503050406030204" pitchFamily="18" charset="0"/>
                            </a:rPr>
                            <m:t>lg</m:t>
                          </m:r>
                        </m:fName>
                        <m:e>
                          <m:r>
                            <a:rPr lang="zh-CN" altLang="en-US" sz="2400" b="0" i="1" smtClean="0">
                              <a:latin typeface="Cambria Math" panose="02040503050406030204" pitchFamily="18" charset="0"/>
                            </a:rPr>
                            <m:t>𝛼</m:t>
                          </m:r>
                        </m:e>
                      </m:func>
                    </m:oMath>
                  </m:oMathPara>
                </a14:m>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6705600" y="3136418"/>
                <a:ext cx="1981200" cy="461665"/>
              </a:xfrm>
              <a:prstGeom prst="rect">
                <a:avLst/>
              </a:prstGeom>
              <a:blipFill rotWithShape="0">
                <a:blip r:embed="rId4"/>
                <a:stretch>
                  <a:fillRect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8243726"/>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0D1EFF27-8E87-4591-87C3-E9E831FCC2B0}" type="slidenum">
              <a:rPr lang="en-US" altLang="zh-CN" sz="1400"/>
              <a:pPr eaLnBrk="1" hangingPunct="1">
                <a:spcBef>
                  <a:spcPct val="0"/>
                </a:spcBef>
                <a:buFontTx/>
                <a:buNone/>
              </a:pPr>
              <a:t>18</a:t>
            </a:fld>
            <a:endParaRPr lang="en-US" altLang="zh-CN" sz="1400"/>
          </a:p>
        </p:txBody>
      </p:sp>
      <p:sp>
        <p:nvSpPr>
          <p:cNvPr id="3" name="Rectangle 2"/>
          <p:cNvSpPr txBox="1">
            <a:spLocks noChangeArrowheads="1"/>
          </p:cNvSpPr>
          <p:nvPr/>
        </p:nvSpPr>
        <p:spPr>
          <a:xfrm>
            <a:off x="457200" y="122238"/>
            <a:ext cx="7543800" cy="1295400"/>
          </a:xfrm>
          <a:prstGeom prst="rect">
            <a:avLst/>
          </a:prstGeom>
        </p:spPr>
        <p:txBody>
          <a:bodyPr/>
          <a:lstStyle/>
          <a:p>
            <a:pPr algn="ctr" eaLnBrk="0" hangingPunct="0">
              <a:spcBef>
                <a:spcPct val="0"/>
              </a:spcBef>
              <a:defRPr/>
            </a:pPr>
            <a:r>
              <a:rPr lang="zh-CN" altLang="en-US" sz="4000" b="1" dirty="0">
                <a:solidFill>
                  <a:srgbClr val="4A206A"/>
                </a:solidFill>
                <a:latin typeface="微软雅黑" pitchFamily="34" charset="-122"/>
                <a:ea typeface="微软雅黑" pitchFamily="34" charset="-122"/>
                <a:cs typeface="+mj-cs"/>
              </a:rPr>
              <a:t>例题</a:t>
            </a:r>
          </a:p>
        </p:txBody>
      </p:sp>
      <p:sp>
        <p:nvSpPr>
          <p:cNvPr id="4" name="Rectangle 3"/>
          <p:cNvSpPr txBox="1">
            <a:spLocks noChangeArrowheads="1"/>
          </p:cNvSpPr>
          <p:nvPr/>
        </p:nvSpPr>
        <p:spPr>
          <a:xfrm>
            <a:off x="457200" y="838200"/>
            <a:ext cx="8229600" cy="4911725"/>
          </a:xfrm>
          <a:prstGeom prst="rect">
            <a:avLst/>
          </a:prstGeom>
        </p:spPr>
        <p:txBody>
          <a:bodyPr/>
          <a:lstStyle/>
          <a:p>
            <a:pPr marL="342900" indent="-342900" algn="just">
              <a:lnSpc>
                <a:spcPct val="120000"/>
              </a:lnSpc>
              <a:spcBef>
                <a:spcPct val="20000"/>
              </a:spcBef>
              <a:buFontTx/>
              <a:buChar char="•"/>
              <a:defRPr/>
            </a:pPr>
            <a:r>
              <a:rPr lang="zh-CN" altLang="en-US" sz="2400" b="1" kern="0" dirty="0" smtClean="0">
                <a:solidFill>
                  <a:srgbClr val="0000FF"/>
                </a:solidFill>
                <a:latin typeface="Times New Roman" pitchFamily="18" charset="0"/>
                <a:ea typeface="+mn-ea"/>
              </a:rPr>
              <a:t>例</a:t>
            </a:r>
            <a:r>
              <a:rPr lang="en-US" altLang="zh-CN" sz="2400" b="1" kern="0" dirty="0" smtClean="0">
                <a:latin typeface="Times New Roman" pitchFamily="18" charset="0"/>
                <a:ea typeface="+mn-ea"/>
              </a:rPr>
              <a:t> </a:t>
            </a:r>
            <a:r>
              <a:rPr lang="zh-CN" altLang="en-US" sz="2400" b="1" kern="0" dirty="0">
                <a:latin typeface="Times New Roman" pitchFamily="18" charset="0"/>
                <a:ea typeface="+mn-ea"/>
              </a:rPr>
              <a:t>设一个</a:t>
            </a:r>
            <a:r>
              <a:rPr lang="en-US" altLang="zh-CN" sz="2400" b="1" i="1" kern="0" dirty="0">
                <a:latin typeface="Times New Roman" pitchFamily="18" charset="0"/>
                <a:ea typeface="+mn-ea"/>
              </a:rPr>
              <a:t>LC</a:t>
            </a:r>
            <a:r>
              <a:rPr lang="zh-CN" altLang="en-US" sz="2400" b="1" kern="0" dirty="0">
                <a:latin typeface="Times New Roman" pitchFamily="18" charset="0"/>
                <a:ea typeface="+mn-ea"/>
              </a:rPr>
              <a:t>并联回路的谐振频率</a:t>
            </a:r>
            <a:r>
              <a:rPr lang="en-US" altLang="zh-CN" sz="2400" b="1" i="1" kern="0" dirty="0" err="1">
                <a:latin typeface="Times New Roman" pitchFamily="18" charset="0"/>
                <a:ea typeface="+mn-ea"/>
              </a:rPr>
              <a:t>f</a:t>
            </a:r>
            <a:r>
              <a:rPr lang="en-US" altLang="zh-CN" sz="2400" b="1" kern="0" baseline="-25000" dirty="0" err="1">
                <a:latin typeface="Times New Roman" pitchFamily="18" charset="0"/>
                <a:ea typeface="+mn-ea"/>
              </a:rPr>
              <a:t>o</a:t>
            </a:r>
            <a:r>
              <a:rPr lang="en-US" altLang="zh-CN" sz="2400" b="1" kern="0" dirty="0">
                <a:latin typeface="Times New Roman" pitchFamily="18" charset="0"/>
                <a:ea typeface="+mn-ea"/>
              </a:rPr>
              <a:t>=10.7MHz</a:t>
            </a:r>
            <a:r>
              <a:rPr lang="zh-CN" altLang="en-US" sz="2400" b="1" kern="0" dirty="0">
                <a:latin typeface="Times New Roman" pitchFamily="18" charset="0"/>
                <a:ea typeface="+mn-ea"/>
              </a:rPr>
              <a:t>，已知回路电容</a:t>
            </a:r>
            <a:r>
              <a:rPr lang="en-US" altLang="zh-CN" sz="2400" b="1" kern="0" dirty="0">
                <a:latin typeface="Times New Roman" pitchFamily="18" charset="0"/>
                <a:ea typeface="+mn-ea"/>
              </a:rPr>
              <a:t>C=100pF</a:t>
            </a:r>
            <a:r>
              <a:rPr lang="zh-CN" altLang="en-US" sz="2400" b="1" kern="0" dirty="0">
                <a:latin typeface="Times New Roman" pitchFamily="18" charset="0"/>
                <a:ea typeface="+mn-ea"/>
              </a:rPr>
              <a:t>，则回路电感</a:t>
            </a:r>
            <a:r>
              <a:rPr lang="en-US" altLang="zh-CN" sz="2400" b="1" i="1" kern="0" dirty="0">
                <a:latin typeface="Times New Roman" pitchFamily="18" charset="0"/>
                <a:ea typeface="+mn-ea"/>
              </a:rPr>
              <a:t>L</a:t>
            </a:r>
            <a:r>
              <a:rPr lang="zh-CN" altLang="en-US" sz="2400" b="1" kern="0" dirty="0">
                <a:latin typeface="Times New Roman" pitchFamily="18" charset="0"/>
                <a:ea typeface="+mn-ea"/>
              </a:rPr>
              <a:t>是多少？若要求信号偏离</a:t>
            </a:r>
            <a:r>
              <a:rPr lang="en-US" altLang="zh-CN" sz="2400" b="1" i="1" kern="0" dirty="0" err="1">
                <a:latin typeface="Times New Roman" pitchFamily="18" charset="0"/>
                <a:ea typeface="+mn-ea"/>
              </a:rPr>
              <a:t>f</a:t>
            </a:r>
            <a:r>
              <a:rPr lang="en-US" altLang="zh-CN" sz="2400" b="1" kern="0" baseline="-25000" dirty="0" err="1">
                <a:latin typeface="Times New Roman" pitchFamily="18" charset="0"/>
                <a:ea typeface="+mn-ea"/>
              </a:rPr>
              <a:t>o</a:t>
            </a:r>
            <a:r>
              <a:rPr lang="zh-CN" altLang="en-US" sz="2400" b="1" kern="0" dirty="0">
                <a:latin typeface="Times New Roman" pitchFamily="18" charset="0"/>
                <a:ea typeface="+mn-ea"/>
              </a:rPr>
              <a:t>为</a:t>
            </a:r>
            <a:r>
              <a:rPr lang="en-US" altLang="zh-CN" sz="2400" b="1" kern="0" dirty="0">
                <a:latin typeface="Times New Roman" pitchFamily="18" charset="0"/>
                <a:ea typeface="+mn-ea"/>
              </a:rPr>
              <a:t>500kHz</a:t>
            </a:r>
            <a:r>
              <a:rPr lang="zh-CN" altLang="en-US" sz="2400" b="1" kern="0" dirty="0">
                <a:latin typeface="Times New Roman" pitchFamily="18" charset="0"/>
                <a:ea typeface="+mn-ea"/>
              </a:rPr>
              <a:t>处衰减为</a:t>
            </a:r>
            <a:r>
              <a:rPr lang="en-US" altLang="zh-CN" sz="2400" b="1" kern="0" dirty="0">
                <a:latin typeface="Times New Roman" pitchFamily="18" charset="0"/>
                <a:ea typeface="+mn-ea"/>
              </a:rPr>
              <a:t>20dB</a:t>
            </a:r>
            <a:r>
              <a:rPr lang="zh-CN" altLang="en-US" sz="2400" b="1" kern="0" dirty="0">
                <a:latin typeface="Times New Roman" pitchFamily="18" charset="0"/>
                <a:ea typeface="+mn-ea"/>
              </a:rPr>
              <a:t>，则回路的有载品质因数</a:t>
            </a:r>
            <a:r>
              <a:rPr lang="en-US" altLang="zh-CN" sz="2400" b="1" i="1" kern="0" dirty="0">
                <a:latin typeface="Times New Roman" pitchFamily="18" charset="0"/>
                <a:ea typeface="+mn-ea"/>
              </a:rPr>
              <a:t>Q</a:t>
            </a:r>
            <a:r>
              <a:rPr lang="en-US" altLang="zh-CN" sz="2400" b="1" kern="0" baseline="-25000" dirty="0">
                <a:latin typeface="Times New Roman" pitchFamily="18" charset="0"/>
                <a:ea typeface="+mn-ea"/>
              </a:rPr>
              <a:t>P</a:t>
            </a:r>
            <a:r>
              <a:rPr lang="zh-CN" altLang="en-US" sz="2400" b="1" kern="0" dirty="0">
                <a:latin typeface="Times New Roman" pitchFamily="18" charset="0"/>
                <a:ea typeface="+mn-ea"/>
              </a:rPr>
              <a:t>为多少？通频带</a:t>
            </a:r>
            <a:r>
              <a:rPr lang="en-US" altLang="zh-CN" sz="2400" b="1" i="1" kern="0" dirty="0">
                <a:latin typeface="Times New Roman" pitchFamily="18" charset="0"/>
                <a:ea typeface="+mn-ea"/>
              </a:rPr>
              <a:t>B</a:t>
            </a:r>
            <a:r>
              <a:rPr lang="zh-CN" altLang="en-US" sz="2400" b="1" kern="0" dirty="0">
                <a:latin typeface="Times New Roman" pitchFamily="18" charset="0"/>
                <a:ea typeface="+mn-ea"/>
              </a:rPr>
              <a:t>为多少</a:t>
            </a:r>
            <a:r>
              <a:rPr lang="zh-CN" altLang="en-US" sz="2400" b="1" kern="0" dirty="0" smtClean="0">
                <a:latin typeface="Times New Roman" pitchFamily="18" charset="0"/>
                <a:ea typeface="+mn-ea"/>
              </a:rPr>
              <a:t>？</a:t>
            </a:r>
            <a:endParaRPr lang="en-US" altLang="zh-CN" sz="2400" b="1" kern="0" dirty="0" smtClean="0">
              <a:latin typeface="Times New Roman" pitchFamily="18" charset="0"/>
              <a:ea typeface="+mn-ea"/>
            </a:endParaRPr>
          </a:p>
          <a:p>
            <a:pPr algn="just">
              <a:lnSpc>
                <a:spcPct val="120000"/>
              </a:lnSpc>
              <a:spcBef>
                <a:spcPct val="20000"/>
              </a:spcBef>
              <a:defRPr/>
            </a:pPr>
            <a:r>
              <a:rPr lang="zh-CN" altLang="en-US" sz="2400" b="1" kern="0" dirty="0" smtClean="0">
                <a:latin typeface="Times New Roman" pitchFamily="18" charset="0"/>
                <a:ea typeface="+mn-ea"/>
              </a:rPr>
              <a:t>解</a:t>
            </a:r>
            <a:r>
              <a:rPr lang="zh-CN" altLang="en-US" sz="2400" b="1" kern="0" dirty="0">
                <a:latin typeface="Times New Roman" pitchFamily="18" charset="0"/>
                <a:ea typeface="+mn-ea"/>
                <a:sym typeface="Wingdings" pitchFamily="2" charset="2"/>
              </a:rPr>
              <a:t>：（</a:t>
            </a:r>
            <a:r>
              <a:rPr lang="en-US" altLang="zh-CN" sz="2400" b="1" kern="0" dirty="0">
                <a:latin typeface="Times New Roman" pitchFamily="18" charset="0"/>
                <a:ea typeface="+mn-ea"/>
                <a:sym typeface="Wingdings" pitchFamily="2" charset="2"/>
              </a:rPr>
              <a:t>1</a:t>
            </a:r>
            <a:r>
              <a:rPr lang="zh-CN" altLang="en-US" sz="2400" b="1" kern="0" dirty="0">
                <a:latin typeface="Times New Roman" pitchFamily="18" charset="0"/>
                <a:ea typeface="+mn-ea"/>
                <a:sym typeface="Wingdings" pitchFamily="2" charset="2"/>
              </a:rPr>
              <a:t>）可以求得回路的谐振角频率</a:t>
            </a:r>
          </a:p>
          <a:p>
            <a:pPr marL="342900" indent="-342900">
              <a:lnSpc>
                <a:spcPct val="90000"/>
              </a:lnSpc>
              <a:spcBef>
                <a:spcPct val="20000"/>
              </a:spcBef>
              <a:buFont typeface="Wingdings" pitchFamily="2" charset="2"/>
              <a:buNone/>
              <a:defRPr/>
            </a:pPr>
            <a:r>
              <a:rPr lang="zh-CN" altLang="en-US" sz="2400" kern="0" dirty="0">
                <a:latin typeface="+mn-lt"/>
                <a:ea typeface="+mn-ea"/>
              </a:rPr>
              <a:t>                     </a:t>
            </a:r>
            <a:endParaRPr lang="en-US" altLang="zh-CN" sz="2400" kern="0" dirty="0" smtClean="0">
              <a:latin typeface="+mn-lt"/>
              <a:ea typeface="+mn-ea"/>
            </a:endParaRPr>
          </a:p>
          <a:p>
            <a:pPr marL="342900" indent="-342900">
              <a:lnSpc>
                <a:spcPct val="90000"/>
              </a:lnSpc>
              <a:spcBef>
                <a:spcPct val="20000"/>
              </a:spcBef>
              <a:buFont typeface="Wingdings" pitchFamily="2" charset="2"/>
              <a:buNone/>
              <a:defRPr/>
            </a:pPr>
            <a:r>
              <a:rPr lang="en-US" altLang="zh-CN" sz="2400" kern="0" dirty="0">
                <a:latin typeface="+mn-lt"/>
                <a:ea typeface="+mn-ea"/>
              </a:rPr>
              <a:t> </a:t>
            </a:r>
            <a:r>
              <a:rPr lang="en-US" altLang="zh-CN" sz="2400" kern="0" dirty="0" smtClean="0">
                <a:latin typeface="+mn-lt"/>
                <a:ea typeface="+mn-ea"/>
              </a:rPr>
              <a:t>                          </a:t>
            </a:r>
            <a:r>
              <a:rPr lang="zh-CN" altLang="en-US" sz="2400" kern="0" dirty="0" smtClean="0">
                <a:latin typeface="+mn-lt"/>
                <a:ea typeface="+mn-ea"/>
              </a:rPr>
              <a:t> </a:t>
            </a:r>
            <a:r>
              <a:rPr lang="zh-CN" altLang="en-US" sz="2400" kern="0" dirty="0">
                <a:latin typeface="+mn-lt"/>
                <a:ea typeface="+mn-ea"/>
              </a:rPr>
              <a:t>，可得：</a:t>
            </a:r>
          </a:p>
        </p:txBody>
      </p:sp>
      <p:sp>
        <p:nvSpPr>
          <p:cNvPr id="15365" name="Rectangle 7"/>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098" name="Object 6"/>
          <p:cNvGraphicFramePr>
            <a:graphicFrameLocks noChangeAspect="1"/>
          </p:cNvGraphicFramePr>
          <p:nvPr>
            <p:extLst/>
          </p:nvPr>
        </p:nvGraphicFramePr>
        <p:xfrm>
          <a:off x="609600" y="3323101"/>
          <a:ext cx="2160588" cy="817563"/>
        </p:xfrm>
        <a:graphic>
          <a:graphicData uri="http://schemas.openxmlformats.org/presentationml/2006/ole">
            <mc:AlternateContent xmlns:mc="http://schemas.openxmlformats.org/markup-compatibility/2006">
              <mc:Choice xmlns:v="urn:schemas-microsoft-com:vml" Requires="v">
                <p:oleObj spid="_x0000_s116018" name="公式" r:id="rId3" imgW="1104900" imgH="419100" progId="Equation.3">
                  <p:embed/>
                </p:oleObj>
              </mc:Choice>
              <mc:Fallback>
                <p:oleObj name="公式" r:id="rId3" imgW="11049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323101"/>
                        <a:ext cx="216058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7" name="Rectangle 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 name="Object 8"/>
          <p:cNvGraphicFramePr>
            <a:graphicFrameLocks noChangeAspect="1"/>
          </p:cNvGraphicFramePr>
          <p:nvPr>
            <p:extLst/>
          </p:nvPr>
        </p:nvGraphicFramePr>
        <p:xfrm>
          <a:off x="4229100" y="3355976"/>
          <a:ext cx="4152900" cy="876300"/>
        </p:xfrm>
        <a:graphic>
          <a:graphicData uri="http://schemas.openxmlformats.org/presentationml/2006/ole">
            <mc:AlternateContent xmlns:mc="http://schemas.openxmlformats.org/markup-compatibility/2006">
              <mc:Choice xmlns:v="urn:schemas-microsoft-com:vml" Requires="v">
                <p:oleObj spid="_x0000_s116019" name="公式" r:id="rId5" imgW="2032000" imgH="431800" progId="Equation.3">
                  <p:embed/>
                </p:oleObj>
              </mc:Choice>
              <mc:Fallback>
                <p:oleObj name="公式" r:id="rId5" imgW="20320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9100" y="3355976"/>
                        <a:ext cx="41529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1066800" y="4368486"/>
            <a:ext cx="7620000" cy="1504194"/>
          </a:xfrm>
          <a:prstGeom prst="rect">
            <a:avLst/>
          </a:prstGeom>
        </p:spPr>
        <p:txBody>
          <a:bodyPr wrap="square">
            <a:spAutoFit/>
          </a:bodyPr>
          <a:lstStyle/>
          <a:p>
            <a:pPr marL="342900" indent="-342900" algn="just">
              <a:lnSpc>
                <a:spcPts val="3600"/>
              </a:lnSpc>
              <a:spcBef>
                <a:spcPct val="20000"/>
              </a:spcBef>
              <a:buFont typeface="Wingdings" pitchFamily="2" charset="2"/>
              <a:buNone/>
              <a:defRPr/>
            </a:pPr>
            <a:r>
              <a:rPr lang="zh-CN" altLang="en-US" sz="2400" b="1" kern="0" dirty="0" smtClean="0">
                <a:latin typeface="Times New Roman" panose="02020603050405020304" pitchFamily="18" charset="0"/>
                <a:cs typeface="Times New Roman" panose="02020603050405020304" pitchFamily="18" charset="0"/>
              </a:rPr>
              <a:t>（</a:t>
            </a:r>
            <a:r>
              <a:rPr lang="en-US" altLang="zh-CN" sz="2400" b="1" kern="0" dirty="0" smtClean="0">
                <a:latin typeface="Times New Roman" panose="02020603050405020304" pitchFamily="18" charset="0"/>
                <a:cs typeface="Times New Roman" panose="02020603050405020304" pitchFamily="18" charset="0"/>
              </a:rPr>
              <a:t>2</a:t>
            </a:r>
            <a:r>
              <a:rPr lang="zh-CN" altLang="en-US" sz="2400" b="1" kern="0" dirty="0" smtClean="0">
                <a:latin typeface="Times New Roman" panose="02020603050405020304" pitchFamily="18" charset="0"/>
                <a:cs typeface="Times New Roman" panose="02020603050405020304" pitchFamily="18" charset="0"/>
              </a:rPr>
              <a:t>）取正偏离</a:t>
            </a:r>
            <a:r>
              <a:rPr lang="en-US" altLang="zh-CN" sz="2400" b="1" i="1" kern="0" dirty="0" smtClean="0">
                <a:latin typeface="Times New Roman" panose="02020603050405020304" pitchFamily="18" charset="0"/>
                <a:cs typeface="Times New Roman" panose="02020603050405020304" pitchFamily="18" charset="0"/>
              </a:rPr>
              <a:t>f</a:t>
            </a:r>
            <a:r>
              <a:rPr lang="en-US" altLang="zh-CN" sz="2400" b="1" kern="0" baseline="-25000" dirty="0" smtClean="0">
                <a:latin typeface="Times New Roman" panose="02020603050405020304" pitchFamily="18" charset="0"/>
                <a:cs typeface="Times New Roman" panose="02020603050405020304" pitchFamily="18" charset="0"/>
              </a:rPr>
              <a:t>1</a:t>
            </a:r>
            <a:r>
              <a:rPr lang="en-US" altLang="zh-CN" sz="2400" b="1" kern="0" dirty="0" smtClean="0">
                <a:latin typeface="Times New Roman" panose="02020603050405020304" pitchFamily="18" charset="0"/>
                <a:cs typeface="Times New Roman" panose="02020603050405020304" pitchFamily="18" charset="0"/>
              </a:rPr>
              <a:t>=11.2MHz</a:t>
            </a:r>
            <a:r>
              <a:rPr lang="zh-CN" altLang="en-US" sz="2400" b="1" kern="0" dirty="0" smtClean="0">
                <a:latin typeface="Times New Roman" panose="02020603050405020304" pitchFamily="18" charset="0"/>
                <a:cs typeface="Times New Roman" panose="02020603050405020304" pitchFamily="18" charset="0"/>
              </a:rPr>
              <a:t>，</a:t>
            </a:r>
            <a:r>
              <a:rPr lang="en-US" altLang="zh-CN" sz="2400" b="1" i="1" kern="0" dirty="0" err="1" smtClean="0">
                <a:latin typeface="Times New Roman" panose="02020603050405020304" pitchFamily="18" charset="0"/>
                <a:cs typeface="Times New Roman" panose="02020603050405020304" pitchFamily="18" charset="0"/>
              </a:rPr>
              <a:t>f</a:t>
            </a:r>
            <a:r>
              <a:rPr lang="en-US" altLang="zh-CN" sz="2400" b="1" kern="0" baseline="-25000" dirty="0" err="1" smtClean="0">
                <a:latin typeface="Times New Roman" panose="02020603050405020304" pitchFamily="18" charset="0"/>
                <a:cs typeface="Times New Roman" panose="02020603050405020304" pitchFamily="18" charset="0"/>
              </a:rPr>
              <a:t>o</a:t>
            </a:r>
            <a:r>
              <a:rPr lang="en-US" altLang="zh-CN" sz="2400" b="1" kern="0" dirty="0" smtClean="0">
                <a:latin typeface="Times New Roman" panose="02020603050405020304" pitchFamily="18" charset="0"/>
                <a:cs typeface="Times New Roman" panose="02020603050405020304" pitchFamily="18" charset="0"/>
              </a:rPr>
              <a:t>=10.7MHz</a:t>
            </a:r>
            <a:r>
              <a:rPr lang="zh-CN" altLang="en-US" sz="2400" b="1" kern="0" dirty="0" smtClean="0">
                <a:latin typeface="Times New Roman" panose="02020603050405020304" pitchFamily="18" charset="0"/>
                <a:cs typeface="Times New Roman" panose="02020603050405020304" pitchFamily="18" charset="0"/>
              </a:rPr>
              <a:t>。</a:t>
            </a:r>
            <a:r>
              <a:rPr lang="en-US" altLang="zh-CN" sz="2400" b="1" kern="0" dirty="0" smtClean="0">
                <a:latin typeface="Times New Roman" panose="02020603050405020304" pitchFamily="18" charset="0"/>
                <a:cs typeface="Times New Roman" panose="02020603050405020304" pitchFamily="18" charset="0"/>
              </a:rPr>
              <a:t>20dB</a:t>
            </a:r>
            <a:r>
              <a:rPr lang="zh-CN" altLang="en-US" sz="2400" b="1" kern="0" dirty="0" smtClean="0">
                <a:latin typeface="Times New Roman" panose="02020603050405020304" pitchFamily="18" charset="0"/>
                <a:cs typeface="Times New Roman" panose="02020603050405020304" pitchFamily="18" charset="0"/>
              </a:rPr>
              <a:t>衰减即为幅度衰减</a:t>
            </a:r>
            <a:r>
              <a:rPr lang="en-US" altLang="zh-CN" sz="2400" b="1" kern="0" dirty="0" smtClean="0">
                <a:latin typeface="Times New Roman" panose="02020603050405020304" pitchFamily="18" charset="0"/>
                <a:cs typeface="Times New Roman" panose="02020603050405020304" pitchFamily="18" charset="0"/>
              </a:rPr>
              <a:t>10</a:t>
            </a:r>
            <a:r>
              <a:rPr lang="zh-CN" altLang="en-US" sz="2400" b="1" kern="0" dirty="0" smtClean="0">
                <a:latin typeface="Times New Roman" panose="02020603050405020304" pitchFamily="18" charset="0"/>
                <a:cs typeface="Times New Roman" panose="02020603050405020304" pitchFamily="18" charset="0"/>
              </a:rPr>
              <a:t>倍，则</a:t>
            </a:r>
          </a:p>
          <a:p>
            <a:pPr marL="342900" indent="-342900">
              <a:lnSpc>
                <a:spcPts val="3600"/>
              </a:lnSpc>
              <a:spcBef>
                <a:spcPct val="20000"/>
              </a:spcBef>
              <a:buFont typeface="Wingdings" pitchFamily="2" charset="2"/>
              <a:buNone/>
              <a:defRPr/>
            </a:pPr>
            <a:r>
              <a:rPr lang="zh-CN" altLang="en-US" sz="2400" b="1" kern="0" dirty="0" smtClean="0">
                <a:latin typeface="Times New Roman" panose="02020603050405020304" pitchFamily="18" charset="0"/>
                <a:cs typeface="Times New Roman" panose="02020603050405020304" pitchFamily="18" charset="0"/>
              </a:rPr>
              <a:t>     可求出</a:t>
            </a:r>
            <a:r>
              <a:rPr lang="en-US" altLang="zh-CN" sz="2400" b="1" i="1" kern="0" dirty="0" smtClean="0">
                <a:latin typeface="Times New Roman" panose="02020603050405020304" pitchFamily="18" charset="0"/>
                <a:cs typeface="Times New Roman" panose="02020603050405020304" pitchFamily="18" charset="0"/>
              </a:rPr>
              <a:t>Q</a:t>
            </a:r>
            <a:r>
              <a:rPr lang="en-US" altLang="zh-CN" sz="2400" b="1" kern="0" baseline="-25000" dirty="0" smtClean="0">
                <a:latin typeface="Times New Roman" panose="02020603050405020304" pitchFamily="18" charset="0"/>
                <a:cs typeface="Times New Roman" panose="02020603050405020304" pitchFamily="18" charset="0"/>
              </a:rPr>
              <a:t>P</a:t>
            </a:r>
            <a:r>
              <a:rPr lang="en-US" altLang="zh-CN" sz="2400" b="1" kern="0" dirty="0" smtClean="0">
                <a:latin typeface="Times New Roman" panose="02020603050405020304" pitchFamily="18" charset="0"/>
                <a:cs typeface="Times New Roman" panose="02020603050405020304" pitchFamily="18" charset="0"/>
              </a:rPr>
              <a:t>=108.89</a:t>
            </a:r>
            <a:r>
              <a:rPr lang="zh-CN" altLang="en-US" sz="2400" b="1" kern="0" dirty="0" smtClean="0">
                <a:latin typeface="Times New Roman" panose="02020603050405020304" pitchFamily="18" charset="0"/>
                <a:cs typeface="Times New Roman" panose="02020603050405020304" pitchFamily="18" charset="0"/>
              </a:rPr>
              <a:t>。</a:t>
            </a:r>
            <a:endParaRPr lang="zh-CN" altLang="en-US" sz="2400" b="1" kern="0" dirty="0">
              <a:latin typeface="Times New Roman" panose="02020603050405020304" pitchFamily="18" charset="0"/>
              <a:cs typeface="Times New Roman" panose="02020603050405020304" pitchFamily="18" charset="0"/>
            </a:endParaRPr>
          </a:p>
        </p:txBody>
      </p:sp>
      <p:graphicFrame>
        <p:nvGraphicFramePr>
          <p:cNvPr id="10" name="Object 4"/>
          <p:cNvGraphicFramePr>
            <a:graphicFrameLocks noChangeAspect="1"/>
          </p:cNvGraphicFramePr>
          <p:nvPr>
            <p:extLst/>
          </p:nvPr>
        </p:nvGraphicFramePr>
        <p:xfrm>
          <a:off x="4495800" y="4761683"/>
          <a:ext cx="3084512" cy="1135761"/>
        </p:xfrm>
        <a:graphic>
          <a:graphicData uri="http://schemas.openxmlformats.org/presentationml/2006/ole">
            <mc:AlternateContent xmlns:mc="http://schemas.openxmlformats.org/markup-compatibility/2006">
              <mc:Choice xmlns:v="urn:schemas-microsoft-com:vml" Requires="v">
                <p:oleObj spid="_x0000_s116020" name="公式" r:id="rId7" imgW="2006280" imgH="736560" progId="Equation.3">
                  <p:embed/>
                </p:oleObj>
              </mc:Choice>
              <mc:Fallback>
                <p:oleObj name="公式" r:id="rId7" imgW="2006280" imgH="736560" progId="Equation.3">
                  <p:embed/>
                  <p:pic>
                    <p:nvPicPr>
                      <p:cNvPr id="0" name=""/>
                      <p:cNvPicPr>
                        <a:picLocks noChangeAspect="1" noChangeArrowheads="1"/>
                      </p:cNvPicPr>
                      <p:nvPr/>
                    </p:nvPicPr>
                    <p:blipFill>
                      <a:blip r:embed="rId8"/>
                      <a:srcRect/>
                      <a:stretch>
                        <a:fillRect/>
                      </a:stretch>
                    </p:blipFill>
                    <p:spPr bwMode="auto">
                      <a:xfrm>
                        <a:off x="4495800" y="4761683"/>
                        <a:ext cx="3084512" cy="1135761"/>
                      </a:xfrm>
                      <a:prstGeom prst="rect">
                        <a:avLst/>
                      </a:prstGeom>
                      <a:noFill/>
                      <a:ln>
                        <a:noFill/>
                      </a:ln>
                      <a:extLst/>
                    </p:spPr>
                  </p:pic>
                </p:oleObj>
              </mc:Fallback>
            </mc:AlternateContent>
          </a:graphicData>
        </a:graphic>
      </p:graphicFrame>
      <p:graphicFrame>
        <p:nvGraphicFramePr>
          <p:cNvPr id="11" name="Object 6"/>
          <p:cNvGraphicFramePr>
            <a:graphicFrameLocks noChangeAspect="1"/>
          </p:cNvGraphicFramePr>
          <p:nvPr>
            <p:extLst/>
          </p:nvPr>
        </p:nvGraphicFramePr>
        <p:xfrm>
          <a:off x="1784355" y="5928272"/>
          <a:ext cx="5575290" cy="926709"/>
        </p:xfrm>
        <a:graphic>
          <a:graphicData uri="http://schemas.openxmlformats.org/presentationml/2006/ole">
            <mc:AlternateContent xmlns:mc="http://schemas.openxmlformats.org/markup-compatibility/2006">
              <mc:Choice xmlns:v="urn:schemas-microsoft-com:vml" Requires="v">
                <p:oleObj spid="_x0000_s116021" name="公式" r:id="rId9" imgW="2755900" imgH="457200" progId="Equation.3">
                  <p:embed/>
                </p:oleObj>
              </mc:Choice>
              <mc:Fallback>
                <p:oleObj name="公式" r:id="rId9" imgW="27559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4355" y="5928272"/>
                        <a:ext cx="5575290" cy="926709"/>
                      </a:xfrm>
                      <a:prstGeom prst="rect">
                        <a:avLst/>
                      </a:prstGeom>
                      <a:noFill/>
                      <a:ln>
                        <a:noFill/>
                      </a:ln>
                      <a:extLst/>
                    </p:spPr>
                  </p:pic>
                </p:oleObj>
              </mc:Fallback>
            </mc:AlternateContent>
          </a:graphicData>
        </a:graphic>
      </p:graphicFrame>
      <p:sp>
        <p:nvSpPr>
          <p:cNvPr id="5" name="矩形 4"/>
          <p:cNvSpPr/>
          <p:nvPr/>
        </p:nvSpPr>
        <p:spPr>
          <a:xfrm>
            <a:off x="1143000" y="5985338"/>
            <a:ext cx="957313" cy="461665"/>
          </a:xfrm>
          <a:prstGeom prst="rect">
            <a:avLst/>
          </a:prstGeom>
        </p:spPr>
        <p:txBody>
          <a:bodyPr wrap="none">
            <a:spAutoFit/>
          </a:bodyPr>
          <a:lstStyle/>
          <a:p>
            <a:r>
              <a:rPr lang="zh-CN" altLang="en-US" sz="2400" b="1" kern="0" dirty="0" smtClean="0">
                <a:latin typeface="Times New Roman" panose="02020603050405020304" pitchFamily="18" charset="0"/>
                <a:cs typeface="Times New Roman" panose="02020603050405020304" pitchFamily="18" charset="0"/>
              </a:rPr>
              <a:t>（</a:t>
            </a:r>
            <a:r>
              <a:rPr lang="en-US" altLang="zh-CN" sz="2400" b="1" kern="0" dirty="0" smtClean="0">
                <a:latin typeface="Times New Roman" panose="02020603050405020304" pitchFamily="18" charset="0"/>
                <a:cs typeface="Times New Roman" panose="02020603050405020304" pitchFamily="18" charset="0"/>
              </a:rPr>
              <a:t>3</a:t>
            </a:r>
            <a:r>
              <a:rPr lang="zh-CN" altLang="en-US" sz="2400" b="1" kern="0" dirty="0" smtClean="0">
                <a:latin typeface="Times New Roman" panose="02020603050405020304" pitchFamily="18" charset="0"/>
                <a:cs typeface="Times New Roman" panose="02020603050405020304" pitchFamily="18" charset="0"/>
              </a:rPr>
              <a:t>）</a:t>
            </a:r>
            <a:endParaRPr lang="zh-CN" altLang="en-US" sz="2400" dirty="0"/>
          </a:p>
        </p:txBody>
      </p:sp>
      <mc:AlternateContent xmlns:mc="http://schemas.openxmlformats.org/markup-compatibility/2006" xmlns:a14="http://schemas.microsoft.com/office/drawing/2010/main">
        <mc:Choice Requires="a14">
          <p:sp>
            <p:nvSpPr>
              <p:cNvPr id="13" name="矩形 12"/>
              <p:cNvSpPr/>
              <p:nvPr/>
            </p:nvSpPr>
            <p:spPr>
              <a:xfrm>
                <a:off x="7010400" y="5279637"/>
                <a:ext cx="1981200" cy="461665"/>
              </a:xfrm>
              <a:prstGeom prst="rect">
                <a:avLst/>
              </a:prstGeom>
              <a:solidFill>
                <a:schemeClr val="accent5"/>
              </a:solid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𝜶</m:t>
                      </m:r>
                      <m:r>
                        <a:rPr lang="en-US" altLang="zh-CN" sz="2400" b="1" i="1">
                          <a:latin typeface="Cambria Math" panose="02040503050406030204" pitchFamily="18" charset="0"/>
                        </a:rPr>
                        <m:t>=</m:t>
                      </m:r>
                      <m:r>
                        <a:rPr lang="en-US" altLang="zh-CN" sz="2400" b="1" i="1" smtClean="0">
                          <a:latin typeface="Cambria Math" panose="02040503050406030204" pitchFamily="18" charset="0"/>
                        </a:rPr>
                        <m:t>𝟐𝟎</m:t>
                      </m:r>
                      <m:func>
                        <m:funcPr>
                          <m:ctrlPr>
                            <a:rPr lang="en-US" altLang="zh-CN" sz="2400" b="1" i="1" smtClean="0">
                              <a:latin typeface="Cambria Math" panose="02040503050406030204" pitchFamily="18" charset="0"/>
                            </a:rPr>
                          </m:ctrlPr>
                        </m:funcPr>
                        <m:fName>
                          <m:r>
                            <m:rPr>
                              <m:sty m:val="p"/>
                            </m:rPr>
                            <a:rPr lang="en-US" altLang="zh-CN" sz="2400" b="0" i="0" smtClean="0">
                              <a:latin typeface="Cambria Math" panose="02040503050406030204" pitchFamily="18" charset="0"/>
                            </a:rPr>
                            <m:t>lg</m:t>
                          </m:r>
                        </m:fName>
                        <m:e>
                          <m:r>
                            <a:rPr lang="zh-CN" altLang="en-US" sz="2400" b="0" i="1" smtClean="0">
                              <a:latin typeface="Cambria Math" panose="02040503050406030204" pitchFamily="18" charset="0"/>
                            </a:rPr>
                            <m:t>𝛼</m:t>
                          </m:r>
                        </m:e>
                      </m:func>
                    </m:oMath>
                  </m:oMathPara>
                </a14:m>
                <a:endParaRPr lang="zh-CN"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7010400" y="5279637"/>
                <a:ext cx="1981200" cy="461665"/>
              </a:xfrm>
              <a:prstGeom prst="rect">
                <a:avLst/>
              </a:prstGeom>
              <a:blipFill rotWithShape="0">
                <a:blip r:embed="rId11"/>
                <a:stretch>
                  <a:fillRect b="-18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102122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15416"/>
            <a:ext cx="7543800" cy="129540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第四章 放大器及非线性</a:t>
            </a:r>
            <a:endParaRPr lang="zh-CN" altLang="en-US" sz="40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19</a:t>
            </a:fld>
            <a:endParaRPr lang="en-US" altLang="zh-CN"/>
          </a:p>
        </p:txBody>
      </p:sp>
      <p:grpSp>
        <p:nvGrpSpPr>
          <p:cNvPr id="9" name="Group 9"/>
          <p:cNvGrpSpPr>
            <a:grpSpLocks/>
          </p:cNvGrpSpPr>
          <p:nvPr/>
        </p:nvGrpSpPr>
        <p:grpSpPr bwMode="auto">
          <a:xfrm>
            <a:off x="561197" y="2420888"/>
            <a:ext cx="7704138" cy="2773362"/>
            <a:chOff x="612" y="2251"/>
            <a:chExt cx="4853" cy="1747"/>
          </a:xfrm>
        </p:grpSpPr>
        <p:pic>
          <p:nvPicPr>
            <p:cNvPr id="10" name="Picture 6"/>
            <p:cNvPicPr>
              <a:picLocks noChangeAspect="1" noChangeArrowheads="1"/>
            </p:cNvPicPr>
            <p:nvPr/>
          </p:nvPicPr>
          <p:blipFill>
            <a:blip r:embed="rId2" cstate="print"/>
            <a:srcRect/>
            <a:stretch>
              <a:fillRect/>
            </a:stretch>
          </p:blipFill>
          <p:spPr bwMode="auto">
            <a:xfrm>
              <a:off x="612" y="2251"/>
              <a:ext cx="4853" cy="1565"/>
            </a:xfrm>
            <a:prstGeom prst="rect">
              <a:avLst/>
            </a:prstGeom>
            <a:noFill/>
            <a:ln w="9525" algn="ctr">
              <a:noFill/>
              <a:miter lim="800000"/>
              <a:headEnd/>
              <a:tailEnd type="none" w="med" len="lg"/>
            </a:ln>
          </p:spPr>
        </p:pic>
        <p:sp>
          <p:nvSpPr>
            <p:cNvPr id="11" name="Text Box 7"/>
            <p:cNvSpPr txBox="1">
              <a:spLocks noChangeArrowheads="1"/>
            </p:cNvSpPr>
            <p:nvPr/>
          </p:nvSpPr>
          <p:spPr bwMode="auto">
            <a:xfrm>
              <a:off x="1111" y="3748"/>
              <a:ext cx="3856" cy="250"/>
            </a:xfrm>
            <a:prstGeom prst="rect">
              <a:avLst/>
            </a:prstGeom>
            <a:noFill/>
            <a:ln w="9525" algn="ctr">
              <a:noFill/>
              <a:miter lim="800000"/>
              <a:headEnd/>
              <a:tailEnd type="none" w="med" len="lg"/>
            </a:ln>
          </p:spPr>
          <p:txBody>
            <a:bodyPr>
              <a:spAutoFit/>
            </a:bodyPr>
            <a:lstStyle/>
            <a:p>
              <a:r>
                <a:rPr lang="zh-CN" altLang="en-US" sz="2000"/>
                <a:t>插入在输入输出匹配网络之间的常规单级放大器电路</a:t>
              </a:r>
            </a:p>
          </p:txBody>
        </p:sp>
      </p:grpSp>
      <p:sp>
        <p:nvSpPr>
          <p:cNvPr id="12" name="文本框 11"/>
          <p:cNvSpPr txBox="1"/>
          <p:nvPr/>
        </p:nvSpPr>
        <p:spPr>
          <a:xfrm>
            <a:off x="683567" y="1402818"/>
            <a:ext cx="7581767" cy="523220"/>
          </a:xfrm>
          <a:prstGeom prst="rect">
            <a:avLst/>
          </a:prstGeom>
          <a:noFill/>
        </p:spPr>
        <p:txBody>
          <a:bodyPr wrap="square" rtlCol="0">
            <a:spAutoFit/>
          </a:bodyPr>
          <a:lstStyle/>
          <a:p>
            <a:r>
              <a:rPr lang="zh-CN" altLang="en-US" sz="2800" dirty="0" smtClean="0">
                <a:solidFill>
                  <a:srgbClr val="0000FF"/>
                </a:solidFill>
              </a:rPr>
              <a:t>放大器的分类？放大器如何设计？</a:t>
            </a:r>
            <a:endParaRPr lang="zh-CN" altLang="en-US" dirty="0">
              <a:solidFill>
                <a:srgbClr val="0000FF"/>
              </a:solidFill>
            </a:endParaRPr>
          </a:p>
        </p:txBody>
      </p:sp>
    </p:spTree>
    <p:extLst>
      <p:ext uri="{BB962C8B-B14F-4D97-AF65-F5344CB8AC3E}">
        <p14:creationId xmlns:p14="http://schemas.microsoft.com/office/powerpoint/2010/main" val="397121912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39752" y="620688"/>
            <a:ext cx="4042792" cy="724942"/>
          </a:xfrm>
        </p:spPr>
        <p:txBody>
          <a:bodyPr/>
          <a:lstStyle/>
          <a:p>
            <a:pPr eaLnBrk="1" hangingPunct="1"/>
            <a:r>
              <a:rPr lang="zh-CN" altLang="en-US" sz="4000" dirty="0" smtClean="0">
                <a:latin typeface="微软雅黑" panose="020B0503020204020204" pitchFamily="34" charset="-122"/>
                <a:ea typeface="微软雅黑" panose="020B0503020204020204" pitchFamily="34" charset="-122"/>
              </a:rPr>
              <a:t>考试注意事项</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259632" y="1628800"/>
            <a:ext cx="7344816" cy="4392488"/>
          </a:xfrm>
        </p:spPr>
        <p:txBody>
          <a:bodyPr/>
          <a:lstStyle/>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时间： </a:t>
            </a:r>
            <a:r>
              <a:rPr lang="en-US" altLang="zh-CN" sz="3200" b="1" dirty="0" smtClean="0">
                <a:solidFill>
                  <a:srgbClr val="0000CC"/>
                </a:solidFill>
                <a:latin typeface="Times New Roman" panose="02020603050405020304" pitchFamily="18" charset="0"/>
                <a:cs typeface="Times New Roman" panose="02020603050405020304" pitchFamily="18" charset="0"/>
              </a:rPr>
              <a:t>2019.12.25</a:t>
            </a:r>
          </a:p>
          <a:p>
            <a:pPr marL="0" indent="0">
              <a:lnSpc>
                <a:spcPts val="5000"/>
              </a:lnSpc>
              <a:buNone/>
            </a:pPr>
            <a:r>
              <a:rPr lang="en-US" altLang="zh-CN" sz="3200" b="1" dirty="0" smtClean="0">
                <a:latin typeface="Times New Roman" panose="02020603050405020304" pitchFamily="18" charset="0"/>
                <a:cs typeface="Times New Roman" panose="02020603050405020304" pitchFamily="18" charset="0"/>
              </a:rPr>
              <a:t>             </a:t>
            </a:r>
            <a:r>
              <a:rPr lang="en-US" altLang="zh-CN" sz="3200" b="1" dirty="0" smtClean="0">
                <a:solidFill>
                  <a:srgbClr val="0000CC"/>
                </a:solidFill>
                <a:latin typeface="Times New Roman" panose="02020603050405020304" pitchFamily="18" charset="0"/>
                <a:cs typeface="Times New Roman" panose="02020603050405020304" pitchFamily="18" charset="0"/>
              </a:rPr>
              <a:t>3:50-5:50</a:t>
            </a: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地点： </a:t>
            </a:r>
            <a:r>
              <a:rPr lang="zh-CN" altLang="en-US" sz="3200" b="1" dirty="0" smtClean="0">
                <a:solidFill>
                  <a:srgbClr val="FF0000"/>
                </a:solidFill>
                <a:latin typeface="Times New Roman" panose="02020603050405020304" pitchFamily="18" charset="0"/>
                <a:cs typeface="Times New Roman" panose="02020603050405020304" pitchFamily="18" charset="0"/>
              </a:rPr>
              <a:t>教三</a:t>
            </a:r>
            <a:r>
              <a:rPr lang="en-US" altLang="zh-CN" sz="3200" b="1" dirty="0" smtClean="0">
                <a:solidFill>
                  <a:srgbClr val="FF0000"/>
                </a:solidFill>
                <a:latin typeface="Times New Roman" panose="02020603050405020304" pitchFamily="18" charset="0"/>
                <a:cs typeface="Times New Roman" panose="02020603050405020304" pitchFamily="18" charset="0"/>
              </a:rPr>
              <a:t>-305</a:t>
            </a:r>
            <a:endParaRPr lang="en-US" altLang="zh-CN" sz="3200" b="1" dirty="0">
              <a:solidFill>
                <a:srgbClr val="FF0000"/>
              </a:solidFill>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考试形式：闭卷</a:t>
            </a:r>
            <a:endParaRPr lang="en-US" altLang="zh-CN" sz="3200" b="1" dirty="0" smtClean="0">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注意事项：</a:t>
            </a:r>
            <a:r>
              <a:rPr lang="zh-CN" altLang="en-US" sz="3200" b="1" dirty="0" smtClean="0">
                <a:solidFill>
                  <a:srgbClr val="0000CC"/>
                </a:solidFill>
                <a:latin typeface="Times New Roman" panose="02020603050405020304" pitchFamily="18" charset="0"/>
                <a:cs typeface="Times New Roman" panose="02020603050405020304" pitchFamily="18" charset="0"/>
              </a:rPr>
              <a:t>带计算器</a:t>
            </a:r>
            <a:r>
              <a:rPr lang="zh-CN" altLang="en-US" sz="3200" b="1" dirty="0">
                <a:solidFill>
                  <a:srgbClr val="0000CC"/>
                </a:solidFill>
                <a:latin typeface="Times New Roman" panose="02020603050405020304" pitchFamily="18" charset="0"/>
                <a:cs typeface="Times New Roman" panose="02020603050405020304" pitchFamily="18" charset="0"/>
              </a:rPr>
              <a:t> </a:t>
            </a:r>
            <a:r>
              <a:rPr lang="zh-CN" altLang="en-US" sz="3200" b="1" dirty="0" smtClean="0">
                <a:solidFill>
                  <a:srgbClr val="0000CC"/>
                </a:solidFill>
                <a:latin typeface="Times New Roman" panose="02020603050405020304" pitchFamily="18" charset="0"/>
                <a:cs typeface="Times New Roman" panose="02020603050405020304" pitchFamily="18" charset="0"/>
              </a:rPr>
              <a:t>校园卡 身份证</a:t>
            </a:r>
            <a:endParaRPr lang="en-US" altLang="zh-CN" sz="3200" b="1" dirty="0" smtClean="0">
              <a:solidFill>
                <a:srgbClr val="0000CC"/>
              </a:solidFill>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               （不能用手机）</a:t>
            </a:r>
            <a:endParaRPr lang="zh-CN" altLang="en-US" sz="3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a:t>
            </a:fld>
            <a:endParaRPr lang="en-US" altLang="zh-CN"/>
          </a:p>
        </p:txBody>
      </p:sp>
    </p:spTree>
    <p:extLst>
      <p:ext uri="{BB962C8B-B14F-4D97-AF65-F5344CB8AC3E}">
        <p14:creationId xmlns:p14="http://schemas.microsoft.com/office/powerpoint/2010/main" val="2344170428"/>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15416"/>
            <a:ext cx="7543800" cy="129540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放大器</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752900" y="1196752"/>
            <a:ext cx="2098576" cy="629617"/>
          </a:xfrm>
        </p:spPr>
        <p:txBody>
          <a:bodyPr/>
          <a:lstStyle/>
          <a:p>
            <a:r>
              <a:rPr lang="zh-CN" altLang="en-US" b="1" dirty="0" smtClean="0"/>
              <a:t>热噪声</a:t>
            </a:r>
            <a:endParaRPr lang="zh-CN" altLang="en-US" b="1"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20</a:t>
            </a:fld>
            <a:endParaRPr lang="en-US" altLang="zh-CN"/>
          </a:p>
        </p:txBody>
      </p:sp>
      <p:sp>
        <p:nvSpPr>
          <p:cNvPr id="5" name="Rectangle 5"/>
          <p:cNvSpPr>
            <a:spLocks noChangeArrowheads="1"/>
          </p:cNvSpPr>
          <p:nvPr/>
        </p:nvSpPr>
        <p:spPr bwMode="auto">
          <a:xfrm>
            <a:off x="682683" y="1826369"/>
            <a:ext cx="8458200" cy="3035430"/>
          </a:xfrm>
          <a:prstGeom prst="rect">
            <a:avLst/>
          </a:prstGeom>
          <a:noFill/>
          <a:ln>
            <a:noFill/>
          </a:ln>
          <a:extLst/>
        </p:spPr>
        <p:txBody>
          <a:bodyPr/>
          <a:lstStyle/>
          <a:p>
            <a:pPr marL="342900" indent="-342900" algn="ctr">
              <a:spcBef>
                <a:spcPct val="20000"/>
              </a:spcBef>
              <a:buClr>
                <a:schemeClr val="tx2"/>
              </a:buClr>
              <a:buSzPct val="70000"/>
              <a:buFont typeface="Wingdings" pitchFamily="2" charset="2"/>
              <a:buNone/>
              <a:defRPr/>
            </a:pPr>
            <a:r>
              <a:rPr lang="en-US" altLang="zh-CN" sz="3200" b="1" i="1" dirty="0" smtClean="0">
                <a:solidFill>
                  <a:srgbClr val="FF0000"/>
                </a:solidFill>
                <a:latin typeface="Times New Roman" panose="02020603050405020304" pitchFamily="18" charset="0"/>
                <a:ea typeface="宋体" charset="-122"/>
                <a:cs typeface="Times New Roman" panose="02020603050405020304" pitchFamily="18" charset="0"/>
              </a:rPr>
              <a:t>N</a:t>
            </a:r>
            <a:r>
              <a:rPr lang="en-US" altLang="zh-CN" sz="3200" b="1" dirty="0" smtClean="0">
                <a:solidFill>
                  <a:srgbClr val="FF0000"/>
                </a:solidFill>
                <a:latin typeface="Times New Roman" panose="02020603050405020304" pitchFamily="18" charset="0"/>
                <a:ea typeface="宋体" charset="-122"/>
                <a:cs typeface="Times New Roman" panose="02020603050405020304" pitchFamily="18" charset="0"/>
              </a:rPr>
              <a:t>=</a:t>
            </a:r>
            <a:r>
              <a:rPr lang="en-US" altLang="zh-CN" sz="3200" b="1" i="1" dirty="0" err="1" smtClean="0">
                <a:solidFill>
                  <a:srgbClr val="FF0000"/>
                </a:solidFill>
                <a:latin typeface="Times New Roman" panose="02020603050405020304" pitchFamily="18" charset="0"/>
                <a:ea typeface="宋体" charset="-122"/>
                <a:cs typeface="Times New Roman" panose="02020603050405020304" pitchFamily="18" charset="0"/>
              </a:rPr>
              <a:t>kTB</a:t>
            </a:r>
            <a:endParaRPr lang="en-US" altLang="zh-CN" sz="3200" b="1" i="1" dirty="0">
              <a:solidFill>
                <a:srgbClr val="FF0000"/>
              </a:solidFill>
              <a:latin typeface="Times New Roman" panose="02020603050405020304" pitchFamily="18" charset="0"/>
              <a:ea typeface="宋体" charset="-122"/>
              <a:cs typeface="Times New Roman" panose="02020603050405020304" pitchFamily="18" charset="0"/>
            </a:endParaRPr>
          </a:p>
          <a:p>
            <a:pPr>
              <a:lnSpc>
                <a:spcPts val="3200"/>
              </a:lnSpc>
              <a:spcBef>
                <a:spcPts val="2000"/>
              </a:spcBef>
              <a:buClr>
                <a:schemeClr val="tx2"/>
              </a:buClr>
              <a:buSzPct val="70000"/>
              <a:defRPr/>
            </a:pPr>
            <a:r>
              <a:rPr lang="en-US" altLang="zh-CN" sz="2400" b="1" i="1" dirty="0">
                <a:latin typeface="Times New Roman" panose="02020603050405020304" pitchFamily="18" charset="0"/>
                <a:ea typeface="宋体" charset="-122"/>
                <a:cs typeface="Times New Roman" panose="02020603050405020304" pitchFamily="18" charset="0"/>
              </a:rPr>
              <a:t>N</a:t>
            </a:r>
            <a:r>
              <a:rPr lang="en-US" altLang="zh-CN" sz="2400" b="1" dirty="0">
                <a:latin typeface="Times New Roman" panose="02020603050405020304" pitchFamily="18" charset="0"/>
                <a:ea typeface="宋体" charset="-122"/>
                <a:cs typeface="Times New Roman" panose="02020603050405020304" pitchFamily="18" charset="0"/>
              </a:rPr>
              <a:t>—</a:t>
            </a:r>
            <a:r>
              <a:rPr lang="zh-CN" altLang="en-US" sz="2400" b="1" dirty="0">
                <a:latin typeface="Times New Roman" panose="02020603050405020304" pitchFamily="18" charset="0"/>
                <a:ea typeface="宋体" charset="-122"/>
                <a:cs typeface="Times New Roman" panose="02020603050405020304" pitchFamily="18" charset="0"/>
              </a:rPr>
              <a:t>噪声功率（即噪声平均功率，</a:t>
            </a:r>
            <a:r>
              <a:rPr lang="zh-CN" altLang="en-US" sz="2400" b="1" dirty="0">
                <a:solidFill>
                  <a:srgbClr val="0000FF"/>
                </a:solidFill>
                <a:latin typeface="Times New Roman" panose="02020603050405020304" pitchFamily="18" charset="0"/>
                <a:ea typeface="宋体" charset="-122"/>
                <a:cs typeface="Times New Roman" panose="02020603050405020304" pitchFamily="18" charset="0"/>
              </a:rPr>
              <a:t>单位</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W</a:t>
            </a:r>
            <a:r>
              <a:rPr lang="zh-CN" altLang="en-US" sz="2400" b="1" dirty="0">
                <a:latin typeface="Times New Roman" panose="02020603050405020304" pitchFamily="18" charset="0"/>
                <a:ea typeface="宋体" charset="-122"/>
                <a:cs typeface="Times New Roman" panose="02020603050405020304" pitchFamily="18" charset="0"/>
              </a:rPr>
              <a:t>）；</a:t>
            </a:r>
            <a:endParaRPr lang="en-US" altLang="zh-CN" sz="2400" b="1" dirty="0">
              <a:latin typeface="Times New Roman" panose="02020603050405020304" pitchFamily="18" charset="0"/>
              <a:ea typeface="宋体" charset="-122"/>
              <a:cs typeface="Times New Roman" panose="02020603050405020304" pitchFamily="18" charset="0"/>
            </a:endParaRPr>
          </a:p>
          <a:p>
            <a:pPr>
              <a:lnSpc>
                <a:spcPts val="3200"/>
              </a:lnSpc>
              <a:spcBef>
                <a:spcPct val="20000"/>
              </a:spcBef>
              <a:buClr>
                <a:schemeClr val="tx2"/>
              </a:buClr>
              <a:buSzPct val="70000"/>
              <a:defRPr/>
            </a:pPr>
            <a:r>
              <a:rPr lang="en-US" altLang="zh-CN" sz="2400" b="1" i="1" dirty="0" smtClean="0">
                <a:latin typeface="Times New Roman" panose="02020603050405020304" pitchFamily="18" charset="0"/>
                <a:ea typeface="宋体" charset="-122"/>
                <a:cs typeface="Times New Roman" panose="02020603050405020304" pitchFamily="18" charset="0"/>
              </a:rPr>
              <a:t>k</a:t>
            </a:r>
            <a:r>
              <a:rPr lang="en-US" altLang="zh-CN" sz="2400" b="1" dirty="0" smtClean="0">
                <a:latin typeface="Times New Roman" panose="02020603050405020304" pitchFamily="18" charset="0"/>
                <a:ea typeface="宋体" charset="-122"/>
                <a:cs typeface="Times New Roman" panose="02020603050405020304" pitchFamily="18" charset="0"/>
              </a:rPr>
              <a:t>—</a:t>
            </a:r>
            <a:r>
              <a:rPr lang="zh-CN" altLang="en-US" sz="2400" b="1" dirty="0" smtClean="0">
                <a:latin typeface="Times New Roman" panose="02020603050405020304" pitchFamily="18" charset="0"/>
                <a:ea typeface="宋体" charset="-122"/>
                <a:cs typeface="Times New Roman" panose="02020603050405020304" pitchFamily="18" charset="0"/>
              </a:rPr>
              <a:t>玻尔兹曼常数，</a:t>
            </a:r>
            <a:r>
              <a:rPr lang="en-US" altLang="zh-CN" sz="2400" b="1" dirty="0" smtClean="0"/>
              <a:t>1.38 </a:t>
            </a:r>
            <a:r>
              <a:rPr lang="en-US" altLang="zh-CN" sz="2400" b="1" dirty="0"/>
              <a:t>× 10</a:t>
            </a:r>
            <a:r>
              <a:rPr lang="en-US" altLang="zh-CN" sz="2400" b="1" baseline="30000" dirty="0" smtClean="0"/>
              <a:t>-23 </a:t>
            </a:r>
            <a:r>
              <a:rPr lang="zh-CN" altLang="en-US" sz="2400" b="1" dirty="0" smtClean="0">
                <a:latin typeface="Times New Roman" panose="02020603050405020304" pitchFamily="18" charset="0"/>
                <a:ea typeface="宋体" charset="-122"/>
                <a:cs typeface="Times New Roman" panose="02020603050405020304" pitchFamily="18" charset="0"/>
              </a:rPr>
              <a:t>；</a:t>
            </a:r>
            <a:endParaRPr lang="en-US" altLang="zh-CN" sz="2400" b="1" i="1" dirty="0" smtClean="0">
              <a:latin typeface="Times New Roman" panose="02020603050405020304" pitchFamily="18" charset="0"/>
              <a:ea typeface="宋体" charset="-122"/>
              <a:cs typeface="Times New Roman" panose="02020603050405020304" pitchFamily="18" charset="0"/>
            </a:endParaRPr>
          </a:p>
          <a:p>
            <a:pPr>
              <a:lnSpc>
                <a:spcPts val="3200"/>
              </a:lnSpc>
              <a:spcBef>
                <a:spcPct val="20000"/>
              </a:spcBef>
              <a:buClr>
                <a:schemeClr val="tx2"/>
              </a:buClr>
              <a:buSzPct val="70000"/>
              <a:defRPr/>
            </a:pPr>
            <a:r>
              <a:rPr lang="en-US" altLang="zh-CN" sz="2400" b="1" i="1" dirty="0" smtClean="0">
                <a:latin typeface="Times New Roman" panose="02020603050405020304" pitchFamily="18" charset="0"/>
                <a:ea typeface="宋体" charset="-122"/>
                <a:cs typeface="Times New Roman" panose="02020603050405020304" pitchFamily="18" charset="0"/>
              </a:rPr>
              <a:t>B</a:t>
            </a:r>
            <a:r>
              <a:rPr lang="en-US" altLang="zh-CN" sz="2400" b="1" dirty="0">
                <a:latin typeface="Times New Roman" panose="02020603050405020304" pitchFamily="18" charset="0"/>
                <a:ea typeface="宋体" charset="-122"/>
                <a:cs typeface="Times New Roman" panose="02020603050405020304" pitchFamily="18" charset="0"/>
              </a:rPr>
              <a:t>—</a:t>
            </a:r>
            <a:r>
              <a:rPr lang="zh-CN" altLang="en-US" sz="2400" b="1" dirty="0">
                <a:latin typeface="Times New Roman" panose="02020603050405020304" pitchFamily="18" charset="0"/>
                <a:ea typeface="宋体" charset="-122"/>
                <a:cs typeface="Times New Roman" panose="02020603050405020304" pitchFamily="18" charset="0"/>
              </a:rPr>
              <a:t>带宽（</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Hz</a:t>
            </a:r>
            <a:r>
              <a:rPr lang="zh-CN" altLang="en-US" sz="2400" b="1" dirty="0">
                <a:latin typeface="Times New Roman" panose="02020603050405020304" pitchFamily="18" charset="0"/>
                <a:ea typeface="宋体" charset="-122"/>
                <a:cs typeface="Times New Roman" panose="02020603050405020304" pitchFamily="18" charset="0"/>
              </a:rPr>
              <a:t>）</a:t>
            </a:r>
            <a:endParaRPr lang="en-US" altLang="zh-CN" sz="2400" b="1" dirty="0">
              <a:latin typeface="Times New Roman" panose="02020603050405020304" pitchFamily="18" charset="0"/>
              <a:ea typeface="宋体" charset="-122"/>
              <a:cs typeface="Times New Roman" panose="02020603050405020304" pitchFamily="18" charset="0"/>
            </a:endParaRPr>
          </a:p>
          <a:p>
            <a:pPr>
              <a:lnSpc>
                <a:spcPts val="3600"/>
              </a:lnSpc>
              <a:spcBef>
                <a:spcPct val="20000"/>
              </a:spcBef>
              <a:buClr>
                <a:schemeClr val="tx2"/>
              </a:buClr>
              <a:buSzPct val="70000"/>
              <a:defRPr/>
            </a:pPr>
            <a:r>
              <a:rPr lang="en-US" altLang="zh-CN" sz="2400" b="1" i="1" dirty="0">
                <a:latin typeface="Times New Roman" panose="02020603050405020304" pitchFamily="18" charset="0"/>
                <a:ea typeface="宋体" charset="-122"/>
                <a:cs typeface="Times New Roman" panose="02020603050405020304" pitchFamily="18" charset="0"/>
              </a:rPr>
              <a:t>T</a:t>
            </a:r>
            <a:r>
              <a:rPr lang="en-US" altLang="zh-CN" sz="2400" b="1" dirty="0" smtClean="0">
                <a:latin typeface="Times New Roman" panose="02020603050405020304" pitchFamily="18" charset="0"/>
                <a:ea typeface="宋体" charset="-122"/>
                <a:cs typeface="Times New Roman" panose="02020603050405020304" pitchFamily="18" charset="0"/>
              </a:rPr>
              <a:t>—</a:t>
            </a:r>
            <a:r>
              <a:rPr lang="zh-CN" altLang="en-US" sz="2400" b="1" dirty="0" smtClean="0">
                <a:latin typeface="Times New Roman" panose="02020603050405020304" pitchFamily="18" charset="0"/>
                <a:ea typeface="宋体" charset="-122"/>
                <a:cs typeface="Times New Roman" panose="02020603050405020304" pitchFamily="18" charset="0"/>
              </a:rPr>
              <a:t>电阻温度，以绝对温度</a:t>
            </a:r>
            <a:r>
              <a:rPr lang="zh-CN" altLang="en-US" sz="2400" b="1" dirty="0">
                <a:latin typeface="Times New Roman" panose="02020603050405020304" pitchFamily="18" charset="0"/>
                <a:ea typeface="宋体" charset="-122"/>
                <a:cs typeface="Times New Roman" panose="02020603050405020304" pitchFamily="18" charset="0"/>
              </a:rPr>
              <a:t>（</a:t>
            </a:r>
            <a:r>
              <a:rPr lang="en-US" altLang="zh-CN" sz="2400" b="1" dirty="0">
                <a:latin typeface="Times New Roman" panose="02020603050405020304" pitchFamily="18" charset="0"/>
                <a:ea typeface="宋体" charset="-122"/>
                <a:cs typeface="Times New Roman" panose="02020603050405020304" pitchFamily="18" charset="0"/>
              </a:rPr>
              <a:t>K</a:t>
            </a:r>
            <a:r>
              <a:rPr lang="zh-CN" altLang="en-US" sz="2400" b="1" dirty="0" smtClean="0">
                <a:latin typeface="Times New Roman" panose="02020603050405020304" pitchFamily="18" charset="0"/>
                <a:ea typeface="宋体" charset="-122"/>
                <a:cs typeface="Times New Roman" panose="02020603050405020304" pitchFamily="18" charset="0"/>
              </a:rPr>
              <a:t>）计算，</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T(K)=273+T(℃</a:t>
            </a:r>
            <a:r>
              <a:rPr lang="en-US" altLang="zh-CN" sz="2400" b="1" dirty="0" smtClean="0">
                <a:solidFill>
                  <a:srgbClr val="0000FF"/>
                </a:solidFill>
                <a:latin typeface="Times New Roman" panose="02020603050405020304" pitchFamily="18" charset="0"/>
                <a:ea typeface="宋体" charset="-122"/>
                <a:cs typeface="Times New Roman" panose="02020603050405020304" pitchFamily="18" charset="0"/>
              </a:rPr>
              <a:t>)</a:t>
            </a:r>
            <a:endParaRPr lang="en-US" altLang="zh-CN" sz="2400" b="1" dirty="0">
              <a:solidFill>
                <a:srgbClr val="0000FF"/>
              </a:solidFill>
              <a:latin typeface="Times New Roman" panose="02020603050405020304" pitchFamily="18" charset="0"/>
              <a:ea typeface="宋体" charset="-122"/>
              <a:cs typeface="Times New Roman" panose="02020603050405020304" pitchFamily="18" charset="0"/>
            </a:endParaRPr>
          </a:p>
        </p:txBody>
      </p:sp>
      <p:sp>
        <p:nvSpPr>
          <p:cNvPr id="6" name="矩形 5"/>
          <p:cNvSpPr/>
          <p:nvPr/>
        </p:nvSpPr>
        <p:spPr>
          <a:xfrm>
            <a:off x="2552700" y="4630966"/>
            <a:ext cx="8001000" cy="461665"/>
          </a:xfrm>
          <a:prstGeom prst="rect">
            <a:avLst/>
          </a:prstGeom>
        </p:spPr>
        <p:txBody>
          <a:bodyPr wrap="square">
            <a:spAutoFit/>
          </a:bodyPr>
          <a:lstStyle/>
          <a:p>
            <a:pPr algn="just">
              <a:defRPr/>
            </a:pPr>
            <a:r>
              <a:rPr lang="en-US" altLang="zh-CN" sz="2400" b="1" dirty="0" smtClean="0">
                <a:latin typeface="Times New Roman" panose="02020603050405020304" pitchFamily="18" charset="0"/>
                <a:ea typeface="宋体" charset="-122"/>
                <a:cs typeface="Times New Roman" panose="02020603050405020304" pitchFamily="18" charset="0"/>
              </a:rPr>
              <a:t>N(</a:t>
            </a:r>
            <a:r>
              <a:rPr lang="en-US" altLang="zh-CN" sz="2400" b="1" dirty="0" err="1" smtClean="0">
                <a:latin typeface="Times New Roman" panose="02020603050405020304" pitchFamily="18" charset="0"/>
                <a:ea typeface="宋体" charset="-122"/>
                <a:cs typeface="Times New Roman" panose="02020603050405020304" pitchFamily="18" charset="0"/>
              </a:rPr>
              <a:t>dBm</a:t>
            </a:r>
            <a:r>
              <a:rPr lang="en-US" altLang="zh-CN" sz="2400" b="1" dirty="0">
                <a:latin typeface="Times New Roman" panose="02020603050405020304" pitchFamily="18" charset="0"/>
                <a:ea typeface="宋体" charset="-122"/>
                <a:cs typeface="Times New Roman" panose="02020603050405020304" pitchFamily="18" charset="0"/>
              </a:rPr>
              <a:t>)=10lg(</a:t>
            </a:r>
            <a:r>
              <a:rPr lang="en-US" altLang="zh-CN" sz="2400" b="1" dirty="0" err="1">
                <a:solidFill>
                  <a:srgbClr val="0000FF"/>
                </a:solidFill>
                <a:latin typeface="Times New Roman" panose="02020603050405020304" pitchFamily="18" charset="0"/>
                <a:ea typeface="宋体" charset="-122"/>
                <a:cs typeface="Times New Roman" panose="02020603050405020304" pitchFamily="18" charset="0"/>
              </a:rPr>
              <a:t>kTB</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/0.001</a:t>
            </a:r>
            <a:r>
              <a:rPr lang="en-US" altLang="zh-CN" sz="2400" b="1" dirty="0">
                <a:latin typeface="Times New Roman" panose="02020603050405020304" pitchFamily="18" charset="0"/>
                <a:ea typeface="宋体" charset="-122"/>
                <a:cs typeface="Times New Roman" panose="02020603050405020304" pitchFamily="18" charset="0"/>
              </a:rPr>
              <a:t>)</a:t>
            </a:r>
          </a:p>
        </p:txBody>
      </p:sp>
      <p:sp>
        <p:nvSpPr>
          <p:cNvPr id="7" name="Rectangle 5"/>
          <p:cNvSpPr>
            <a:spLocks noChangeArrowheads="1"/>
          </p:cNvSpPr>
          <p:nvPr/>
        </p:nvSpPr>
        <p:spPr bwMode="auto">
          <a:xfrm>
            <a:off x="827584" y="5301209"/>
            <a:ext cx="8229600" cy="71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ts val="3600"/>
              </a:lnSpc>
              <a:spcBef>
                <a:spcPct val="20000"/>
              </a:spcBef>
              <a:buClr>
                <a:schemeClr val="tx2"/>
              </a:buClr>
              <a:buSzPct val="70000"/>
            </a:pPr>
            <a:r>
              <a:rPr lang="zh-CN" altLang="en-US" sz="2400" b="1" dirty="0" smtClean="0">
                <a:latin typeface="Times New Roman" panose="02020603050405020304" pitchFamily="18" charset="0"/>
                <a:cs typeface="Times New Roman" panose="02020603050405020304" pitchFamily="18" charset="0"/>
              </a:rPr>
              <a:t>                    </a:t>
            </a:r>
            <a:r>
              <a:rPr lang="en-US" altLang="zh-CN" sz="2400" b="1" i="1" dirty="0" smtClean="0">
                <a:solidFill>
                  <a:srgbClr val="0000FF"/>
                </a:solidFill>
                <a:latin typeface="Times New Roman" panose="02020603050405020304" pitchFamily="18" charset="0"/>
                <a:cs typeface="Times New Roman" panose="02020603050405020304" pitchFamily="18" charset="0"/>
              </a:rPr>
              <a:t> </a:t>
            </a:r>
            <a:r>
              <a:rPr lang="en-US" altLang="zh-CN" sz="2400" b="1" i="1" dirty="0" smtClean="0">
                <a:solidFill>
                  <a:srgbClr val="FF0000"/>
                </a:solidFill>
                <a:latin typeface="Times New Roman" panose="02020603050405020304" pitchFamily="18" charset="0"/>
                <a:cs typeface="Times New Roman" panose="02020603050405020304" pitchFamily="18" charset="0"/>
              </a:rPr>
              <a:t>N</a:t>
            </a:r>
            <a:r>
              <a:rPr lang="en-US" altLang="zh-CN" sz="2400" b="1" baseline="-25000" dirty="0" smtClean="0">
                <a:solidFill>
                  <a:srgbClr val="FF0000"/>
                </a:solidFill>
                <a:latin typeface="Times New Roman" panose="02020603050405020304" pitchFamily="18" charset="0"/>
                <a:cs typeface="Times New Roman" panose="02020603050405020304" pitchFamily="18" charset="0"/>
              </a:rPr>
              <a:t>(</a:t>
            </a:r>
            <a:r>
              <a:rPr lang="en-US" altLang="zh-CN" sz="2400" b="1" baseline="-25000" dirty="0" err="1" smtClean="0">
                <a:solidFill>
                  <a:srgbClr val="FF0000"/>
                </a:solidFill>
                <a:latin typeface="Times New Roman" panose="02020603050405020304" pitchFamily="18" charset="0"/>
                <a:cs typeface="Times New Roman" panose="02020603050405020304" pitchFamily="18" charset="0"/>
              </a:rPr>
              <a:t>dBm</a:t>
            </a:r>
            <a:r>
              <a:rPr lang="en-US" altLang="zh-CN" sz="2400" b="1" baseline="-25000"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=-174+10lg</a:t>
            </a:r>
            <a:r>
              <a:rPr lang="en-US" altLang="zh-CN" sz="2400" b="1" i="1" dirty="0">
                <a:solidFill>
                  <a:srgbClr val="FF0000"/>
                </a:solidFill>
                <a:latin typeface="Times New Roman" panose="02020603050405020304" pitchFamily="18" charset="0"/>
                <a:cs typeface="Times New Roman" panose="02020603050405020304" pitchFamily="18" charset="0"/>
              </a:rPr>
              <a:t>B</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dirty="0" err="1">
                <a:solidFill>
                  <a:srgbClr val="FF0000"/>
                </a:solidFill>
                <a:latin typeface="Times New Roman" panose="02020603050405020304" pitchFamily="18" charset="0"/>
                <a:cs typeface="Times New Roman" panose="02020603050405020304" pitchFamily="18" charset="0"/>
              </a:rPr>
              <a:t>dBm</a:t>
            </a:r>
            <a:r>
              <a:rPr lang="en-US" altLang="zh-CN" sz="2400" b="1" dirty="0" smtClean="0">
                <a:solidFill>
                  <a:srgbClr val="FF0000"/>
                </a:solidFill>
                <a:latin typeface="Times New Roman" panose="02020603050405020304" pitchFamily="18" charset="0"/>
                <a:cs typeface="Times New Roman" panose="02020603050405020304" pitchFamily="18" charset="0"/>
              </a:rPr>
              <a:t>)</a:t>
            </a:r>
            <a:endParaRPr lang="en-US" altLang="zh-CN"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30622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15416"/>
            <a:ext cx="7543800" cy="129540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噪声系数</a:t>
            </a:r>
            <a:endParaRPr lang="zh-CN" altLang="en-US" sz="40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21</a:t>
            </a:fld>
            <a:endParaRPr lang="en-US" altLang="zh-CN"/>
          </a:p>
        </p:txBody>
      </p:sp>
      <p:sp>
        <p:nvSpPr>
          <p:cNvPr id="5" name="Rectangle 3"/>
          <p:cNvSpPr txBox="1">
            <a:spLocks noChangeArrowheads="1"/>
          </p:cNvSpPr>
          <p:nvPr/>
        </p:nvSpPr>
        <p:spPr bwMode="auto">
          <a:xfrm>
            <a:off x="304800" y="1143000"/>
            <a:ext cx="8534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FontTx/>
              <a:buChar char="•"/>
            </a:pPr>
            <a:r>
              <a:rPr lang="zh-CN" altLang="en-US" sz="2800" b="1" dirty="0">
                <a:solidFill>
                  <a:srgbClr val="000000"/>
                </a:solidFill>
                <a:latin typeface="Times New Roman" panose="02020603050405020304" pitchFamily="18" charset="0"/>
                <a:cs typeface="Times New Roman" panose="02020603050405020304" pitchFamily="18" charset="0"/>
              </a:rPr>
              <a:t>将噪声因数</a:t>
            </a:r>
            <a:r>
              <a:rPr lang="en-US" altLang="zh-CN" sz="2800" b="1" i="1" dirty="0">
                <a:solidFill>
                  <a:srgbClr val="FF0000"/>
                </a:solidFill>
                <a:latin typeface="Times New Roman" panose="02020603050405020304" pitchFamily="18" charset="0"/>
                <a:cs typeface="Times New Roman" panose="02020603050405020304" pitchFamily="18" charset="0"/>
              </a:rPr>
              <a:t>F</a:t>
            </a:r>
            <a:r>
              <a:rPr lang="zh-CN" altLang="en-US" sz="2800" b="1" dirty="0">
                <a:solidFill>
                  <a:srgbClr val="000000"/>
                </a:solidFill>
                <a:latin typeface="Times New Roman" panose="02020603050405020304" pitchFamily="18" charset="0"/>
                <a:cs typeface="Times New Roman" panose="02020603050405020304" pitchFamily="18" charset="0"/>
              </a:rPr>
              <a:t>用对数表示，就是</a:t>
            </a:r>
            <a:r>
              <a:rPr lang="zh-CN" altLang="en-US" sz="2800" b="1" dirty="0">
                <a:solidFill>
                  <a:srgbClr val="FF3300"/>
                </a:solidFill>
                <a:latin typeface="Times New Roman" panose="02020603050405020304" pitchFamily="18" charset="0"/>
                <a:cs typeface="Times New Roman" panose="02020603050405020304" pitchFamily="18" charset="0"/>
              </a:rPr>
              <a:t>噪声系数</a:t>
            </a:r>
            <a:r>
              <a:rPr lang="en-US" altLang="zh-CN" sz="2800" b="1" i="1" dirty="0">
                <a:solidFill>
                  <a:srgbClr val="FF3300"/>
                </a:solidFill>
                <a:latin typeface="Times New Roman" panose="02020603050405020304" pitchFamily="18" charset="0"/>
                <a:cs typeface="Times New Roman" panose="02020603050405020304" pitchFamily="18" charset="0"/>
              </a:rPr>
              <a:t>N</a:t>
            </a:r>
            <a:r>
              <a:rPr lang="en-US" altLang="zh-CN" sz="2800" b="1" i="1" baseline="-25000" dirty="0">
                <a:solidFill>
                  <a:srgbClr val="FF3300"/>
                </a:solidFill>
                <a:latin typeface="Times New Roman" panose="02020603050405020304" pitchFamily="18" charset="0"/>
                <a:cs typeface="Times New Roman" panose="02020603050405020304" pitchFamily="18" charset="0"/>
              </a:rPr>
              <a:t>F</a:t>
            </a:r>
            <a:r>
              <a:rPr lang="zh-CN" altLang="en-US" sz="2800" b="1" dirty="0">
                <a:solidFill>
                  <a:srgbClr val="000000"/>
                </a:solidFill>
                <a:latin typeface="Times New Roman" panose="02020603050405020304" pitchFamily="18" charset="0"/>
                <a:cs typeface="Times New Roman" panose="02020603050405020304" pitchFamily="18" charset="0"/>
              </a:rPr>
              <a:t>，即</a:t>
            </a:r>
          </a:p>
          <a:p>
            <a:pPr algn="just" eaLnBrk="1" hangingPunct="1">
              <a:spcBef>
                <a:spcPct val="20000"/>
              </a:spcBef>
              <a:buFontTx/>
              <a:buChar char="•"/>
            </a:pP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20000"/>
              </a:spcBef>
              <a:buFontTx/>
              <a:buChar char="•"/>
            </a:pP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20000"/>
              </a:spcBef>
              <a:buFontTx/>
              <a:buChar char="•"/>
            </a:pP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ts val="2000"/>
              </a:spcBef>
              <a:buFontTx/>
              <a:buChar char="•"/>
            </a:pPr>
            <a:r>
              <a:rPr lang="zh-CN" altLang="en-US" sz="2800" b="1" dirty="0">
                <a:solidFill>
                  <a:srgbClr val="FF0000"/>
                </a:solidFill>
                <a:latin typeface="Times New Roman" panose="02020603050405020304" pitchFamily="18" charset="0"/>
                <a:cs typeface="Times New Roman" panose="02020603050405020304" pitchFamily="18" charset="0"/>
              </a:rPr>
              <a:t>噪声系数</a:t>
            </a:r>
            <a:r>
              <a:rPr lang="en-US" altLang="zh-CN" sz="2800" b="1" i="1" dirty="0">
                <a:solidFill>
                  <a:srgbClr val="FF0000"/>
                </a:solidFill>
                <a:latin typeface="Times New Roman" panose="02020603050405020304" pitchFamily="18" charset="0"/>
                <a:cs typeface="Times New Roman" panose="02020603050405020304" pitchFamily="18" charset="0"/>
              </a:rPr>
              <a:t>N</a:t>
            </a:r>
            <a:r>
              <a:rPr lang="en-US" altLang="zh-CN" sz="2800" b="1" i="1" baseline="-25000" dirty="0">
                <a:solidFill>
                  <a:srgbClr val="FF0000"/>
                </a:solidFill>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明确地表明了当一个信号从电路的输入传到输出端时，系统内部噪声造成的信噪比恶化的程度</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algn="just" eaLnBrk="1" hangingPunct="1">
              <a:spcBef>
                <a:spcPts val="2000"/>
              </a:spcBef>
              <a:buFontTx/>
              <a:buChar char="•"/>
            </a:pPr>
            <a:r>
              <a:rPr lang="zh-CN" altLang="en-US" sz="2800" b="1" dirty="0" smtClean="0">
                <a:solidFill>
                  <a:srgbClr val="FF0000"/>
                </a:solidFill>
                <a:latin typeface="Times New Roman" panose="02020603050405020304" pitchFamily="18" charset="0"/>
                <a:cs typeface="Times New Roman" panose="02020603050405020304" pitchFamily="18" charset="0"/>
              </a:rPr>
              <a:t>对</a:t>
            </a:r>
            <a:r>
              <a:rPr lang="zh-CN" altLang="en-US" sz="2800" b="1" dirty="0">
                <a:solidFill>
                  <a:srgbClr val="FF0000"/>
                </a:solidFill>
                <a:latin typeface="Times New Roman" panose="02020603050405020304" pitchFamily="18" charset="0"/>
                <a:cs typeface="Times New Roman" panose="02020603050405020304" pitchFamily="18" charset="0"/>
              </a:rPr>
              <a:t>一个理想的无噪声</a:t>
            </a:r>
            <a:r>
              <a:rPr lang="zh-CN" altLang="en-US" sz="2800" b="1" dirty="0">
                <a:latin typeface="Times New Roman" panose="02020603050405020304" pitchFamily="18" charset="0"/>
                <a:cs typeface="Times New Roman" panose="02020603050405020304" pitchFamily="18" charset="0"/>
              </a:rPr>
              <a:t>放大器，噪声因数</a:t>
            </a:r>
            <a:r>
              <a:rPr lang="en-US" altLang="zh-CN" sz="2800" b="1" i="1"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r>
              <a:rPr lang="zh-CN" altLang="en-US" sz="2800" b="1" dirty="0">
                <a:solidFill>
                  <a:srgbClr val="FF0000"/>
                </a:solidFill>
                <a:latin typeface="Times New Roman" panose="02020603050405020304" pitchFamily="18" charset="0"/>
                <a:cs typeface="Times New Roman" panose="02020603050405020304" pitchFamily="18" charset="0"/>
              </a:rPr>
              <a:t>噪声系数</a:t>
            </a:r>
            <a:r>
              <a:rPr lang="en-US" altLang="zh-CN" sz="2800" b="1" i="1" dirty="0">
                <a:solidFill>
                  <a:srgbClr val="FF0000"/>
                </a:solidFill>
                <a:latin typeface="Times New Roman" panose="02020603050405020304" pitchFamily="18" charset="0"/>
                <a:cs typeface="Times New Roman" panose="02020603050405020304" pitchFamily="18" charset="0"/>
              </a:rPr>
              <a:t>N</a:t>
            </a:r>
            <a:r>
              <a:rPr lang="en-US" altLang="zh-CN" sz="2800" b="1" i="1" baseline="-25000" dirty="0">
                <a:solidFill>
                  <a:srgbClr val="FF0000"/>
                </a:solidFill>
                <a:latin typeface="Times New Roman" panose="02020603050405020304" pitchFamily="18" charset="0"/>
                <a:cs typeface="Times New Roman" panose="02020603050405020304" pitchFamily="18" charset="0"/>
              </a:rPr>
              <a:t>F</a:t>
            </a:r>
            <a:r>
              <a:rPr lang="en-US" altLang="zh-CN" sz="2800" b="1" dirty="0">
                <a:solidFill>
                  <a:srgbClr val="FF0000"/>
                </a:solidFill>
                <a:latin typeface="Times New Roman" panose="02020603050405020304" pitchFamily="18" charset="0"/>
                <a:cs typeface="Times New Roman" panose="02020603050405020304" pitchFamily="18" charset="0"/>
              </a:rPr>
              <a:t>=0dB</a:t>
            </a:r>
            <a:r>
              <a:rPr lang="zh-CN" altLang="en-US" sz="2800" b="1" dirty="0">
                <a:latin typeface="Times New Roman" panose="02020603050405020304" pitchFamily="18" charset="0"/>
                <a:cs typeface="Times New Roman" panose="02020603050405020304" pitchFamily="18" charset="0"/>
              </a:rPr>
              <a:t>。</a:t>
            </a:r>
            <a:r>
              <a:rPr lang="zh-CN" altLang="en-US" sz="2800" b="1" dirty="0">
                <a:solidFill>
                  <a:srgbClr val="000099"/>
                </a:solidFill>
                <a:latin typeface="Times New Roman" panose="02020603050405020304" pitchFamily="18" charset="0"/>
                <a:cs typeface="Times New Roman" panose="02020603050405020304" pitchFamily="18" charset="0"/>
              </a:rPr>
              <a:t>有噪系统的噪声因数均大于</a:t>
            </a:r>
            <a:r>
              <a:rPr lang="en-US" altLang="zh-CN" sz="2800" b="1" dirty="0">
                <a:solidFill>
                  <a:srgbClr val="000099"/>
                </a:solidFill>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endParaRPr lang="zh-CN" altLang="en-US" sz="2800" b="1" dirty="0">
              <a:solidFill>
                <a:srgbClr val="000000"/>
              </a:solidFill>
              <a:latin typeface="Times New Roman" panose="02020603050405020304" pitchFamily="18" charset="0"/>
              <a:cs typeface="Times New Roman" panose="02020603050405020304" pitchFamily="18" charset="0"/>
            </a:endParaRPr>
          </a:p>
        </p:txBody>
      </p:sp>
      <p:graphicFrame>
        <p:nvGraphicFramePr>
          <p:cNvPr id="6" name="Object 7"/>
          <p:cNvGraphicFramePr>
            <a:graphicFrameLocks noChangeAspect="1"/>
          </p:cNvGraphicFramePr>
          <p:nvPr>
            <p:extLst>
              <p:ext uri="{D42A27DB-BD31-4B8C-83A1-F6EECF244321}">
                <p14:modId xmlns:p14="http://schemas.microsoft.com/office/powerpoint/2010/main" val="828245348"/>
              </p:ext>
            </p:extLst>
          </p:nvPr>
        </p:nvGraphicFramePr>
        <p:xfrm>
          <a:off x="2819400" y="1676400"/>
          <a:ext cx="2895600" cy="1633716"/>
        </p:xfrm>
        <a:graphic>
          <a:graphicData uri="http://schemas.openxmlformats.org/presentationml/2006/ole">
            <mc:AlternateContent xmlns:mc="http://schemas.openxmlformats.org/markup-compatibility/2006">
              <mc:Choice xmlns:v="urn:schemas-microsoft-com:vml" Requires="v">
                <p:oleObj spid="_x0000_s111705" name="公式" r:id="rId3" imgW="1485900" imgH="838200" progId="Equation.3">
                  <p:embed/>
                </p:oleObj>
              </mc:Choice>
              <mc:Fallback>
                <p:oleObj name="公式" r:id="rId3" imgW="1485900" imgH="838200" progId="Equation.3">
                  <p:embed/>
                  <p:pic>
                    <p:nvPicPr>
                      <p:cNvPr id="614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676400"/>
                        <a:ext cx="2895600" cy="1633716"/>
                      </a:xfrm>
                      <a:prstGeom prst="rect">
                        <a:avLst/>
                      </a:prstGeom>
                      <a:solidFill>
                        <a:schemeClr val="accent5"/>
                      </a:solidFill>
                      <a:ln>
                        <a:noFill/>
                      </a:ln>
                      <a:extLst/>
                    </p:spPr>
                  </p:pic>
                </p:oleObj>
              </mc:Fallback>
            </mc:AlternateContent>
          </a:graphicData>
        </a:graphic>
      </p:graphicFrame>
      <p:sp>
        <p:nvSpPr>
          <p:cNvPr id="7" name="文本框 6"/>
          <p:cNvSpPr txBox="1"/>
          <p:nvPr/>
        </p:nvSpPr>
        <p:spPr>
          <a:xfrm>
            <a:off x="6019800" y="1752600"/>
            <a:ext cx="2667000" cy="1569660"/>
          </a:xfrm>
          <a:prstGeom prst="rect">
            <a:avLst/>
          </a:prstGeom>
          <a:noFill/>
        </p:spPr>
        <p:txBody>
          <a:bodyPr wrap="square" rtlCol="0">
            <a:spAutoFit/>
          </a:bodyPr>
          <a:lstStyle/>
          <a:p>
            <a:pPr algn="just"/>
            <a:r>
              <a:rPr lang="zh-CN" altLang="en-US" sz="1600" b="1" dirty="0" smtClean="0">
                <a:solidFill>
                  <a:srgbClr val="0000FF"/>
                </a:solidFill>
                <a:latin typeface="Times New Roman" panose="02020603050405020304" pitchFamily="18" charset="0"/>
                <a:cs typeface="Times New Roman" panose="02020603050405020304" pitchFamily="18" charset="0"/>
              </a:rPr>
              <a:t>信噪比</a:t>
            </a:r>
            <a:r>
              <a:rPr lang="en-US" altLang="zh-CN" sz="1600" b="1" dirty="0" smtClean="0">
                <a:solidFill>
                  <a:srgbClr val="0000FF"/>
                </a:solidFill>
                <a:latin typeface="Times New Roman" panose="02020603050405020304" pitchFamily="18" charset="0"/>
                <a:cs typeface="Times New Roman" panose="02020603050405020304" pitchFamily="18" charset="0"/>
              </a:rPr>
              <a:t>SNR</a:t>
            </a:r>
            <a:r>
              <a:rPr lang="zh-CN" altLang="en-US" sz="1600" b="1" dirty="0" smtClean="0">
                <a:solidFill>
                  <a:srgbClr val="0000FF"/>
                </a:solidFill>
                <a:latin typeface="Times New Roman" panose="02020603050405020304" pitchFamily="18" charset="0"/>
                <a:cs typeface="Times New Roman" panose="02020603050405020304" pitchFamily="18" charset="0"/>
              </a:rPr>
              <a:t>虽然能反映信号质量的好坏，但它不能反映该放大器或网络对信号质量的影响，也不能反映放大器本身噪声性能的好坏，故用噪声系数来衡量</a:t>
            </a:r>
            <a:r>
              <a:rPr lang="zh-CN" altLang="en-US" sz="1600" b="1" dirty="0" smtClean="0"/>
              <a:t>。</a:t>
            </a:r>
            <a:endParaRPr lang="zh-CN" altLang="en-US" sz="1600" b="1" dirty="0"/>
          </a:p>
        </p:txBody>
      </p:sp>
    </p:spTree>
    <p:extLst>
      <p:ext uri="{BB962C8B-B14F-4D97-AF65-F5344CB8AC3E}">
        <p14:creationId xmlns:p14="http://schemas.microsoft.com/office/powerpoint/2010/main" val="170007153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4"/>
          <p:cNvSpPr>
            <a:spLocks noGrp="1"/>
          </p:cNvSpPr>
          <p:nvPr>
            <p:ph type="title"/>
          </p:nvPr>
        </p:nvSpPr>
        <p:spPr>
          <a:xfrm>
            <a:off x="467544" y="-348678"/>
            <a:ext cx="7543800" cy="1295400"/>
          </a:xfrm>
        </p:spPr>
        <p:txBody>
          <a:bodyPr/>
          <a:lstStyle/>
          <a:p>
            <a:pPr>
              <a:defRPr/>
            </a:pPr>
            <a:r>
              <a:rPr lang="zh-CN" altLang="en-US" sz="4000" b="1" kern="1200" dirty="0">
                <a:solidFill>
                  <a:srgbClr val="552579"/>
                </a:solidFill>
                <a:latin typeface="微软雅黑" pitchFamily="34" charset="-122"/>
                <a:ea typeface="微软雅黑" pitchFamily="34" charset="-122"/>
              </a:rPr>
              <a:t>等效</a:t>
            </a:r>
            <a:r>
              <a:rPr lang="zh-CN" altLang="en-US" sz="4000" b="1" kern="1200" dirty="0" smtClean="0">
                <a:solidFill>
                  <a:srgbClr val="552579"/>
                </a:solidFill>
                <a:latin typeface="微软雅黑" pitchFamily="34" charset="-122"/>
                <a:ea typeface="微软雅黑" pitchFamily="34" charset="-122"/>
              </a:rPr>
              <a:t>噪声温度</a:t>
            </a:r>
            <a:r>
              <a:rPr lang="zh-CN" altLang="en-US" sz="2400" b="1" kern="1200" dirty="0" smtClean="0">
                <a:solidFill>
                  <a:srgbClr val="552579"/>
                </a:solidFill>
                <a:latin typeface="微软雅黑" pitchFamily="34" charset="-122"/>
                <a:ea typeface="微软雅黑" pitchFamily="34" charset="-122"/>
              </a:rPr>
              <a:t>（</a:t>
            </a:r>
            <a:r>
              <a:rPr lang="zh-CN" altLang="en-US" sz="2400" b="1" kern="1200" dirty="0" smtClean="0">
                <a:solidFill>
                  <a:srgbClr val="0000FF"/>
                </a:solidFill>
                <a:latin typeface="微软雅黑" pitchFamily="34" charset="-122"/>
                <a:ea typeface="微软雅黑" pitchFamily="34" charset="-122"/>
              </a:rPr>
              <a:t>另一种度量参数</a:t>
            </a:r>
            <a:r>
              <a:rPr lang="zh-CN" altLang="en-US" sz="2400" b="1" kern="1200" dirty="0" smtClean="0">
                <a:solidFill>
                  <a:srgbClr val="552579"/>
                </a:solidFill>
                <a:latin typeface="微软雅黑" pitchFamily="34" charset="-122"/>
                <a:ea typeface="微软雅黑" pitchFamily="34" charset="-122"/>
              </a:rPr>
              <a:t>）</a:t>
            </a:r>
            <a:endParaRPr lang="zh-CN" altLang="en-US" sz="2400" b="1" kern="1200" dirty="0">
              <a:solidFill>
                <a:srgbClr val="552579"/>
              </a:solidFill>
              <a:latin typeface="微软雅黑" pitchFamily="34" charset="-122"/>
              <a:ea typeface="微软雅黑" pitchFamily="34" charset="-122"/>
            </a:endParaRP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44377"/>
            <a:ext cx="395446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81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96752"/>
            <a:ext cx="38623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TextBox 4"/>
          <p:cNvSpPr txBox="1">
            <a:spLocks noChangeArrowheads="1"/>
          </p:cNvSpPr>
          <p:nvPr/>
        </p:nvSpPr>
        <p:spPr bwMode="auto">
          <a:xfrm>
            <a:off x="487362" y="3285703"/>
            <a:ext cx="7696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 typeface="Wingdings" panose="05000000000000000000" pitchFamily="2" charset="2"/>
              <a:buChar char="u"/>
            </a:pPr>
            <a:r>
              <a:rPr lang="zh-CN" altLang="en-US" sz="2800" b="1" dirty="0" smtClean="0">
                <a:solidFill>
                  <a:srgbClr val="0000FF"/>
                </a:solidFill>
              </a:rPr>
              <a:t>温度</a:t>
            </a:r>
            <a:r>
              <a:rPr lang="en-US" altLang="zh-CN" sz="2800" b="1" i="1" dirty="0" err="1">
                <a:solidFill>
                  <a:srgbClr val="0000FF"/>
                </a:solidFill>
                <a:latin typeface="Times New Roman" panose="02020603050405020304" pitchFamily="18" charset="0"/>
                <a:cs typeface="Times New Roman" panose="02020603050405020304" pitchFamily="18" charset="0"/>
              </a:rPr>
              <a:t>T</a:t>
            </a:r>
            <a:r>
              <a:rPr lang="en-US" altLang="zh-CN" sz="2800" b="1" baseline="-25000" dirty="0" err="1">
                <a:solidFill>
                  <a:srgbClr val="0000FF"/>
                </a:solidFill>
                <a:latin typeface="Times New Roman" panose="02020603050405020304" pitchFamily="18" charset="0"/>
                <a:cs typeface="Times New Roman" panose="02020603050405020304" pitchFamily="18" charset="0"/>
              </a:rPr>
              <a:t>e</a:t>
            </a:r>
            <a:r>
              <a:rPr lang="zh-CN" altLang="en-US" sz="2800" b="1" dirty="0">
                <a:solidFill>
                  <a:srgbClr val="0000FF"/>
                </a:solidFill>
              </a:rPr>
              <a:t>称为该线性系统的等效噪声温度。</a:t>
            </a:r>
          </a:p>
        </p:txBody>
      </p:sp>
      <p:sp>
        <p:nvSpPr>
          <p:cNvPr id="2" name="灯片编号占位符 1"/>
          <p:cNvSpPr>
            <a:spLocks noGrp="1"/>
          </p:cNvSpPr>
          <p:nvPr>
            <p:ph type="sldNum" sz="quarter" idx="12"/>
          </p:nvPr>
        </p:nvSpPr>
        <p:spPr/>
        <p:txBody>
          <a:bodyPr/>
          <a:lstStyle/>
          <a:p>
            <a:fld id="{A131A693-11F9-4CD9-B4DB-F17ED9E18680}" type="slidenum">
              <a:rPr lang="en-US" altLang="zh-CN" smtClean="0"/>
              <a:pPr/>
              <a:t>22</a:t>
            </a:fld>
            <a:endParaRPr lang="en-US" altLang="zh-CN" dirty="0"/>
          </a:p>
        </p:txBody>
      </p:sp>
      <p:sp>
        <p:nvSpPr>
          <p:cNvPr id="3" name="椭圆 2"/>
          <p:cNvSpPr/>
          <p:nvPr/>
        </p:nvSpPr>
        <p:spPr>
          <a:xfrm>
            <a:off x="228600" y="2339752"/>
            <a:ext cx="762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68721" y="1244377"/>
            <a:ext cx="762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15093" y="2339752"/>
            <a:ext cx="762000" cy="45720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0519" y="4869160"/>
            <a:ext cx="9248843" cy="954107"/>
          </a:xfrm>
          <a:prstGeom prst="rect">
            <a:avLst/>
          </a:prstGeom>
          <a:noFill/>
        </p:spPr>
        <p:txBody>
          <a:bodyPr wrap="square" rtlCol="0">
            <a:spAutoFit/>
          </a:bodyPr>
          <a:lstStyle/>
          <a:p>
            <a:pPr algn="just"/>
            <a:r>
              <a:rPr lang="zh-CN" altLang="en-US" sz="2800" dirty="0"/>
              <a:t>热噪声等效噪声温度和噪声因数（噪声系数）的转换关系</a:t>
            </a:r>
          </a:p>
          <a:p>
            <a:pPr algn="just"/>
            <a:endParaRPr lang="en-US" altLang="zh-CN" sz="2800" b="1" dirty="0" smtClean="0"/>
          </a:p>
        </p:txBody>
      </p:sp>
      <mc:AlternateContent xmlns:mc="http://schemas.openxmlformats.org/markup-compatibility/2006" xmlns:a14="http://schemas.microsoft.com/office/drawing/2010/main">
        <mc:Choice Requires="a14">
          <p:sp>
            <p:nvSpPr>
              <p:cNvPr id="4" name="矩形 3"/>
              <p:cNvSpPr/>
              <p:nvPr/>
            </p:nvSpPr>
            <p:spPr>
              <a:xfrm>
                <a:off x="3028362" y="4012556"/>
                <a:ext cx="26151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𝑻</m:t>
                          </m:r>
                        </m:e>
                        <m:sub>
                          <m:r>
                            <a:rPr lang="en-US" altLang="zh-CN" sz="2800" b="1" i="1" smtClean="0">
                              <a:solidFill>
                                <a:srgbClr val="FF0000"/>
                              </a:solidFill>
                              <a:latin typeface="Cambria Math" panose="02040503050406030204" pitchFamily="18" charset="0"/>
                            </a:rPr>
                            <m:t>𝒆</m:t>
                          </m:r>
                        </m:sub>
                      </m:sSub>
                      <m:r>
                        <a:rPr lang="en-US" altLang="zh-CN" sz="2800" i="1">
                          <a:solidFill>
                            <a:srgbClr val="FF0000"/>
                          </a:solidFill>
                          <a:latin typeface="Cambria Math" panose="02040503050406030204" pitchFamily="18" charset="0"/>
                        </a:rPr>
                        <m:t>=</m:t>
                      </m:r>
                      <m:d>
                        <m:dPr>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𝑭</m:t>
                          </m:r>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𝟏</m:t>
                          </m:r>
                        </m:e>
                      </m:d>
                      <m:r>
                        <a:rPr lang="en-US" altLang="zh-CN" sz="2800" i="1">
                          <a:solidFill>
                            <a:srgbClr val="FF0000"/>
                          </a:solidFill>
                          <a:latin typeface="Cambria Math" panose="02040503050406030204" pitchFamily="18" charset="0"/>
                        </a:rPr>
                        <m:t>𝑻</m:t>
                      </m:r>
                    </m:oMath>
                  </m:oMathPara>
                </a14:m>
                <a:endParaRPr lang="zh-CN" altLang="en-US" sz="2800" dirty="0"/>
              </a:p>
            </p:txBody>
          </p:sp>
        </mc:Choice>
        <mc:Fallback xmlns="">
          <p:sp>
            <p:nvSpPr>
              <p:cNvPr id="4" name="矩形 3"/>
              <p:cNvSpPr>
                <a:spLocks noRot="1" noChangeAspect="1" noMove="1" noResize="1" noEditPoints="1" noAdjustHandles="1" noChangeArrowheads="1" noChangeShapeType="1" noTextEdit="1"/>
              </p:cNvSpPr>
              <p:nvPr/>
            </p:nvSpPr>
            <p:spPr>
              <a:xfrm>
                <a:off x="3028362" y="4012556"/>
                <a:ext cx="2615139" cy="523220"/>
              </a:xfrm>
              <a:prstGeom prst="rect">
                <a:avLst/>
              </a:prstGeom>
              <a:blipFill rotWithShape="0">
                <a:blip r:embed="rId4"/>
                <a:stretch>
                  <a:fillRect/>
                </a:stretch>
              </a:blipFill>
            </p:spPr>
            <p:txBody>
              <a:bodyPr/>
              <a:lstStyle/>
              <a:p>
                <a:r>
                  <a:rPr lang="zh-CN" altLang="en-US">
                    <a:noFill/>
                  </a:rPr>
                  <a:t> </a:t>
                </a:r>
              </a:p>
            </p:txBody>
          </p:sp>
        </mc:Fallback>
      </mc:AlternateContent>
      <p:sp>
        <p:nvSpPr>
          <p:cNvPr id="6" name="文本框 5"/>
          <p:cNvSpPr txBox="1"/>
          <p:nvPr/>
        </p:nvSpPr>
        <p:spPr>
          <a:xfrm>
            <a:off x="3203848" y="5650298"/>
            <a:ext cx="3672408" cy="461665"/>
          </a:xfrm>
          <a:prstGeom prst="rect">
            <a:avLst/>
          </a:prstGeom>
          <a:noFill/>
        </p:spPr>
        <p:txBody>
          <a:bodyPr wrap="square" rtlCol="0">
            <a:spAutoFit/>
          </a:bodyPr>
          <a:lstStyle/>
          <a:p>
            <a:r>
              <a:rPr lang="zh-CN" altLang="en-US" sz="2400" dirty="0" smtClean="0">
                <a:solidFill>
                  <a:srgbClr val="0000FF"/>
                </a:solidFill>
              </a:rPr>
              <a:t>等效噪声温度能否测量？</a:t>
            </a:r>
            <a:endParaRPr lang="zh-CN" altLang="en-US" sz="2400" dirty="0">
              <a:solidFill>
                <a:srgbClr val="0000FF"/>
              </a:solidFill>
            </a:endParaRPr>
          </a:p>
        </p:txBody>
      </p:sp>
    </p:spTree>
    <p:extLst>
      <p:ext uri="{BB962C8B-B14F-4D97-AF65-F5344CB8AC3E}">
        <p14:creationId xmlns:p14="http://schemas.microsoft.com/office/powerpoint/2010/main" val="37636731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a:defRPr/>
            </a:pPr>
            <a:r>
              <a:rPr lang="zh-CN" altLang="en-US" sz="4000" b="1" kern="1200" dirty="0">
                <a:solidFill>
                  <a:srgbClr val="552579"/>
                </a:solidFill>
                <a:latin typeface="微软雅黑" pitchFamily="34" charset="-122"/>
                <a:ea typeface="微软雅黑" pitchFamily="34" charset="-122"/>
              </a:rPr>
              <a:t>等效噪声温度</a:t>
            </a:r>
          </a:p>
        </p:txBody>
      </p:sp>
      <p:sp>
        <p:nvSpPr>
          <p:cNvPr id="9221" name="矩形 3"/>
          <p:cNvSpPr>
            <a:spLocks noChangeArrowheads="1"/>
          </p:cNvSpPr>
          <p:nvPr/>
        </p:nvSpPr>
        <p:spPr bwMode="auto">
          <a:xfrm>
            <a:off x="533400" y="1460108"/>
            <a:ext cx="8229600" cy="4113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ts val="4000"/>
              </a:lnSpc>
              <a:spcBef>
                <a:spcPct val="50000"/>
              </a:spcBef>
              <a:buFont typeface="Wingdings" panose="05000000000000000000" pitchFamily="2" charset="2"/>
              <a:buChar char="u"/>
            </a:pPr>
            <a:r>
              <a:rPr lang="zh-CN" altLang="en-US" sz="2800" b="1" dirty="0" smtClean="0">
                <a:solidFill>
                  <a:srgbClr val="FF0000"/>
                </a:solidFill>
              </a:rPr>
              <a:t>等效噪声温度是一个不能直接测量的假设值。</a:t>
            </a:r>
            <a:r>
              <a:rPr lang="zh-CN" altLang="en-US" sz="2800" b="1" dirty="0" smtClean="0"/>
              <a:t>在低噪声、复杂的微波接收机和卫星接收机中，一般用等效噪声温度来计算，而不用噪声系数。</a:t>
            </a:r>
            <a:endParaRPr lang="en-US" altLang="zh-CN" sz="2800" b="1" dirty="0" smtClean="0">
              <a:solidFill>
                <a:srgbClr val="FF0000"/>
              </a:solidFill>
            </a:endParaRPr>
          </a:p>
          <a:p>
            <a:pPr algn="just" eaLnBrk="1" hangingPunct="1">
              <a:lnSpc>
                <a:spcPts val="4000"/>
              </a:lnSpc>
              <a:spcBef>
                <a:spcPct val="50000"/>
              </a:spcBef>
              <a:buFont typeface="Wingdings" panose="05000000000000000000" pitchFamily="2" charset="2"/>
              <a:buChar char="u"/>
            </a:pPr>
            <a:r>
              <a:rPr lang="zh-CN" altLang="en-US" sz="2800" b="1" dirty="0" smtClean="0">
                <a:solidFill>
                  <a:srgbClr val="FF0000"/>
                </a:solidFill>
              </a:rPr>
              <a:t>噪声温度</a:t>
            </a:r>
            <a:r>
              <a:rPr lang="zh-CN" altLang="en-US" sz="2800" b="1" dirty="0">
                <a:solidFill>
                  <a:srgbClr val="FF0000"/>
                </a:solidFill>
              </a:rPr>
              <a:t>和噪声系数是用来描述系统噪声系数的两种</a:t>
            </a:r>
            <a:r>
              <a:rPr lang="zh-CN" altLang="en-US" sz="2800" b="1" dirty="0" smtClean="0">
                <a:solidFill>
                  <a:srgbClr val="FF0000"/>
                </a:solidFill>
              </a:rPr>
              <a:t>指标，</a:t>
            </a:r>
            <a:r>
              <a:rPr lang="zh-CN" altLang="en-US" sz="2800" b="1" dirty="0" smtClean="0"/>
              <a:t>是用来描述系统信噪比下降的程度。</a:t>
            </a:r>
            <a:endParaRPr lang="en-US" altLang="zh-CN" sz="2800" b="1" dirty="0" smtClean="0"/>
          </a:p>
          <a:p>
            <a:pPr algn="just" eaLnBrk="1" hangingPunct="1">
              <a:lnSpc>
                <a:spcPts val="4000"/>
              </a:lnSpc>
              <a:spcBef>
                <a:spcPct val="50000"/>
              </a:spcBef>
              <a:buFont typeface="Wingdings" panose="05000000000000000000" pitchFamily="2" charset="2"/>
              <a:buChar char="u"/>
            </a:pPr>
            <a:r>
              <a:rPr lang="zh-CN" altLang="en-US" sz="2800" b="1" dirty="0" smtClean="0"/>
              <a:t>对</a:t>
            </a:r>
            <a:r>
              <a:rPr lang="zh-CN" altLang="en-US" sz="2800" b="1" dirty="0"/>
              <a:t>放大器等常用噪声系数描述，而对天线与接收机等常用噪声温度描述。</a:t>
            </a:r>
          </a:p>
        </p:txBody>
      </p:sp>
      <p:sp>
        <p:nvSpPr>
          <p:cNvPr id="2" name="灯片编号占位符 1"/>
          <p:cNvSpPr>
            <a:spLocks noGrp="1"/>
          </p:cNvSpPr>
          <p:nvPr>
            <p:ph type="sldNum" sz="quarter" idx="12"/>
          </p:nvPr>
        </p:nvSpPr>
        <p:spPr/>
        <p:txBody>
          <a:bodyPr/>
          <a:lstStyle/>
          <a:p>
            <a:fld id="{A131A693-11F9-4CD9-B4DB-F17ED9E18680}" type="slidenum">
              <a:rPr lang="en-US" altLang="zh-CN" smtClean="0"/>
              <a:pPr/>
              <a:t>23</a:t>
            </a:fld>
            <a:endParaRPr lang="en-US" altLang="zh-CN"/>
          </a:p>
        </p:txBody>
      </p:sp>
    </p:spTree>
    <p:extLst>
      <p:ext uri="{BB962C8B-B14F-4D97-AF65-F5344CB8AC3E}">
        <p14:creationId xmlns:p14="http://schemas.microsoft.com/office/powerpoint/2010/main" val="296687094"/>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F692BB-E594-44D4-9B4C-69D2E0A29B4B}" type="slidenum">
              <a:rPr lang="en-US" altLang="zh-CN" sz="2800" b="1"/>
              <a:pPr eaLnBrk="1" hangingPunct="1"/>
              <a:t>24</a:t>
            </a:fld>
            <a:endParaRPr lang="en-US" altLang="zh-CN" sz="2800" b="1"/>
          </a:p>
        </p:txBody>
      </p:sp>
      <p:sp>
        <p:nvSpPr>
          <p:cNvPr id="3" name="Rectangle 4"/>
          <p:cNvSpPr>
            <a:spLocks noChangeArrowheads="1"/>
          </p:cNvSpPr>
          <p:nvPr/>
        </p:nvSpPr>
        <p:spPr bwMode="auto">
          <a:xfrm>
            <a:off x="457200" y="122238"/>
            <a:ext cx="7543800" cy="715962"/>
          </a:xfrm>
          <a:prstGeom prst="rect">
            <a:avLst/>
          </a:prstGeom>
          <a:noFill/>
          <a:ln w="9525">
            <a:noFill/>
            <a:miter lim="800000"/>
            <a:headEnd/>
            <a:tailEnd/>
          </a:ln>
        </p:spPr>
        <p:txBody>
          <a:bodyPr anchor="b"/>
          <a:lstStyle/>
          <a:p>
            <a:pPr algn="ctr" eaLnBrk="0" hangingPunct="0">
              <a:defRPr/>
            </a:pPr>
            <a:r>
              <a:rPr lang="zh-CN" altLang="en-US" sz="4000" b="1" dirty="0">
                <a:solidFill>
                  <a:srgbClr val="552579"/>
                </a:solidFill>
                <a:latin typeface="微软雅黑" pitchFamily="34" charset="-122"/>
                <a:ea typeface="微软雅黑" pitchFamily="34" charset="-122"/>
                <a:cs typeface="+mj-cs"/>
              </a:rPr>
              <a:t>例题</a:t>
            </a:r>
          </a:p>
        </p:txBody>
      </p:sp>
      <p:sp>
        <p:nvSpPr>
          <p:cNvPr id="4" name="Rectangle 5"/>
          <p:cNvSpPr>
            <a:spLocks noChangeArrowheads="1"/>
          </p:cNvSpPr>
          <p:nvPr/>
        </p:nvSpPr>
        <p:spPr bwMode="auto">
          <a:xfrm>
            <a:off x="457200" y="10668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431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4000"/>
              </a:lnSpc>
              <a:spcBef>
                <a:spcPct val="20000"/>
              </a:spcBef>
              <a:buClr>
                <a:schemeClr val="tx2"/>
              </a:buClr>
              <a:buSzPct val="70000"/>
            </a:pPr>
            <a:r>
              <a:rPr lang="zh-CN" altLang="en-US" sz="2800" b="1" dirty="0" smtClean="0">
                <a:solidFill>
                  <a:srgbClr val="0000FF"/>
                </a:solidFill>
                <a:latin typeface="Times New Roman" panose="02020603050405020304" pitchFamily="18" charset="0"/>
                <a:cs typeface="Times New Roman" panose="02020603050405020304" pitchFamily="18" charset="0"/>
              </a:rPr>
              <a:t>例</a:t>
            </a:r>
            <a:r>
              <a:rPr lang="zh-CN" altLang="en-US" sz="2800" b="1" dirty="0" smtClean="0">
                <a:latin typeface="Times New Roman" panose="02020603050405020304" pitchFamily="18" charset="0"/>
                <a:cs typeface="Times New Roman" panose="02020603050405020304" pitchFamily="18" charset="0"/>
              </a:rPr>
              <a:t> 在</a:t>
            </a:r>
            <a:r>
              <a:rPr lang="zh-CN" altLang="en-US" sz="2800" b="1" dirty="0">
                <a:latin typeface="Times New Roman" panose="02020603050405020304" pitchFamily="18" charset="0"/>
                <a:cs typeface="Times New Roman" panose="02020603050405020304" pitchFamily="18" charset="0"/>
              </a:rPr>
              <a:t>室温</a:t>
            </a:r>
            <a:r>
              <a:rPr lang="en-US" altLang="zh-CN" sz="2800" b="1" dirty="0">
                <a:latin typeface="Times New Roman" panose="02020603050405020304" pitchFamily="18" charset="0"/>
                <a:cs typeface="Times New Roman" panose="02020603050405020304" pitchFamily="18" charset="0"/>
              </a:rPr>
              <a:t>27</a:t>
            </a:r>
            <a:r>
              <a:rPr lang="en-US" altLang="en-US"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时，试计算：</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）某放大器的等效噪声温度为</a:t>
            </a:r>
            <a:r>
              <a:rPr lang="en-US" altLang="zh-CN" sz="2800" b="1" i="1" dirty="0">
                <a:latin typeface="Times New Roman" panose="02020603050405020304" pitchFamily="18" charset="0"/>
                <a:cs typeface="Times New Roman" panose="02020603050405020304" pitchFamily="18" charset="0"/>
              </a:rPr>
              <a:t>T</a:t>
            </a:r>
            <a:r>
              <a:rPr lang="en-US" altLang="zh-CN" sz="2800" b="1" baseline="-25000"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 = 75K</a:t>
            </a:r>
            <a:r>
              <a:rPr lang="zh-CN" altLang="en-US" sz="2800" b="1" dirty="0">
                <a:latin typeface="Times New Roman" panose="02020603050405020304" pitchFamily="18" charset="0"/>
                <a:cs typeface="Times New Roman" panose="02020603050405020304" pitchFamily="18" charset="0"/>
              </a:rPr>
              <a:t>，求它的噪声系数</a:t>
            </a:r>
            <a:r>
              <a:rPr lang="en-US" altLang="zh-CN" sz="2800" b="1" i="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）有一个混频器的噪声系数</a:t>
            </a:r>
            <a:r>
              <a:rPr lang="en-US" altLang="zh-CN" sz="2800" b="1" i="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 = 6dB</a:t>
            </a:r>
            <a:r>
              <a:rPr lang="zh-CN" altLang="en-US" sz="2800" b="1" dirty="0">
                <a:latin typeface="Times New Roman" panose="02020603050405020304" pitchFamily="18" charset="0"/>
                <a:cs typeface="Times New Roman" panose="02020603050405020304" pitchFamily="18" charset="0"/>
              </a:rPr>
              <a:t>，求等效噪声温度</a:t>
            </a:r>
            <a:r>
              <a:rPr lang="en-US" altLang="zh-CN" sz="2800" b="1" i="1" dirty="0" smtClean="0">
                <a:latin typeface="Times New Roman" panose="02020603050405020304" pitchFamily="18" charset="0"/>
                <a:cs typeface="Times New Roman" panose="02020603050405020304" pitchFamily="18" charset="0"/>
              </a:rPr>
              <a:t>T</a:t>
            </a:r>
            <a:r>
              <a:rPr lang="en-US" altLang="zh-CN" sz="2800" b="1" baseline="-25000" dirty="0" smtClean="0">
                <a:latin typeface="Times New Roman" panose="02020603050405020304" pitchFamily="18" charset="0"/>
                <a:cs typeface="Times New Roman" panose="02020603050405020304" pitchFamily="18" charset="0"/>
              </a:rPr>
              <a:t>N</a:t>
            </a:r>
            <a:r>
              <a:rPr lang="zh-CN" altLang="en-US" sz="1200" b="1" dirty="0" smtClean="0">
                <a:solidFill>
                  <a:srgbClr val="FF0000"/>
                </a:solidFill>
                <a:latin typeface="Times New Roman" panose="02020603050405020304" pitchFamily="18" charset="0"/>
                <a:cs typeface="Times New Roman" panose="02020603050405020304" pitchFamily="18" charset="0"/>
              </a:rPr>
              <a:t>（注意单位）</a:t>
            </a:r>
            <a:r>
              <a:rPr lang="zh-CN" altLang="en-US" sz="2800" b="1" dirty="0" smtClean="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a:p>
            <a:pPr marL="0" indent="0" eaLnBrk="1" hangingPunct="1">
              <a:lnSpc>
                <a:spcPts val="4000"/>
              </a:lnSpc>
              <a:spcBef>
                <a:spcPct val="20000"/>
              </a:spcBef>
              <a:buClr>
                <a:schemeClr val="tx2"/>
              </a:buClr>
              <a:buSzPct val="70000"/>
            </a:pPr>
            <a:r>
              <a:rPr lang="zh-CN" altLang="en-US" sz="2800" b="1" dirty="0">
                <a:latin typeface="Times New Roman" panose="02020603050405020304" pitchFamily="18" charset="0"/>
                <a:cs typeface="Times New Roman" panose="02020603050405020304" pitchFamily="18" charset="0"/>
              </a:rPr>
              <a:t>解</a:t>
            </a: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a:t>
            </a: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T=273+27=300(K)</a:t>
            </a:r>
          </a:p>
          <a:p>
            <a:pPr algn="ctr" eaLnBrk="1" hangingPunct="1">
              <a:lnSpc>
                <a:spcPts val="4000"/>
              </a:lnSpc>
              <a:spcBef>
                <a:spcPct val="20000"/>
              </a:spcBef>
              <a:buClr>
                <a:schemeClr val="tx2"/>
              </a:buClr>
              <a:buSzPct val="70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根据</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=(F-1)</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，可以推出</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F</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=1+(75/300)=1.25</a:t>
            </a:r>
          </a:p>
          <a:p>
            <a:pPr algn="ctr" eaLnBrk="1" hangingPunct="1">
              <a:lnSpc>
                <a:spcPts val="4000"/>
              </a:lnSpc>
              <a:spcBef>
                <a:spcPct val="20000"/>
              </a:spcBef>
              <a:buClr>
                <a:schemeClr val="tx2"/>
              </a:buClr>
              <a:buSzPct val="70000"/>
              <a:buFont typeface="Wingdings" panose="05000000000000000000" pitchFamily="2" charset="2"/>
              <a:buNone/>
            </a:pP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F</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=10lg</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F</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=10lg(1.25)=0.97(</a:t>
            </a:r>
            <a:r>
              <a:rPr lang="en-US" altLang="zh-CN"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dB</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800" b="1" dirty="0">
              <a:latin typeface="Times New Roman" panose="02020603050405020304" pitchFamily="18" charset="0"/>
              <a:cs typeface="Times New Roman" panose="02020603050405020304" pitchFamily="18" charset="0"/>
            </a:endParaRPr>
          </a:p>
          <a:p>
            <a:pPr eaLnBrk="1" hangingPunct="1">
              <a:lnSpc>
                <a:spcPts val="4000"/>
              </a:lnSpc>
              <a:spcBef>
                <a:spcPct val="20000"/>
              </a:spcBef>
              <a:buClr>
                <a:schemeClr val="tx2"/>
              </a:buClr>
              <a:buSzPct val="70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）根据</a:t>
            </a:r>
            <a:r>
              <a:rPr lang="en-US" altLang="zh-CN" sz="2800" b="1" dirty="0">
                <a:latin typeface="Times New Roman" panose="02020603050405020304" pitchFamily="18" charset="0"/>
                <a:cs typeface="Times New Roman" panose="02020603050405020304" pitchFamily="18" charset="0"/>
              </a:rPr>
              <a:t>F=10^(</a:t>
            </a:r>
            <a:r>
              <a:rPr lang="en-US" altLang="zh-CN" sz="2800" b="1" i="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/10)</a:t>
            </a:r>
            <a:r>
              <a:rPr lang="zh-CN" altLang="en-US" sz="2800" b="1" dirty="0">
                <a:latin typeface="Times New Roman" panose="02020603050405020304" pitchFamily="18" charset="0"/>
                <a:cs typeface="Times New Roman" panose="02020603050405020304" pitchFamily="18" charset="0"/>
              </a:rPr>
              <a:t>可以求出</a:t>
            </a:r>
            <a:r>
              <a:rPr lang="en-US" altLang="zh-CN" sz="2800" b="1" dirty="0">
                <a:latin typeface="Times New Roman" panose="02020603050405020304" pitchFamily="18" charset="0"/>
                <a:cs typeface="Times New Roman" panose="02020603050405020304" pitchFamily="18" charset="0"/>
              </a:rPr>
              <a:t>F=10^(6/10)=3.98</a:t>
            </a:r>
          </a:p>
          <a:p>
            <a:pPr algn="ctr" eaLnBrk="1" hangingPunct="1">
              <a:lnSpc>
                <a:spcPts val="4000"/>
              </a:lnSpc>
              <a:spcBef>
                <a:spcPct val="20000"/>
              </a:spcBef>
              <a:buClr>
                <a:schemeClr val="tx2"/>
              </a:buClr>
              <a:buSzPct val="70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则</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=(F-1)</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(4-1)*300=900(</a:t>
            </a:r>
            <a:r>
              <a:rPr lang="en-US" altLang="zh-CN"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K</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a:t>
            </a:r>
          </a:p>
        </p:txBody>
      </p:sp>
    </p:spTree>
    <p:extLst>
      <p:ext uri="{BB962C8B-B14F-4D97-AF65-F5344CB8AC3E}">
        <p14:creationId xmlns:p14="http://schemas.microsoft.com/office/powerpoint/2010/main" val="393982634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833912"/>
                <a:ext cx="8305800" cy="5426075"/>
              </a:xfrm>
            </p:spPr>
            <p:txBody>
              <a:bodyPr/>
              <a:lstStyle/>
              <a:p>
                <a:pPr marL="457200" indent="-457200" algn="just">
                  <a:lnSpc>
                    <a:spcPts val="4600"/>
                  </a:lnSpc>
                  <a:buFontTx/>
                  <a:buAutoNum type="arabicPeriod"/>
                </a:pPr>
                <a:r>
                  <a:rPr lang="zh-CN" altLang="zh-CN" sz="2400" b="1" dirty="0" smtClean="0">
                    <a:latin typeface="Times New Roman" panose="02020603050405020304" pitchFamily="18" charset="0"/>
                    <a:cs typeface="Times New Roman" panose="02020603050405020304" pitchFamily="18" charset="0"/>
                  </a:rPr>
                  <a:t>如</a:t>
                </a:r>
                <a:r>
                  <a:rPr lang="zh-CN" altLang="zh-CN" sz="2400" b="1" dirty="0">
                    <a:latin typeface="Times New Roman" panose="02020603050405020304" pitchFamily="18" charset="0"/>
                    <a:cs typeface="Times New Roman" panose="02020603050405020304" pitchFamily="18" charset="0"/>
                  </a:rPr>
                  <a:t>图所示放大器及输入信号，设放大器的带宽</a:t>
                </a:r>
                <a:r>
                  <a:rPr lang="en-US" altLang="zh-CN" sz="2400" b="1" dirty="0">
                    <a:latin typeface="Times New Roman" panose="02020603050405020304" pitchFamily="18" charset="0"/>
                    <a:cs typeface="Times New Roman" panose="02020603050405020304" pitchFamily="18" charset="0"/>
                  </a:rPr>
                  <a:t> B=200kHz,</a:t>
                </a:r>
                <a:r>
                  <a:rPr lang="zh-CN" altLang="en-US" sz="2400" b="1" dirty="0">
                    <a:latin typeface="Times New Roman" panose="02020603050405020304" pitchFamily="18" charset="0"/>
                    <a:cs typeface="Times New Roman" panose="02020603050405020304" pitchFamily="18" charset="0"/>
                  </a:rPr>
                  <a:t>试</a:t>
                </a:r>
                <a:r>
                  <a:rPr lang="zh-CN" altLang="en-US" sz="2400" b="1" dirty="0" smtClean="0">
                    <a:latin typeface="Times New Roman" panose="02020603050405020304" pitchFamily="18" charset="0"/>
                    <a:cs typeface="Times New Roman" panose="02020603050405020304" pitchFamily="18" charset="0"/>
                  </a:rPr>
                  <a:t>求</a:t>
                </a:r>
                <a:r>
                  <a:rPr lang="zh-CN" altLang="en-US" sz="2400" b="1"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smtClean="0">
                    <a:latin typeface="Times New Roman" panose="02020603050405020304" pitchFamily="18" charset="0"/>
                    <a:cs typeface="Times New Roman" panose="02020603050405020304" pitchFamily="18" charset="0"/>
                    <a:sym typeface="Wingdings" panose="05000000000000000000" pitchFamily="2" charset="2"/>
                  </a:rPr>
                  <a:t>1</a:t>
                </a:r>
                <a:r>
                  <a:rPr lang="zh-CN" altLang="en-US" sz="2400" b="1" dirty="0" smtClean="0">
                    <a:latin typeface="Times New Roman" panose="02020603050405020304" pitchFamily="18" charset="0"/>
                    <a:cs typeface="Times New Roman" panose="02020603050405020304" pitchFamily="18" charset="0"/>
                    <a:sym typeface="Wingdings" panose="05000000000000000000" pitchFamily="2" charset="2"/>
                  </a:rPr>
                  <a:t>）</a:t>
                </a:r>
                <a:r>
                  <a:rPr lang="zh-CN" altLang="zh-CN" sz="2400" b="1" dirty="0" smtClean="0">
                    <a:latin typeface="Times New Roman" panose="02020603050405020304" pitchFamily="18" charset="0"/>
                    <a:cs typeface="Times New Roman" panose="02020603050405020304" pitchFamily="18" charset="0"/>
                  </a:rPr>
                  <a:t>输入信噪比</a:t>
                </a:r>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m:rPr>
                                    <m:sty m:val="p"/>
                                  </m:rPr>
                                  <a:rPr lang="en-US" altLang="zh-CN" sz="2400" b="1" i="1">
                                    <a:latin typeface="Cambria Math" panose="02040503050406030204" pitchFamily="18" charset="0"/>
                                  </a:rPr>
                                  <m:t>S</m:t>
                                </m:r>
                              </m:num>
                              <m:den>
                                <m:r>
                                  <m:rPr>
                                    <m:sty m:val="p"/>
                                  </m:rPr>
                                  <a:rPr lang="en-US" altLang="zh-CN" sz="2400" b="1" i="1">
                                    <a:latin typeface="Cambria Math" panose="02040503050406030204" pitchFamily="18" charset="0"/>
                                  </a:rPr>
                                  <m:t>N</m:t>
                                </m:r>
                              </m:den>
                            </m:f>
                          </m:e>
                        </m:d>
                      </m:e>
                      <m:sub>
                        <m:r>
                          <m:rPr>
                            <m:sty m:val="p"/>
                          </m:rPr>
                          <a:rPr lang="en-US" altLang="zh-CN" sz="2400" b="1" i="1">
                            <a:latin typeface="Cambria Math" panose="02040503050406030204" pitchFamily="18" charset="0"/>
                          </a:rPr>
                          <m:t>in</m:t>
                        </m:r>
                      </m:sub>
                    </m:sSub>
                  </m:oMath>
                </a14:m>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a:t>
                </a:r>
                <a:r>
                  <a:rPr lang="zh-CN" altLang="zh-CN" sz="2400" b="1" dirty="0" smtClean="0">
                    <a:latin typeface="Times New Roman" panose="02020603050405020304" pitchFamily="18" charset="0"/>
                    <a:cs typeface="Times New Roman" panose="02020603050405020304" pitchFamily="18" charset="0"/>
                  </a:rPr>
                  <a:t>输</a:t>
                </a:r>
                <a:r>
                  <a:rPr lang="zh-CN" altLang="en-US" sz="2400" b="1" dirty="0" smtClean="0">
                    <a:latin typeface="Times New Roman" panose="02020603050405020304" pitchFamily="18" charset="0"/>
                    <a:cs typeface="Times New Roman" panose="02020603050405020304" pitchFamily="18" charset="0"/>
                  </a:rPr>
                  <a:t>出信号功率</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S</m:t>
                        </m:r>
                      </m:e>
                      <m:sub>
                        <m:r>
                          <m:rPr>
                            <m:sty m:val="p"/>
                          </m:rPr>
                          <a:rPr lang="en-US" altLang="zh-CN" sz="2400" b="1" i="1">
                            <a:latin typeface="Cambria Math" panose="02040503050406030204" pitchFamily="18" charset="0"/>
                          </a:rPr>
                          <m:t>out</m:t>
                        </m:r>
                      </m:sub>
                    </m:sSub>
                  </m:oMath>
                </a14:m>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输</a:t>
                </a:r>
                <a:r>
                  <a:rPr lang="zh-CN" altLang="en-US" sz="2400" b="1" dirty="0">
                    <a:latin typeface="Times New Roman" panose="02020603050405020304" pitchFamily="18" charset="0"/>
                    <a:cs typeface="Times New Roman" panose="02020603050405020304" pitchFamily="18" charset="0"/>
                  </a:rPr>
                  <a:t>出</a:t>
                </a:r>
                <a:r>
                  <a:rPr lang="zh-CN" altLang="en-US" sz="2400" b="1" dirty="0" smtClean="0">
                    <a:latin typeface="Times New Roman" panose="02020603050405020304" pitchFamily="18" charset="0"/>
                    <a:cs typeface="Times New Roman" panose="02020603050405020304" pitchFamily="18" charset="0"/>
                  </a:rPr>
                  <a:t>噪声功率</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N</m:t>
                        </m:r>
                      </m:e>
                      <m:sub>
                        <m:r>
                          <m:rPr>
                            <m:sty m:val="p"/>
                          </m:rPr>
                          <a:rPr lang="en-US" altLang="zh-CN" sz="2400" b="1" i="1">
                            <a:latin typeface="Cambria Math" panose="02040503050406030204" pitchFamily="18" charset="0"/>
                          </a:rPr>
                          <m:t>out</m:t>
                        </m:r>
                      </m:sub>
                    </m:sSub>
                  </m:oMath>
                </a14:m>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4</a:t>
                </a:r>
                <a:r>
                  <a:rPr lang="zh-CN" altLang="en-US" sz="2400" b="1" dirty="0" smtClean="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输</a:t>
                </a:r>
                <a:r>
                  <a:rPr lang="zh-CN" altLang="en-US" sz="2400" b="1" dirty="0">
                    <a:latin typeface="Times New Roman" panose="02020603050405020304" pitchFamily="18" charset="0"/>
                    <a:cs typeface="Times New Roman" panose="02020603050405020304" pitchFamily="18" charset="0"/>
                  </a:rPr>
                  <a:t>出</a:t>
                </a:r>
                <a:r>
                  <a:rPr lang="zh-CN" altLang="zh-CN" sz="2400" b="1" dirty="0">
                    <a:latin typeface="Times New Roman" panose="02020603050405020304" pitchFamily="18" charset="0"/>
                    <a:cs typeface="Times New Roman" panose="02020603050405020304" pitchFamily="18" charset="0"/>
                  </a:rPr>
                  <a:t>信噪比</a:t>
                </a:r>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m:rPr>
                                    <m:sty m:val="p"/>
                                  </m:rPr>
                                  <a:rPr lang="en-US" altLang="zh-CN" sz="2400" b="1" i="1">
                                    <a:latin typeface="Cambria Math" panose="02040503050406030204" pitchFamily="18" charset="0"/>
                                  </a:rPr>
                                  <m:t>S</m:t>
                                </m:r>
                              </m:num>
                              <m:den>
                                <m:r>
                                  <m:rPr>
                                    <m:sty m:val="p"/>
                                  </m:rPr>
                                  <a:rPr lang="en-US" altLang="zh-CN" sz="2400" b="1" i="1">
                                    <a:latin typeface="Cambria Math" panose="02040503050406030204" pitchFamily="18" charset="0"/>
                                  </a:rPr>
                                  <m:t>N</m:t>
                                </m:r>
                              </m:den>
                            </m:f>
                          </m:e>
                        </m:d>
                      </m:e>
                      <m:sub>
                        <m:r>
                          <m:rPr>
                            <m:sty m:val="p"/>
                          </m:rPr>
                          <a:rPr lang="en-US" altLang="zh-CN" sz="2400" b="1" i="1">
                            <a:latin typeface="Cambria Math" panose="02040503050406030204" pitchFamily="18" charset="0"/>
                          </a:rPr>
                          <m:t>out</m:t>
                        </m:r>
                      </m:sub>
                    </m:sSub>
                  </m:oMath>
                </a14:m>
                <a:r>
                  <a:rPr lang="zh-CN" altLang="en-US" sz="2400" b="1" dirty="0" smtClean="0">
                    <a:latin typeface="Times New Roman" panose="02020603050405020304" pitchFamily="18" charset="0"/>
                    <a:cs typeface="Times New Roman" panose="02020603050405020304" pitchFamily="18" charset="0"/>
                  </a:rPr>
                  <a:t>。</a:t>
                </a:r>
                <a:endParaRPr lang="zh-CN" altLang="zh-CN" sz="2400" b="1" dirty="0">
                  <a:latin typeface="Times New Roman" panose="02020603050405020304" pitchFamily="18" charset="0"/>
                  <a:cs typeface="Times New Roman" panose="02020603050405020304" pitchFamily="18" charset="0"/>
                </a:endParaRPr>
              </a:p>
              <a:p>
                <a:pPr marL="457200" indent="-457200" algn="just">
                  <a:buFontTx/>
                  <a:buAutoNum type="arabicPeriod"/>
                </a:pPr>
                <a:endParaRPr lang="zh-CN" altLang="zh-CN" sz="2400" b="1" dirty="0">
                  <a:latin typeface="楷体_GB2312" pitchFamily="1" charset="-122"/>
                </a:endParaRPr>
              </a:p>
              <a:p>
                <a:pPr marL="0" indent="0" algn="just">
                  <a:buNone/>
                </a:pPr>
                <a:endParaRPr lang="zh-CN" altLang="zh-CN" sz="2400" b="1" dirty="0">
                  <a:latin typeface="楷体_GB2312" pitchFamily="1" charset="-122"/>
                </a:endParaRPr>
              </a:p>
              <a:p>
                <a:pPr marL="457200" indent="-457200" algn="just">
                  <a:buAutoNum type="arabicPeriod"/>
                </a:pPr>
                <a:endParaRPr lang="en-US" altLang="zh-CN" sz="2400" dirty="0" smtClean="0">
                  <a:latin typeface="Times New Roman" panose="02020603050405020304" pitchFamily="18" charset="0"/>
                  <a:cs typeface="Times New Roman" panose="02020603050405020304" pitchFamily="18" charset="0"/>
                </a:endParaRPr>
              </a:p>
              <a:p>
                <a:pPr marL="457200" indent="-457200" algn="just">
                  <a:buAutoNum type="arabicPeriod"/>
                </a:pP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833912"/>
                <a:ext cx="8305800" cy="5426075"/>
              </a:xfrm>
              <a:blipFill rotWithShape="0">
                <a:blip r:embed="rId2"/>
                <a:stretch>
                  <a:fillRect l="-367" r="-110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AF8C954-B86C-43F7-8A64-78CFE30E1C21}" type="slidenum">
              <a:rPr lang="en-US" altLang="zh-CN" smtClean="0"/>
              <a:pPr/>
              <a:t>25</a:t>
            </a:fld>
            <a:endParaRPr lang="en-US" altLang="zh-CN"/>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638" y="2580313"/>
            <a:ext cx="3048000" cy="140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323692" y="133177"/>
            <a:ext cx="1656184" cy="707886"/>
          </a:xfrm>
          <a:prstGeom prst="rect">
            <a:avLst/>
          </a:prstGeom>
          <a:noFill/>
        </p:spPr>
        <p:txBody>
          <a:bodyPr wrap="square" rtlCol="0">
            <a:spAutoFit/>
          </a:bodyPr>
          <a:lstStyle/>
          <a:p>
            <a:pPr algn="ctr">
              <a:defRPr/>
            </a:pPr>
            <a:r>
              <a:rPr lang="zh-CN" altLang="en-US" sz="4000" dirty="0">
                <a:solidFill>
                  <a:srgbClr val="552579"/>
                </a:solidFill>
                <a:latin typeface="微软雅黑" pitchFamily="34" charset="-122"/>
                <a:ea typeface="微软雅黑" pitchFamily="34" charset="-122"/>
                <a:cs typeface="+mj-cs"/>
              </a:rPr>
              <a:t>作业</a:t>
            </a:r>
          </a:p>
        </p:txBody>
      </p:sp>
      <p:sp>
        <p:nvSpPr>
          <p:cNvPr id="6" name="Rectangle 12"/>
          <p:cNvSpPr>
            <a:spLocks noChangeArrowheads="1"/>
          </p:cNvSpPr>
          <p:nvPr/>
        </p:nvSpPr>
        <p:spPr bwMode="auto">
          <a:xfrm>
            <a:off x="611560" y="3812531"/>
            <a:ext cx="31261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smtClean="0">
                <a:latin typeface="楷体_GB2312" pitchFamily="1" charset="-122"/>
              </a:rPr>
              <a:t>解</a:t>
            </a:r>
            <a:r>
              <a:rPr lang="zh-CN" altLang="en-US" sz="2400" b="1" dirty="0" smtClean="0">
                <a:latin typeface="楷体_GB2312" pitchFamily="1" charset="-122"/>
              </a:rPr>
              <a:t>（</a:t>
            </a:r>
            <a:r>
              <a:rPr lang="en-US" altLang="zh-CN" sz="2400" b="1" dirty="0" smtClean="0">
                <a:latin typeface="楷体_GB2312" pitchFamily="1" charset="-122"/>
              </a:rPr>
              <a:t>1</a:t>
            </a:r>
            <a:r>
              <a:rPr lang="zh-CN" altLang="en-US" sz="2400" b="1" dirty="0" smtClean="0">
                <a:latin typeface="楷体_GB2312" pitchFamily="1" charset="-122"/>
              </a:rPr>
              <a:t>）</a:t>
            </a:r>
            <a:r>
              <a:rPr lang="zh-CN" altLang="zh-CN" sz="2400" b="1" dirty="0" smtClean="0">
                <a:latin typeface="楷体_GB2312" pitchFamily="1" charset="-122"/>
              </a:rPr>
              <a:t> </a:t>
            </a:r>
            <a:r>
              <a:rPr lang="zh-CN" altLang="zh-CN" sz="2400" b="1" dirty="0">
                <a:latin typeface="楷体_GB2312" pitchFamily="1" charset="-122"/>
              </a:rPr>
              <a:t>输入信噪比 </a:t>
            </a:r>
          </a:p>
        </p:txBody>
      </p:sp>
      <mc:AlternateContent xmlns:mc="http://schemas.openxmlformats.org/markup-compatibility/2006" xmlns:a14="http://schemas.microsoft.com/office/drawing/2010/main">
        <mc:Choice Requires="a14">
          <p:sp>
            <p:nvSpPr>
              <p:cNvPr id="7" name="矩形 6"/>
              <p:cNvSpPr/>
              <p:nvPr/>
            </p:nvSpPr>
            <p:spPr>
              <a:xfrm>
                <a:off x="3583360" y="3765678"/>
                <a:ext cx="4166180" cy="693138"/>
              </a:xfrm>
              <a:prstGeom prst="rect">
                <a:avLst/>
              </a:prstGeom>
            </p:spPr>
            <p:txBody>
              <a:bodyPr wrap="square">
                <a:spAutoFit/>
              </a:bodyPr>
              <a:lstStyle/>
              <a:p>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m:rPr>
                                    <m:sty m:val="p"/>
                                  </m:rPr>
                                  <a:rPr lang="en-US" altLang="zh-CN" sz="2400" b="1" i="1">
                                    <a:latin typeface="Cambria Math" panose="02040503050406030204" pitchFamily="18" charset="0"/>
                                  </a:rPr>
                                  <m:t>S</m:t>
                                </m:r>
                              </m:num>
                              <m:den>
                                <m:r>
                                  <m:rPr>
                                    <m:sty m:val="p"/>
                                  </m:rPr>
                                  <a:rPr lang="en-US" altLang="zh-CN" sz="2400" b="1" i="1">
                                    <a:latin typeface="Cambria Math" panose="02040503050406030204" pitchFamily="18" charset="0"/>
                                  </a:rPr>
                                  <m:t>N</m:t>
                                </m:r>
                              </m:den>
                            </m:f>
                          </m:e>
                        </m:d>
                      </m:e>
                      <m:sub>
                        <m:r>
                          <m:rPr>
                            <m:sty m:val="p"/>
                          </m:rPr>
                          <a:rPr lang="en-US" altLang="zh-CN" sz="2400" b="1" i="1">
                            <a:latin typeface="Cambria Math" panose="02040503050406030204" pitchFamily="18" charset="0"/>
                          </a:rPr>
                          <m:t>in</m:t>
                        </m:r>
                      </m:sub>
                    </m:sSub>
                  </m:oMath>
                </a14:m>
                <a:r>
                  <a:rPr lang="en-US" altLang="zh-CN" sz="2400" dirty="0" smtClean="0">
                    <a:latin typeface="Times New Roman" panose="02020603050405020304" pitchFamily="18" charset="0"/>
                    <a:cs typeface="Times New Roman" panose="02020603050405020304" pitchFamily="18" charset="0"/>
                  </a:rPr>
                  <a:t>=-100-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-115</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=15dB</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3583360" y="3765678"/>
                <a:ext cx="4166180" cy="693138"/>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Rectangle 12"/>
          <p:cNvSpPr>
            <a:spLocks noChangeArrowheads="1"/>
          </p:cNvSpPr>
          <p:nvPr/>
        </p:nvSpPr>
        <p:spPr bwMode="auto">
          <a:xfrm>
            <a:off x="865850" y="4396171"/>
            <a:ext cx="31261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dirty="0" smtClean="0">
                <a:latin typeface="楷体_GB2312" pitchFamily="1" charset="-122"/>
              </a:rPr>
              <a:t>（</a:t>
            </a:r>
            <a:r>
              <a:rPr lang="en-US" altLang="zh-CN" sz="2400" b="1" dirty="0" smtClean="0">
                <a:latin typeface="楷体_GB2312" pitchFamily="1" charset="-122"/>
              </a:rPr>
              <a:t>2</a:t>
            </a:r>
            <a:r>
              <a:rPr lang="zh-CN" altLang="en-US" sz="2400" b="1" dirty="0" smtClean="0">
                <a:latin typeface="楷体_GB2312" pitchFamily="1" charset="-122"/>
              </a:rPr>
              <a:t>）</a:t>
            </a:r>
            <a:r>
              <a:rPr lang="zh-CN" altLang="zh-CN" sz="2400" b="1" dirty="0" smtClean="0">
                <a:latin typeface="楷体_GB2312" pitchFamily="1" charset="-122"/>
              </a:rPr>
              <a:t> 输</a:t>
            </a:r>
            <a:r>
              <a:rPr lang="zh-CN" altLang="en-US" sz="2400" b="1" dirty="0" smtClean="0">
                <a:latin typeface="楷体_GB2312" pitchFamily="1" charset="-122"/>
              </a:rPr>
              <a:t>出信号功率</a:t>
            </a:r>
            <a:r>
              <a:rPr lang="zh-CN" altLang="zh-CN" sz="2400" b="1" dirty="0" smtClean="0">
                <a:latin typeface="楷体_GB2312" pitchFamily="1" charset="-122"/>
              </a:rPr>
              <a:t> </a:t>
            </a:r>
            <a:endParaRPr lang="zh-CN" altLang="zh-CN" sz="2400" b="1" dirty="0">
              <a:latin typeface="楷体_GB2312" pitchFamily="1" charset="-122"/>
            </a:endParaRPr>
          </a:p>
        </p:txBody>
      </p:sp>
      <mc:AlternateContent xmlns:mc="http://schemas.openxmlformats.org/markup-compatibility/2006" xmlns:a14="http://schemas.microsoft.com/office/drawing/2010/main">
        <mc:Choice Requires="a14">
          <p:sp>
            <p:nvSpPr>
              <p:cNvPr id="9" name="矩形 8"/>
              <p:cNvSpPr/>
              <p:nvPr/>
            </p:nvSpPr>
            <p:spPr>
              <a:xfrm>
                <a:off x="3888160" y="4440694"/>
                <a:ext cx="4166180" cy="461665"/>
              </a:xfrm>
              <a:prstGeom prst="rect">
                <a:avLst/>
              </a:prstGeom>
            </p:spPr>
            <p:txBody>
              <a:bodyPr wrap="square">
                <a:spAutoFit/>
              </a:bodyPr>
              <a:lstStyle/>
              <a:p>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smtClean="0">
                            <a:latin typeface="Cambria Math" panose="02040503050406030204" pitchFamily="18" charset="0"/>
                          </a:rPr>
                          <m:t>S</m:t>
                        </m:r>
                      </m:e>
                      <m:sub>
                        <m:r>
                          <m:rPr>
                            <m:sty m:val="p"/>
                          </m:rPr>
                          <a:rPr lang="en-US" altLang="zh-CN" sz="2400" b="1" i="1">
                            <a:latin typeface="Cambria Math" panose="02040503050406030204" pitchFamily="18" charset="0"/>
                          </a:rPr>
                          <m:t>out</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S</m:t>
                        </m:r>
                      </m:e>
                      <m:sub>
                        <m:r>
                          <m:rPr>
                            <m:sty m:val="p"/>
                          </m:rPr>
                          <a:rPr lang="en-US" altLang="zh-CN" sz="2400" b="1" i="1" smtClean="0">
                            <a:latin typeface="Cambria Math" panose="02040503050406030204" pitchFamily="18" charset="0"/>
                          </a:rPr>
                          <m:t>in</m:t>
                        </m:r>
                      </m:sub>
                    </m:sSub>
                  </m:oMath>
                </a14:m>
                <a:r>
                  <a:rPr lang="en-US" altLang="zh-CN" sz="2400" dirty="0" smtClean="0">
                    <a:latin typeface="Times New Roman" panose="02020603050405020304" pitchFamily="18" charset="0"/>
                    <a:cs typeface="Times New Roman" panose="02020603050405020304" pitchFamily="18" charset="0"/>
                  </a:rPr>
                  <a:t>+G=-100+20=-80dBm</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3888160" y="4440694"/>
                <a:ext cx="4166180" cy="461665"/>
              </a:xfrm>
              <a:prstGeom prst="rect">
                <a:avLst/>
              </a:prstGeom>
              <a:blipFill rotWithShape="0">
                <a:blip r:embed="rId5"/>
                <a:stretch>
                  <a:fillRect l="-439" t="-10526" b="-28947"/>
                </a:stretch>
              </a:blipFill>
            </p:spPr>
            <p:txBody>
              <a:bodyPr/>
              <a:lstStyle/>
              <a:p>
                <a:r>
                  <a:rPr lang="zh-CN" altLang="en-US">
                    <a:noFill/>
                  </a:rPr>
                  <a:t> </a:t>
                </a:r>
              </a:p>
            </p:txBody>
          </p:sp>
        </mc:Fallback>
      </mc:AlternateContent>
      <p:sp>
        <p:nvSpPr>
          <p:cNvPr id="10" name="Rectangle 14"/>
          <p:cNvSpPr>
            <a:spLocks noChangeArrowheads="1"/>
          </p:cNvSpPr>
          <p:nvPr/>
        </p:nvSpPr>
        <p:spPr bwMode="auto">
          <a:xfrm>
            <a:off x="865850" y="5043791"/>
            <a:ext cx="8543132" cy="143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ts val="3600"/>
              </a:lnSpc>
            </a:pP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3</a:t>
            </a:r>
            <a:r>
              <a:rPr lang="zh-CN" altLang="en-US" sz="2400" b="1" dirty="0" smtClean="0">
                <a:latin typeface="Times New Roman" panose="02020603050405020304" pitchFamily="18" charset="0"/>
                <a:ea typeface="+mn-ea"/>
                <a:cs typeface="Times New Roman" panose="02020603050405020304" pitchFamily="18" charset="0"/>
              </a:rPr>
              <a:t>）</a:t>
            </a:r>
            <a:r>
              <a:rPr lang="zh-CN" altLang="zh-CN" sz="2400" b="1" dirty="0" smtClean="0">
                <a:latin typeface="Times New Roman" panose="02020603050405020304" pitchFamily="18" charset="0"/>
                <a:ea typeface="+mn-ea"/>
                <a:cs typeface="Times New Roman" panose="02020603050405020304" pitchFamily="18" charset="0"/>
              </a:rPr>
              <a:t>设</a:t>
            </a:r>
            <a:r>
              <a:rPr lang="zh-CN" altLang="zh-CN" sz="2400" b="1" dirty="0">
                <a:latin typeface="Times New Roman" panose="02020603050405020304" pitchFamily="18" charset="0"/>
                <a:ea typeface="+mn-ea"/>
                <a:cs typeface="Times New Roman" panose="02020603050405020304" pitchFamily="18" charset="0"/>
              </a:rPr>
              <a:t>放大器内部噪声</a:t>
            </a:r>
            <a:r>
              <a:rPr lang="zh-CN" altLang="zh-CN" sz="2400" b="1" dirty="0" smtClean="0">
                <a:latin typeface="Times New Roman" panose="02020603050405020304" pitchFamily="18" charset="0"/>
                <a:ea typeface="+mn-ea"/>
                <a:cs typeface="Times New Roman" panose="02020603050405020304" pitchFamily="18" charset="0"/>
              </a:rPr>
              <a:t>为</a:t>
            </a:r>
            <a:r>
              <a:rPr lang="en-US" altLang="zh-CN" sz="2400" b="1" dirty="0" smtClean="0">
                <a:latin typeface="Times New Roman" panose="02020603050405020304" pitchFamily="18" charset="0"/>
                <a:ea typeface="+mn-ea"/>
                <a:cs typeface="Times New Roman" panose="02020603050405020304" pitchFamily="18" charset="0"/>
              </a:rPr>
              <a:t>N</a:t>
            </a:r>
            <a:r>
              <a:rPr lang="zh-CN" altLang="en-US" sz="2400" b="1" baseline="-25000" dirty="0" smtClean="0">
                <a:latin typeface="Times New Roman" panose="02020603050405020304" pitchFamily="18" charset="0"/>
                <a:ea typeface="+mn-ea"/>
                <a:cs typeface="Times New Roman" panose="02020603050405020304" pitchFamily="18" charset="0"/>
              </a:rPr>
              <a:t>内</a:t>
            </a:r>
            <a:r>
              <a:rPr lang="zh-CN" altLang="en-US" sz="2400" b="1" dirty="0" smtClean="0">
                <a:latin typeface="Times New Roman" panose="02020603050405020304" pitchFamily="18" charset="0"/>
                <a:ea typeface="+mn-ea"/>
                <a:cs typeface="Times New Roman" panose="02020603050405020304" pitchFamily="18" charset="0"/>
              </a:rPr>
              <a:t>，因为 </a:t>
            </a:r>
            <a:r>
              <a:rPr lang="en-US" altLang="zh-CN" sz="2400" b="1" dirty="0" smtClean="0">
                <a:latin typeface="Times New Roman" panose="02020603050405020304" pitchFamily="18" charset="0"/>
                <a:ea typeface="+mn-ea"/>
                <a:cs typeface="Times New Roman" panose="02020603050405020304" pitchFamily="18" charset="0"/>
              </a:rPr>
              <a:t>NF=3dB </a:t>
            </a:r>
            <a:r>
              <a:rPr lang="zh-CN" altLang="en-US" sz="2400" b="1" dirty="0" smtClean="0">
                <a:latin typeface="Times New Roman" panose="02020603050405020304" pitchFamily="18" charset="0"/>
                <a:ea typeface="+mn-ea"/>
                <a:cs typeface="Times New Roman" panose="02020603050405020304" pitchFamily="18" charset="0"/>
              </a:rPr>
              <a:t>即</a:t>
            </a:r>
            <a:r>
              <a:rPr lang="en-US" altLang="zh-CN" sz="2400" b="1" dirty="0" smtClean="0">
                <a:latin typeface="Times New Roman" panose="02020603050405020304" pitchFamily="18" charset="0"/>
                <a:ea typeface="+mn-ea"/>
                <a:cs typeface="Times New Roman" panose="02020603050405020304" pitchFamily="18" charset="0"/>
              </a:rPr>
              <a:t>F=2</a:t>
            </a:r>
            <a:r>
              <a:rPr lang="zh-CN" altLang="en-US" sz="2400" b="1" dirty="0" smtClean="0">
                <a:latin typeface="Times New Roman" panose="02020603050405020304" pitchFamily="18" charset="0"/>
                <a:ea typeface="+mn-ea"/>
                <a:cs typeface="Times New Roman" panose="02020603050405020304" pitchFamily="18" charset="0"/>
              </a:rPr>
              <a:t>，根据噪声系数</a:t>
            </a:r>
            <a:r>
              <a:rPr lang="en-US" altLang="zh-CN" sz="2400" b="1" dirty="0" smtClean="0">
                <a:latin typeface="Times New Roman" panose="02020603050405020304" pitchFamily="18" charset="0"/>
                <a:ea typeface="+mn-ea"/>
                <a:cs typeface="Times New Roman" panose="02020603050405020304" pitchFamily="18" charset="0"/>
              </a:rPr>
              <a:t>F</a:t>
            </a:r>
            <a:r>
              <a:rPr lang="zh-CN" altLang="en-US" sz="2400" b="1" dirty="0" smtClean="0">
                <a:latin typeface="Times New Roman" panose="02020603050405020304" pitchFamily="18" charset="0"/>
                <a:ea typeface="+mn-ea"/>
                <a:cs typeface="Times New Roman" panose="02020603050405020304" pitchFamily="18" charset="0"/>
              </a:rPr>
              <a:t>与等效噪声温度</a:t>
            </a:r>
            <a:r>
              <a:rPr lang="en-US" altLang="zh-CN" sz="2400" b="1" dirty="0" err="1" smtClean="0">
                <a:latin typeface="Times New Roman" panose="02020603050405020304" pitchFamily="18" charset="0"/>
                <a:ea typeface="+mn-ea"/>
                <a:cs typeface="Times New Roman" panose="02020603050405020304" pitchFamily="18" charset="0"/>
              </a:rPr>
              <a:t>T</a:t>
            </a:r>
            <a:r>
              <a:rPr lang="en-US" altLang="zh-CN" sz="2400" b="1" baseline="-25000" dirty="0" err="1" smtClean="0">
                <a:latin typeface="Times New Roman" panose="02020603050405020304" pitchFamily="18" charset="0"/>
                <a:ea typeface="+mn-ea"/>
                <a:cs typeface="Times New Roman" panose="02020603050405020304" pitchFamily="18" charset="0"/>
              </a:rPr>
              <a:t>e</a:t>
            </a:r>
            <a:r>
              <a:rPr lang="zh-CN" altLang="en-US" sz="2400" b="1" dirty="0" smtClean="0">
                <a:latin typeface="Times New Roman" panose="02020603050405020304" pitchFamily="18" charset="0"/>
                <a:ea typeface="+mn-ea"/>
                <a:cs typeface="Times New Roman" panose="02020603050405020304" pitchFamily="18" charset="0"/>
              </a:rPr>
              <a:t>的关系，可以算出该放大器的等效噪声温度为</a:t>
            </a:r>
            <a:r>
              <a:rPr lang="en-US" altLang="zh-CN" sz="2400" b="1" dirty="0" err="1" smtClean="0">
                <a:latin typeface="Times New Roman" panose="02020603050405020304" pitchFamily="18" charset="0"/>
                <a:ea typeface="+mn-ea"/>
                <a:cs typeface="Times New Roman" panose="02020603050405020304" pitchFamily="18" charset="0"/>
              </a:rPr>
              <a:t>T</a:t>
            </a:r>
            <a:r>
              <a:rPr lang="en-US" altLang="zh-CN" sz="2400" b="1" baseline="-25000" dirty="0" err="1">
                <a:latin typeface="Times New Roman" panose="02020603050405020304" pitchFamily="18" charset="0"/>
                <a:ea typeface="+mn-ea"/>
                <a:cs typeface="Times New Roman" panose="02020603050405020304" pitchFamily="18" charset="0"/>
              </a:rPr>
              <a:t>e</a:t>
            </a:r>
            <a:r>
              <a:rPr lang="en-US" altLang="zh-CN" sz="2400" b="1" dirty="0" smtClean="0">
                <a:latin typeface="Times New Roman" panose="02020603050405020304" pitchFamily="18" charset="0"/>
                <a:ea typeface="+mn-ea"/>
                <a:cs typeface="Times New Roman" panose="02020603050405020304" pitchFamily="18" charset="0"/>
              </a:rPr>
              <a:t>=(F-1)T</a:t>
            </a:r>
            <a:r>
              <a:rPr lang="en-US" altLang="zh-CN" sz="2400" b="1" baseline="-25000" dirty="0">
                <a:latin typeface="Times New Roman" panose="02020603050405020304" pitchFamily="18" charset="0"/>
                <a:ea typeface="+mn-ea"/>
                <a:cs typeface="Times New Roman" panose="02020603050405020304" pitchFamily="18" charset="0"/>
              </a:rPr>
              <a:t>0</a:t>
            </a:r>
            <a:r>
              <a:rPr lang="en-US" altLang="zh-CN" sz="2400" b="1" dirty="0" smtClean="0">
                <a:latin typeface="Times New Roman" panose="02020603050405020304" pitchFamily="18" charset="0"/>
                <a:ea typeface="+mn-ea"/>
                <a:cs typeface="Times New Roman" panose="02020603050405020304" pitchFamily="18" charset="0"/>
              </a:rPr>
              <a:t>=(2-1)T</a:t>
            </a:r>
            <a:r>
              <a:rPr lang="en-US" altLang="zh-CN" sz="2400" b="1" baseline="-25000" dirty="0">
                <a:latin typeface="Times New Roman" panose="02020603050405020304" pitchFamily="18" charset="0"/>
                <a:ea typeface="+mn-ea"/>
                <a:cs typeface="Times New Roman" panose="02020603050405020304" pitchFamily="18" charset="0"/>
              </a:rPr>
              <a:t>0</a:t>
            </a:r>
            <a:r>
              <a:rPr lang="en-US" altLang="zh-CN" sz="2400" b="1" dirty="0" smtClean="0">
                <a:latin typeface="Times New Roman" panose="02020603050405020304" pitchFamily="18" charset="0"/>
                <a:ea typeface="+mn-ea"/>
                <a:cs typeface="Times New Roman" panose="02020603050405020304" pitchFamily="18" charset="0"/>
              </a:rPr>
              <a:t>=T</a:t>
            </a:r>
            <a:r>
              <a:rPr lang="en-US" altLang="zh-CN" sz="2400" b="1" baseline="-25000" dirty="0">
                <a:latin typeface="Times New Roman" panose="02020603050405020304" pitchFamily="18" charset="0"/>
                <a:ea typeface="+mn-ea"/>
                <a:cs typeface="Times New Roman" panose="02020603050405020304" pitchFamily="18" charset="0"/>
              </a:rPr>
              <a:t>0</a:t>
            </a:r>
            <a:r>
              <a:rPr lang="zh-CN" altLang="en-US" sz="2400" b="1" dirty="0" smtClean="0">
                <a:latin typeface="Times New Roman" panose="02020603050405020304" pitchFamily="18" charset="0"/>
                <a:ea typeface="+mn-ea"/>
                <a:cs typeface="Times New Roman" panose="02020603050405020304" pitchFamily="18" charset="0"/>
              </a:rPr>
              <a:t>，</a:t>
            </a:r>
            <a:endParaRPr lang="zh-CN" altLang="zh-CN" sz="2400" b="1" baseline="-250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09226478"/>
      </p:ext>
    </p:extLst>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8"/>
          <p:cNvSpPr>
            <a:spLocks noChangeArrowheads="1"/>
          </p:cNvSpPr>
          <p:nvPr/>
        </p:nvSpPr>
        <p:spPr bwMode="auto">
          <a:xfrm>
            <a:off x="587698" y="3691523"/>
            <a:ext cx="28007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latin typeface="楷体_GB2312" pitchFamily="1" charset="-122"/>
              </a:rPr>
              <a:t>故输出噪声功率为 </a:t>
            </a:r>
          </a:p>
        </p:txBody>
      </p:sp>
      <p:sp>
        <p:nvSpPr>
          <p:cNvPr id="30" name="Rectangle 9"/>
          <p:cNvSpPr>
            <a:spLocks noChangeArrowheads="1"/>
          </p:cNvSpPr>
          <p:nvPr/>
        </p:nvSpPr>
        <p:spPr bwMode="auto">
          <a:xfrm>
            <a:off x="395536" y="4968925"/>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dirty="0" smtClean="0">
                <a:latin typeface="楷体_GB2312" pitchFamily="1" charset="-122"/>
              </a:rPr>
              <a:t>（</a:t>
            </a:r>
            <a:r>
              <a:rPr lang="en-US" altLang="zh-CN" sz="2400" b="1" dirty="0" smtClean="0">
                <a:latin typeface="楷体_GB2312" pitchFamily="1" charset="-122"/>
              </a:rPr>
              <a:t>4</a:t>
            </a:r>
            <a:r>
              <a:rPr lang="zh-CN" altLang="en-US" sz="2400" b="1" dirty="0" smtClean="0">
                <a:latin typeface="楷体_GB2312" pitchFamily="1" charset="-122"/>
              </a:rPr>
              <a:t>）</a:t>
            </a:r>
            <a:r>
              <a:rPr lang="zh-CN" altLang="zh-CN" sz="2400" b="1" dirty="0" smtClean="0">
                <a:latin typeface="楷体_GB2312" pitchFamily="1" charset="-122"/>
              </a:rPr>
              <a:t>输出</a:t>
            </a:r>
            <a:r>
              <a:rPr lang="zh-CN" altLang="zh-CN" sz="2400" b="1" dirty="0">
                <a:latin typeface="楷体_GB2312" pitchFamily="1" charset="-122"/>
              </a:rPr>
              <a:t>信噪比 </a:t>
            </a:r>
          </a:p>
        </p:txBody>
      </p:sp>
      <p:sp>
        <p:nvSpPr>
          <p:cNvPr id="31" name="文本框 30"/>
          <p:cNvSpPr txBox="1"/>
          <p:nvPr/>
        </p:nvSpPr>
        <p:spPr>
          <a:xfrm>
            <a:off x="575975" y="2057630"/>
            <a:ext cx="914400" cy="461665"/>
          </a:xfrm>
          <a:prstGeom prst="rect">
            <a:avLst/>
          </a:prstGeom>
          <a:noFill/>
        </p:spPr>
        <p:txBody>
          <a:bodyPr wrap="square" rtlCol="0">
            <a:spAutoFit/>
          </a:bodyPr>
          <a:lstStyle/>
          <a:p>
            <a:r>
              <a:rPr lang="zh-CN" altLang="en-US" sz="2400" b="1" dirty="0"/>
              <a:t>由于</a:t>
            </a:r>
          </a:p>
        </p:txBody>
      </p:sp>
      <mc:AlternateContent xmlns:mc="http://schemas.openxmlformats.org/markup-compatibility/2006" xmlns:a14="http://schemas.microsoft.com/office/drawing/2010/main">
        <mc:Choice Requires="a14">
          <p:sp>
            <p:nvSpPr>
              <p:cNvPr id="32" name="文本框 31"/>
              <p:cNvSpPr txBox="1"/>
              <p:nvPr/>
            </p:nvSpPr>
            <p:spPr>
              <a:xfrm>
                <a:off x="1642775" y="2095784"/>
                <a:ext cx="5791200" cy="554319"/>
              </a:xfrm>
              <a:prstGeom prst="rect">
                <a:avLst/>
              </a:prstGeom>
              <a:noFill/>
            </p:spPr>
            <p:txBody>
              <a:bodyPr wrap="square" rtlCol="0">
                <a:spAutoFit/>
              </a:bodyPr>
              <a:lstStyle/>
              <a:p>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𝒐𝒖𝒕</m:t>
                        </m:r>
                      </m:sub>
                    </m:sSub>
                    <m:r>
                      <a:rPr lang="en-US" altLang="zh-CN" sz="2400" b="1" i="1" smtClean="0">
                        <a:latin typeface="Cambria Math" panose="02040503050406030204" pitchFamily="18" charset="0"/>
                      </a:rPr>
                      <m:t>=</m:t>
                    </m:r>
                    <m:r>
                      <a:rPr lang="en-US" altLang="zh-CN" sz="2400" b="1" i="1">
                        <a:latin typeface="Cambria Math" panose="02040503050406030204" pitchFamily="18" charset="0"/>
                      </a:rPr>
                      <m:t>𝑮</m:t>
                    </m:r>
                    <m:r>
                      <a:rPr lang="zh-CN" altLang="en-US"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zh-CN" altLang="en-US" sz="2400" b="1" i="1">
                            <a:latin typeface="Cambria Math" panose="02040503050406030204" pitchFamily="18" charset="0"/>
                          </a:rPr>
                          <m:t>内</m:t>
                        </m:r>
                      </m:sub>
                    </m:sSub>
                    <m:r>
                      <a:rPr lang="zh-CN" altLang="en-US" sz="2400" b="1" i="1" smtClean="0">
                        <a:latin typeface="Cambria Math" panose="02040503050406030204" pitchFamily="18" charset="0"/>
                      </a:rPr>
                      <m:t>）</m:t>
                    </m:r>
                    <m:r>
                      <a:rPr lang="en-US" altLang="zh-CN" sz="2400" b="1" i="1">
                        <a:latin typeface="Cambria Math" panose="02040503050406030204" pitchFamily="18" charset="0"/>
                      </a:rPr>
                      <m:t>=</m:t>
                    </m:r>
                    <m:r>
                      <a:rPr lang="en-US" altLang="zh-CN" sz="2400" b="1" i="1" smtClean="0">
                        <a:latin typeface="Cambria Math" panose="02040503050406030204" pitchFamily="18" charset="0"/>
                      </a:rPr>
                      <m:t>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r>
                      <a:rPr lang="en-US" altLang="zh-CN" sz="2400" b="1" i="1">
                        <a:latin typeface="Cambria Math" panose="02040503050406030204" pitchFamily="18" charset="0"/>
                      </a:rPr>
                      <m:t>𝑮𝒌</m:t>
                    </m:r>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𝑻</m:t>
                        </m:r>
                      </m:e>
                      <m:sub>
                        <m:r>
                          <a:rPr lang="en-US" altLang="zh-CN" sz="2400" b="1" i="1" smtClean="0">
                            <a:latin typeface="Cambria Math" panose="02040503050406030204" pitchFamily="18" charset="0"/>
                          </a:rPr>
                          <m:t>𝟎</m:t>
                        </m:r>
                      </m:sub>
                    </m:sSub>
                  </m:oMath>
                </a14:m>
                <a:r>
                  <a:rPr lang="en-US" altLang="zh-CN" sz="2400" b="1" dirty="0" smtClean="0">
                    <a:latin typeface="Times New Roman" panose="02020603050405020304" pitchFamily="18" charset="0"/>
                    <a:cs typeface="Times New Roman" panose="02020603050405020304" pitchFamily="18" charset="0"/>
                  </a:rPr>
                  <a:t>B</a:t>
                </a:r>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1642775" y="2095784"/>
                <a:ext cx="5791200" cy="554319"/>
              </a:xfrm>
              <a:prstGeom prst="rect">
                <a:avLst/>
              </a:prstGeom>
              <a:blipFill rotWithShape="0">
                <a:blip r:embed="rId3"/>
                <a:stretch>
                  <a:fillRect l="-211" t="-8791" b="-164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855606" y="2644344"/>
                <a:ext cx="7648039"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𝟏𝟏𝟓</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𝟗𝟓</m:t>
                      </m:r>
                      <m:r>
                        <a:rPr lang="en-US" altLang="zh-CN" sz="2400" b="1" i="1" smtClean="0">
                          <a:latin typeface="Cambria Math" panose="02040503050406030204" pitchFamily="18" charset="0"/>
                        </a:rPr>
                        <m:t>𝒅𝑩𝒎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𝟏𝟔</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sup>
                      </m:sSup>
                      <m:r>
                        <a:rPr lang="en-US" altLang="zh-CN" sz="2400" b="1" i="1">
                          <a:latin typeface="Cambria Math" panose="02040503050406030204" pitchFamily="18" charset="0"/>
                          <a:ea typeface="Cambria Math" panose="02040503050406030204" pitchFamily="18" charset="0"/>
                        </a:rPr>
                        <m:t>𝒎𝑾</m:t>
                      </m:r>
                    </m:oMath>
                  </m:oMathPara>
                </a14:m>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855606" y="2644344"/>
                <a:ext cx="7648039" cy="470000"/>
              </a:xfrm>
              <a:prstGeom prst="rect">
                <a:avLst/>
              </a:prstGeom>
              <a:blipFill rotWithShape="0">
                <a:blip r:embed="rId4"/>
                <a:stretch>
                  <a:fillRect b="-38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1033175" y="3084611"/>
                <a:ext cx="7707312" cy="5711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zh-CN" altLang="en-US" sz="2400" b="1" i="1">
                              <a:latin typeface="Cambria Math" panose="02040503050406030204" pitchFamily="18" charset="0"/>
                            </a:rPr>
                            <m:t>内</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𝟏𝟐𝟏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𝟏𝟎𝟏</m:t>
                      </m:r>
                      <m:r>
                        <a:rPr lang="en-US" altLang="zh-CN" sz="2400" b="1" i="1" smtClean="0">
                          <a:latin typeface="Cambria Math" panose="02040503050406030204" pitchFamily="18" charset="0"/>
                        </a:rPr>
                        <m:t>𝒅𝑩𝒎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𝟕𝟗</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sup>
                      </m:sSup>
                      <m:r>
                        <a:rPr lang="en-US" altLang="zh-CN" sz="2400" b="1" i="1">
                          <a:latin typeface="Cambria Math" panose="02040503050406030204" pitchFamily="18" charset="0"/>
                          <a:ea typeface="Cambria Math" panose="02040503050406030204" pitchFamily="18" charset="0"/>
                        </a:rPr>
                        <m:t>𝒎𝑾</m:t>
                      </m:r>
                    </m:oMath>
                  </m:oMathPara>
                </a14:m>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1033175" y="3084611"/>
                <a:ext cx="7707312" cy="571182"/>
              </a:xfrm>
              <a:prstGeom prst="rect">
                <a:avLst/>
              </a:prstGeom>
              <a:blipFill rotWithShape="0">
                <a:blip r:embed="rId5"/>
                <a:stretch>
                  <a:fillRect b="-148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1185575" y="4162827"/>
                <a:ext cx="7707312" cy="648639"/>
              </a:xfrm>
              <a:prstGeom prst="rect">
                <a:avLst/>
              </a:prstGeom>
              <a:noFill/>
            </p:spPr>
            <p:txBody>
              <a:bodyPr wrap="square" rtlCol="0">
                <a:spAutoFit/>
              </a:bodyPr>
              <a:lstStyle/>
              <a:p>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smtClean="0">
                            <a:latin typeface="Cambria Math" panose="02040503050406030204" pitchFamily="18" charset="0"/>
                          </a:rPr>
                          <m:t>𝒐𝒖𝒕</m:t>
                        </m:r>
                      </m:sub>
                    </m:sSub>
                    <m:r>
                      <a:rPr lang="en-US" altLang="zh-CN" sz="2400" b="1" i="1" smtClean="0">
                        <a:latin typeface="Cambria Math" panose="02040503050406030204" pitchFamily="18" charset="0"/>
                      </a:rPr>
                      <m:t>=</m:t>
                    </m:r>
                    <m:r>
                      <a:rPr lang="en-US" altLang="zh-CN" sz="2400" b="1" i="1">
                        <a:latin typeface="Cambria Math" panose="02040503050406030204" pitchFamily="18" charset="0"/>
                      </a:rPr>
                      <m:t>𝑮</m:t>
                    </m:r>
                    <m:d>
                      <m:dPr>
                        <m:begChr m:val="（"/>
                        <m:endChr m:val="）"/>
                        <m:ctrlPr>
                          <a:rPr lang="zh-CN" altLang="en-US" sz="2400" b="1" i="1">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zh-CN" altLang="en-US" sz="2400" b="1" i="1">
                                <a:latin typeface="Cambria Math" panose="02040503050406030204" pitchFamily="18" charset="0"/>
                              </a:rPr>
                              <m:t>内</m:t>
                            </m:r>
                          </m:sub>
                        </m:sSub>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𝟗𝟓</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sup>
                    </m:sSup>
                    <m:r>
                      <a:rPr lang="en-US" altLang="zh-CN" sz="2400" b="1" i="1">
                        <a:latin typeface="Cambria Math" panose="02040503050406030204" pitchFamily="18" charset="0"/>
                        <a:ea typeface="Cambria Math" panose="02040503050406030204" pitchFamily="18" charset="0"/>
                      </a:rPr>
                      <m:t>𝒎𝑾</m:t>
                    </m:r>
                  </m:oMath>
                </a14:m>
                <a:r>
                  <a:rPr lang="en-US" altLang="zh-CN" sz="2400" b="1" dirty="0" smtClean="0">
                    <a:latin typeface="Times New Roman" panose="02020603050405020304" pitchFamily="18" charset="0"/>
                    <a:cs typeface="Times New Roman" panose="02020603050405020304" pitchFamily="18" charset="0"/>
                  </a:rPr>
                  <a:t>=-94dBm</a:t>
                </a:r>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1185575" y="4162827"/>
                <a:ext cx="7707312" cy="648639"/>
              </a:xfrm>
              <a:prstGeom prst="rect">
                <a:avLst/>
              </a:prstGeom>
              <a:blipFill rotWithShape="0">
                <a:blip r:embed="rId6"/>
                <a:stretch>
                  <a:fillRect b="-6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p:cNvSpPr/>
              <p:nvPr/>
            </p:nvSpPr>
            <p:spPr>
              <a:xfrm>
                <a:off x="3166775" y="5040118"/>
                <a:ext cx="4166180" cy="693138"/>
              </a:xfrm>
              <a:prstGeom prst="rect">
                <a:avLst/>
              </a:prstGeom>
            </p:spPr>
            <p:txBody>
              <a:bodyPr wrap="square">
                <a:spAutoFit/>
              </a:bodyPr>
              <a:lstStyle/>
              <a:p>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𝑺</m:t>
                                </m:r>
                              </m:num>
                              <m:den>
                                <m:r>
                                  <a:rPr lang="en-US" altLang="zh-CN" sz="2400" b="1" i="1">
                                    <a:latin typeface="Cambria Math" panose="02040503050406030204" pitchFamily="18" charset="0"/>
                                  </a:rPr>
                                  <m:t>𝑵</m:t>
                                </m:r>
                              </m:den>
                            </m:f>
                          </m:e>
                        </m:d>
                      </m:e>
                      <m:sub>
                        <m:r>
                          <a:rPr lang="en-US" altLang="zh-CN" sz="2400" b="1" i="1">
                            <a:latin typeface="Cambria Math" panose="02040503050406030204" pitchFamily="18" charset="0"/>
                          </a:rPr>
                          <m:t>𝒐𝒖𝒕</m:t>
                        </m:r>
                      </m:sub>
                    </m:sSub>
                  </m:oMath>
                </a14:m>
                <a:r>
                  <a:rPr lang="en-US" altLang="zh-CN" sz="2400" b="1" dirty="0" smtClean="0">
                    <a:latin typeface="Times New Roman" panose="02020603050405020304" pitchFamily="18" charset="0"/>
                    <a:cs typeface="Times New Roman" panose="02020603050405020304" pitchFamily="18" charset="0"/>
                  </a:rPr>
                  <a:t>=-80-</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-94</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=14dB</a:t>
                </a:r>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6" name="矩形 35"/>
              <p:cNvSpPr>
                <a:spLocks noRot="1" noChangeAspect="1" noMove="1" noResize="1" noEditPoints="1" noAdjustHandles="1" noChangeArrowheads="1" noChangeShapeType="1" noTextEdit="1"/>
              </p:cNvSpPr>
              <p:nvPr/>
            </p:nvSpPr>
            <p:spPr>
              <a:xfrm>
                <a:off x="3166775" y="5040118"/>
                <a:ext cx="4166180" cy="693138"/>
              </a:xfrm>
              <a:prstGeom prst="rect">
                <a:avLst/>
              </a:prstGeom>
              <a:blipFill rotWithShape="0">
                <a:blip r:embed="rId7"/>
                <a:stretch>
                  <a:fillRect/>
                </a:stretch>
              </a:blipFill>
            </p:spPr>
            <p:txBody>
              <a:bodyPr/>
              <a:lstStyle/>
              <a:p>
                <a:r>
                  <a:rPr lang="zh-CN" altLang="en-US">
                    <a:noFill/>
                  </a:rPr>
                  <a:t> </a:t>
                </a:r>
              </a:p>
            </p:txBody>
          </p:sp>
        </mc:Fallback>
      </mc:AlternateContent>
      <p:sp>
        <p:nvSpPr>
          <p:cNvPr id="2" name="矩形 1"/>
          <p:cNvSpPr/>
          <p:nvPr/>
        </p:nvSpPr>
        <p:spPr>
          <a:xfrm>
            <a:off x="395536" y="431661"/>
            <a:ext cx="7776864" cy="1477328"/>
          </a:xfrm>
          <a:prstGeom prst="rect">
            <a:avLst/>
          </a:prstGeom>
        </p:spPr>
        <p:txBody>
          <a:bodyPr wrap="square">
            <a:spAutoFit/>
          </a:bodyPr>
          <a:lstStyle/>
          <a:p>
            <a:pPr>
              <a:lnSpc>
                <a:spcPts val="3600"/>
              </a:lnSpc>
            </a:pPr>
            <a:r>
              <a:rPr lang="zh-CN" altLang="en-US" sz="2400" dirty="0" smtClean="0">
                <a:cs typeface="Times New Roman" panose="02020603050405020304" pitchFamily="18" charset="0"/>
              </a:rPr>
              <a:t>      所以</a:t>
            </a:r>
            <a:r>
              <a:rPr lang="zh-CN" altLang="en-US" sz="2400" dirty="0">
                <a:cs typeface="Times New Roman" panose="02020603050405020304" pitchFamily="18" charset="0"/>
              </a:rPr>
              <a:t>放大器的内部噪声等效到输入端为</a:t>
            </a:r>
            <a:r>
              <a:rPr lang="en-US" altLang="zh-CN" sz="2400" dirty="0" err="1">
                <a:cs typeface="Times New Roman" panose="02020603050405020304" pitchFamily="18" charset="0"/>
              </a:rPr>
              <a:t>kT</a:t>
            </a:r>
            <a:r>
              <a:rPr lang="en-US" altLang="zh-CN" sz="2400" baseline="-25000" dirty="0" err="1">
                <a:cs typeface="Times New Roman" panose="02020603050405020304" pitchFamily="18" charset="0"/>
              </a:rPr>
              <a:t>e</a:t>
            </a:r>
            <a:r>
              <a:rPr lang="en-US" altLang="zh-CN" sz="2400" dirty="0" err="1">
                <a:cs typeface="Times New Roman" panose="02020603050405020304" pitchFamily="18" charset="0"/>
              </a:rPr>
              <a:t>B</a:t>
            </a:r>
            <a:r>
              <a:rPr lang="en-US" altLang="zh-CN" sz="2400" dirty="0">
                <a:cs typeface="Times New Roman" panose="02020603050405020304" pitchFamily="18" charset="0"/>
              </a:rPr>
              <a:t>=kT</a:t>
            </a:r>
            <a:r>
              <a:rPr lang="en-US" altLang="zh-CN" sz="2400" baseline="-25000" dirty="0">
                <a:cs typeface="Times New Roman" panose="02020603050405020304" pitchFamily="18" charset="0"/>
              </a:rPr>
              <a:t>0</a:t>
            </a:r>
            <a:r>
              <a:rPr lang="en-US" altLang="zh-CN" sz="2400" dirty="0">
                <a:cs typeface="Times New Roman" panose="02020603050405020304" pitchFamily="18" charset="0"/>
              </a:rPr>
              <a:t>B</a:t>
            </a:r>
            <a:r>
              <a:rPr lang="zh-CN" altLang="en-US" sz="2400" dirty="0">
                <a:cs typeface="Times New Roman" panose="02020603050405020304" pitchFamily="18" charset="0"/>
              </a:rPr>
              <a:t>，放大器的带宽</a:t>
            </a:r>
            <a:r>
              <a:rPr lang="en-US" altLang="zh-CN" sz="2400" dirty="0">
                <a:cs typeface="Times New Roman" panose="02020603050405020304" pitchFamily="18" charset="0"/>
              </a:rPr>
              <a:t>B=200kHz</a:t>
            </a:r>
            <a:r>
              <a:rPr lang="zh-CN" altLang="en-US" sz="2400" dirty="0">
                <a:cs typeface="Times New Roman" panose="02020603050405020304" pitchFamily="18" charset="0"/>
              </a:rPr>
              <a:t>，</a:t>
            </a:r>
            <a:endParaRPr lang="en-US" altLang="zh-CN" sz="2400" baseline="-25000" dirty="0">
              <a:cs typeface="Times New Roman" panose="02020603050405020304" pitchFamily="18" charset="0"/>
            </a:endParaRPr>
          </a:p>
          <a:p>
            <a:pPr>
              <a:lnSpc>
                <a:spcPts val="3600"/>
              </a:lnSpc>
            </a:pPr>
            <a:r>
              <a:rPr lang="zh-CN" altLang="en-US" sz="2400" dirty="0">
                <a:cs typeface="Times New Roman" panose="02020603050405020304" pitchFamily="18" charset="0"/>
              </a:rPr>
              <a:t>则      </a:t>
            </a:r>
            <a:r>
              <a:rPr lang="en-US" altLang="zh-CN" sz="2400" dirty="0" err="1">
                <a:cs typeface="Times New Roman" panose="02020603050405020304" pitchFamily="18" charset="0"/>
              </a:rPr>
              <a:t>kT</a:t>
            </a:r>
            <a:r>
              <a:rPr lang="en-US" altLang="zh-CN" sz="2400" baseline="-25000" dirty="0" err="1">
                <a:cs typeface="Times New Roman" panose="02020603050405020304" pitchFamily="18" charset="0"/>
              </a:rPr>
              <a:t>e</a:t>
            </a:r>
            <a:r>
              <a:rPr lang="en-US" altLang="zh-CN" sz="2400" dirty="0" err="1">
                <a:cs typeface="Times New Roman" panose="02020603050405020304" pitchFamily="18" charset="0"/>
              </a:rPr>
              <a:t>B</a:t>
            </a:r>
            <a:r>
              <a:rPr lang="en-US" altLang="zh-CN" sz="2400" dirty="0">
                <a:cs typeface="Times New Roman" panose="02020603050405020304" pitchFamily="18" charset="0"/>
              </a:rPr>
              <a:t>=kT</a:t>
            </a:r>
            <a:r>
              <a:rPr lang="en-US" altLang="zh-CN" sz="2400" baseline="-25000" dirty="0">
                <a:cs typeface="Times New Roman" panose="02020603050405020304" pitchFamily="18" charset="0"/>
              </a:rPr>
              <a:t>0</a:t>
            </a:r>
            <a:r>
              <a:rPr lang="en-US" altLang="zh-CN" sz="2400" dirty="0">
                <a:cs typeface="Times New Roman" panose="02020603050405020304" pitchFamily="18" charset="0"/>
              </a:rPr>
              <a:t>B=-174+10lgB=-121dBm=N</a:t>
            </a:r>
            <a:r>
              <a:rPr lang="zh-CN" altLang="en-US" sz="2400" baseline="-25000" dirty="0">
                <a:cs typeface="Times New Roman" panose="02020603050405020304" pitchFamily="18" charset="0"/>
              </a:rPr>
              <a:t>内</a:t>
            </a:r>
            <a:endParaRPr lang="zh-CN" altLang="zh-CN" sz="2400" baseline="-25000" dirty="0">
              <a:cs typeface="Times New Roman" panose="02020603050405020304" pitchFamily="18" charset="0"/>
            </a:endParaRPr>
          </a:p>
        </p:txBody>
      </p:sp>
    </p:spTree>
    <p:extLst>
      <p:ext uri="{BB962C8B-B14F-4D97-AF65-F5344CB8AC3E}">
        <p14:creationId xmlns:p14="http://schemas.microsoft.com/office/powerpoint/2010/main" val="3080435806"/>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49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噪声系数级联</a:t>
            </a:r>
            <a:endParaRPr lang="zh-CN" altLang="en-US" sz="40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27</a:t>
            </a:fld>
            <a:endParaRPr lang="en-US" altLang="zh-CN"/>
          </a:p>
        </p:txBody>
      </p:sp>
      <p:graphicFrame>
        <p:nvGraphicFramePr>
          <p:cNvPr id="5" name="Object 8"/>
          <p:cNvGraphicFramePr>
            <a:graphicFrameLocks noChangeAspect="1"/>
          </p:cNvGraphicFramePr>
          <p:nvPr>
            <p:extLst>
              <p:ext uri="{D42A27DB-BD31-4B8C-83A1-F6EECF244321}">
                <p14:modId xmlns:p14="http://schemas.microsoft.com/office/powerpoint/2010/main" val="558913956"/>
              </p:ext>
            </p:extLst>
          </p:nvPr>
        </p:nvGraphicFramePr>
        <p:xfrm>
          <a:off x="1475656" y="1340768"/>
          <a:ext cx="5694362" cy="1139825"/>
        </p:xfrm>
        <a:graphic>
          <a:graphicData uri="http://schemas.openxmlformats.org/presentationml/2006/ole">
            <mc:AlternateContent xmlns:mc="http://schemas.openxmlformats.org/markup-compatibility/2006">
              <mc:Choice xmlns:v="urn:schemas-microsoft-com:vml" Requires="v">
                <p:oleObj spid="_x0000_s112727" name="公式" r:id="rId3" imgW="2171520" imgH="431640" progId="Equation.3">
                  <p:embed/>
                </p:oleObj>
              </mc:Choice>
              <mc:Fallback>
                <p:oleObj name="公式" r:id="rId3" imgW="2171520" imgH="431640" progId="Equation.3">
                  <p:embed/>
                  <p:pic>
                    <p:nvPicPr>
                      <p:cNvPr id="2" name="Object 8"/>
                      <p:cNvPicPr>
                        <a:picLocks noChangeAspect="1" noChangeArrowheads="1"/>
                      </p:cNvPicPr>
                      <p:nvPr/>
                    </p:nvPicPr>
                    <p:blipFill>
                      <a:blip r:embed="rId4"/>
                      <a:srcRect/>
                      <a:stretch>
                        <a:fillRect/>
                      </a:stretch>
                    </p:blipFill>
                    <p:spPr bwMode="auto">
                      <a:xfrm>
                        <a:off x="1475656" y="1340768"/>
                        <a:ext cx="5694362" cy="1139825"/>
                      </a:xfrm>
                      <a:prstGeom prst="rect">
                        <a:avLst/>
                      </a:prstGeom>
                      <a:solidFill>
                        <a:schemeClr val="accent5"/>
                      </a:solidFill>
                      <a:ln>
                        <a:solidFill>
                          <a:schemeClr val="bg1"/>
                        </a:solidFill>
                      </a:ln>
                      <a:extLst/>
                    </p:spPr>
                  </p:pic>
                </p:oleObj>
              </mc:Fallback>
            </mc:AlternateContent>
          </a:graphicData>
        </a:graphic>
      </p:graphicFrame>
    </p:spTree>
    <p:extLst>
      <p:ext uri="{BB962C8B-B14F-4D97-AF65-F5344CB8AC3E}">
        <p14:creationId xmlns:p14="http://schemas.microsoft.com/office/powerpoint/2010/main" val="410264914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ChangeArrowheads="1"/>
          </p:cNvSpPr>
          <p:nvPr/>
        </p:nvSpPr>
        <p:spPr bwMode="auto">
          <a:xfrm>
            <a:off x="609600" y="304800"/>
            <a:ext cx="8458200" cy="2246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25000"/>
              </a:lnSpc>
            </a:pPr>
            <a:r>
              <a:rPr lang="zh-CN" altLang="en-US" sz="2800" b="1" dirty="0" smtClean="0">
                <a:latin typeface="Times New Roman" panose="02020603050405020304" pitchFamily="18" charset="0"/>
                <a:ea typeface="+mn-ea"/>
                <a:cs typeface="Times New Roman" panose="02020603050405020304" pitchFamily="18" charset="0"/>
              </a:rPr>
              <a:t>例：</a:t>
            </a:r>
            <a:r>
              <a:rPr lang="zh-CN" altLang="zh-CN" sz="2800" b="1" dirty="0" smtClean="0">
                <a:latin typeface="Times New Roman" panose="02020603050405020304" pitchFamily="18" charset="0"/>
                <a:ea typeface="+mn-ea"/>
                <a:cs typeface="Times New Roman" panose="02020603050405020304" pitchFamily="18" charset="0"/>
              </a:rPr>
              <a:t>某</a:t>
            </a:r>
            <a:r>
              <a:rPr lang="zh-CN" altLang="zh-CN" sz="2800" b="1" dirty="0">
                <a:latin typeface="Times New Roman" panose="02020603050405020304" pitchFamily="18" charset="0"/>
                <a:ea typeface="+mn-ea"/>
                <a:cs typeface="Times New Roman" panose="02020603050405020304" pitchFamily="18" charset="0"/>
              </a:rPr>
              <a:t>接收机的结构框图如下图所示，若从接收天线进来的噪声输入功率</a:t>
            </a:r>
            <a:r>
              <a:rPr lang="zh-CN" altLang="zh-CN" sz="2800" b="1" dirty="0" smtClean="0">
                <a:latin typeface="Times New Roman" panose="02020603050405020304" pitchFamily="18" charset="0"/>
                <a:ea typeface="+mn-ea"/>
                <a:cs typeface="Times New Roman" panose="02020603050405020304" pitchFamily="18" charset="0"/>
              </a:rPr>
              <a:t>为</a:t>
            </a:r>
            <a:r>
              <a:rPr lang="en-US" altLang="zh-CN" sz="2800" b="1" dirty="0" smtClean="0">
                <a:latin typeface="Times New Roman" panose="02020603050405020304" pitchFamily="18" charset="0"/>
                <a:ea typeface="+mn-ea"/>
                <a:cs typeface="Times New Roman" panose="02020603050405020304" pitchFamily="18" charset="0"/>
              </a:rPr>
              <a:t>N</a:t>
            </a:r>
            <a:r>
              <a:rPr lang="en-US" altLang="zh-CN" sz="2800" b="1" baseline="-25000" dirty="0" smtClean="0">
                <a:latin typeface="Times New Roman" panose="02020603050405020304" pitchFamily="18" charset="0"/>
                <a:ea typeface="+mn-ea"/>
                <a:cs typeface="Times New Roman" panose="02020603050405020304" pitchFamily="18" charset="0"/>
              </a:rPr>
              <a:t>i</a:t>
            </a:r>
            <a:r>
              <a:rPr lang="en-US" altLang="zh-CN" sz="2800" b="1" dirty="0" smtClean="0">
                <a:latin typeface="Times New Roman" panose="02020603050405020304" pitchFamily="18" charset="0"/>
                <a:ea typeface="+mn-ea"/>
                <a:cs typeface="Times New Roman" panose="02020603050405020304" pitchFamily="18" charset="0"/>
              </a:rPr>
              <a:t>=</a:t>
            </a:r>
            <a:r>
              <a:rPr lang="en-US" altLang="zh-CN" sz="2800" b="1" dirty="0" err="1" smtClean="0">
                <a:latin typeface="Times New Roman" panose="02020603050405020304" pitchFamily="18" charset="0"/>
                <a:ea typeface="+mn-ea"/>
                <a:cs typeface="Times New Roman" panose="02020603050405020304" pitchFamily="18" charset="0"/>
              </a:rPr>
              <a:t>kT</a:t>
            </a:r>
            <a:r>
              <a:rPr lang="en-US" altLang="zh-CN" sz="2800" b="1" baseline="-25000" dirty="0" err="1" smtClean="0">
                <a:latin typeface="Times New Roman" panose="02020603050405020304" pitchFamily="18" charset="0"/>
                <a:ea typeface="+mn-ea"/>
                <a:cs typeface="Times New Roman" panose="02020603050405020304" pitchFamily="18" charset="0"/>
              </a:rPr>
              <a:t>a</a:t>
            </a:r>
            <a:r>
              <a:rPr lang="en-US" altLang="zh-CN" sz="2800" b="1" dirty="0" err="1" smtClean="0">
                <a:latin typeface="Times New Roman" panose="02020603050405020304" pitchFamily="18" charset="0"/>
                <a:ea typeface="+mn-ea"/>
                <a:cs typeface="Times New Roman" panose="02020603050405020304" pitchFamily="18" charset="0"/>
              </a:rPr>
              <a:t>B</a:t>
            </a:r>
            <a:r>
              <a:rPr lang="zh-CN" altLang="en-US" sz="2800" b="1" dirty="0" smtClean="0">
                <a:latin typeface="Times New Roman" panose="02020603050405020304" pitchFamily="18" charset="0"/>
                <a:ea typeface="+mn-ea"/>
                <a:cs typeface="Times New Roman" panose="02020603050405020304" pitchFamily="18" charset="0"/>
              </a:rPr>
              <a:t>，其中</a:t>
            </a:r>
            <a:r>
              <a:rPr lang="en-US" altLang="zh-CN" sz="2800" b="1" dirty="0" smtClean="0">
                <a:latin typeface="Times New Roman" panose="02020603050405020304" pitchFamily="18" charset="0"/>
                <a:ea typeface="+mn-ea"/>
                <a:cs typeface="Times New Roman" panose="02020603050405020304" pitchFamily="18" charset="0"/>
              </a:rPr>
              <a:t>T</a:t>
            </a:r>
            <a:r>
              <a:rPr lang="en-US" altLang="zh-CN" sz="2800" b="1" baseline="-25000" dirty="0" smtClean="0">
                <a:latin typeface="Times New Roman" panose="02020603050405020304" pitchFamily="18" charset="0"/>
                <a:ea typeface="+mn-ea"/>
                <a:cs typeface="Times New Roman" panose="02020603050405020304" pitchFamily="18" charset="0"/>
              </a:rPr>
              <a:t>a</a:t>
            </a:r>
            <a:r>
              <a:rPr lang="en-US" altLang="zh-CN" sz="2800" b="1" dirty="0" smtClean="0">
                <a:latin typeface="Times New Roman" panose="02020603050405020304" pitchFamily="18" charset="0"/>
                <a:ea typeface="+mn-ea"/>
                <a:cs typeface="Times New Roman" panose="02020603050405020304" pitchFamily="18" charset="0"/>
              </a:rPr>
              <a:t>=15K</a:t>
            </a:r>
            <a:r>
              <a:rPr lang="zh-CN" altLang="en-US" sz="2800" b="1" dirty="0" smtClean="0">
                <a:latin typeface="Times New Roman" panose="02020603050405020304" pitchFamily="18" charset="0"/>
                <a:ea typeface="+mn-ea"/>
                <a:cs typeface="Times New Roman" panose="02020603050405020304" pitchFamily="18" charset="0"/>
              </a:rPr>
              <a:t>，环境温度</a:t>
            </a:r>
            <a:r>
              <a:rPr lang="zh-CN" altLang="zh-CN" sz="2800" b="1" dirty="0">
                <a:latin typeface="Times New Roman" panose="02020603050405020304" pitchFamily="18" charset="0"/>
                <a:ea typeface="+mn-ea"/>
                <a:cs typeface="Times New Roman" panose="02020603050405020304" pitchFamily="18" charset="0"/>
              </a:rPr>
              <a:t>为290</a:t>
            </a:r>
            <a:r>
              <a:rPr lang="zh-CN" altLang="zh-CN" sz="2800" b="1" dirty="0" smtClean="0">
                <a:latin typeface="Times New Roman" panose="02020603050405020304" pitchFamily="18" charset="0"/>
                <a:ea typeface="+mn-ea"/>
                <a:cs typeface="Times New Roman" panose="02020603050405020304" pitchFamily="18" charset="0"/>
              </a:rPr>
              <a:t>K</a:t>
            </a:r>
            <a:r>
              <a:rPr lang="zh-CN" altLang="en-US" sz="2800" b="1" dirty="0" smtClean="0">
                <a:latin typeface="Times New Roman" panose="02020603050405020304" pitchFamily="18" charset="0"/>
                <a:ea typeface="+mn-ea"/>
                <a:cs typeface="Times New Roman" panose="02020603050405020304" pitchFamily="18" charset="0"/>
              </a:rPr>
              <a:t>，</a:t>
            </a:r>
            <a:r>
              <a:rPr lang="zh-CN" altLang="zh-CN" sz="2800" b="1" dirty="0">
                <a:latin typeface="Times New Roman" panose="02020603050405020304" pitchFamily="18" charset="0"/>
                <a:ea typeface="+mn-ea"/>
                <a:cs typeface="Times New Roman" panose="02020603050405020304" pitchFamily="18" charset="0"/>
              </a:rPr>
              <a:t>中频带宽为10MHz</a:t>
            </a:r>
            <a:r>
              <a:rPr lang="zh-CN" altLang="zh-CN" sz="2800" b="1" dirty="0" smtClean="0">
                <a:latin typeface="Times New Roman" panose="02020603050405020304" pitchFamily="18" charset="0"/>
                <a:ea typeface="+mn-ea"/>
                <a:cs typeface="Times New Roman" panose="02020603050405020304" pitchFamily="18" charset="0"/>
              </a:rPr>
              <a:t>。</a:t>
            </a:r>
            <a:r>
              <a:rPr lang="zh-CN" altLang="zh-CN" sz="2800" b="1" dirty="0">
                <a:latin typeface="Times New Roman" panose="02020603050405020304" pitchFamily="18" charset="0"/>
                <a:ea typeface="+mn-ea"/>
                <a:cs typeface="Times New Roman" panose="02020603050405020304" pitchFamily="18" charset="0"/>
              </a:rPr>
              <a:t>求接收机总的噪声系数、总的等效噪声温度和输出噪声功率。 </a:t>
            </a:r>
          </a:p>
        </p:txBody>
      </p:sp>
      <p:pic>
        <p:nvPicPr>
          <p:cNvPr id="6144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819400"/>
            <a:ext cx="5316633" cy="221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4969170"/>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0" y="1901106"/>
            <a:ext cx="2984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4" name="Rectangle 10"/>
          <p:cNvSpPr>
            <a:spLocks noChangeArrowheads="1"/>
          </p:cNvSpPr>
          <p:nvPr/>
        </p:nvSpPr>
        <p:spPr bwMode="auto">
          <a:xfrm>
            <a:off x="0" y="2404344"/>
            <a:ext cx="3365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5" name="Rectangle 11"/>
          <p:cNvSpPr>
            <a:spLocks noChangeArrowheads="1"/>
          </p:cNvSpPr>
          <p:nvPr/>
        </p:nvSpPr>
        <p:spPr bwMode="auto">
          <a:xfrm>
            <a:off x="0" y="3136181"/>
            <a:ext cx="2984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6" name="Rectangle 12"/>
          <p:cNvSpPr>
            <a:spLocks noChangeArrowheads="1"/>
          </p:cNvSpPr>
          <p:nvPr/>
        </p:nvSpPr>
        <p:spPr bwMode="auto">
          <a:xfrm>
            <a:off x="2124075" y="3660056"/>
            <a:ext cx="4127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7" name="Rectangle 13"/>
          <p:cNvSpPr>
            <a:spLocks noChangeArrowheads="1"/>
          </p:cNvSpPr>
          <p:nvPr/>
        </p:nvSpPr>
        <p:spPr bwMode="auto">
          <a:xfrm>
            <a:off x="679938" y="2065428"/>
            <a:ext cx="69910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t>用多级噪声系数的计算公式得接收机总的噪声系数</a:t>
            </a:r>
          </a:p>
        </p:txBody>
      </p:sp>
      <p:sp>
        <p:nvSpPr>
          <p:cNvPr id="62478" name="Rectangle 14"/>
          <p:cNvSpPr>
            <a:spLocks noChangeArrowheads="1"/>
          </p:cNvSpPr>
          <p:nvPr/>
        </p:nvSpPr>
        <p:spPr bwMode="auto">
          <a:xfrm>
            <a:off x="306388" y="332656"/>
            <a:ext cx="34451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dirty="0">
                <a:solidFill>
                  <a:srgbClr val="0000FF"/>
                </a:solidFill>
              </a:rPr>
              <a:t>解：</a:t>
            </a:r>
            <a:r>
              <a:rPr lang="zh-CN" altLang="zh-CN" sz="2400" b="1" dirty="0">
                <a:latin typeface="Times New Roman" panose="02020603050405020304" pitchFamily="18" charset="0"/>
                <a:cs typeface="Times New Roman" panose="02020603050405020304" pitchFamily="18" charset="0"/>
              </a:rPr>
              <a:t>将dB转换为线性值</a:t>
            </a:r>
          </a:p>
        </p:txBody>
      </p:sp>
      <p:sp>
        <p:nvSpPr>
          <p:cNvPr id="2" name="文本框 1"/>
          <p:cNvSpPr txBox="1"/>
          <p:nvPr/>
        </p:nvSpPr>
        <p:spPr>
          <a:xfrm>
            <a:off x="685800" y="944787"/>
            <a:ext cx="24701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G</a:t>
            </a:r>
            <a:r>
              <a:rPr lang="en-US" altLang="zh-CN" sz="2400" b="1" i="1" baseline="-25000"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=10dB=10</a:t>
            </a:r>
            <a:endParaRPr lang="zh-CN" altLang="en-US" sz="2400" b="1" i="1"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3155951" y="961306"/>
            <a:ext cx="27876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G</a:t>
            </a:r>
            <a:r>
              <a:rPr lang="en-US" altLang="zh-CN" sz="2400" b="1" i="1" baseline="-25000" dirty="0" smtClean="0">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=-L</a:t>
            </a:r>
            <a:r>
              <a:rPr lang="en-US" altLang="zh-CN" sz="2400" b="1" i="1" baseline="-25000"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=-1dB=0.79</a:t>
            </a:r>
            <a:endParaRPr lang="zh-CN" altLang="en-US" sz="2400" b="1" i="1"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6248400" y="927202"/>
            <a:ext cx="266700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G</a:t>
            </a:r>
            <a:r>
              <a:rPr lang="en-US" altLang="zh-CN" sz="2400" b="1" i="1" baseline="-25000" dirty="0" smtClean="0">
                <a:latin typeface="Times New Roman" panose="02020603050405020304" pitchFamily="18" charset="0"/>
                <a:cs typeface="Times New Roman" panose="02020603050405020304" pitchFamily="18" charset="0"/>
              </a:rPr>
              <a:t>3</a:t>
            </a:r>
            <a:r>
              <a:rPr lang="en-US" altLang="zh-CN" sz="2400" b="1" i="1" dirty="0" smtClean="0">
                <a:latin typeface="Times New Roman" panose="02020603050405020304" pitchFamily="18" charset="0"/>
                <a:cs typeface="Times New Roman" panose="02020603050405020304" pitchFamily="18" charset="0"/>
              </a:rPr>
              <a:t>=-L</a:t>
            </a:r>
            <a:r>
              <a:rPr lang="en-US" altLang="zh-CN" sz="2400" b="1" i="1" baseline="-25000" dirty="0" smtClean="0">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=-3dB=0.5</a:t>
            </a:r>
            <a:endParaRPr lang="zh-CN" altLang="en-US" sz="2400" b="1" i="1"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679938" y="1499341"/>
            <a:ext cx="24701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=2dB=1.58</a:t>
            </a:r>
            <a:endParaRPr lang="zh-CN" altLang="en-US" sz="2400" b="1" i="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3052763" y="1552766"/>
            <a:ext cx="27876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=L</a:t>
            </a:r>
            <a:r>
              <a:rPr lang="en-US" altLang="zh-CN" sz="2400" b="1" i="1" baseline="-25000"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=1dB=1.26</a:t>
            </a:r>
            <a:endParaRPr lang="zh-CN" altLang="en-US" sz="2400" b="1" i="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6172200" y="1515916"/>
            <a:ext cx="24701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3</a:t>
            </a:r>
            <a:r>
              <a:rPr lang="en-US" altLang="zh-CN" sz="2400" b="1" i="1" dirty="0" smtClean="0">
                <a:latin typeface="Times New Roman" panose="02020603050405020304" pitchFamily="18" charset="0"/>
                <a:cs typeface="Times New Roman" panose="02020603050405020304" pitchFamily="18" charset="0"/>
              </a:rPr>
              <a:t>=4dB=2.51</a:t>
            </a:r>
            <a:endParaRPr lang="zh-CN" altLang="en-US" sz="2400" b="1" i="1" dirty="0">
              <a:latin typeface="Times New Roman" panose="02020603050405020304" pitchFamily="18" charset="0"/>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169120008"/>
              </p:ext>
            </p:extLst>
          </p:nvPr>
        </p:nvGraphicFramePr>
        <p:xfrm>
          <a:off x="1004393" y="2664402"/>
          <a:ext cx="5494337" cy="695325"/>
        </p:xfrm>
        <a:graphic>
          <a:graphicData uri="http://schemas.openxmlformats.org/presentationml/2006/ole">
            <mc:AlternateContent xmlns:mc="http://schemas.openxmlformats.org/markup-compatibility/2006">
              <mc:Choice xmlns:v="urn:schemas-microsoft-com:vml" Requires="v">
                <p:oleObj spid="_x0000_s116888" name="公式" r:id="rId3" imgW="3416040" imgH="431640" progId="Equation.3">
                  <p:embed/>
                </p:oleObj>
              </mc:Choice>
              <mc:Fallback>
                <p:oleObj name="公式" r:id="rId3" imgW="3416040" imgH="431640" progId="Equation.3">
                  <p:embed/>
                  <p:pic>
                    <p:nvPicPr>
                      <p:cNvPr id="0" name=""/>
                      <p:cNvPicPr/>
                      <p:nvPr/>
                    </p:nvPicPr>
                    <p:blipFill>
                      <a:blip r:embed="rId4"/>
                      <a:stretch>
                        <a:fillRect/>
                      </a:stretch>
                    </p:blipFill>
                    <p:spPr>
                      <a:xfrm>
                        <a:off x="1004393" y="2664402"/>
                        <a:ext cx="5494337" cy="695325"/>
                      </a:xfrm>
                      <a:prstGeom prst="rect">
                        <a:avLst/>
                      </a:prstGeom>
                      <a:solidFill>
                        <a:schemeClr val="accent5"/>
                      </a:solidFill>
                      <a:ln>
                        <a:noFill/>
                      </a:ln>
                    </p:spPr>
                  </p:pic>
                </p:oleObj>
              </mc:Fallback>
            </mc:AlternateContent>
          </a:graphicData>
        </a:graphic>
      </p:graphicFrame>
      <p:sp>
        <p:nvSpPr>
          <p:cNvPr id="22" name="Rectangle 5"/>
          <p:cNvSpPr>
            <a:spLocks noChangeArrowheads="1"/>
          </p:cNvSpPr>
          <p:nvPr/>
        </p:nvSpPr>
        <p:spPr bwMode="auto">
          <a:xfrm>
            <a:off x="605378" y="3449552"/>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800" b="1" dirty="0"/>
              <a:t>则总的等效噪声温度为</a:t>
            </a:r>
          </a:p>
        </p:txBody>
      </p:sp>
      <p:sp>
        <p:nvSpPr>
          <p:cNvPr id="23" name="Rectangle 6"/>
          <p:cNvSpPr>
            <a:spLocks noChangeArrowheads="1"/>
          </p:cNvSpPr>
          <p:nvPr/>
        </p:nvSpPr>
        <p:spPr bwMode="auto">
          <a:xfrm>
            <a:off x="679938" y="4662482"/>
            <a:ext cx="26844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zh-CN" sz="2800" b="1" dirty="0"/>
              <a:t>输出噪声功率</a:t>
            </a:r>
            <a:r>
              <a:rPr lang="zh-CN" altLang="zh-CN" sz="2800" b="1" dirty="0" smtClean="0"/>
              <a:t>为</a:t>
            </a:r>
            <a:endParaRPr lang="zh-CN" altLang="zh-CN" sz="2800" b="1" dirty="0"/>
          </a:p>
        </p:txBody>
      </p:sp>
      <p:sp>
        <p:nvSpPr>
          <p:cNvPr id="24" name="文本框 23"/>
          <p:cNvSpPr txBox="1"/>
          <p:nvPr/>
        </p:nvSpPr>
        <p:spPr>
          <a:xfrm>
            <a:off x="1501776" y="4102240"/>
            <a:ext cx="6096000" cy="461665"/>
          </a:xfrm>
          <a:prstGeom prst="rect">
            <a:avLst/>
          </a:prstGeom>
          <a:noFill/>
        </p:spPr>
        <p:txBody>
          <a:bodyPr wrap="square" rtlCol="0">
            <a:spAutoFit/>
          </a:bodyPr>
          <a:lstStyle/>
          <a:p>
            <a:r>
              <a:rPr lang="en-US" altLang="zh-CN" sz="2400" b="1" dirty="0" err="1" smtClean="0">
                <a:latin typeface="Times New Roman" panose="02020603050405020304" pitchFamily="18" charset="0"/>
                <a:cs typeface="Times New Roman" panose="02020603050405020304" pitchFamily="18" charset="0"/>
              </a:rPr>
              <a:t>T</a:t>
            </a:r>
            <a:r>
              <a:rPr lang="en-US" altLang="zh-CN" sz="2400" b="1" baseline="-25000" dirty="0" err="1" smtClean="0">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rPr>
              <a:t>=(F-1)T</a:t>
            </a:r>
            <a:r>
              <a:rPr lang="en-US" altLang="zh-CN" sz="2400" b="1" baseline="-250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=(1.8-1) </a:t>
            </a:r>
            <a:r>
              <a:rPr lang="en-US" altLang="zh-CN" sz="2400" b="1" dirty="0" smtClean="0">
                <a:latin typeface="Times New Roman" panose="02020603050405020304" pitchFamily="18" charset="0"/>
                <a:cs typeface="Times New Roman" panose="02020603050405020304" pitchFamily="18" charset="0"/>
              </a:rPr>
              <a:t>×290=232K</a:t>
            </a:r>
            <a:endParaRPr lang="zh-CN" altLang="en-US" sz="2400" b="1"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599516" y="5319629"/>
            <a:ext cx="8315884"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N</a:t>
            </a:r>
            <a:r>
              <a:rPr lang="en-US" altLang="zh-CN" sz="2400" b="1" baseline="-25000" dirty="0" smtClean="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=k(</a:t>
            </a:r>
            <a:r>
              <a:rPr lang="en-US" altLang="zh-CN" sz="2400" b="1" dirty="0" err="1" smtClean="0">
                <a:latin typeface="Times New Roman" panose="02020603050405020304" pitchFamily="18" charset="0"/>
                <a:cs typeface="Times New Roman" panose="02020603050405020304" pitchFamily="18" charset="0"/>
              </a:rPr>
              <a:t>T</a:t>
            </a:r>
            <a:r>
              <a:rPr lang="en-US" altLang="zh-CN" sz="2400" b="1" baseline="-25000" dirty="0" err="1" smtClean="0">
                <a:latin typeface="Times New Roman" panose="02020603050405020304" pitchFamily="18" charset="0"/>
                <a:cs typeface="Times New Roman" panose="02020603050405020304" pitchFamily="18" charset="0"/>
              </a:rPr>
              <a:t>a</a:t>
            </a:r>
            <a:r>
              <a:rPr lang="en-US" altLang="zh-CN" sz="2400" b="1" dirty="0" err="1" smtClean="0">
                <a:latin typeface="Times New Roman" panose="02020603050405020304" pitchFamily="18" charset="0"/>
                <a:cs typeface="Times New Roman" panose="02020603050405020304" pitchFamily="18" charset="0"/>
              </a:rPr>
              <a:t>+T</a:t>
            </a:r>
            <a:r>
              <a:rPr lang="en-US" altLang="zh-CN" sz="2400" b="1" baseline="-25000" dirty="0" err="1" smtClean="0">
                <a:latin typeface="Times New Roman" panose="02020603050405020304" pitchFamily="18" charset="0"/>
                <a:cs typeface="Times New Roman" panose="02020603050405020304" pitchFamily="18" charset="0"/>
              </a:rPr>
              <a:t>e</a:t>
            </a:r>
            <a:r>
              <a:rPr lang="en-US" altLang="zh-CN" sz="2400" b="1" dirty="0" smtClean="0">
                <a:latin typeface="Times New Roman" panose="02020603050405020304" pitchFamily="18" charset="0"/>
                <a:cs typeface="Times New Roman" panose="02020603050405020304" pitchFamily="18" charset="0"/>
              </a:rPr>
              <a:t>)BG=1.38</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×10</a:t>
            </a:r>
            <a:r>
              <a:rPr lang="en-US" altLang="zh-CN" sz="2400" b="1" baseline="30000" dirty="0" smtClean="0">
                <a:latin typeface="Times New Roman" panose="02020603050405020304" pitchFamily="18" charset="0"/>
                <a:cs typeface="Times New Roman" panose="02020603050405020304" pitchFamily="18" charset="0"/>
              </a:rPr>
              <a:t>-23</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×(15+232) ×10</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10</a:t>
            </a:r>
            <a:r>
              <a:rPr lang="en-US" altLang="zh-CN" sz="2400" b="1" baseline="30000" dirty="0" smtClean="0">
                <a:latin typeface="Times New Roman" panose="02020603050405020304" pitchFamily="18" charset="0"/>
                <a:cs typeface="Times New Roman" panose="02020603050405020304" pitchFamily="18" charset="0"/>
              </a:rPr>
              <a:t>6</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3.95</a:t>
            </a:r>
            <a:endParaRPr lang="zh-CN" altLang="en-US" sz="2400" b="1"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971600" y="5886724"/>
            <a:ext cx="9296400"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=1.35</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10</a:t>
            </a:r>
            <a:r>
              <a:rPr lang="en-US" altLang="zh-CN" sz="2400" b="1" baseline="30000" dirty="0" smtClean="0">
                <a:latin typeface="Times New Roman" panose="02020603050405020304" pitchFamily="18" charset="0"/>
                <a:cs typeface="Times New Roman" panose="02020603050405020304" pitchFamily="18" charset="0"/>
              </a:rPr>
              <a:t>-13</a:t>
            </a:r>
            <a:r>
              <a:rPr lang="en-US" altLang="zh-CN" sz="2400" b="1" dirty="0" smtClean="0">
                <a:latin typeface="Times New Roman" panose="02020603050405020304" pitchFamily="18" charset="0"/>
                <a:cs typeface="Times New Roman" panose="02020603050405020304" pitchFamily="18" charset="0"/>
              </a:rPr>
              <a:t> W</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629216672"/>
              </p:ext>
            </p:extLst>
          </p:nvPr>
        </p:nvGraphicFramePr>
        <p:xfrm>
          <a:off x="7086600" y="2862245"/>
          <a:ext cx="1347788" cy="287337"/>
        </p:xfrm>
        <a:graphic>
          <a:graphicData uri="http://schemas.openxmlformats.org/presentationml/2006/ole">
            <mc:AlternateContent xmlns:mc="http://schemas.openxmlformats.org/markup-compatibility/2006">
              <mc:Choice xmlns:v="urn:schemas-microsoft-com:vml" Requires="v">
                <p:oleObj spid="_x0000_s116889" name="公式" r:id="rId5" imgW="838080" imgH="177480" progId="Equation.3">
                  <p:embed/>
                </p:oleObj>
              </mc:Choice>
              <mc:Fallback>
                <p:oleObj name="公式" r:id="rId5" imgW="838080" imgH="177480" progId="Equation.3">
                  <p:embed/>
                  <p:pic>
                    <p:nvPicPr>
                      <p:cNvPr id="0" name=""/>
                      <p:cNvPicPr/>
                      <p:nvPr/>
                    </p:nvPicPr>
                    <p:blipFill>
                      <a:blip r:embed="rId6"/>
                      <a:stretch>
                        <a:fillRect/>
                      </a:stretch>
                    </p:blipFill>
                    <p:spPr>
                      <a:xfrm>
                        <a:off x="7086600" y="2862245"/>
                        <a:ext cx="1347788" cy="287337"/>
                      </a:xfrm>
                      <a:prstGeom prst="rect">
                        <a:avLst/>
                      </a:prstGeom>
                      <a:solidFill>
                        <a:schemeClr val="accent5"/>
                      </a:solidFill>
                      <a:ln>
                        <a:noFill/>
                      </a:ln>
                    </p:spPr>
                  </p:pic>
                </p:oleObj>
              </mc:Fallback>
            </mc:AlternateContent>
          </a:graphicData>
        </a:graphic>
      </p:graphicFrame>
    </p:spTree>
    <p:extLst>
      <p:ext uri="{BB962C8B-B14F-4D97-AF65-F5344CB8AC3E}">
        <p14:creationId xmlns:p14="http://schemas.microsoft.com/office/powerpoint/2010/main" val="1323176493"/>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1470" y="-311006"/>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常用单位及转换关系</a:t>
            </a:r>
          </a:p>
        </p:txBody>
      </p:sp>
      <p:sp>
        <p:nvSpPr>
          <p:cNvPr id="3" name="内容占位符 2"/>
          <p:cNvSpPr>
            <a:spLocks noGrp="1"/>
          </p:cNvSpPr>
          <p:nvPr>
            <p:ph idx="1"/>
          </p:nvPr>
        </p:nvSpPr>
        <p:spPr>
          <a:xfrm>
            <a:off x="683568" y="1196752"/>
            <a:ext cx="8229600" cy="5379833"/>
          </a:xfrm>
        </p:spPr>
        <p:txBody>
          <a:bodyPr/>
          <a:lstStyle/>
          <a:p>
            <a:r>
              <a:rPr lang="zh-CN" altLang="en-US" sz="2800" b="1" dirty="0" smtClean="0">
                <a:latin typeface="Times New Roman" panose="02020603050405020304" pitchFamily="18" charset="0"/>
                <a:cs typeface="Times New Roman" panose="02020603050405020304" pitchFamily="18" charset="0"/>
              </a:rPr>
              <a:t>电阻（</a:t>
            </a:r>
            <a:r>
              <a:rPr lang="el-GR" altLang="zh-CN" sz="2800" b="1" dirty="0">
                <a:latin typeface="Times New Roman" panose="02020603050405020304" pitchFamily="18" charset="0"/>
                <a:cs typeface="Times New Roman" panose="02020603050405020304" pitchFamily="18" charset="0"/>
              </a:rPr>
              <a:t>Ω</a:t>
            </a:r>
            <a:r>
              <a:rPr lang="zh-CN" altLang="en-US" sz="2800" b="1" dirty="0" smtClean="0">
                <a:latin typeface="Times New Roman" panose="02020603050405020304" pitchFamily="18" charset="0"/>
                <a:cs typeface="Times New Roman" panose="02020603050405020304" pitchFamily="18" charset="0"/>
              </a:rPr>
              <a:t>）、电容（</a:t>
            </a:r>
            <a:r>
              <a:rPr lang="en-US" altLang="zh-CN" sz="2800" b="1" dirty="0" smtClean="0">
                <a:latin typeface="Times New Roman" panose="02020603050405020304" pitchFamily="18" charset="0"/>
                <a:cs typeface="Times New Roman" panose="02020603050405020304" pitchFamily="18" charset="0"/>
              </a:rPr>
              <a:t>F</a:t>
            </a:r>
            <a:r>
              <a:rPr lang="zh-CN" altLang="en-US" sz="2800" b="1" dirty="0" smtClean="0">
                <a:latin typeface="Times New Roman" panose="02020603050405020304" pitchFamily="18" charset="0"/>
                <a:cs typeface="Times New Roman" panose="02020603050405020304" pitchFamily="18" charset="0"/>
              </a:rPr>
              <a:t>）、电感（</a:t>
            </a:r>
            <a:r>
              <a:rPr lang="en-US" altLang="zh-CN" sz="2800" b="1" dirty="0" smtClean="0">
                <a:latin typeface="Times New Roman" panose="02020603050405020304" pitchFamily="18" charset="0"/>
                <a:cs typeface="Times New Roman" panose="02020603050405020304" pitchFamily="18" charset="0"/>
              </a:rPr>
              <a:t>H</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r>
              <a:rPr lang="zh-CN" altLang="en-US" sz="2800" b="1" dirty="0" smtClean="0">
                <a:latin typeface="Times New Roman" panose="02020603050405020304" pitchFamily="18" charset="0"/>
                <a:cs typeface="Times New Roman" panose="02020603050405020304" pitchFamily="18" charset="0"/>
              </a:rPr>
              <a:t>幅度：</a:t>
            </a:r>
            <a:r>
              <a:rPr lang="en-US" altLang="zh-CN" sz="2800" b="1" dirty="0" smtClean="0">
                <a:latin typeface="Times New Roman" panose="02020603050405020304" pitchFamily="18" charset="0"/>
                <a:cs typeface="Times New Roman" panose="02020603050405020304" pitchFamily="18" charset="0"/>
              </a:rPr>
              <a:t>V</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mV…….</a:t>
            </a:r>
          </a:p>
          <a:p>
            <a:r>
              <a:rPr lang="zh-CN" altLang="en-US" sz="2800" b="1" dirty="0" smtClean="0">
                <a:latin typeface="Times New Roman" panose="02020603050405020304" pitchFamily="18" charset="0"/>
                <a:cs typeface="Times New Roman" panose="02020603050405020304" pitchFamily="18" charset="0"/>
              </a:rPr>
              <a:t>频率（</a:t>
            </a:r>
            <a:r>
              <a:rPr lang="en-US" altLang="zh-CN" sz="2800" b="1" i="1" dirty="0" smtClean="0">
                <a:latin typeface="Times New Roman" panose="02020603050405020304" pitchFamily="18" charset="0"/>
                <a:cs typeface="Times New Roman" panose="02020603050405020304" pitchFamily="18" charset="0"/>
              </a:rPr>
              <a:t>f</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Hz</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kHz</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MHz</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GHz</a:t>
            </a:r>
            <a:r>
              <a:rPr lang="en-US" altLang="zh-CN" sz="2800" b="1" dirty="0">
                <a:latin typeface="Times New Roman" panose="02020603050405020304" pitchFamily="18" charset="0"/>
                <a:cs typeface="Times New Roman" panose="02020603050405020304" pitchFamily="18" charset="0"/>
              </a:rPr>
              <a:t>…….</a:t>
            </a:r>
          </a:p>
          <a:p>
            <a:r>
              <a:rPr lang="zh-CN" altLang="en-US" sz="2800" b="1" dirty="0" smtClean="0">
                <a:latin typeface="Times New Roman" panose="02020603050405020304" pitchFamily="18" charset="0"/>
                <a:cs typeface="Times New Roman" panose="02020603050405020304" pitchFamily="18" charset="0"/>
              </a:rPr>
              <a:t>角频率（</a:t>
            </a:r>
            <a:r>
              <a:rPr lang="el-GR" altLang="zh-CN" sz="2800" b="1" i="1" dirty="0">
                <a:latin typeface="Times New Roman" panose="02020603050405020304" pitchFamily="18" charset="0"/>
                <a:cs typeface="Times New Roman" panose="02020603050405020304" pitchFamily="18" charset="0"/>
              </a:rPr>
              <a:t>ω</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rad/s</a:t>
            </a:r>
          </a:p>
          <a:p>
            <a:r>
              <a:rPr lang="zh-CN" altLang="en-US" sz="2800" b="1" dirty="0" smtClean="0">
                <a:latin typeface="Times New Roman" panose="02020603050405020304" pitchFamily="18" charset="0"/>
                <a:cs typeface="Times New Roman" panose="02020603050405020304" pitchFamily="18" charset="0"/>
              </a:rPr>
              <a:t>功率：</a:t>
            </a:r>
            <a:r>
              <a:rPr lang="en-US" altLang="zh-CN" sz="2800" b="1" dirty="0" smtClean="0">
                <a:latin typeface="Times New Roman" panose="02020603050405020304" pitchFamily="18" charset="0"/>
                <a:cs typeface="Times New Roman" panose="02020603050405020304" pitchFamily="18" charset="0"/>
              </a:rPr>
              <a:t>W</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err="1" smtClean="0">
                <a:latin typeface="Times New Roman" panose="02020603050405020304" pitchFamily="18" charset="0"/>
                <a:cs typeface="Times New Roman" panose="02020603050405020304" pitchFamily="18" charset="0"/>
              </a:rPr>
              <a:t>mW</a:t>
            </a:r>
            <a:r>
              <a:rPr lang="en-US" altLang="zh-CN" sz="2800" b="1" dirty="0" smtClean="0">
                <a:latin typeface="Times New Roman" panose="02020603050405020304" pitchFamily="18" charset="0"/>
                <a:cs typeface="Times New Roman" panose="02020603050405020304" pitchFamily="18" charset="0"/>
              </a:rPr>
              <a:t>…….</a:t>
            </a:r>
          </a:p>
          <a:p>
            <a:pPr marL="0" indent="0">
              <a:buNone/>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dBm</a:t>
            </a:r>
            <a:r>
              <a:rPr lang="en-US" altLang="zh-CN" sz="2800" b="1" dirty="0" smtClean="0">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latin typeface="Times New Roman" panose="02020603050405020304" pitchFamily="18" charset="0"/>
                <a:cs typeface="Times New Roman" panose="02020603050405020304" pitchFamily="18" charset="0"/>
              </a:rPr>
              <a:t>dBm</a:t>
            </a:r>
            <a:r>
              <a:rPr lang="en-US" altLang="zh-CN" sz="2800" b="1" dirty="0" smtClean="0">
                <a:latin typeface="Times New Roman" panose="02020603050405020304" pitchFamily="18" charset="0"/>
                <a:cs typeface="Times New Roman" panose="02020603050405020304" pitchFamily="18" charset="0"/>
              </a:rPr>
              <a:t>=10lg</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err="1" smtClean="0">
                <a:solidFill>
                  <a:srgbClr val="FF0000"/>
                </a:solidFill>
                <a:latin typeface="Times New Roman" panose="02020603050405020304" pitchFamily="18" charset="0"/>
                <a:cs typeface="Times New Roman" panose="02020603050405020304" pitchFamily="18" charset="0"/>
              </a:rPr>
              <a:t>mW</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a:t>
            </a:r>
          </a:p>
          <a:p>
            <a:r>
              <a:rPr lang="zh-CN" altLang="en-US" sz="2800" b="1" dirty="0">
                <a:latin typeface="Times New Roman" panose="02020603050405020304" pitchFamily="18" charset="0"/>
                <a:cs typeface="Times New Roman" panose="02020603050405020304" pitchFamily="18" charset="0"/>
              </a:rPr>
              <a:t>温度：</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r>
              <a:rPr lang="zh-CN" altLang="en-US" sz="2800" b="1" dirty="0" smtClean="0">
                <a:latin typeface="Times New Roman" panose="02020603050405020304" pitchFamily="18" charset="0"/>
                <a:cs typeface="Times New Roman" panose="02020603050405020304" pitchFamily="18" charset="0"/>
              </a:rPr>
              <a:t>绝对温度：</a:t>
            </a:r>
            <a:r>
              <a:rPr lang="en-US" altLang="zh-CN" sz="2800" b="1" dirty="0" smtClean="0">
                <a:latin typeface="Times New Roman" panose="02020603050405020304" pitchFamily="18" charset="0"/>
                <a:cs typeface="Times New Roman" panose="02020603050405020304" pitchFamily="18" charset="0"/>
              </a:rPr>
              <a:t>K</a:t>
            </a:r>
            <a:r>
              <a:rPr lang="zh-CN" altLang="en-US" sz="2800" b="1"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smtClean="0">
                <a:solidFill>
                  <a:srgbClr val="0000FF"/>
                </a:solidFill>
                <a:latin typeface="Times New Roman" panose="02020603050405020304" pitchFamily="18" charset="0"/>
                <a:cs typeface="Times New Roman" panose="02020603050405020304" pitchFamily="18" charset="0"/>
              </a:rPr>
              <a:t>T(K)=273+T(</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a:t>
            </a:r>
          </a:p>
          <a:p>
            <a:r>
              <a:rPr lang="zh-CN" altLang="en-US" sz="2800" b="1" dirty="0" smtClean="0">
                <a:latin typeface="Times New Roman" panose="02020603050405020304" pitchFamily="18" charset="0"/>
                <a:cs typeface="Times New Roman" panose="02020603050405020304" pitchFamily="18" charset="0"/>
              </a:rPr>
              <a:t>增益：倍或</a:t>
            </a:r>
            <a:r>
              <a:rPr lang="en-US" altLang="zh-CN" sz="2800" b="1" dirty="0" smtClean="0">
                <a:latin typeface="Times New Roman" panose="02020603050405020304" pitchFamily="18" charset="0"/>
                <a:cs typeface="Times New Roman" panose="02020603050405020304" pitchFamily="18" charset="0"/>
              </a:rPr>
              <a:t>dB</a:t>
            </a:r>
          </a:p>
          <a:p>
            <a:r>
              <a:rPr lang="zh-CN" altLang="en-US" sz="2800" b="1" dirty="0" smtClean="0">
                <a:latin typeface="Times New Roman" panose="02020603050405020304" pitchFamily="18" charset="0"/>
                <a:cs typeface="Times New Roman" panose="02020603050405020304" pitchFamily="18" charset="0"/>
              </a:rPr>
              <a:t>其它：</a:t>
            </a:r>
            <a:r>
              <a:rPr lang="en-US" altLang="zh-CN" sz="2800" b="1" dirty="0" smtClean="0">
                <a:latin typeface="Times New Roman" panose="02020603050405020304" pitchFamily="18" charset="0"/>
                <a:cs typeface="Times New Roman" panose="02020603050405020304" pitchFamily="18" charset="0"/>
              </a:rPr>
              <a:t>Q</a:t>
            </a:r>
            <a:r>
              <a:rPr lang="zh-CN" altLang="en-US" sz="2800" b="1" dirty="0" smtClean="0">
                <a:latin typeface="Times New Roman" panose="02020603050405020304" pitchFamily="18" charset="0"/>
                <a:cs typeface="Times New Roman" panose="02020603050405020304" pitchFamily="18" charset="0"/>
              </a:rPr>
              <a:t>值，相位噪声（</a:t>
            </a:r>
            <a:r>
              <a:rPr lang="en-US" altLang="zh-CN" sz="2800" b="1" dirty="0" err="1" smtClean="0">
                <a:latin typeface="Times New Roman" panose="02020603050405020304" pitchFamily="18" charset="0"/>
                <a:cs typeface="Times New Roman" panose="02020603050405020304" pitchFamily="18" charset="0"/>
              </a:rPr>
              <a:t>dBc</a:t>
            </a:r>
            <a:r>
              <a:rPr lang="en-US" altLang="zh-CN" sz="2800" b="1" dirty="0" smtClean="0">
                <a:latin typeface="Times New Roman" panose="02020603050405020304" pitchFamily="18" charset="0"/>
                <a:cs typeface="Times New Roman" panose="02020603050405020304" pitchFamily="18" charset="0"/>
              </a:rPr>
              <a:t>/Hz</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0" indent="0">
              <a:buNone/>
            </a:pPr>
            <a:endParaRPr lang="en-US" altLang="zh-CN" sz="28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a:t>
            </a:fld>
            <a:endParaRPr lang="en-US" altLang="zh-CN"/>
          </a:p>
        </p:txBody>
      </p:sp>
      <p:sp>
        <p:nvSpPr>
          <p:cNvPr id="5" name="右大括号 4"/>
          <p:cNvSpPr/>
          <p:nvPr/>
        </p:nvSpPr>
        <p:spPr bwMode="auto">
          <a:xfrm>
            <a:off x="7488025" y="2188588"/>
            <a:ext cx="179040" cy="1008112"/>
          </a:xfrm>
          <a:prstGeom prst="rightBrace">
            <a:avLst/>
          </a:prstGeom>
          <a:solidFill>
            <a:schemeClr val="bg1"/>
          </a:solid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文本框 5"/>
          <p:cNvSpPr txBox="1"/>
          <p:nvPr/>
        </p:nvSpPr>
        <p:spPr>
          <a:xfrm>
            <a:off x="7740352" y="2348880"/>
            <a:ext cx="1296144" cy="523220"/>
          </a:xfrm>
          <a:prstGeom prst="rect">
            <a:avLst/>
          </a:prstGeom>
          <a:noFill/>
        </p:spPr>
        <p:txBody>
          <a:bodyPr wrap="square" rtlCol="0">
            <a:spAutoFit/>
          </a:bodyPr>
          <a:lstStyle/>
          <a:p>
            <a:r>
              <a:rPr lang="el-GR" altLang="zh-CN" sz="2800" i="1" dirty="0"/>
              <a:t>ω</a:t>
            </a:r>
            <a:r>
              <a:rPr lang="en-US" altLang="zh-CN" sz="2800" dirty="0" smtClean="0"/>
              <a:t>=</a:t>
            </a:r>
            <a:r>
              <a:rPr lang="en-US" altLang="zh-CN" sz="2800" i="1" dirty="0" smtClean="0"/>
              <a:t>2</a:t>
            </a:r>
            <a:r>
              <a:rPr lang="el-GR" altLang="zh-CN" sz="2800" i="1" dirty="0" smtClean="0"/>
              <a:t>π</a:t>
            </a:r>
            <a:r>
              <a:rPr lang="en-US" altLang="zh-CN" sz="2800" i="1" dirty="0" smtClean="0"/>
              <a:t>f</a:t>
            </a:r>
            <a:endParaRPr lang="zh-CN" altLang="en-US" sz="2800" i="1" dirty="0"/>
          </a:p>
        </p:txBody>
      </p:sp>
      <p:sp>
        <p:nvSpPr>
          <p:cNvPr id="7" name="右大括号 6"/>
          <p:cNvSpPr/>
          <p:nvPr/>
        </p:nvSpPr>
        <p:spPr bwMode="auto">
          <a:xfrm>
            <a:off x="6463190" y="4393938"/>
            <a:ext cx="180020" cy="867310"/>
          </a:xfrm>
          <a:prstGeom prst="rightBrace">
            <a:avLst/>
          </a:prstGeom>
          <a:solidFill>
            <a:schemeClr val="bg1"/>
          </a:solid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066479555"/>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pPr eaLnBrk="1" hangingPunct="1">
              <a:defRPr/>
            </a:pPr>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接收灵敏度</a:t>
            </a:r>
          </a:p>
        </p:txBody>
      </p:sp>
      <p:sp>
        <p:nvSpPr>
          <p:cNvPr id="3" name="Rectangle 7"/>
          <p:cNvSpPr>
            <a:spLocks noChangeArrowheads="1"/>
          </p:cNvSpPr>
          <p:nvPr/>
        </p:nvSpPr>
        <p:spPr bwMode="auto">
          <a:xfrm>
            <a:off x="323528" y="1556792"/>
            <a:ext cx="8280400" cy="21954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ts val="4000"/>
              </a:lnSpc>
            </a:pPr>
            <a:r>
              <a:rPr lang="zh-CN" altLang="en-US" sz="2800" b="1" dirty="0" smtClean="0">
                <a:solidFill>
                  <a:srgbClr val="0000FF"/>
                </a:solidFill>
                <a:cs typeface="Times New Roman" panose="02020603050405020304" pitchFamily="18" charset="0"/>
              </a:rPr>
              <a:t>接收</a:t>
            </a:r>
            <a:r>
              <a:rPr lang="zh-CN" altLang="en-US" sz="2800" b="1" dirty="0">
                <a:solidFill>
                  <a:srgbClr val="0000FF"/>
                </a:solidFill>
                <a:cs typeface="Times New Roman" panose="02020603050405020304" pitchFamily="18" charset="0"/>
              </a:rPr>
              <a:t>灵敏度</a:t>
            </a:r>
            <a:r>
              <a:rPr lang="en-US" altLang="zh-CN" sz="2800" b="1" dirty="0">
                <a:solidFill>
                  <a:srgbClr val="0000FF"/>
                </a:solidFill>
                <a:latin typeface="Times New Roman" panose="02020603050405020304" pitchFamily="18" charset="0"/>
                <a:cs typeface="Times New Roman" panose="02020603050405020304" pitchFamily="18" charset="0"/>
              </a:rPr>
              <a:t>S</a:t>
            </a:r>
            <a:r>
              <a:rPr lang="en-US" altLang="zh-CN" sz="2800" b="1" baseline="-25000" dirty="0">
                <a:solidFill>
                  <a:srgbClr val="0000FF"/>
                </a:solidFill>
                <a:latin typeface="Times New Roman" panose="02020603050405020304" pitchFamily="18" charset="0"/>
                <a:cs typeface="Times New Roman" panose="02020603050405020304" pitchFamily="18" charset="0"/>
              </a:rPr>
              <a:t>(</a:t>
            </a:r>
            <a:r>
              <a:rPr lang="en-US" altLang="zh-CN" sz="2800" b="1" baseline="-25000" dirty="0" err="1">
                <a:solidFill>
                  <a:srgbClr val="0000FF"/>
                </a:solidFill>
                <a:latin typeface="Times New Roman" panose="02020603050405020304" pitchFamily="18" charset="0"/>
                <a:cs typeface="Times New Roman" panose="02020603050405020304" pitchFamily="18" charset="0"/>
              </a:rPr>
              <a:t>dBm</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a:t>
            </a: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zh-CN" altLang="en-US" sz="2800" b="1" dirty="0" smtClean="0">
                <a:solidFill>
                  <a:srgbClr val="000000"/>
                </a:solidFill>
                <a:cs typeface="Times New Roman" panose="02020603050405020304" pitchFamily="18" charset="0"/>
              </a:rPr>
              <a:t>在</a:t>
            </a:r>
            <a:r>
              <a:rPr lang="zh-CN" altLang="en-US" sz="2800" b="1" dirty="0">
                <a:solidFill>
                  <a:srgbClr val="000000"/>
                </a:solidFill>
                <a:cs typeface="Times New Roman" panose="02020603050405020304" pitchFamily="18" charset="0"/>
              </a:rPr>
              <a:t>保证</a:t>
            </a:r>
            <a:r>
              <a:rPr lang="zh-CN" altLang="en-US" sz="2800" b="1" dirty="0">
                <a:solidFill>
                  <a:srgbClr val="0000FF"/>
                </a:solidFill>
                <a:cs typeface="Times New Roman" panose="02020603050405020304" pitchFamily="18" charset="0"/>
              </a:rPr>
              <a:t>必要的输出信噪比</a:t>
            </a:r>
            <a:r>
              <a:rPr lang="zh-CN" altLang="en-US" sz="2800" b="1" dirty="0">
                <a:solidFill>
                  <a:srgbClr val="000000"/>
                </a:solidFill>
                <a:cs typeface="Times New Roman" panose="02020603050405020304" pitchFamily="18" charset="0"/>
              </a:rPr>
              <a:t>条件下，接收机输入端所需的最小有用信号电平。</a:t>
            </a:r>
          </a:p>
          <a:p>
            <a:pPr marL="0" indent="0" algn="just" eaLnBrk="1" hangingPunct="1">
              <a:lnSpc>
                <a:spcPts val="4000"/>
              </a:lnSpc>
            </a:pPr>
            <a:endParaRPr lang="en-US" altLang="zh-CN" sz="2800" b="1" dirty="0" smtClean="0">
              <a:solidFill>
                <a:srgbClr val="000000"/>
              </a:solidFill>
              <a:cs typeface="Times New Roman" panose="02020603050405020304" pitchFamily="18" charset="0"/>
            </a:endParaRPr>
          </a:p>
          <a:p>
            <a:pPr algn="just" eaLnBrk="1" hangingPunct="1">
              <a:lnSpc>
                <a:spcPts val="4400"/>
              </a:lnSpc>
              <a:buFont typeface="Wingdings" panose="05000000000000000000" pitchFamily="2" charset="2"/>
              <a:buChar char="l"/>
            </a:pPr>
            <a:r>
              <a:rPr lang="en-US" altLang="zh-CN" sz="2800" i="1" dirty="0">
                <a:solidFill>
                  <a:srgbClr val="FF0000"/>
                </a:solidFill>
                <a:latin typeface="Times New Roman" panose="02020603050405020304" pitchFamily="18" charset="0"/>
                <a:cs typeface="Times New Roman" panose="02020603050405020304" pitchFamily="18" charset="0"/>
              </a:rPr>
              <a:t>S</a:t>
            </a:r>
            <a:r>
              <a:rPr lang="en-US" altLang="zh-CN" sz="2800" dirty="0">
                <a:solidFill>
                  <a:srgbClr val="FF0000"/>
                </a:solidFill>
                <a:latin typeface="Times New Roman" panose="02020603050405020304" pitchFamily="18" charset="0"/>
                <a:cs typeface="Times New Roman" panose="02020603050405020304" pitchFamily="18" charset="0"/>
              </a:rPr>
              <a:t>(</a:t>
            </a:r>
            <a:r>
              <a:rPr lang="en-US" altLang="zh-CN" sz="2800" i="1" dirty="0">
                <a:solidFill>
                  <a:srgbClr val="FF0000"/>
                </a:solidFill>
                <a:latin typeface="Times New Roman" panose="02020603050405020304" pitchFamily="18" charset="0"/>
                <a:cs typeface="Times New Roman" panose="02020603050405020304" pitchFamily="18" charset="0"/>
              </a:rPr>
              <a:t>P</a:t>
            </a:r>
            <a:r>
              <a:rPr lang="en-US" altLang="zh-CN" sz="2800" dirty="0">
                <a:solidFill>
                  <a:srgbClr val="FF0000"/>
                </a:solidFill>
                <a:latin typeface="Times New Roman" panose="02020603050405020304" pitchFamily="18" charset="0"/>
                <a:cs typeface="Times New Roman" panose="02020603050405020304" pitchFamily="18" charset="0"/>
              </a:rPr>
              <a:t>) </a:t>
            </a:r>
            <a:r>
              <a:rPr lang="en-US" altLang="zh-CN" sz="2800" baseline="-25000" dirty="0">
                <a:solidFill>
                  <a:srgbClr val="FF0000"/>
                </a:solidFill>
                <a:latin typeface="Times New Roman" panose="02020603050405020304" pitchFamily="18" charset="0"/>
                <a:cs typeface="Times New Roman" panose="02020603050405020304" pitchFamily="18" charset="0"/>
              </a:rPr>
              <a:t>(</a:t>
            </a:r>
            <a:r>
              <a:rPr lang="en-US" altLang="zh-CN" sz="2800" baseline="-25000" dirty="0" err="1">
                <a:solidFill>
                  <a:srgbClr val="FF0000"/>
                </a:solidFill>
                <a:latin typeface="Times New Roman" panose="02020603050405020304" pitchFamily="18" charset="0"/>
                <a:cs typeface="Times New Roman" panose="02020603050405020304" pitchFamily="18" charset="0"/>
              </a:rPr>
              <a:t>dBm</a:t>
            </a:r>
            <a:r>
              <a:rPr lang="en-US" altLang="zh-CN" sz="2800" baseline="-25000" dirty="0">
                <a:solidFill>
                  <a:srgbClr val="FF0000"/>
                </a:solidFill>
                <a:latin typeface="Times New Roman" panose="02020603050405020304" pitchFamily="18" charset="0"/>
                <a:cs typeface="Times New Roman" panose="02020603050405020304" pitchFamily="18" charset="0"/>
              </a:rPr>
              <a:t>)</a:t>
            </a:r>
            <a:r>
              <a:rPr lang="en-US" altLang="zh-CN" sz="2800" dirty="0">
                <a:solidFill>
                  <a:srgbClr val="FF0000"/>
                </a:solidFill>
                <a:latin typeface="Times New Roman" panose="02020603050405020304" pitchFamily="18" charset="0"/>
                <a:cs typeface="Times New Roman" panose="02020603050405020304" pitchFamily="18" charset="0"/>
              </a:rPr>
              <a:t>=-174dBm+</a:t>
            </a:r>
            <a:r>
              <a:rPr lang="en-US" altLang="zh-CN" sz="2800" i="1" dirty="0">
                <a:solidFill>
                  <a:srgbClr val="FF0000"/>
                </a:solidFill>
                <a:latin typeface="Times New Roman" panose="02020603050405020304" pitchFamily="18" charset="0"/>
                <a:cs typeface="Times New Roman" panose="02020603050405020304" pitchFamily="18" charset="0"/>
              </a:rPr>
              <a:t>N</a:t>
            </a:r>
            <a:r>
              <a:rPr lang="en-US" altLang="zh-CN" sz="2800" baseline="-25000" dirty="0">
                <a:solidFill>
                  <a:srgbClr val="FF0000"/>
                </a:solidFill>
                <a:latin typeface="Times New Roman" panose="02020603050405020304" pitchFamily="18" charset="0"/>
                <a:cs typeface="Times New Roman" panose="02020603050405020304" pitchFamily="18" charset="0"/>
              </a:rPr>
              <a:t>F</a:t>
            </a:r>
            <a:r>
              <a:rPr lang="en-US" altLang="zh-CN" sz="2800" dirty="0">
                <a:solidFill>
                  <a:srgbClr val="FF0000"/>
                </a:solidFill>
                <a:latin typeface="Times New Roman" panose="02020603050405020304" pitchFamily="18" charset="0"/>
                <a:cs typeface="Times New Roman" panose="02020603050405020304" pitchFamily="18" charset="0"/>
              </a:rPr>
              <a:t>+10lg</a:t>
            </a:r>
            <a:r>
              <a:rPr lang="en-US" altLang="zh-CN" sz="2800" i="1" dirty="0">
                <a:solidFill>
                  <a:srgbClr val="FF0000"/>
                </a:solidFill>
                <a:latin typeface="Times New Roman" panose="02020603050405020304" pitchFamily="18" charset="0"/>
                <a:cs typeface="Times New Roman" panose="02020603050405020304" pitchFamily="18" charset="0"/>
              </a:rPr>
              <a:t>B</a:t>
            </a:r>
            <a:r>
              <a:rPr lang="en-US" altLang="zh-CN" sz="2800" dirty="0">
                <a:solidFill>
                  <a:srgbClr val="FF0000"/>
                </a:solidFill>
                <a:latin typeface="Times New Roman" panose="02020603050405020304" pitchFamily="18" charset="0"/>
                <a:cs typeface="Times New Roman" panose="02020603050405020304" pitchFamily="18" charset="0"/>
              </a:rPr>
              <a:t>+</a:t>
            </a:r>
            <a:r>
              <a:rPr lang="en-US" altLang="zh-CN" sz="2800" i="1" dirty="0">
                <a:solidFill>
                  <a:srgbClr val="FF0000"/>
                </a:solidFill>
                <a:latin typeface="Times New Roman" panose="02020603050405020304" pitchFamily="18" charset="0"/>
                <a:cs typeface="Times New Roman" panose="02020603050405020304" pitchFamily="18" charset="0"/>
              </a:rPr>
              <a:t>D</a:t>
            </a:r>
            <a:r>
              <a:rPr lang="en-US" altLang="zh-CN" sz="2800" baseline="-25000" dirty="0">
                <a:solidFill>
                  <a:srgbClr val="FF0000"/>
                </a:solidFill>
                <a:latin typeface="Times New Roman" panose="02020603050405020304" pitchFamily="18" charset="0"/>
                <a:cs typeface="Times New Roman" panose="02020603050405020304" pitchFamily="18" charset="0"/>
              </a:rPr>
              <a:t>(dB)</a:t>
            </a:r>
            <a:endParaRPr lang="en-US" altLang="zh-CN" sz="2800" dirty="0">
              <a:solidFill>
                <a:srgbClr val="000000"/>
              </a:solidFill>
              <a:cs typeface="Times New Roman" panose="02020603050405020304" pitchFamily="18" charset="0"/>
            </a:endParaRPr>
          </a:p>
        </p:txBody>
      </p:sp>
    </p:spTree>
    <p:extLst>
      <p:ext uri="{BB962C8B-B14F-4D97-AF65-F5344CB8AC3E}">
        <p14:creationId xmlns:p14="http://schemas.microsoft.com/office/powerpoint/2010/main" val="1449918804"/>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ChangeArrowheads="1"/>
          </p:cNvSpPr>
          <p:nvPr/>
        </p:nvSpPr>
        <p:spPr bwMode="auto">
          <a:xfrm>
            <a:off x="391277" y="285463"/>
            <a:ext cx="852412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ts val="3600"/>
              </a:lnSpc>
            </a:pPr>
            <a:r>
              <a:rPr lang="zh-CN" altLang="en-US" sz="2400" b="1" dirty="0" smtClean="0">
                <a:solidFill>
                  <a:srgbClr val="0000FF"/>
                </a:solidFill>
                <a:latin typeface="Times New Roman" panose="02020603050405020304" pitchFamily="18" charset="0"/>
                <a:ea typeface="+mn-ea"/>
                <a:cs typeface="Times New Roman" panose="02020603050405020304" pitchFamily="18" charset="0"/>
              </a:rPr>
              <a:t>例：</a:t>
            </a:r>
            <a:r>
              <a:rPr lang="zh-CN" altLang="zh-CN" sz="2400" b="1" dirty="0" smtClean="0">
                <a:latin typeface="Times New Roman" panose="02020603050405020304" pitchFamily="18" charset="0"/>
                <a:ea typeface="+mn-ea"/>
                <a:cs typeface="Times New Roman" panose="02020603050405020304" pitchFamily="18" charset="0"/>
              </a:rPr>
              <a:t>某</a:t>
            </a:r>
            <a:r>
              <a:rPr lang="zh-CN" altLang="zh-CN" sz="2400" b="1" dirty="0">
                <a:latin typeface="Times New Roman" panose="02020603050405020304" pitchFamily="18" charset="0"/>
                <a:ea typeface="+mn-ea"/>
                <a:cs typeface="Times New Roman" panose="02020603050405020304" pitchFamily="18" charset="0"/>
              </a:rPr>
              <a:t>接收机前端两级的增益，噪声系数如下图所示</a:t>
            </a:r>
            <a:r>
              <a:rPr lang="zh-CN" altLang="zh-CN" sz="2400" b="1" dirty="0" smtClean="0">
                <a:latin typeface="Times New Roman" panose="02020603050405020304" pitchFamily="18" charset="0"/>
                <a:ea typeface="+mn-ea"/>
                <a:cs typeface="Times New Roman" panose="02020603050405020304" pitchFamily="18" charset="0"/>
              </a:rPr>
              <a:t>，</a:t>
            </a:r>
            <a:r>
              <a:rPr lang="zh-CN" altLang="en-US" sz="2400" b="1" dirty="0" smtClean="0">
                <a:latin typeface="Times New Roman" panose="02020603050405020304" pitchFamily="18" charset="0"/>
                <a:ea typeface="+mn-ea"/>
                <a:cs typeface="Times New Roman" panose="02020603050405020304" pitchFamily="18" charset="0"/>
              </a:rPr>
              <a:t>带宽为</a:t>
            </a:r>
            <a:r>
              <a:rPr lang="en-US" altLang="zh-CN" sz="2400" b="1" dirty="0" smtClean="0">
                <a:latin typeface="Times New Roman" panose="02020603050405020304" pitchFamily="18" charset="0"/>
                <a:ea typeface="+mn-ea"/>
                <a:cs typeface="Times New Roman" panose="02020603050405020304" pitchFamily="18" charset="0"/>
              </a:rPr>
              <a:t>B=30kHz</a:t>
            </a:r>
            <a:r>
              <a:rPr lang="zh-CN" altLang="en-US" sz="2400" b="1" dirty="0" smtClean="0">
                <a:latin typeface="Times New Roman" panose="02020603050405020304" pitchFamily="18" charset="0"/>
                <a:ea typeface="+mn-ea"/>
                <a:cs typeface="Times New Roman" panose="02020603050405020304" pitchFamily="18" charset="0"/>
              </a:rPr>
              <a:t>。某天线等效噪声温度</a:t>
            </a:r>
            <a:r>
              <a:rPr lang="en-US" altLang="zh-CN" sz="2400" b="1" dirty="0" smtClean="0">
                <a:latin typeface="Times New Roman" panose="02020603050405020304" pitchFamily="18" charset="0"/>
                <a:ea typeface="+mn-ea"/>
                <a:cs typeface="Times New Roman" panose="02020603050405020304" pitchFamily="18" charset="0"/>
              </a:rPr>
              <a:t>T</a:t>
            </a:r>
            <a:r>
              <a:rPr lang="en-US" altLang="zh-CN" sz="2400" b="1" baseline="-25000" dirty="0" smtClean="0">
                <a:latin typeface="Times New Roman" panose="02020603050405020304" pitchFamily="18" charset="0"/>
                <a:ea typeface="+mn-ea"/>
                <a:cs typeface="Times New Roman" panose="02020603050405020304" pitchFamily="18" charset="0"/>
              </a:rPr>
              <a:t>A</a:t>
            </a:r>
            <a:r>
              <a:rPr lang="en-US" altLang="zh-CN" sz="2400" b="1" dirty="0" smtClean="0">
                <a:latin typeface="Times New Roman" panose="02020603050405020304" pitchFamily="18" charset="0"/>
                <a:ea typeface="+mn-ea"/>
                <a:cs typeface="Times New Roman" panose="02020603050405020304" pitchFamily="18" charset="0"/>
              </a:rPr>
              <a:t>=250K</a:t>
            </a:r>
            <a:r>
              <a:rPr lang="zh-CN" altLang="en-US" sz="2400" b="1" dirty="0" smtClean="0">
                <a:latin typeface="Times New Roman" panose="02020603050405020304" pitchFamily="18" charset="0"/>
                <a:ea typeface="+mn-ea"/>
                <a:cs typeface="Times New Roman" panose="02020603050405020304" pitchFamily="18" charset="0"/>
              </a:rPr>
              <a:t>。为获得输出信噪比</a:t>
            </a:r>
            <a:r>
              <a:rPr lang="en-US" altLang="zh-CN" sz="2400" b="1" dirty="0" smtClean="0">
                <a:latin typeface="Times New Roman" panose="02020603050405020304" pitchFamily="18" charset="0"/>
                <a:ea typeface="+mn-ea"/>
                <a:cs typeface="Times New Roman" panose="02020603050405020304" pitchFamily="18" charset="0"/>
              </a:rPr>
              <a:t>(SNR)</a:t>
            </a:r>
            <a:r>
              <a:rPr lang="en-US" altLang="zh-CN" sz="2400" b="1" baseline="-25000" dirty="0" err="1" smtClean="0">
                <a:latin typeface="Times New Roman" panose="02020603050405020304" pitchFamily="18" charset="0"/>
                <a:ea typeface="+mn-ea"/>
                <a:cs typeface="Times New Roman" panose="02020603050405020304" pitchFamily="18" charset="0"/>
              </a:rPr>
              <a:t>o,min</a:t>
            </a:r>
            <a:r>
              <a:rPr lang="en-US" altLang="zh-CN" sz="2400" b="1" dirty="0" smtClean="0">
                <a:latin typeface="Times New Roman" panose="02020603050405020304" pitchFamily="18" charset="0"/>
                <a:ea typeface="+mn-ea"/>
                <a:cs typeface="Times New Roman" panose="02020603050405020304" pitchFamily="18" charset="0"/>
              </a:rPr>
              <a:t>=20dB</a:t>
            </a:r>
            <a:r>
              <a:rPr lang="zh-CN" altLang="en-US" sz="2400" b="1" dirty="0" smtClean="0">
                <a:latin typeface="Times New Roman" panose="02020603050405020304" pitchFamily="18" charset="0"/>
                <a:ea typeface="+mn-ea"/>
                <a:cs typeface="Times New Roman" panose="02020603050405020304" pitchFamily="18" charset="0"/>
              </a:rPr>
              <a:t>，求接收机的最小输入电平</a:t>
            </a:r>
            <a:r>
              <a:rPr lang="en-US" altLang="zh-CN" sz="2400" b="1" dirty="0" err="1" smtClean="0">
                <a:latin typeface="Times New Roman" panose="02020603050405020304" pitchFamily="18" charset="0"/>
                <a:ea typeface="+mn-ea"/>
                <a:cs typeface="Times New Roman" panose="02020603050405020304" pitchFamily="18" charset="0"/>
              </a:rPr>
              <a:t>P</a:t>
            </a:r>
            <a:r>
              <a:rPr lang="en-US" altLang="zh-CN" sz="2400" b="1" baseline="-25000" dirty="0" err="1" smtClean="0">
                <a:latin typeface="Times New Roman" panose="02020603050405020304" pitchFamily="18" charset="0"/>
                <a:ea typeface="+mn-ea"/>
                <a:cs typeface="Times New Roman" panose="02020603050405020304" pitchFamily="18" charset="0"/>
              </a:rPr>
              <a:t>in,min</a:t>
            </a:r>
            <a:r>
              <a:rPr lang="zh-CN" altLang="en-US" sz="2400" b="1" dirty="0" smtClean="0">
                <a:latin typeface="Times New Roman" panose="02020603050405020304" pitchFamily="18" charset="0"/>
                <a:ea typeface="+mn-ea"/>
                <a:cs typeface="Times New Roman" panose="02020603050405020304" pitchFamily="18" charset="0"/>
              </a:rPr>
              <a:t>为多少？</a:t>
            </a:r>
            <a:endParaRPr lang="zh-CN" altLang="zh-CN" sz="2400" b="1" dirty="0">
              <a:latin typeface="Times New Roman" panose="02020603050405020304" pitchFamily="18" charset="0"/>
              <a:ea typeface="+mn-ea"/>
              <a:cs typeface="Times New Roman" panose="02020603050405020304" pitchFamily="18" charset="0"/>
            </a:endParaRPr>
          </a:p>
        </p:txBody>
      </p:sp>
      <p:pic>
        <p:nvPicPr>
          <p:cNvPr id="57361"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94663"/>
            <a:ext cx="6697662"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5" name="Rectangle 21"/>
          <p:cNvSpPr>
            <a:spLocks noChangeArrowheads="1"/>
          </p:cNvSpPr>
          <p:nvPr/>
        </p:nvSpPr>
        <p:spPr bwMode="auto">
          <a:xfrm>
            <a:off x="609600" y="3676529"/>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solidFill>
                  <a:srgbClr val="0000FF"/>
                </a:solidFill>
                <a:latin typeface="楷体_GB2312" pitchFamily="1" charset="-122"/>
              </a:rPr>
              <a:t>解：</a:t>
            </a:r>
            <a:r>
              <a:rPr lang="zh-CN" altLang="zh-CN" sz="2400" b="1" dirty="0">
                <a:latin typeface="楷体_GB2312" pitchFamily="1" charset="-122"/>
              </a:rPr>
              <a:t>将增益、噪声系数的dB值换成线性值为</a:t>
            </a:r>
          </a:p>
        </p:txBody>
      </p:sp>
      <p:sp>
        <p:nvSpPr>
          <p:cNvPr id="2" name="文本框 1"/>
          <p:cNvSpPr txBox="1"/>
          <p:nvPr/>
        </p:nvSpPr>
        <p:spPr>
          <a:xfrm>
            <a:off x="1219200" y="4241869"/>
            <a:ext cx="7391400" cy="830997"/>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G</a:t>
            </a:r>
            <a:r>
              <a:rPr lang="en-US" altLang="zh-CN" sz="2400" baseline="-25000" dirty="0" smtClean="0">
                <a:latin typeface="Times New Roman" panose="02020603050405020304" pitchFamily="18" charset="0"/>
                <a:cs typeface="Times New Roman" panose="02020603050405020304" pitchFamily="18" charset="0"/>
              </a:rPr>
              <a:t>P1</a:t>
            </a:r>
            <a:r>
              <a:rPr lang="en-US" altLang="zh-CN" sz="2400" dirty="0" smtClean="0">
                <a:latin typeface="Times New Roman" panose="02020603050405020304" pitchFamily="18" charset="0"/>
                <a:cs typeface="Times New Roman" panose="02020603050405020304" pitchFamily="18" charset="0"/>
              </a:rPr>
              <a:t>=10dB    G</a:t>
            </a:r>
            <a:r>
              <a:rPr lang="en-US" altLang="zh-CN" sz="2400" baseline="-25000" dirty="0">
                <a:latin typeface="Times New Roman" panose="02020603050405020304" pitchFamily="18" charset="0"/>
                <a:cs typeface="Times New Roman" panose="02020603050405020304" pitchFamily="18" charset="0"/>
              </a:rPr>
              <a:t>P1</a:t>
            </a:r>
            <a:r>
              <a:rPr lang="en-US" altLang="zh-CN" sz="2400" dirty="0" smtClean="0">
                <a:latin typeface="Times New Roman" panose="02020603050405020304" pitchFamily="18" charset="0"/>
                <a:cs typeface="Times New Roman" panose="02020603050405020304" pitchFamily="18" charset="0"/>
              </a:rPr>
              <a:t>=10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NF</a:t>
            </a:r>
            <a:r>
              <a:rPr lang="en-US" altLang="zh-CN" sz="2400" baseline="-25000" dirty="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=2dB       F</a:t>
            </a:r>
            <a:r>
              <a:rPr lang="en-US" altLang="zh-CN" sz="2400" baseline="-25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=1.58</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NF</a:t>
            </a:r>
            <a:r>
              <a:rPr lang="en-US" altLang="zh-CN" sz="2400" baseline="-25000" dirty="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=4dB      F</a:t>
            </a:r>
            <a:r>
              <a:rPr lang="en-US" altLang="zh-CN" sz="2400" baseline="-25000" dirty="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=2.51</a:t>
            </a:r>
            <a:endParaRPr lang="zh-CN" altLang="en-US" sz="24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1143000" y="5096312"/>
            <a:ext cx="3733800" cy="461665"/>
          </a:xfrm>
          <a:prstGeom prst="rect">
            <a:avLst/>
          </a:prstGeom>
          <a:noFill/>
        </p:spPr>
        <p:txBody>
          <a:bodyPr wrap="square" rtlCol="0">
            <a:spAutoFit/>
          </a:bodyPr>
          <a:lstStyle/>
          <a:p>
            <a:r>
              <a:rPr lang="zh-CN" altLang="en-US" sz="2400" b="1" dirty="0">
                <a:latin typeface="楷体_GB2312" pitchFamily="1" charset="-122"/>
              </a:rPr>
              <a:t>接收机的噪声系数</a:t>
            </a:r>
            <a:r>
              <a:rPr lang="en-US" altLang="zh-CN" sz="2400" b="1" dirty="0">
                <a:latin typeface="楷体_GB2312" pitchFamily="1" charset="-122"/>
              </a:rPr>
              <a:t>F</a:t>
            </a:r>
            <a:endParaRPr lang="zh-CN" altLang="en-US" sz="2400" b="1" dirty="0">
              <a:latin typeface="楷体_GB2312" pitchFamily="1" charset="-122"/>
            </a:endParaRPr>
          </a:p>
        </p:txBody>
      </p:sp>
      <mc:AlternateContent xmlns:mc="http://schemas.openxmlformats.org/markup-compatibility/2006" xmlns:a14="http://schemas.microsoft.com/office/drawing/2010/main">
        <mc:Choice Requires="a14">
          <p:sp>
            <p:nvSpPr>
              <p:cNvPr id="4" name="文本框 3"/>
              <p:cNvSpPr txBox="1"/>
              <p:nvPr/>
            </p:nvSpPr>
            <p:spPr>
              <a:xfrm>
                <a:off x="2329238" y="5610731"/>
                <a:ext cx="4648200" cy="1190519"/>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−1</m:t>
                        </m:r>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1</m:t>
                            </m:r>
                          </m:sub>
                        </m:sSub>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−1</m:t>
                        </m:r>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2</m:t>
                            </m:r>
                          </m:sub>
                        </m:sSub>
                      </m:den>
                    </m:f>
                  </m:oMath>
                </a14:m>
                <a:r>
                  <a:rPr lang="en-US" altLang="zh-CN" sz="2400" dirty="0" smtClean="0"/>
                  <a:t>……</a:t>
                </a:r>
                <a:endParaRPr lang="en-US" altLang="zh-CN" sz="2400" dirty="0"/>
              </a:p>
              <a:p>
                <a:r>
                  <a:rPr lang="en-US" altLang="zh-CN" sz="2400" dirty="0" smtClean="0"/>
                  <a:t>    =1.58+</a:t>
                </a:r>
                <a14:m>
                  <m:oMath xmlns:m="http://schemas.openxmlformats.org/officeDocument/2006/math">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2.51</m:t>
                        </m:r>
                        <m:r>
                          <a:rPr lang="en-US" altLang="zh-CN" sz="2400" i="1">
                            <a:latin typeface="Cambria Math" panose="02040503050406030204" pitchFamily="18" charset="0"/>
                          </a:rPr>
                          <m:t>−1</m:t>
                        </m:r>
                      </m:num>
                      <m:den>
                        <m:r>
                          <a:rPr lang="en-US" altLang="zh-CN" sz="2400" b="0" i="1" smtClean="0">
                            <a:latin typeface="Cambria Math" panose="02040503050406030204" pitchFamily="18" charset="0"/>
                          </a:rPr>
                          <m:t>10</m:t>
                        </m:r>
                      </m:den>
                    </m:f>
                  </m:oMath>
                </a14:m>
                <a:r>
                  <a:rPr lang="en-US" altLang="zh-CN" sz="2400" dirty="0" smtClean="0"/>
                  <a:t>=1.73</a:t>
                </a:r>
                <a:endParaRPr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329238" y="5610731"/>
                <a:ext cx="4648200" cy="1190519"/>
              </a:xfrm>
              <a:prstGeom prst="rect">
                <a:avLst/>
              </a:prstGeom>
              <a:blipFill rotWithShape="0">
                <a:blip r:embed="rId3"/>
                <a:stretch>
                  <a:fillRect b="-3571"/>
                </a:stretch>
              </a:blipFill>
            </p:spPr>
            <p:txBody>
              <a:bodyPr/>
              <a:lstStyle/>
              <a:p>
                <a:r>
                  <a:rPr lang="zh-CN" altLang="en-US">
                    <a:noFill/>
                  </a:rPr>
                  <a:t> </a:t>
                </a:r>
              </a:p>
            </p:txBody>
          </p:sp>
        </mc:Fallback>
      </mc:AlternateContent>
      <p:sp>
        <p:nvSpPr>
          <p:cNvPr id="5" name="文本框 4"/>
          <p:cNvSpPr txBox="1"/>
          <p:nvPr/>
        </p:nvSpPr>
        <p:spPr>
          <a:xfrm>
            <a:off x="6477000" y="5867400"/>
            <a:ext cx="16764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NF=2.38dB</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115630"/>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7" name="Rectangle 9"/>
          <p:cNvSpPr>
            <a:spLocks noChangeArrowheads="1"/>
          </p:cNvSpPr>
          <p:nvPr/>
        </p:nvSpPr>
        <p:spPr bwMode="auto">
          <a:xfrm>
            <a:off x="500856" y="519906"/>
            <a:ext cx="2327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800" b="1" dirty="0"/>
              <a:t>等效</a:t>
            </a:r>
            <a:r>
              <a:rPr lang="zh-CN" altLang="zh-CN" sz="2800" b="1" dirty="0" smtClean="0"/>
              <a:t>噪声温度</a:t>
            </a:r>
            <a:endParaRPr lang="zh-CN" altLang="zh-CN" sz="2800" b="1" dirty="0"/>
          </a:p>
        </p:txBody>
      </p:sp>
      <p:sp>
        <p:nvSpPr>
          <p:cNvPr id="58378" name="Rectangle 10"/>
          <p:cNvSpPr>
            <a:spLocks noChangeArrowheads="1"/>
          </p:cNvSpPr>
          <p:nvPr/>
        </p:nvSpPr>
        <p:spPr bwMode="auto">
          <a:xfrm>
            <a:off x="562524" y="3759949"/>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t>接收机最低输入电平</a:t>
            </a:r>
          </a:p>
        </p:txBody>
      </p:sp>
      <p:sp>
        <p:nvSpPr>
          <p:cNvPr id="58379" name="Rectangle 11"/>
          <p:cNvSpPr>
            <a:spLocks noChangeArrowheads="1"/>
          </p:cNvSpPr>
          <p:nvPr/>
        </p:nvSpPr>
        <p:spPr bwMode="auto">
          <a:xfrm>
            <a:off x="533400" y="1683544"/>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b="1" dirty="0"/>
              <a:t>基底噪声为</a:t>
            </a:r>
          </a:p>
        </p:txBody>
      </p:sp>
      <p:sp>
        <p:nvSpPr>
          <p:cNvPr id="3" name="文本框 2"/>
          <p:cNvSpPr txBox="1"/>
          <p:nvPr/>
        </p:nvSpPr>
        <p:spPr>
          <a:xfrm>
            <a:off x="1956106" y="1141561"/>
            <a:ext cx="4456112" cy="461665"/>
          </a:xfrm>
          <a:prstGeom prst="rect">
            <a:avLst/>
          </a:prstGeom>
          <a:noFill/>
        </p:spPr>
        <p:txBody>
          <a:bodyPr wrap="square" rtlCol="0">
            <a:spAutoFit/>
          </a:bodyPr>
          <a:lstStyle/>
          <a:p>
            <a:r>
              <a:rPr lang="en-US" altLang="zh-CN" sz="2400" b="1" dirty="0" err="1" smtClean="0">
                <a:latin typeface="Times New Roman" panose="02020603050405020304" pitchFamily="18" charset="0"/>
                <a:cs typeface="Times New Roman" panose="02020603050405020304" pitchFamily="18" charset="0"/>
              </a:rPr>
              <a:t>T</a:t>
            </a:r>
            <a:r>
              <a:rPr lang="en-US" altLang="zh-CN" sz="2400" b="1" baseline="-25000" dirty="0" err="1" smtClean="0">
                <a:latin typeface="Times New Roman" panose="02020603050405020304" pitchFamily="18" charset="0"/>
                <a:cs typeface="Times New Roman" panose="02020603050405020304" pitchFamily="18" charset="0"/>
              </a:rPr>
              <a:t>e</a:t>
            </a:r>
            <a:r>
              <a:rPr lang="en-US" altLang="zh-CN" sz="2400" b="1" dirty="0" smtClean="0">
                <a:latin typeface="Times New Roman" panose="02020603050405020304" pitchFamily="18" charset="0"/>
                <a:cs typeface="Times New Roman" panose="02020603050405020304" pitchFamily="18" charset="0"/>
              </a:rPr>
              <a:t>=(F-1)T</a:t>
            </a:r>
            <a:r>
              <a:rPr lang="en-US" altLang="zh-CN" sz="2400" b="1" baseline="-25000" dirty="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=211.9K</a:t>
            </a:r>
            <a:endParaRPr lang="zh-CN" altLang="en-US" sz="2400"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905000" y="2247752"/>
            <a:ext cx="6781800" cy="1434047"/>
          </a:xfrm>
          <a:prstGeom prst="rect">
            <a:avLst/>
          </a:prstGeom>
          <a:noFill/>
        </p:spPr>
        <p:txBody>
          <a:bodyPr wrap="square" rtlCol="0">
            <a:spAutoFit/>
          </a:bodyPr>
          <a:lstStyle/>
          <a:p>
            <a:pPr>
              <a:lnSpc>
                <a:spcPts val="3600"/>
              </a:lnSpc>
            </a:pPr>
            <a:r>
              <a:rPr lang="en-US" altLang="zh-CN" sz="2400" dirty="0" smtClean="0">
                <a:latin typeface="Times New Roman" panose="02020603050405020304" pitchFamily="18" charset="0"/>
                <a:cs typeface="Times New Roman" panose="02020603050405020304" pitchFamily="18" charset="0"/>
              </a:rPr>
              <a:t>F</a:t>
            </a:r>
            <a:r>
              <a:rPr lang="en-US" altLang="zh-CN" sz="2400" baseline="-25000"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=10lgk(</a:t>
            </a:r>
            <a:r>
              <a:rPr lang="en-US" altLang="zh-CN" sz="2400" dirty="0" err="1" smtClean="0">
                <a:latin typeface="Times New Roman" panose="02020603050405020304" pitchFamily="18" charset="0"/>
                <a:cs typeface="Times New Roman" panose="02020603050405020304" pitchFamily="18" charset="0"/>
              </a:rPr>
              <a:t>T</a:t>
            </a:r>
            <a:r>
              <a:rPr lang="en-US" altLang="zh-CN" sz="2400" baseline="-25000" dirty="0" err="1">
                <a:latin typeface="Times New Roman" panose="02020603050405020304" pitchFamily="18" charset="0"/>
                <a:cs typeface="Times New Roman" panose="02020603050405020304" pitchFamily="18" charset="0"/>
              </a:rPr>
              <a:t>A</a:t>
            </a:r>
            <a:r>
              <a:rPr lang="en-US" altLang="zh-CN" sz="2400" dirty="0" err="1" smtClean="0">
                <a:latin typeface="Times New Roman" panose="02020603050405020304" pitchFamily="18" charset="0"/>
                <a:cs typeface="Times New Roman" panose="02020603050405020304" pitchFamily="18" charset="0"/>
              </a:rPr>
              <a:t>+T</a:t>
            </a:r>
            <a:r>
              <a:rPr lang="en-US" altLang="zh-CN" sz="2400" baseline="-25000" dirty="0" err="1">
                <a:latin typeface="Times New Roman" panose="02020603050405020304" pitchFamily="18" charset="0"/>
                <a:cs typeface="Times New Roman" panose="02020603050405020304" pitchFamily="18" charset="0"/>
              </a:rPr>
              <a:t>e</a:t>
            </a:r>
            <a:r>
              <a:rPr lang="en-US" altLang="zh-CN" sz="2400" dirty="0" smtClean="0">
                <a:latin typeface="Times New Roman" panose="02020603050405020304" pitchFamily="18" charset="0"/>
                <a:cs typeface="Times New Roman" panose="02020603050405020304" pitchFamily="18" charset="0"/>
              </a:rPr>
              <a:t>)+10lgB</a:t>
            </a:r>
          </a:p>
          <a:p>
            <a:pPr>
              <a:lnSpc>
                <a:spcPts val="36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10lg[1.38×10</a:t>
            </a:r>
            <a:r>
              <a:rPr lang="en-US" altLang="zh-CN" sz="2400" baseline="30000" dirty="0" smtClean="0">
                <a:latin typeface="Times New Roman" panose="02020603050405020304" pitchFamily="18" charset="0"/>
                <a:cs typeface="Times New Roman" panose="02020603050405020304" pitchFamily="18" charset="0"/>
              </a:rPr>
              <a:t>-23</a:t>
            </a:r>
            <a:r>
              <a:rPr lang="en-US" altLang="zh-CN" sz="2400" dirty="0" smtClean="0">
                <a:latin typeface="Times New Roman" panose="02020603050405020304" pitchFamily="18" charset="0"/>
                <a:cs typeface="Times New Roman" panose="02020603050405020304" pitchFamily="18" charset="0"/>
              </a:rPr>
              <a:t>×(250+211.9)]+10lg30000</a:t>
            </a:r>
          </a:p>
          <a:p>
            <a:pPr>
              <a:lnSpc>
                <a:spcPts val="3600"/>
              </a:lnSpc>
            </a:pPr>
            <a:r>
              <a:rPr lang="en-US" altLang="zh-CN" sz="2400" dirty="0" smtClean="0">
                <a:latin typeface="Times New Roman" panose="02020603050405020304" pitchFamily="18" charset="0"/>
                <a:cs typeface="Times New Roman" panose="02020603050405020304" pitchFamily="18" charset="0"/>
              </a:rPr>
              <a:t>   =-157.1dBW=-127.1dBm</a:t>
            </a:r>
            <a:endParaRPr lang="zh-CN" altLang="en-US"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762000" y="4326325"/>
            <a:ext cx="8610600" cy="506998"/>
          </a:xfrm>
          <a:prstGeom prst="rect">
            <a:avLst/>
          </a:prstGeom>
          <a:noFill/>
        </p:spPr>
        <p:txBody>
          <a:bodyPr wrap="square" rtlCol="0">
            <a:spAutoFit/>
          </a:bodyPr>
          <a:lstStyle/>
          <a:p>
            <a:pPr>
              <a:lnSpc>
                <a:spcPts val="3600"/>
              </a:lnSpc>
            </a:pPr>
            <a:r>
              <a:rPr lang="en-US" altLang="zh-CN" sz="2400" i="1" dirty="0" err="1">
                <a:latin typeface="Times New Roman" panose="02020603050405020304" pitchFamily="18" charset="0"/>
                <a:cs typeface="Times New Roman" panose="02020603050405020304" pitchFamily="18" charset="0"/>
              </a:rPr>
              <a:t>P</a:t>
            </a:r>
            <a:r>
              <a:rPr lang="en-US" altLang="zh-CN" sz="2400" baseline="-25000" dirty="0" err="1">
                <a:latin typeface="Times New Roman" panose="02020603050405020304" pitchFamily="18" charset="0"/>
                <a:cs typeface="Times New Roman" panose="02020603050405020304" pitchFamily="18" charset="0"/>
              </a:rPr>
              <a:t>in,min</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F</a:t>
            </a:r>
            <a:r>
              <a:rPr lang="en-US" altLang="zh-CN" sz="2400" baseline="-250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SNR</a:t>
            </a:r>
            <a:r>
              <a:rPr lang="en-US" altLang="zh-CN" sz="2400" dirty="0">
                <a:latin typeface="Times New Roman" panose="02020603050405020304" pitchFamily="18" charset="0"/>
                <a:cs typeface="Times New Roman" panose="02020603050405020304" pitchFamily="18" charset="0"/>
              </a:rPr>
              <a:t>)</a:t>
            </a:r>
            <a:r>
              <a:rPr lang="en-US" altLang="zh-CN" sz="2400" baseline="-25000" dirty="0" err="1">
                <a:latin typeface="Times New Roman" panose="02020603050405020304" pitchFamily="18" charset="0"/>
                <a:cs typeface="Times New Roman" panose="02020603050405020304" pitchFamily="18" charset="0"/>
              </a:rPr>
              <a:t>o,min</a:t>
            </a:r>
            <a:r>
              <a:rPr lang="en-US" altLang="zh-CN" sz="2400" dirty="0">
                <a:latin typeface="Times New Roman" panose="02020603050405020304" pitchFamily="18" charset="0"/>
                <a:cs typeface="Times New Roman" panose="02020603050405020304" pitchFamily="18" charset="0"/>
              </a:rPr>
              <a:t>=-127.1+20=-107.1dBm=1.9×10</a:t>
            </a:r>
            <a:r>
              <a:rPr lang="en-US" altLang="zh-CN" sz="2400" baseline="30000" dirty="0">
                <a:latin typeface="Times New Roman" panose="02020603050405020304" pitchFamily="18" charset="0"/>
                <a:cs typeface="Times New Roman" panose="02020603050405020304" pitchFamily="18" charset="0"/>
              </a:rPr>
              <a:t>-11</a:t>
            </a:r>
            <a:r>
              <a:rPr lang="en-US" altLang="zh-CN" sz="2400" dirty="0">
                <a:latin typeface="Times New Roman" panose="02020603050405020304" pitchFamily="18" charset="0"/>
                <a:cs typeface="Times New Roman" panose="02020603050405020304" pitchFamily="18" charset="0"/>
              </a:rPr>
              <a:t>mW</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28214"/>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70335"/>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放大器的非线性</a:t>
            </a:r>
          </a:p>
        </p:txBody>
      </p:sp>
      <p:sp>
        <p:nvSpPr>
          <p:cNvPr id="3" name="内容占位符 2"/>
          <p:cNvSpPr>
            <a:spLocks noGrp="1"/>
          </p:cNvSpPr>
          <p:nvPr>
            <p:ph idx="1"/>
          </p:nvPr>
        </p:nvSpPr>
        <p:spPr>
          <a:xfrm>
            <a:off x="454414" y="1484784"/>
            <a:ext cx="8510074" cy="1872208"/>
          </a:xfrm>
        </p:spPr>
        <p:txBody>
          <a:bodyPr/>
          <a:lstStyle/>
          <a:p>
            <a:pPr algn="just">
              <a:lnSpc>
                <a:spcPts val="4400"/>
              </a:lnSpc>
            </a:pPr>
            <a:r>
              <a:rPr lang="zh-CN" altLang="en-US" b="1" dirty="0" smtClean="0">
                <a:latin typeface="Times New Roman" panose="02020603050405020304" pitchFamily="18" charset="0"/>
                <a:cs typeface="Times New Roman" panose="02020603050405020304" pitchFamily="18" charset="0"/>
              </a:rPr>
              <a:t>通过幂级数推导出非线性的一些表现（单音输出</a:t>
            </a:r>
            <a:r>
              <a:rPr lang="en-US" altLang="zh-CN" b="1" dirty="0" smtClean="0">
                <a:latin typeface="Times New Roman" panose="02020603050405020304" pitchFamily="18" charset="0"/>
                <a:cs typeface="Times New Roman" panose="02020603050405020304" pitchFamily="18" charset="0"/>
              </a:rPr>
              <a:t>DC</a:t>
            </a:r>
            <a:r>
              <a:rPr lang="zh-CN" altLang="en-US" b="1" dirty="0" smtClean="0">
                <a:latin typeface="Times New Roman" panose="02020603050405020304" pitchFamily="18" charset="0"/>
                <a:cs typeface="Times New Roman" panose="02020603050405020304" pitchFamily="18" charset="0"/>
              </a:rPr>
              <a:t>、</a:t>
            </a:r>
            <a:r>
              <a:rPr lang="el-GR" altLang="zh-CN" b="1" dirty="0">
                <a:latin typeface="Times New Roman" panose="02020603050405020304" pitchFamily="18" charset="0"/>
                <a:cs typeface="Times New Roman" panose="02020603050405020304" pitchFamily="18" charset="0"/>
              </a:rPr>
              <a:t> ω</a:t>
            </a:r>
            <a:r>
              <a:rPr lang="en-US" altLang="zh-CN" b="1" baseline="-25000" dirty="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 </a:t>
            </a:r>
            <a:r>
              <a:rPr lang="el-GR" altLang="zh-CN" b="1" dirty="0">
                <a:latin typeface="Times New Roman" panose="02020603050405020304" pitchFamily="18" charset="0"/>
                <a:cs typeface="Times New Roman" panose="02020603050405020304" pitchFamily="18" charset="0"/>
              </a:rPr>
              <a:t>ω</a:t>
            </a:r>
            <a:r>
              <a:rPr lang="en-US" altLang="zh-CN" b="1" baseline="-25000"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 等、双音输出</a:t>
            </a:r>
            <a:r>
              <a:rPr lang="en-US" altLang="zh-CN" b="1" dirty="0" smtClean="0">
                <a:latin typeface="Times New Roman" panose="02020603050405020304" pitchFamily="18" charset="0"/>
                <a:cs typeface="Times New Roman" panose="02020603050405020304" pitchFamily="18" charset="0"/>
              </a:rPr>
              <a:t>DC</a:t>
            </a:r>
            <a:r>
              <a:rPr lang="zh-CN" altLang="en-US" b="1" dirty="0" smtClean="0">
                <a:latin typeface="Times New Roman" panose="02020603050405020304" pitchFamily="18" charset="0"/>
                <a:cs typeface="Times New Roman" panose="02020603050405020304" pitchFamily="18" charset="0"/>
              </a:rPr>
              <a:t>、</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，交叉调制</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p>
          <a:p>
            <a:pPr algn="just">
              <a:lnSpc>
                <a:spcPts val="4400"/>
              </a:lnSpc>
            </a:pPr>
            <a:r>
              <a:rPr lang="zh-CN" altLang="en-US" b="1" dirty="0">
                <a:latin typeface="Times New Roman" panose="02020603050405020304" pitchFamily="18" charset="0"/>
                <a:cs typeface="Times New Roman" panose="02020603050405020304" pitchFamily="18" charset="0"/>
              </a:rPr>
              <a:t>三</a:t>
            </a:r>
            <a:r>
              <a:rPr lang="zh-CN" altLang="en-US" b="1" dirty="0" smtClean="0">
                <a:latin typeface="Times New Roman" panose="02020603050405020304" pitchFamily="18" charset="0"/>
                <a:cs typeface="Times New Roman" panose="02020603050405020304" pitchFamily="18" charset="0"/>
              </a:rPr>
              <a:t>阶交调输出与交叉点关系</a:t>
            </a:r>
            <a:endParaRPr lang="en-US" altLang="zh-CN" b="1" dirty="0" smtClean="0">
              <a:latin typeface="Times New Roman" panose="02020603050405020304" pitchFamily="18" charset="0"/>
              <a:cs typeface="Times New Roman" panose="02020603050405020304" pitchFamily="18" charset="0"/>
            </a:endParaRPr>
          </a:p>
          <a:p>
            <a:pPr marL="0" indent="0" algn="just">
              <a:lnSpc>
                <a:spcPts val="4400"/>
              </a:lnSpc>
              <a:buNone/>
            </a:pPr>
            <a:endParaRPr lang="en-US" altLang="zh-CN" b="1" dirty="0">
              <a:latin typeface="Times New Roman" panose="02020603050405020304" pitchFamily="18" charset="0"/>
              <a:cs typeface="Times New Roman" panose="02020603050405020304" pitchFamily="18" charset="0"/>
            </a:endParaRPr>
          </a:p>
          <a:p>
            <a:pPr marL="0" indent="0" algn="just">
              <a:lnSpc>
                <a:spcPts val="2000"/>
              </a:lnSpc>
              <a:buNone/>
            </a:pPr>
            <a:endParaRPr lang="en-US" altLang="zh-CN" b="1" dirty="0" smtClean="0">
              <a:latin typeface="Times New Roman" panose="02020603050405020304" pitchFamily="18" charset="0"/>
              <a:cs typeface="Times New Roman" panose="02020603050405020304" pitchFamily="18" charset="0"/>
            </a:endParaRPr>
          </a:p>
          <a:p>
            <a:pPr algn="just">
              <a:lnSpc>
                <a:spcPts val="4400"/>
              </a:lnSpc>
            </a:pPr>
            <a:r>
              <a:rPr lang="zh-CN" altLang="en-US" b="1" dirty="0" smtClean="0">
                <a:latin typeface="Times New Roman" panose="02020603050405020304" pitchFamily="18" charset="0"/>
                <a:cs typeface="Times New Roman" panose="02020603050405020304" pitchFamily="18" charset="0"/>
              </a:rPr>
              <a:t>常见的线性化的方法：功率回退法、反馈法、前馈法、预失真法</a:t>
            </a:r>
            <a:endParaRPr lang="en-US" altLang="zh-CN" b="1" dirty="0" smtClean="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33</a:t>
            </a:fld>
            <a:endParaRPr lang="en-US" altLang="zh-CN" dirty="0"/>
          </a:p>
        </p:txBody>
      </p:sp>
      <p:graphicFrame>
        <p:nvGraphicFramePr>
          <p:cNvPr id="6" name="Object 8"/>
          <p:cNvGraphicFramePr>
            <a:graphicFrameLocks noChangeAspect="1"/>
          </p:cNvGraphicFramePr>
          <p:nvPr>
            <p:extLst>
              <p:ext uri="{D42A27DB-BD31-4B8C-83A1-F6EECF244321}">
                <p14:modId xmlns:p14="http://schemas.microsoft.com/office/powerpoint/2010/main" val="998245139"/>
              </p:ext>
            </p:extLst>
          </p:nvPr>
        </p:nvGraphicFramePr>
        <p:xfrm>
          <a:off x="1835696" y="4653136"/>
          <a:ext cx="5059072" cy="518364"/>
        </p:xfrm>
        <a:graphic>
          <a:graphicData uri="http://schemas.openxmlformats.org/presentationml/2006/ole">
            <mc:AlternateContent xmlns:mc="http://schemas.openxmlformats.org/markup-compatibility/2006">
              <mc:Choice xmlns:v="urn:schemas-microsoft-com:vml" Requires="v">
                <p:oleObj spid="_x0000_s113752" name="Equation" r:id="rId3" imgW="2120760" imgH="215640" progId="Equation.3">
                  <p:embed/>
                </p:oleObj>
              </mc:Choice>
              <mc:Fallback>
                <p:oleObj name="Equation" r:id="rId3" imgW="2120760" imgH="215640" progId="Equation.3">
                  <p:embed/>
                  <p:pic>
                    <p:nvPicPr>
                      <p:cNvPr id="21511"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653136"/>
                        <a:ext cx="5059072" cy="518364"/>
                      </a:xfrm>
                      <a:prstGeom prst="rect">
                        <a:avLst/>
                      </a:prstGeom>
                      <a:solidFill>
                        <a:schemeClr val="accent1"/>
                      </a:solidFill>
                      <a:ln>
                        <a:noFill/>
                      </a:ln>
                      <a:effectLst/>
                      <a:extLst/>
                    </p:spPr>
                  </p:pic>
                </p:oleObj>
              </mc:Fallback>
            </mc:AlternateContent>
          </a:graphicData>
        </a:graphic>
      </p:graphicFrame>
    </p:spTree>
    <p:extLst>
      <p:ext uri="{BB962C8B-B14F-4D97-AF65-F5344CB8AC3E}">
        <p14:creationId xmlns:p14="http://schemas.microsoft.com/office/powerpoint/2010/main" val="2387164636"/>
      </p:ext>
    </p:extLst>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3400" y="533400"/>
            <a:ext cx="8153400" cy="1477328"/>
          </a:xfrm>
          <a:prstGeom prst="rect">
            <a:avLst/>
          </a:prstGeom>
          <a:noFill/>
        </p:spPr>
        <p:txBody>
          <a:bodyPr wrap="square" rtlCol="0">
            <a:spAutoFit/>
          </a:bodyPr>
          <a:lstStyle/>
          <a:p>
            <a:pPr algn="just">
              <a:lnSpc>
                <a:spcPts val="3600"/>
              </a:lnSpc>
            </a:pPr>
            <a:r>
              <a:rPr lang="zh-CN" altLang="en-US" sz="2400" b="1" dirty="0" smtClean="0">
                <a:latin typeface="Times New Roman" panose="02020603050405020304" pitchFamily="18" charset="0"/>
                <a:ea typeface="+mn-ea"/>
                <a:cs typeface="Times New Roman" panose="02020603050405020304" pitchFamily="18" charset="0"/>
              </a:rPr>
              <a:t>例：</a:t>
            </a:r>
            <a:r>
              <a:rPr lang="zh-CN" altLang="zh-CN" sz="2400" b="1" dirty="0" smtClean="0">
                <a:latin typeface="Times New Roman" panose="02020603050405020304" pitchFamily="18" charset="0"/>
                <a:ea typeface="+mn-ea"/>
                <a:cs typeface="Times New Roman" panose="02020603050405020304" pitchFamily="18" charset="0"/>
              </a:rPr>
              <a:t>用</a:t>
            </a:r>
            <a:r>
              <a:rPr lang="zh-CN" altLang="zh-CN" sz="2400" b="1" dirty="0">
                <a:latin typeface="Times New Roman" panose="02020603050405020304" pitchFamily="18" charset="0"/>
                <a:ea typeface="+mn-ea"/>
                <a:cs typeface="Times New Roman" panose="02020603050405020304" pitchFamily="18" charset="0"/>
              </a:rPr>
              <a:t>频谱仪</a:t>
            </a:r>
            <a:r>
              <a:rPr lang="zh-CN" altLang="zh-CN" sz="2400" b="1" dirty="0" smtClean="0">
                <a:latin typeface="Times New Roman" panose="02020603050405020304" pitchFamily="18" charset="0"/>
                <a:ea typeface="+mn-ea"/>
                <a:cs typeface="Times New Roman" panose="02020603050405020304" pitchFamily="18" charset="0"/>
              </a:rPr>
              <a:t>实测</a:t>
            </a:r>
            <a:r>
              <a:rPr lang="zh-CN" altLang="zh-CN" sz="2400" b="1" dirty="0">
                <a:latin typeface="Times New Roman" panose="02020603050405020304" pitchFamily="18" charset="0"/>
                <a:ea typeface="+mn-ea"/>
                <a:cs typeface="Times New Roman" panose="02020603050405020304" pitchFamily="18" charset="0"/>
              </a:rPr>
              <a:t>放大器</a:t>
            </a:r>
            <a:r>
              <a:rPr lang="en-US" altLang="zh-CN" sz="2400" b="1" dirty="0" smtClean="0">
                <a:latin typeface="Times New Roman" panose="02020603050405020304" pitchFamily="18" charset="0"/>
                <a:ea typeface="+mn-ea"/>
                <a:cs typeface="Times New Roman" panose="02020603050405020304" pitchFamily="18" charset="0"/>
              </a:rPr>
              <a:t>SGA-4563</a:t>
            </a:r>
            <a:r>
              <a:rPr lang="zh-CN" altLang="zh-CN" sz="2400" b="1" dirty="0" smtClean="0">
                <a:latin typeface="Times New Roman" panose="02020603050405020304" pitchFamily="18" charset="0"/>
                <a:ea typeface="+mn-ea"/>
                <a:cs typeface="Times New Roman" panose="02020603050405020304" pitchFamily="18" charset="0"/>
              </a:rPr>
              <a:t>在</a:t>
            </a:r>
            <a:r>
              <a:rPr lang="en-US" altLang="zh-CN" sz="2400" b="1" dirty="0">
                <a:latin typeface="Times New Roman" panose="02020603050405020304" pitchFamily="18" charset="0"/>
                <a:ea typeface="+mn-ea"/>
                <a:cs typeface="Times New Roman" panose="02020603050405020304" pitchFamily="18" charset="0"/>
              </a:rPr>
              <a:t>2GHz</a:t>
            </a:r>
            <a:r>
              <a:rPr lang="zh-CN" altLang="zh-CN" sz="2400" b="1" dirty="0">
                <a:latin typeface="Times New Roman" panose="02020603050405020304" pitchFamily="18" charset="0"/>
                <a:ea typeface="+mn-ea"/>
                <a:cs typeface="Times New Roman" panose="02020603050405020304" pitchFamily="18" charset="0"/>
              </a:rPr>
              <a:t>工作时，输出主功率为</a:t>
            </a:r>
            <a:r>
              <a:rPr lang="en-US" altLang="zh-CN" sz="2400" b="1" dirty="0">
                <a:latin typeface="Times New Roman" panose="02020603050405020304" pitchFamily="18" charset="0"/>
                <a:ea typeface="+mn-ea"/>
                <a:cs typeface="Times New Roman" panose="02020603050405020304" pitchFamily="18" charset="0"/>
              </a:rPr>
              <a:t>10dBm</a:t>
            </a:r>
            <a:r>
              <a:rPr lang="zh-CN" altLang="zh-CN" sz="2400" b="1" dirty="0">
                <a:latin typeface="Times New Roman" panose="02020603050405020304" pitchFamily="18" charset="0"/>
                <a:ea typeface="+mn-ea"/>
                <a:cs typeface="Times New Roman" panose="02020603050405020304" pitchFamily="18" charset="0"/>
              </a:rPr>
              <a:t>，三阶交调分量功率为</a:t>
            </a:r>
            <a:r>
              <a:rPr lang="en-US" altLang="zh-CN" sz="2400" b="1" dirty="0">
                <a:latin typeface="Times New Roman" panose="02020603050405020304" pitchFamily="18" charset="0"/>
                <a:ea typeface="+mn-ea"/>
                <a:cs typeface="Times New Roman" panose="02020603050405020304" pitchFamily="18" charset="0"/>
              </a:rPr>
              <a:t>-30dBm</a:t>
            </a:r>
            <a:r>
              <a:rPr lang="zh-CN" altLang="zh-CN" sz="2400" b="1" dirty="0">
                <a:latin typeface="Times New Roman" panose="02020603050405020304" pitchFamily="18" charset="0"/>
                <a:ea typeface="+mn-ea"/>
                <a:cs typeface="Times New Roman" panose="02020603050405020304" pitchFamily="18" charset="0"/>
              </a:rPr>
              <a:t>，试推导该放大器在</a:t>
            </a:r>
            <a:r>
              <a:rPr lang="en-US" altLang="zh-CN" sz="2400" b="1" dirty="0">
                <a:latin typeface="Times New Roman" panose="02020603050405020304" pitchFamily="18" charset="0"/>
                <a:ea typeface="+mn-ea"/>
                <a:cs typeface="Times New Roman" panose="02020603050405020304" pitchFamily="18" charset="0"/>
              </a:rPr>
              <a:t>2GHz</a:t>
            </a:r>
            <a:r>
              <a:rPr lang="zh-CN" altLang="zh-CN" sz="2400" b="1" dirty="0">
                <a:latin typeface="Times New Roman" panose="02020603050405020304" pitchFamily="18" charset="0"/>
                <a:ea typeface="+mn-ea"/>
                <a:cs typeface="Times New Roman" panose="02020603050405020304" pitchFamily="18" charset="0"/>
              </a:rPr>
              <a:t>时的</a:t>
            </a:r>
            <a:r>
              <a:rPr lang="zh-CN" altLang="zh-CN" sz="2400" b="1" dirty="0" smtClean="0">
                <a:latin typeface="Times New Roman" panose="02020603050405020304" pitchFamily="18" charset="0"/>
                <a:ea typeface="+mn-ea"/>
                <a:cs typeface="Times New Roman" panose="02020603050405020304" pitchFamily="18" charset="0"/>
              </a:rPr>
              <a:t>输出</a:t>
            </a:r>
            <a:r>
              <a:rPr lang="en-US" altLang="zh-CN" sz="2400" b="1" dirty="0" smtClean="0">
                <a:latin typeface="Times New Roman" panose="02020603050405020304" pitchFamily="18" charset="0"/>
                <a:ea typeface="+mn-ea"/>
                <a:cs typeface="Times New Roman" panose="02020603050405020304" pitchFamily="18" charset="0"/>
              </a:rPr>
              <a:t>P</a:t>
            </a:r>
            <a:r>
              <a:rPr lang="en-US" altLang="zh-CN" sz="2400" b="1" baseline="-25000" dirty="0" smtClean="0">
                <a:latin typeface="Times New Roman" panose="02020603050405020304" pitchFamily="18" charset="0"/>
                <a:ea typeface="+mn-ea"/>
                <a:cs typeface="Times New Roman" panose="02020603050405020304" pitchFamily="18" charset="0"/>
              </a:rPr>
              <a:t>I</a:t>
            </a:r>
            <a:r>
              <a:rPr lang="zh-CN" altLang="en-US" sz="2400" b="1" dirty="0">
                <a:latin typeface="Times New Roman" panose="02020603050405020304" pitchFamily="18" charset="0"/>
                <a:ea typeface="+mn-ea"/>
                <a:cs typeface="Times New Roman" panose="02020603050405020304" pitchFamily="18" charset="0"/>
              </a:rPr>
              <a:t>。</a:t>
            </a:r>
          </a:p>
        </p:txBody>
      </p:sp>
      <p:sp>
        <p:nvSpPr>
          <p:cNvPr id="5" name="文本框 4"/>
          <p:cNvSpPr txBox="1"/>
          <p:nvPr/>
        </p:nvSpPr>
        <p:spPr>
          <a:xfrm>
            <a:off x="563578" y="2133600"/>
            <a:ext cx="5715000" cy="1434047"/>
          </a:xfrm>
          <a:prstGeom prst="rect">
            <a:avLst/>
          </a:prstGeom>
          <a:noFill/>
        </p:spPr>
        <p:txBody>
          <a:bodyPr wrap="square" rtlCol="0">
            <a:spAutoFit/>
          </a:bodyPr>
          <a:lstStyle/>
          <a:p>
            <a:pPr>
              <a:lnSpc>
                <a:spcPts val="3600"/>
              </a:lnSpc>
            </a:pPr>
            <a:r>
              <a:rPr lang="zh-CN" altLang="en-US" sz="2400" b="1" dirty="0" smtClean="0">
                <a:latin typeface="Times New Roman" panose="02020603050405020304" pitchFamily="18" charset="0"/>
                <a:cs typeface="Times New Roman" panose="02020603050405020304" pitchFamily="18" charset="0"/>
              </a:rPr>
              <a:t>解：</a:t>
            </a:r>
            <a:r>
              <a:rPr lang="en-US" altLang="zh-CN" sz="2400" b="1" dirty="0" smtClean="0">
                <a:latin typeface="Times New Roman" panose="02020603050405020304" pitchFamily="18" charset="0"/>
                <a:cs typeface="Times New Roman" panose="02020603050405020304" pitchFamily="18" charset="0"/>
              </a:rPr>
              <a:t>P</a:t>
            </a:r>
            <a:r>
              <a:rPr lang="en-US" altLang="zh-CN" sz="2400" b="1" baseline="-25000"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=0.5*[3P(</a:t>
            </a:r>
            <a:r>
              <a:rPr lang="el-GR" altLang="zh-CN" sz="2400" b="1" dirty="0" smtClean="0">
                <a:latin typeface="Times New Roman" panose="02020603050405020304" pitchFamily="18" charset="0"/>
                <a:cs typeface="Times New Roman" panose="02020603050405020304" pitchFamily="18" charset="0"/>
              </a:rPr>
              <a:t>ω</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)-P(2</a:t>
            </a:r>
            <a:r>
              <a:rPr lang="el-GR" altLang="zh-CN" sz="2400" b="1" dirty="0">
                <a:latin typeface="Times New Roman" panose="02020603050405020304" pitchFamily="18" charset="0"/>
                <a:cs typeface="Times New Roman" panose="02020603050405020304" pitchFamily="18" charset="0"/>
              </a:rPr>
              <a:t> ω</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a:t>
            </a:r>
            <a:r>
              <a:rPr lang="el-GR" altLang="zh-CN" sz="2400" b="1" dirty="0">
                <a:latin typeface="Times New Roman" panose="02020603050405020304" pitchFamily="18" charset="0"/>
                <a:cs typeface="Times New Roman" panose="02020603050405020304" pitchFamily="18" charset="0"/>
              </a:rPr>
              <a:t> </a:t>
            </a:r>
            <a:r>
              <a:rPr lang="el-GR" altLang="zh-CN" sz="2400" b="1" dirty="0" smtClean="0">
                <a:latin typeface="Times New Roman" panose="02020603050405020304" pitchFamily="18" charset="0"/>
                <a:cs typeface="Times New Roman" panose="02020603050405020304" pitchFamily="18" charset="0"/>
              </a:rPr>
              <a:t>ω</a:t>
            </a:r>
            <a:r>
              <a:rPr lang="en-US" altLang="zh-CN" sz="2400" b="1" baseline="-25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a:t>
            </a:r>
          </a:p>
          <a:p>
            <a:pPr>
              <a:lnSpc>
                <a:spcPts val="36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=0.5*[10</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3+30]</a:t>
            </a:r>
          </a:p>
          <a:p>
            <a:pPr>
              <a:lnSpc>
                <a:spcPts val="36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=30dBm</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104950"/>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95313" y="-90488"/>
            <a:ext cx="7793037" cy="1143001"/>
          </a:xfrm>
        </p:spPr>
        <p:txBody>
          <a:bodyPr/>
          <a:lstStyle/>
          <a:p>
            <a:pPr>
              <a:defRPr/>
            </a:pPr>
            <a:r>
              <a:rPr lang="zh-CN" altLang="en-US"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动态范围(</a:t>
            </a:r>
            <a:r>
              <a:rPr lang="en-US" altLang="zh-CN"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Dynamic Range)</a:t>
            </a:r>
            <a:endParaRPr lang="zh-CN" altLang="en-US" sz="4000" b="1"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963" name="Rectangle 3"/>
          <p:cNvSpPr>
            <a:spLocks noGrp="1" noChangeArrowheads="1"/>
          </p:cNvSpPr>
          <p:nvPr>
            <p:ph type="body" idx="1"/>
          </p:nvPr>
        </p:nvSpPr>
        <p:spPr>
          <a:xfrm>
            <a:off x="300636" y="1115394"/>
            <a:ext cx="8305007" cy="1629544"/>
          </a:xfrm>
        </p:spPr>
        <p:txBody>
          <a:bodyPr/>
          <a:lstStyle/>
          <a:p>
            <a:pPr algn="just">
              <a:lnSpc>
                <a:spcPts val="4000"/>
              </a:lnSpc>
              <a:buFont typeface="Wingdings" panose="05000000000000000000" pitchFamily="2" charset="2"/>
              <a:buNone/>
            </a:pPr>
            <a:r>
              <a:rPr lang="zh-CN" altLang="en-US" sz="2400" dirty="0" smtClean="0">
                <a:latin typeface="Times New Roman" panose="02020603050405020304" pitchFamily="18" charset="0"/>
              </a:rPr>
              <a:t>            </a:t>
            </a:r>
            <a:r>
              <a:rPr lang="zh-CN" altLang="en-US" sz="2400" b="1" dirty="0" smtClean="0">
                <a:latin typeface="Times New Roman" panose="02020603050405020304" pitchFamily="18" charset="0"/>
              </a:rPr>
              <a:t>动态范围为</a:t>
            </a:r>
            <a:r>
              <a:rPr lang="zh-CN" altLang="en-US" sz="2400" b="1" dirty="0" smtClean="0">
                <a:solidFill>
                  <a:srgbClr val="0000CC"/>
                </a:solidFill>
                <a:latin typeface="Times New Roman" panose="02020603050405020304" pitchFamily="18" charset="0"/>
              </a:rPr>
              <a:t>系统或元件有所希望特性的工作范围</a:t>
            </a:r>
            <a:r>
              <a:rPr lang="zh-CN" altLang="en-US" sz="2400" b="1" dirty="0" smtClean="0">
                <a:latin typeface="Times New Roman" panose="02020603050405020304" pitchFamily="18" charset="0"/>
              </a:rPr>
              <a:t>。对于系统来说，</a:t>
            </a:r>
            <a:r>
              <a:rPr lang="zh-CN" altLang="en-US" sz="2400" b="1" dirty="0" smtClean="0">
                <a:solidFill>
                  <a:srgbClr val="0000CC"/>
                </a:solidFill>
                <a:latin typeface="Times New Roman" panose="02020603050405020304" pitchFamily="18" charset="0"/>
              </a:rPr>
              <a:t>动态范围的低端为噪声所限，高端限制在压缩点上</a:t>
            </a:r>
            <a:r>
              <a:rPr lang="zh-CN" altLang="en-US" sz="2400" b="1" dirty="0" smtClean="0">
                <a:latin typeface="Times New Roman" panose="02020603050405020304" pitchFamily="18" charset="0"/>
              </a:rPr>
              <a:t>。</a:t>
            </a:r>
          </a:p>
        </p:txBody>
      </p:sp>
      <p:grpSp>
        <p:nvGrpSpPr>
          <p:cNvPr id="5" name="Group 41"/>
          <p:cNvGrpSpPr>
            <a:grpSpLocks/>
          </p:cNvGrpSpPr>
          <p:nvPr/>
        </p:nvGrpSpPr>
        <p:grpSpPr bwMode="auto">
          <a:xfrm>
            <a:off x="2123728" y="2420888"/>
            <a:ext cx="6741368" cy="4098776"/>
            <a:chOff x="1292" y="935"/>
            <a:chExt cx="3590" cy="2285"/>
          </a:xfrm>
        </p:grpSpPr>
        <p:grpSp>
          <p:nvGrpSpPr>
            <p:cNvPr id="6" name="Group 5"/>
            <p:cNvGrpSpPr>
              <a:grpSpLocks/>
            </p:cNvGrpSpPr>
            <p:nvPr/>
          </p:nvGrpSpPr>
          <p:grpSpPr bwMode="auto">
            <a:xfrm>
              <a:off x="1292" y="935"/>
              <a:ext cx="2498" cy="2000"/>
              <a:chOff x="990" y="1200"/>
              <a:chExt cx="1842" cy="1776"/>
            </a:xfrm>
          </p:grpSpPr>
          <p:sp>
            <p:nvSpPr>
              <p:cNvPr id="14" name="Line 6"/>
              <p:cNvSpPr>
                <a:spLocks noChangeShapeType="1"/>
              </p:cNvSpPr>
              <p:nvPr/>
            </p:nvSpPr>
            <p:spPr bwMode="auto">
              <a:xfrm flipV="1">
                <a:off x="1161" y="1200"/>
                <a:ext cx="0" cy="1765"/>
              </a:xfrm>
              <a:prstGeom prst="line">
                <a:avLst/>
              </a:prstGeom>
              <a:noFill/>
              <a:ln w="38100">
                <a:solidFill>
                  <a:schemeClr val="tx1"/>
                </a:solidFill>
                <a:round/>
                <a:headEnd/>
                <a:tailEnd type="arrow"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7"/>
              <p:cNvSpPr>
                <a:spLocks noChangeShapeType="1"/>
              </p:cNvSpPr>
              <p:nvPr/>
            </p:nvSpPr>
            <p:spPr bwMode="auto">
              <a:xfrm rot="5400000" flipV="1">
                <a:off x="1933" y="2204"/>
                <a:ext cx="0" cy="1543"/>
              </a:xfrm>
              <a:prstGeom prst="line">
                <a:avLst/>
              </a:prstGeom>
              <a:noFill/>
              <a:ln w="38100">
                <a:solidFill>
                  <a:schemeClr val="tx1"/>
                </a:solidFill>
                <a:round/>
                <a:headEnd/>
                <a:tailEnd type="arrow" w="sm" len="lg"/>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8"/>
              <p:cNvSpPr>
                <a:spLocks noChangeShapeType="1"/>
              </p:cNvSpPr>
              <p:nvPr/>
            </p:nvSpPr>
            <p:spPr bwMode="auto">
              <a:xfrm flipV="1">
                <a:off x="1692" y="1890"/>
                <a:ext cx="456" cy="108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9"/>
              <p:cNvSpPr>
                <a:spLocks noChangeShapeType="1"/>
              </p:cNvSpPr>
              <p:nvPr/>
            </p:nvSpPr>
            <p:spPr bwMode="auto">
              <a:xfrm>
                <a:off x="2148" y="189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0"/>
              <p:cNvSpPr>
                <a:spLocks noChangeShapeType="1"/>
              </p:cNvSpPr>
              <p:nvPr/>
            </p:nvSpPr>
            <p:spPr bwMode="auto">
              <a:xfrm>
                <a:off x="2148" y="189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11"/>
              <p:cNvSpPr>
                <a:spLocks noChangeShapeType="1"/>
              </p:cNvSpPr>
              <p:nvPr/>
            </p:nvSpPr>
            <p:spPr bwMode="auto">
              <a:xfrm flipV="1">
                <a:off x="2148" y="1456"/>
                <a:ext cx="176" cy="434"/>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 name="Freeform 12"/>
              <p:cNvSpPr>
                <a:spLocks/>
              </p:cNvSpPr>
              <p:nvPr/>
            </p:nvSpPr>
            <p:spPr bwMode="auto">
              <a:xfrm>
                <a:off x="1161" y="1885"/>
                <a:ext cx="987" cy="847"/>
              </a:xfrm>
              <a:custGeom>
                <a:avLst/>
                <a:gdLst>
                  <a:gd name="T0" fmla="*/ 0 w 1769"/>
                  <a:gd name="T1" fmla="*/ 507 h 1414"/>
                  <a:gd name="T2" fmla="*/ 367 w 1769"/>
                  <a:gd name="T3" fmla="*/ 84 h 1414"/>
                  <a:gd name="T4" fmla="*/ 551 w 1769"/>
                  <a:gd name="T5" fmla="*/ 2 h 1414"/>
                  <a:gd name="T6" fmla="*/ 0 60000 65536"/>
                  <a:gd name="T7" fmla="*/ 0 60000 65536"/>
                  <a:gd name="T8" fmla="*/ 0 60000 65536"/>
                  <a:gd name="T9" fmla="*/ 0 w 1769"/>
                  <a:gd name="T10" fmla="*/ 0 h 1414"/>
                  <a:gd name="T11" fmla="*/ 1769 w 1769"/>
                  <a:gd name="T12" fmla="*/ 1414 h 1414"/>
                </a:gdLst>
                <a:ahLst/>
                <a:cxnLst>
                  <a:cxn ang="T6">
                    <a:pos x="T0" y="T1"/>
                  </a:cxn>
                  <a:cxn ang="T7">
                    <a:pos x="T2" y="T3"/>
                  </a:cxn>
                  <a:cxn ang="T8">
                    <a:pos x="T4" y="T5"/>
                  </a:cxn>
                </a:cxnLst>
                <a:rect l="T9" t="T10" r="T11" b="T12"/>
                <a:pathLst>
                  <a:path w="1769" h="1414">
                    <a:moveTo>
                      <a:pt x="0" y="1414"/>
                    </a:moveTo>
                    <a:cubicBezTo>
                      <a:pt x="442" y="941"/>
                      <a:pt x="884" y="468"/>
                      <a:pt x="1179" y="234"/>
                    </a:cubicBezTo>
                    <a:cubicBezTo>
                      <a:pt x="1474" y="0"/>
                      <a:pt x="1621" y="3"/>
                      <a:pt x="1769" y="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1" name="Line 13"/>
              <p:cNvSpPr>
                <a:spLocks noChangeShapeType="1"/>
              </p:cNvSpPr>
              <p:nvPr/>
            </p:nvSpPr>
            <p:spPr bwMode="auto">
              <a:xfrm flipV="1">
                <a:off x="1641" y="1456"/>
                <a:ext cx="683" cy="732"/>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 name="Line 14"/>
              <p:cNvSpPr>
                <a:spLocks noChangeShapeType="1"/>
              </p:cNvSpPr>
              <p:nvPr/>
            </p:nvSpPr>
            <p:spPr bwMode="auto">
              <a:xfrm flipH="1">
                <a:off x="1161" y="1890"/>
                <a:ext cx="987"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 name="Line 15"/>
              <p:cNvSpPr>
                <a:spLocks noChangeShapeType="1"/>
              </p:cNvSpPr>
              <p:nvPr/>
            </p:nvSpPr>
            <p:spPr bwMode="auto">
              <a:xfrm flipH="1">
                <a:off x="1161" y="1456"/>
                <a:ext cx="1163"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 name="Text Box 16"/>
              <p:cNvSpPr txBox="1">
                <a:spLocks noChangeArrowheads="1"/>
              </p:cNvSpPr>
              <p:nvPr/>
            </p:nvSpPr>
            <p:spPr bwMode="auto">
              <a:xfrm>
                <a:off x="2339" y="1315"/>
                <a:ext cx="49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i="0">
                    <a:latin typeface="Tahoma" panose="020B0604030504040204" pitchFamily="34" charset="0"/>
                  </a:rPr>
                  <a:t>交叉点</a:t>
                </a:r>
              </a:p>
            </p:txBody>
          </p:sp>
          <p:graphicFrame>
            <p:nvGraphicFramePr>
              <p:cNvPr id="25" name="Object 17"/>
              <p:cNvGraphicFramePr>
                <a:graphicFrameLocks noChangeAspect="1"/>
              </p:cNvGraphicFramePr>
              <p:nvPr/>
            </p:nvGraphicFramePr>
            <p:xfrm>
              <a:off x="1000" y="1372"/>
              <a:ext cx="132" cy="185"/>
            </p:xfrm>
            <a:graphic>
              <a:graphicData uri="http://schemas.openxmlformats.org/presentationml/2006/ole">
                <mc:AlternateContent xmlns:mc="http://schemas.openxmlformats.org/markup-compatibility/2006">
                  <mc:Choice xmlns:v="urn:schemas-microsoft-com:vml" Requires="v">
                    <p:oleObj spid="_x0000_s134209" name="Equation" r:id="rId4" imgW="164880" imgH="215640" progId="Equation.3">
                      <p:embed/>
                    </p:oleObj>
                  </mc:Choice>
                  <mc:Fallback>
                    <p:oleObj name="Equation" r:id="rId4" imgW="164880" imgH="215640" progId="Equation.3">
                      <p:embed/>
                      <p:pic>
                        <p:nvPicPr>
                          <p:cNvPr id="24578"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 y="1372"/>
                            <a:ext cx="132"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8"/>
              <p:cNvGraphicFramePr>
                <a:graphicFrameLocks noChangeAspect="1"/>
              </p:cNvGraphicFramePr>
              <p:nvPr/>
            </p:nvGraphicFramePr>
            <p:xfrm>
              <a:off x="990" y="1764"/>
              <a:ext cx="152" cy="206"/>
            </p:xfrm>
            <a:graphic>
              <a:graphicData uri="http://schemas.openxmlformats.org/presentationml/2006/ole">
                <mc:AlternateContent xmlns:mc="http://schemas.openxmlformats.org/markup-compatibility/2006">
                  <mc:Choice xmlns:v="urn:schemas-microsoft-com:vml" Requires="v">
                    <p:oleObj spid="_x0000_s134210" name="Equation" r:id="rId6" imgW="190440" imgH="241200" progId="Equation.3">
                      <p:embed/>
                    </p:oleObj>
                  </mc:Choice>
                  <mc:Fallback>
                    <p:oleObj name="Equation" r:id="rId6" imgW="190440" imgH="241200" progId="Equation.3">
                      <p:embed/>
                      <p:pic>
                        <p:nvPicPr>
                          <p:cNvPr id="24579"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 y="1764"/>
                            <a:ext cx="152"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19"/>
              <p:cNvGraphicFramePr>
                <a:graphicFrameLocks noChangeAspect="1"/>
              </p:cNvGraphicFramePr>
              <p:nvPr/>
            </p:nvGraphicFramePr>
            <p:xfrm>
              <a:off x="1338" y="2057"/>
              <a:ext cx="152" cy="195"/>
            </p:xfrm>
            <a:graphic>
              <a:graphicData uri="http://schemas.openxmlformats.org/presentationml/2006/ole">
                <mc:AlternateContent xmlns:mc="http://schemas.openxmlformats.org/markup-compatibility/2006">
                  <mc:Choice xmlns:v="urn:schemas-microsoft-com:vml" Requires="v">
                    <p:oleObj spid="_x0000_s134211" name="Equation" r:id="rId8" imgW="190440" imgH="228600" progId="Equation.3">
                      <p:embed/>
                    </p:oleObj>
                  </mc:Choice>
                  <mc:Fallback>
                    <p:oleObj name="Equation" r:id="rId8" imgW="190440" imgH="228600" progId="Equation.3">
                      <p:embed/>
                      <p:pic>
                        <p:nvPicPr>
                          <p:cNvPr id="2458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8" y="2057"/>
                            <a:ext cx="152"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Line 20"/>
              <p:cNvSpPr>
                <a:spLocks noChangeShapeType="1"/>
              </p:cNvSpPr>
              <p:nvPr/>
            </p:nvSpPr>
            <p:spPr bwMode="auto">
              <a:xfrm>
                <a:off x="1482" y="2148"/>
                <a:ext cx="107" cy="87"/>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9" name="Line 21"/>
              <p:cNvSpPr>
                <a:spLocks noChangeShapeType="1"/>
              </p:cNvSpPr>
              <p:nvPr/>
            </p:nvSpPr>
            <p:spPr bwMode="auto">
              <a:xfrm>
                <a:off x="1589" y="2263"/>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 name="Line 22"/>
              <p:cNvSpPr>
                <a:spLocks noChangeShapeType="1"/>
              </p:cNvSpPr>
              <p:nvPr/>
            </p:nvSpPr>
            <p:spPr bwMode="auto">
              <a:xfrm flipH="1">
                <a:off x="1482" y="2378"/>
                <a:ext cx="10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1" name="Object 23"/>
              <p:cNvGraphicFramePr>
                <a:graphicFrameLocks noChangeAspect="1"/>
              </p:cNvGraphicFramePr>
              <p:nvPr/>
            </p:nvGraphicFramePr>
            <p:xfrm>
              <a:off x="1616" y="2292"/>
              <a:ext cx="31" cy="62"/>
            </p:xfrm>
            <a:graphic>
              <a:graphicData uri="http://schemas.openxmlformats.org/presentationml/2006/ole">
                <mc:AlternateContent xmlns:mc="http://schemas.openxmlformats.org/markup-compatibility/2006">
                  <mc:Choice xmlns:v="urn:schemas-microsoft-com:vml" Requires="v">
                    <p:oleObj spid="_x0000_s134212" name="Equation" r:id="rId10" imgW="88560" imgH="164880" progId="Equation.3">
                      <p:embed/>
                    </p:oleObj>
                  </mc:Choice>
                  <mc:Fallback>
                    <p:oleObj name="Equation" r:id="rId10" imgW="88560" imgH="164880" progId="Equation.3">
                      <p:embed/>
                      <p:pic>
                        <p:nvPicPr>
                          <p:cNvPr id="24581"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6" y="2292"/>
                            <a:ext cx="31" cy="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24"/>
              <p:cNvGraphicFramePr>
                <a:graphicFrameLocks noChangeAspect="1"/>
              </p:cNvGraphicFramePr>
              <p:nvPr/>
            </p:nvGraphicFramePr>
            <p:xfrm>
              <a:off x="1536" y="2378"/>
              <a:ext cx="31" cy="62"/>
            </p:xfrm>
            <a:graphic>
              <a:graphicData uri="http://schemas.openxmlformats.org/presentationml/2006/ole">
                <mc:AlternateContent xmlns:mc="http://schemas.openxmlformats.org/markup-compatibility/2006">
                  <mc:Choice xmlns:v="urn:schemas-microsoft-com:vml" Requires="v">
                    <p:oleObj spid="_x0000_s134213" name="Equation" r:id="rId12" imgW="88560" imgH="164880" progId="Equation.3">
                      <p:embed/>
                    </p:oleObj>
                  </mc:Choice>
                  <mc:Fallback>
                    <p:oleObj name="Equation" r:id="rId12" imgW="88560" imgH="164880" progId="Equation.3">
                      <p:embed/>
                      <p:pic>
                        <p:nvPicPr>
                          <p:cNvPr id="24582"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36" y="2378"/>
                            <a:ext cx="31" cy="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25"/>
              <p:cNvGraphicFramePr>
                <a:graphicFrameLocks noChangeAspect="1"/>
              </p:cNvGraphicFramePr>
              <p:nvPr/>
            </p:nvGraphicFramePr>
            <p:xfrm>
              <a:off x="1691" y="2096"/>
              <a:ext cx="323" cy="185"/>
            </p:xfrm>
            <a:graphic>
              <a:graphicData uri="http://schemas.openxmlformats.org/presentationml/2006/ole">
                <mc:AlternateContent xmlns:mc="http://schemas.openxmlformats.org/markup-compatibility/2006">
                  <mc:Choice xmlns:v="urn:schemas-microsoft-com:vml" Requires="v">
                    <p:oleObj spid="_x0000_s134214" name="Equation" r:id="rId13" imgW="406080" imgH="215640" progId="Equation.3">
                      <p:embed/>
                    </p:oleObj>
                  </mc:Choice>
                  <mc:Fallback>
                    <p:oleObj name="Equation" r:id="rId13" imgW="406080" imgH="215640" progId="Equation.3">
                      <p:embed/>
                      <p:pic>
                        <p:nvPicPr>
                          <p:cNvPr id="24583"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91" y="2096"/>
                            <a:ext cx="323"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Line 26"/>
              <p:cNvSpPr>
                <a:spLocks noChangeShapeType="1"/>
              </p:cNvSpPr>
              <p:nvPr/>
            </p:nvSpPr>
            <p:spPr bwMode="auto">
              <a:xfrm flipV="1">
                <a:off x="1884" y="1918"/>
                <a:ext cx="134" cy="23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5" name="Object 27"/>
              <p:cNvGraphicFramePr>
                <a:graphicFrameLocks noChangeAspect="1"/>
              </p:cNvGraphicFramePr>
              <p:nvPr/>
            </p:nvGraphicFramePr>
            <p:xfrm>
              <a:off x="2071" y="2120"/>
              <a:ext cx="617" cy="184"/>
            </p:xfrm>
            <a:graphic>
              <a:graphicData uri="http://schemas.openxmlformats.org/presentationml/2006/ole">
                <mc:AlternateContent xmlns:mc="http://schemas.openxmlformats.org/markup-compatibility/2006">
                  <mc:Choice xmlns:v="urn:schemas-microsoft-com:vml" Requires="v">
                    <p:oleObj spid="_x0000_s134215" name="Equation" r:id="rId15" imgW="774360" imgH="215640" progId="Equation.3">
                      <p:embed/>
                    </p:oleObj>
                  </mc:Choice>
                  <mc:Fallback>
                    <p:oleObj name="Equation" r:id="rId15" imgW="774360" imgH="215640" progId="Equation.3">
                      <p:embed/>
                      <p:pic>
                        <p:nvPicPr>
                          <p:cNvPr id="24584"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71" y="2120"/>
                            <a:ext cx="61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Line 28"/>
              <p:cNvSpPr>
                <a:spLocks noChangeShapeType="1"/>
              </p:cNvSpPr>
              <p:nvPr/>
            </p:nvSpPr>
            <p:spPr bwMode="auto">
              <a:xfrm flipH="1" flipV="1">
                <a:off x="2151" y="1947"/>
                <a:ext cx="108" cy="23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29"/>
              <p:cNvSpPr>
                <a:spLocks noChangeShapeType="1"/>
              </p:cNvSpPr>
              <p:nvPr/>
            </p:nvSpPr>
            <p:spPr bwMode="auto">
              <a:xfrm>
                <a:off x="2044" y="214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30"/>
              <p:cNvSpPr>
                <a:spLocks noChangeShapeType="1"/>
              </p:cNvSpPr>
              <p:nvPr/>
            </p:nvSpPr>
            <p:spPr bwMode="auto">
              <a:xfrm flipH="1">
                <a:off x="1910" y="2436"/>
                <a:ext cx="1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9" name="Object 31"/>
              <p:cNvGraphicFramePr>
                <a:graphicFrameLocks noChangeAspect="1"/>
              </p:cNvGraphicFramePr>
              <p:nvPr/>
            </p:nvGraphicFramePr>
            <p:xfrm>
              <a:off x="1964" y="2464"/>
              <a:ext cx="31" cy="63"/>
            </p:xfrm>
            <a:graphic>
              <a:graphicData uri="http://schemas.openxmlformats.org/presentationml/2006/ole">
                <mc:AlternateContent xmlns:mc="http://schemas.openxmlformats.org/markup-compatibility/2006">
                  <mc:Choice xmlns:v="urn:schemas-microsoft-com:vml" Requires="v">
                    <p:oleObj spid="_x0000_s134216" name="Equation" r:id="rId17" imgW="88560" imgH="164880" progId="Equation.3">
                      <p:embed/>
                    </p:oleObj>
                  </mc:Choice>
                  <mc:Fallback>
                    <p:oleObj name="Equation" r:id="rId17" imgW="88560" imgH="164880" progId="Equation.3">
                      <p:embed/>
                      <p:pic>
                        <p:nvPicPr>
                          <p:cNvPr id="24585"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64" y="2464"/>
                            <a:ext cx="31" cy="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32"/>
              <p:cNvGraphicFramePr>
                <a:graphicFrameLocks noChangeAspect="1"/>
              </p:cNvGraphicFramePr>
              <p:nvPr/>
            </p:nvGraphicFramePr>
            <p:xfrm>
              <a:off x="2067" y="2318"/>
              <a:ext cx="40" cy="67"/>
            </p:xfrm>
            <a:graphic>
              <a:graphicData uri="http://schemas.openxmlformats.org/presentationml/2006/ole">
                <mc:AlternateContent xmlns:mc="http://schemas.openxmlformats.org/markup-compatibility/2006">
                  <mc:Choice xmlns:v="urn:schemas-microsoft-com:vml" Requires="v">
                    <p:oleObj spid="_x0000_s134217" name="Equation" r:id="rId19" imgW="114120" imgH="177480" progId="Equation.3">
                      <p:embed/>
                    </p:oleObj>
                  </mc:Choice>
                  <mc:Fallback>
                    <p:oleObj name="Equation" r:id="rId19" imgW="114120" imgH="177480" progId="Equation.3">
                      <p:embed/>
                      <p:pic>
                        <p:nvPicPr>
                          <p:cNvPr id="24586" name="Object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67" y="2318"/>
                            <a:ext cx="40" cy="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Text Box 33"/>
              <p:cNvSpPr txBox="1">
                <a:spLocks noChangeArrowheads="1"/>
              </p:cNvSpPr>
              <p:nvPr/>
            </p:nvSpPr>
            <p:spPr bwMode="auto">
              <a:xfrm>
                <a:off x="1187" y="1200"/>
                <a:ext cx="10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i="0">
                    <a:latin typeface="Tahoma" panose="020B0604030504040204" pitchFamily="34" charset="0"/>
                  </a:rPr>
                  <a:t>输出功率（</a:t>
                </a:r>
                <a:r>
                  <a:rPr lang="en-US" altLang="zh-CN" sz="1200" i="0">
                    <a:latin typeface="Tahoma" panose="020B0604030504040204" pitchFamily="34" charset="0"/>
                  </a:rPr>
                  <a:t>dBm）</a:t>
                </a:r>
              </a:p>
            </p:txBody>
          </p:sp>
        </p:grpSp>
        <p:sp>
          <p:nvSpPr>
            <p:cNvPr id="7" name="Text Box 34"/>
            <p:cNvSpPr txBox="1">
              <a:spLocks noChangeArrowheads="1"/>
            </p:cNvSpPr>
            <p:nvPr/>
          </p:nvSpPr>
          <p:spPr bwMode="auto">
            <a:xfrm>
              <a:off x="2618" y="2989"/>
              <a:ext cx="19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i="0">
                  <a:latin typeface="Tahoma" panose="020B0604030504040204" pitchFamily="34" charset="0"/>
                </a:rPr>
                <a:t>输入功率（</a:t>
              </a:r>
              <a:r>
                <a:rPr lang="en-US" altLang="zh-CN" sz="1200" i="0">
                  <a:latin typeface="Tahoma" panose="020B0604030504040204" pitchFamily="34" charset="0"/>
                </a:rPr>
                <a:t>dBm</a:t>
              </a:r>
              <a:r>
                <a:rPr lang="en-US" altLang="zh-CN" sz="1800" i="0">
                  <a:latin typeface="Tahoma" panose="020B0604030504040204" pitchFamily="34" charset="0"/>
                </a:rPr>
                <a:t>）</a:t>
              </a:r>
            </a:p>
          </p:txBody>
        </p:sp>
        <p:sp>
          <p:nvSpPr>
            <p:cNvPr id="8" name="Line 35"/>
            <p:cNvSpPr>
              <a:spLocks noChangeShapeType="1"/>
            </p:cNvSpPr>
            <p:nvPr/>
          </p:nvSpPr>
          <p:spPr bwMode="auto">
            <a:xfrm>
              <a:off x="1565" y="2523"/>
              <a:ext cx="1950" cy="0"/>
            </a:xfrm>
            <a:prstGeom prst="line">
              <a:avLst/>
            </a:prstGeom>
            <a:noFill/>
            <a:ln w="38100">
              <a:solidFill>
                <a:srgbClr val="0000CC"/>
              </a:solidFill>
              <a:prstDash val="lgDash"/>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9" name="Text Box 36"/>
            <p:cNvSpPr txBox="1">
              <a:spLocks noChangeArrowheads="1"/>
            </p:cNvSpPr>
            <p:nvPr/>
          </p:nvSpPr>
          <p:spPr bwMode="auto">
            <a:xfrm>
              <a:off x="2925" y="2478"/>
              <a:ext cx="195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200" i="0">
                  <a:latin typeface="Tahoma" panose="020B0604030504040204" pitchFamily="34" charset="0"/>
                </a:rPr>
                <a:t>噪声本底</a:t>
              </a:r>
              <a:endParaRPr lang="zh-CN" altLang="en-US" sz="1800" i="0">
                <a:latin typeface="Tahoma" panose="020B0604030504040204" pitchFamily="34" charset="0"/>
              </a:endParaRPr>
            </a:p>
          </p:txBody>
        </p:sp>
        <p:sp>
          <p:nvSpPr>
            <p:cNvPr id="10" name="Line 37"/>
            <p:cNvSpPr>
              <a:spLocks noChangeShapeType="1"/>
            </p:cNvSpPr>
            <p:nvPr/>
          </p:nvSpPr>
          <p:spPr bwMode="auto">
            <a:xfrm flipV="1">
              <a:off x="2426" y="1842"/>
              <a:ext cx="0" cy="681"/>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Text Box 38"/>
            <p:cNvSpPr txBox="1">
              <a:spLocks noChangeArrowheads="1"/>
            </p:cNvSpPr>
            <p:nvPr/>
          </p:nvSpPr>
          <p:spPr bwMode="auto">
            <a:xfrm rot="-5400000">
              <a:off x="1959" y="2174"/>
              <a:ext cx="6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med" len="lg"/>
                </a14:hiddenLine>
              </a:ext>
            </a:extLst>
          </p:spPr>
          <p:txBody>
            <a:bodyPr>
              <a:spAutoFit/>
            </a:bodyP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DR</a:t>
              </a:r>
              <a:r>
                <a:rPr lang="en-US" altLang="zh-CN" sz="2000" baseline="-25000"/>
                <a:t>f</a:t>
              </a:r>
            </a:p>
          </p:txBody>
        </p:sp>
        <p:sp>
          <p:nvSpPr>
            <p:cNvPr id="12" name="Line 39"/>
            <p:cNvSpPr>
              <a:spLocks noChangeShapeType="1"/>
            </p:cNvSpPr>
            <p:nvPr/>
          </p:nvSpPr>
          <p:spPr bwMode="auto">
            <a:xfrm>
              <a:off x="2880" y="1706"/>
              <a:ext cx="0" cy="817"/>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3" name="Text Box 40"/>
            <p:cNvSpPr txBox="1">
              <a:spLocks noChangeArrowheads="1"/>
            </p:cNvSpPr>
            <p:nvPr/>
          </p:nvSpPr>
          <p:spPr bwMode="auto">
            <a:xfrm rot="-5400000">
              <a:off x="2460" y="2284"/>
              <a:ext cx="5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err="1"/>
                <a:t>DR</a:t>
              </a:r>
              <a:r>
                <a:rPr lang="en-US" altLang="zh-CN" sz="2000" baseline="-25000" dirty="0" err="1"/>
                <a:t>l</a:t>
              </a:r>
              <a:endParaRPr lang="en-US" altLang="zh-CN" sz="2000" baseline="-25000" dirty="0"/>
            </a:p>
          </p:txBody>
        </p:sp>
      </p:grpSp>
    </p:spTree>
    <p:extLst>
      <p:ext uri="{BB962C8B-B14F-4D97-AF65-F5344CB8AC3E}">
        <p14:creationId xmlns:p14="http://schemas.microsoft.com/office/powerpoint/2010/main" val="2558623139"/>
      </p:ext>
    </p:extLst>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sz="4000" dirty="0">
                <a:latin typeface="微软雅黑" panose="020B0503020204020204" pitchFamily="34" charset="-122"/>
                <a:ea typeface="微软雅黑" panose="020B0503020204020204" pitchFamily="34" charset="-122"/>
              </a:rPr>
              <a:t>常见的功放线性化技术</a:t>
            </a:r>
          </a:p>
        </p:txBody>
      </p:sp>
      <p:sp>
        <p:nvSpPr>
          <p:cNvPr id="3" name="内容占位符 2"/>
          <p:cNvSpPr>
            <a:spLocks noGrp="1"/>
          </p:cNvSpPr>
          <p:nvPr>
            <p:ph idx="1"/>
          </p:nvPr>
        </p:nvSpPr>
        <p:spPr/>
        <p:txBody>
          <a:bodyPr/>
          <a:lstStyle/>
          <a:p>
            <a:r>
              <a:rPr lang="zh-CN" altLang="en-US" b="1" dirty="0" smtClean="0"/>
              <a:t>功率回退法；</a:t>
            </a:r>
            <a:endParaRPr lang="en-US" altLang="zh-CN" b="1" dirty="0" smtClean="0"/>
          </a:p>
          <a:p>
            <a:r>
              <a:rPr lang="zh-CN" altLang="en-US" b="1" dirty="0" smtClean="0"/>
              <a:t>负反馈法；</a:t>
            </a:r>
            <a:endParaRPr lang="en-US" altLang="zh-CN" b="1" dirty="0" smtClean="0"/>
          </a:p>
          <a:p>
            <a:r>
              <a:rPr lang="zh-CN" altLang="en-US" b="1" dirty="0"/>
              <a:t>前馈</a:t>
            </a:r>
            <a:r>
              <a:rPr lang="zh-CN" altLang="en-US" b="1" dirty="0" smtClean="0"/>
              <a:t>法</a:t>
            </a:r>
            <a:endParaRPr lang="en-US" altLang="zh-CN" b="1" dirty="0" smtClean="0"/>
          </a:p>
          <a:p>
            <a:r>
              <a:rPr lang="zh-CN" altLang="en-US" b="1" dirty="0"/>
              <a:t>预</a:t>
            </a:r>
            <a:r>
              <a:rPr lang="zh-CN" altLang="en-US" b="1" dirty="0" smtClean="0"/>
              <a:t>失真法（基带、中频、射频）</a:t>
            </a:r>
            <a:endParaRPr lang="zh-CN" altLang="en-US" b="1"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36</a:t>
            </a:fld>
            <a:endParaRPr lang="en-US" altLang="zh-CN"/>
          </a:p>
        </p:txBody>
      </p:sp>
    </p:spTree>
    <p:extLst>
      <p:ext uri="{BB962C8B-B14F-4D97-AF65-F5344CB8AC3E}">
        <p14:creationId xmlns:p14="http://schemas.microsoft.com/office/powerpoint/2010/main" val="2843597013"/>
      </p:ext>
    </p:extLst>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372445"/>
            <a:ext cx="4248472" cy="786482"/>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第五</a:t>
            </a:r>
            <a:r>
              <a:rPr lang="zh-CN" altLang="en-US" sz="4000" dirty="0" smtClean="0">
                <a:latin typeface="微软雅黑" panose="020B0503020204020204" pitchFamily="34" charset="-122"/>
                <a:ea typeface="微软雅黑" panose="020B0503020204020204" pitchFamily="34" charset="-122"/>
              </a:rPr>
              <a:t>章 混频器</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67273" y="1484784"/>
            <a:ext cx="8229600" cy="4411662"/>
          </a:xfrm>
        </p:spPr>
        <p:txBody>
          <a:bodyPr/>
          <a:lstStyle/>
          <a:p>
            <a:pPr>
              <a:lnSpc>
                <a:spcPts val="5000"/>
              </a:lnSpc>
            </a:pPr>
            <a:r>
              <a:rPr lang="zh-CN" altLang="en-US" b="1" dirty="0" smtClean="0">
                <a:latin typeface="Times New Roman" panose="02020603050405020304" pitchFamily="18" charset="0"/>
                <a:cs typeface="Times New Roman" panose="02020603050405020304" pitchFamily="18" charset="0"/>
              </a:rPr>
              <a:t>会规划收发信机中混频器的本振的频率范围；</a:t>
            </a:r>
            <a:endParaRPr lang="en-US" altLang="zh-CN" b="1" dirty="0" smtClean="0">
              <a:latin typeface="Times New Roman" panose="02020603050405020304" pitchFamily="18" charset="0"/>
              <a:cs typeface="Times New Roman" panose="02020603050405020304" pitchFamily="18" charset="0"/>
            </a:endParaRPr>
          </a:p>
          <a:p>
            <a:pPr>
              <a:lnSpc>
                <a:spcPts val="5000"/>
              </a:lnSpc>
            </a:pPr>
            <a:r>
              <a:rPr lang="zh-CN" altLang="en-US" b="1" dirty="0" smtClean="0">
                <a:latin typeface="Times New Roman" panose="02020603050405020304" pitchFamily="18" charset="0"/>
                <a:cs typeface="Times New Roman" panose="02020603050405020304" pitchFamily="18" charset="0"/>
              </a:rPr>
              <a:t>镜频干扰对系统的影响，镜频信号如何计算？</a:t>
            </a:r>
            <a:endParaRPr lang="en-US" altLang="zh-CN" b="1" dirty="0" smtClean="0">
              <a:latin typeface="Times New Roman" panose="02020603050405020304" pitchFamily="18" charset="0"/>
              <a:cs typeface="Times New Roman" panose="02020603050405020304" pitchFamily="18" charset="0"/>
            </a:endParaRPr>
          </a:p>
          <a:p>
            <a:pPr>
              <a:lnSpc>
                <a:spcPts val="5000"/>
              </a:lnSpc>
            </a:pPr>
            <a:r>
              <a:rPr lang="zh-CN" altLang="en-US" b="1" dirty="0" smtClean="0">
                <a:latin typeface="Times New Roman" panose="02020603050405020304" pitchFamily="18" charset="0"/>
                <a:cs typeface="Times New Roman" panose="02020603050405020304" pitchFamily="18" charset="0"/>
              </a:rPr>
              <a:t>混频器的干扰（镜频干扰、交叉调制、互相调制干扰、本振与射频的组合频率干扰）；</a:t>
            </a:r>
            <a:endParaRPr lang="zh-CN" altLang="en-US"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37</a:t>
            </a:fld>
            <a:endParaRPr lang="en-US" altLang="zh-CN"/>
          </a:p>
        </p:txBody>
      </p:sp>
      <p:sp>
        <p:nvSpPr>
          <p:cNvPr id="5" name="文本框 4"/>
          <p:cNvSpPr txBox="1"/>
          <p:nvPr/>
        </p:nvSpPr>
        <p:spPr>
          <a:xfrm>
            <a:off x="467273" y="4365104"/>
            <a:ext cx="8387862" cy="1631216"/>
          </a:xfrm>
          <a:prstGeom prst="rect">
            <a:avLst/>
          </a:prstGeom>
          <a:noFill/>
        </p:spPr>
        <p:txBody>
          <a:bodyPr wrap="square" rtlCol="0">
            <a:spAutoFit/>
          </a:bodyPr>
          <a:lstStyle/>
          <a:p>
            <a:pPr algn="just">
              <a:lnSpc>
                <a:spcPts val="3000"/>
              </a:lnSpc>
            </a:pPr>
            <a:r>
              <a:rPr lang="zh-CN" altLang="en-US" dirty="0" smtClean="0">
                <a:cs typeface="Times New Roman" panose="02020603050405020304" pitchFamily="18" charset="0"/>
              </a:rPr>
              <a:t>（</a:t>
            </a:r>
            <a:r>
              <a:rPr lang="zh-CN" altLang="en-US" dirty="0">
                <a:cs typeface="Times New Roman" panose="02020603050405020304" pitchFamily="18" charset="0"/>
              </a:rPr>
              <a:t>组合频率干扰是指一个本振信号和一个射频信号进入混频器产生的干扰，互调干扰是指两个射频干扰信号本身各自都不会形成中频进入接收通道，但他们的组合频率</a:t>
            </a:r>
            <a:r>
              <a:rPr lang="en-US" altLang="zh-CN" dirty="0">
                <a:cs typeface="Times New Roman" panose="02020603050405020304" pitchFamily="18" charset="0"/>
              </a:rPr>
              <a:t>2f</a:t>
            </a:r>
            <a:r>
              <a:rPr lang="en-US" altLang="zh-CN" baseline="-25000" dirty="0">
                <a:cs typeface="Times New Roman" panose="02020603050405020304" pitchFamily="18" charset="0"/>
              </a:rPr>
              <a:t>M1</a:t>
            </a:r>
            <a:r>
              <a:rPr lang="en-US" altLang="zh-CN" dirty="0">
                <a:cs typeface="Times New Roman" panose="02020603050405020304" pitchFamily="18" charset="0"/>
              </a:rPr>
              <a:t>-f</a:t>
            </a:r>
            <a:r>
              <a:rPr lang="en-US" altLang="zh-CN" baseline="-25000" dirty="0">
                <a:cs typeface="Times New Roman" panose="02020603050405020304" pitchFamily="18" charset="0"/>
              </a:rPr>
              <a:t>M2</a:t>
            </a:r>
            <a:r>
              <a:rPr lang="zh-CN" altLang="en-US" dirty="0">
                <a:cs typeface="Times New Roman" panose="02020603050405020304" pitchFamily="18" charset="0"/>
              </a:rPr>
              <a:t>或</a:t>
            </a:r>
            <a:r>
              <a:rPr lang="en-US" altLang="zh-CN" dirty="0">
                <a:cs typeface="Times New Roman" panose="02020603050405020304" pitchFamily="18" charset="0"/>
              </a:rPr>
              <a:t>2f</a:t>
            </a:r>
            <a:r>
              <a:rPr lang="en-US" altLang="zh-CN" baseline="-25000" dirty="0">
                <a:cs typeface="Times New Roman" panose="02020603050405020304" pitchFamily="18" charset="0"/>
              </a:rPr>
              <a:t>M2</a:t>
            </a:r>
            <a:r>
              <a:rPr lang="en-US" altLang="zh-CN" dirty="0">
                <a:cs typeface="Times New Roman" panose="02020603050405020304" pitchFamily="18" charset="0"/>
              </a:rPr>
              <a:t>-f</a:t>
            </a:r>
            <a:r>
              <a:rPr lang="en-US" altLang="zh-CN" baseline="-25000" dirty="0">
                <a:cs typeface="Times New Roman" panose="02020603050405020304" pitchFamily="18" charset="0"/>
              </a:rPr>
              <a:t>M1</a:t>
            </a:r>
            <a:r>
              <a:rPr lang="zh-CN" altLang="en-US" dirty="0">
                <a:cs typeface="Times New Roman" panose="02020603050405020304" pitchFamily="18" charset="0"/>
              </a:rPr>
              <a:t>近似等于接收射频信号的频率，混频后形成干扰中频进入接收通道）。</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299662"/>
      </p:ext>
    </p:extLst>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524661" y="15875"/>
            <a:ext cx="7793037" cy="1143001"/>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混频器的基本原理</a:t>
            </a:r>
          </a:p>
        </p:txBody>
      </p:sp>
      <p:pic>
        <p:nvPicPr>
          <p:cNvPr id="205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b="19118"/>
          <a:stretch>
            <a:fillRect/>
          </a:stretch>
        </p:blipFill>
        <p:spPr bwMode="auto">
          <a:xfrm>
            <a:off x="990200" y="1805751"/>
            <a:ext cx="5519737"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med" len="lg"/>
              </a14:hiddenLine>
            </a:ext>
          </a:extLst>
        </p:spPr>
      </p:pic>
      <p:grpSp>
        <p:nvGrpSpPr>
          <p:cNvPr id="2" name="Group 7"/>
          <p:cNvGrpSpPr>
            <a:grpSpLocks/>
          </p:cNvGrpSpPr>
          <p:nvPr/>
        </p:nvGrpSpPr>
        <p:grpSpPr bwMode="auto">
          <a:xfrm>
            <a:off x="147237" y="3029713"/>
            <a:ext cx="2130424" cy="692150"/>
            <a:chOff x="331" y="1661"/>
            <a:chExt cx="1342" cy="436"/>
          </a:xfrm>
        </p:grpSpPr>
        <p:sp>
          <p:nvSpPr>
            <p:cNvPr id="2058" name="Text Box 5"/>
            <p:cNvSpPr txBox="1">
              <a:spLocks noChangeArrowheads="1"/>
            </p:cNvSpPr>
            <p:nvPr/>
          </p:nvSpPr>
          <p:spPr bwMode="auto">
            <a:xfrm>
              <a:off x="331" y="1847"/>
              <a:ext cx="13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med" len="lg"/>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t>泵浦信号</a:t>
              </a:r>
            </a:p>
          </p:txBody>
        </p:sp>
        <p:sp>
          <p:nvSpPr>
            <p:cNvPr id="2059" name="Line 6"/>
            <p:cNvSpPr>
              <a:spLocks noChangeShapeType="1"/>
            </p:cNvSpPr>
            <p:nvPr/>
          </p:nvSpPr>
          <p:spPr bwMode="auto">
            <a:xfrm flipV="1">
              <a:off x="567" y="1661"/>
              <a:ext cx="317" cy="181"/>
            </a:xfrm>
            <a:prstGeom prst="line">
              <a:avLst/>
            </a:prstGeom>
            <a:noFill/>
            <a:ln w="381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3" name="矩形 2"/>
          <p:cNvSpPr/>
          <p:nvPr/>
        </p:nvSpPr>
        <p:spPr>
          <a:xfrm>
            <a:off x="2731687" y="1786702"/>
            <a:ext cx="2667000" cy="181133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78012" y="3543399"/>
            <a:ext cx="1752600" cy="461665"/>
          </a:xfrm>
          <a:prstGeom prst="rect">
            <a:avLst/>
          </a:prstGeom>
          <a:noFill/>
        </p:spPr>
        <p:txBody>
          <a:bodyPr wrap="square" rtlCol="0">
            <a:spAutoFit/>
          </a:bodyPr>
          <a:lstStyle/>
          <a:p>
            <a:r>
              <a:rPr lang="zh-CN" altLang="en-US" sz="2400" b="1" dirty="0" smtClean="0">
                <a:solidFill>
                  <a:srgbClr val="FF0000"/>
                </a:solidFill>
              </a:rPr>
              <a:t>非线性电路</a:t>
            </a:r>
            <a:endParaRPr lang="zh-CN" altLang="en-US" sz="2400" b="1" dirty="0">
              <a:solidFill>
                <a:srgbClr val="FF0000"/>
              </a:solidFill>
            </a:endParaRPr>
          </a:p>
        </p:txBody>
      </p:sp>
      <p:cxnSp>
        <p:nvCxnSpPr>
          <p:cNvPr id="6" name="直接箭头连接符 5"/>
          <p:cNvCxnSpPr/>
          <p:nvPr/>
        </p:nvCxnSpPr>
        <p:spPr>
          <a:xfrm flipH="1" flipV="1">
            <a:off x="5039912" y="3225176"/>
            <a:ext cx="609600" cy="3427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Object 13"/>
          <p:cNvGraphicFramePr>
            <a:graphicFrameLocks noChangeAspect="1"/>
          </p:cNvGraphicFramePr>
          <p:nvPr>
            <p:extLst>
              <p:ext uri="{D42A27DB-BD31-4B8C-83A1-F6EECF244321}">
                <p14:modId xmlns:p14="http://schemas.microsoft.com/office/powerpoint/2010/main" val="2172426030"/>
              </p:ext>
            </p:extLst>
          </p:nvPr>
        </p:nvGraphicFramePr>
        <p:xfrm>
          <a:off x="5344712" y="1594132"/>
          <a:ext cx="3539323" cy="2354112"/>
        </p:xfrm>
        <a:graphic>
          <a:graphicData uri="http://schemas.openxmlformats.org/presentationml/2006/ole">
            <mc:AlternateContent xmlns:mc="http://schemas.openxmlformats.org/markup-compatibility/2006">
              <mc:Choice xmlns:v="urn:schemas-microsoft-com:vml" Requires="v">
                <p:oleObj spid="_x0000_s126008" name="Visio" r:id="rId4" imgW="2933469" imgH="1949698" progId="Visio.Drawing.11">
                  <p:embed/>
                </p:oleObj>
              </mc:Choice>
              <mc:Fallback>
                <p:oleObj name="Visio" r:id="rId4" imgW="2933469" imgH="1949698" progId="Visio.Drawing.11">
                  <p:embed/>
                  <p:pic>
                    <p:nvPicPr>
                      <p:cNvPr id="15" name="Object 13"/>
                      <p:cNvPicPr>
                        <a:picLocks noChangeAspect="1" noChangeArrowheads="1"/>
                      </p:cNvPicPr>
                      <p:nvPr/>
                    </p:nvPicPr>
                    <p:blipFill>
                      <a:blip r:embed="rId5"/>
                      <a:srcRect/>
                      <a:stretch>
                        <a:fillRect/>
                      </a:stretch>
                    </p:blipFill>
                    <p:spPr bwMode="auto">
                      <a:xfrm>
                        <a:off x="5344712" y="1594132"/>
                        <a:ext cx="3539323" cy="235411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24986867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675481" y="6349"/>
            <a:ext cx="7793038" cy="1143001"/>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混频器参数定义</a:t>
            </a:r>
          </a:p>
        </p:txBody>
      </p:sp>
      <p:sp>
        <p:nvSpPr>
          <p:cNvPr id="399363" name="Rectangle 3"/>
          <p:cNvSpPr>
            <a:spLocks noGrp="1" noChangeArrowheads="1"/>
          </p:cNvSpPr>
          <p:nvPr>
            <p:ph type="body" sz="half" idx="1"/>
          </p:nvPr>
        </p:nvSpPr>
        <p:spPr>
          <a:xfrm>
            <a:off x="1042988" y="1125538"/>
            <a:ext cx="7110412" cy="504825"/>
          </a:xfrm>
        </p:spPr>
        <p:txBody>
          <a:bodyPr/>
          <a:lstStyle/>
          <a:p>
            <a:pPr>
              <a:buFont typeface="Wingdings" panose="05000000000000000000" pitchFamily="2" charset="2"/>
              <a:buChar char="Ø"/>
            </a:pPr>
            <a:r>
              <a:rPr lang="zh-CN" altLang="en-US" sz="2800" b="1" dirty="0" smtClean="0">
                <a:solidFill>
                  <a:srgbClr val="0000CC"/>
                </a:solidFill>
              </a:rPr>
              <a:t>射频、中频功率间的变频损耗或增益；</a:t>
            </a:r>
          </a:p>
          <a:p>
            <a:pPr>
              <a:buFont typeface="Wingdings" panose="05000000000000000000" pitchFamily="2" charset="2"/>
              <a:buNone/>
            </a:pPr>
            <a:endParaRPr lang="zh-CN" altLang="en-US" sz="2800" b="1" dirty="0" smtClean="0"/>
          </a:p>
        </p:txBody>
      </p:sp>
      <p:graphicFrame>
        <p:nvGraphicFramePr>
          <p:cNvPr id="399364" name="Object 4"/>
          <p:cNvGraphicFramePr>
            <a:graphicFrameLocks noGrp="1" noChangeAspect="1"/>
          </p:cNvGraphicFramePr>
          <p:nvPr>
            <p:ph sz="quarter" idx="2"/>
            <p:extLst/>
          </p:nvPr>
        </p:nvGraphicFramePr>
        <p:xfrm>
          <a:off x="1294469" y="1652985"/>
          <a:ext cx="7667823" cy="966787"/>
        </p:xfrm>
        <a:graphic>
          <a:graphicData uri="http://schemas.openxmlformats.org/presentationml/2006/ole">
            <mc:AlternateContent xmlns:mc="http://schemas.openxmlformats.org/markup-compatibility/2006">
              <mc:Choice xmlns:v="urn:schemas-microsoft-com:vml" Requires="v">
                <p:oleObj spid="_x0000_s127032" name="公式" r:id="rId3" imgW="3822480" imgH="482400" progId="Equation.3">
                  <p:embed/>
                </p:oleObj>
              </mc:Choice>
              <mc:Fallback>
                <p:oleObj name="公式" r:id="rId3" imgW="3822480" imgH="482400" progId="Equation.3">
                  <p:embed/>
                  <p:pic>
                    <p:nvPicPr>
                      <p:cNvPr id="3993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4469" y="1652985"/>
                        <a:ext cx="7667823" cy="966787"/>
                      </a:xfrm>
                      <a:prstGeom prst="rect">
                        <a:avLst/>
                      </a:prstGeom>
                      <a:noFill/>
                      <a:ln>
                        <a:noFill/>
                      </a:ln>
                      <a:effectLst/>
                      <a:extLst/>
                    </p:spPr>
                  </p:pic>
                </p:oleObj>
              </mc:Fallback>
            </mc:AlternateContent>
          </a:graphicData>
        </a:graphic>
      </p:graphicFrame>
      <p:sp>
        <p:nvSpPr>
          <p:cNvPr id="399368" name="Rectangle 8"/>
          <p:cNvSpPr>
            <a:spLocks noChangeArrowheads="1"/>
          </p:cNvSpPr>
          <p:nvPr/>
        </p:nvSpPr>
        <p:spPr bwMode="auto">
          <a:xfrm>
            <a:off x="1265161" y="2685652"/>
            <a:ext cx="63373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a:spcBef>
                <a:spcPct val="20000"/>
              </a:spcBef>
              <a:buClr>
                <a:schemeClr val="folHlink"/>
              </a:buClr>
              <a:buSzPct val="60000"/>
              <a:buFont typeface="Wingdings" panose="05000000000000000000" pitchFamily="2" charset="2"/>
              <a:buNone/>
            </a:pPr>
            <a:r>
              <a:rPr lang="zh-CN" altLang="en-US" sz="2400" b="0" dirty="0"/>
              <a:t>通常，对于</a:t>
            </a:r>
            <a:r>
              <a:rPr lang="en-US" altLang="zh-CN" sz="2400" b="0" dirty="0"/>
              <a:t>BJT</a:t>
            </a:r>
            <a:r>
              <a:rPr lang="zh-CN" altLang="en-US" sz="2400" b="0" dirty="0"/>
              <a:t>或</a:t>
            </a:r>
            <a:r>
              <a:rPr lang="en-US" altLang="zh-CN" sz="2400" b="0" dirty="0"/>
              <a:t>FET</a:t>
            </a:r>
            <a:r>
              <a:rPr lang="zh-CN" altLang="en-US" sz="2400" b="0" dirty="0"/>
              <a:t>，常用变频增益。</a:t>
            </a:r>
          </a:p>
          <a:p>
            <a:pPr algn="l">
              <a:spcBef>
                <a:spcPct val="20000"/>
              </a:spcBef>
              <a:buClr>
                <a:schemeClr val="folHlink"/>
              </a:buClr>
              <a:buSzPct val="60000"/>
              <a:buFont typeface="Wingdings" panose="05000000000000000000" pitchFamily="2" charset="2"/>
              <a:buNone/>
            </a:pPr>
            <a:endParaRPr lang="zh-CN" altLang="en-US" b="0" dirty="0"/>
          </a:p>
        </p:txBody>
      </p:sp>
      <p:sp>
        <p:nvSpPr>
          <p:cNvPr id="399369" name="Rectangle 9"/>
          <p:cNvSpPr>
            <a:spLocks noChangeArrowheads="1"/>
          </p:cNvSpPr>
          <p:nvPr/>
        </p:nvSpPr>
        <p:spPr bwMode="auto">
          <a:xfrm>
            <a:off x="1072296" y="3291283"/>
            <a:ext cx="63373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a:spcBef>
                <a:spcPct val="20000"/>
              </a:spcBef>
              <a:buClr>
                <a:srgbClr val="0000CC"/>
              </a:buClr>
              <a:buSzPct val="100000"/>
              <a:buFont typeface="Wingdings" panose="05000000000000000000" pitchFamily="2" charset="2"/>
              <a:buChar char="Ø"/>
            </a:pPr>
            <a:r>
              <a:rPr lang="zh-CN" altLang="en-US" dirty="0" smtClean="0">
                <a:solidFill>
                  <a:srgbClr val="0000CC"/>
                </a:solidFill>
                <a:cs typeface="Times New Roman" panose="02020603050405020304" pitchFamily="18" charset="0"/>
              </a:rPr>
              <a:t>噪声系数</a:t>
            </a:r>
            <a:r>
              <a:rPr lang="en-US" altLang="zh-CN" dirty="0" smtClean="0">
                <a:solidFill>
                  <a:srgbClr val="0000CC"/>
                </a:solidFill>
                <a:cs typeface="Times New Roman" panose="02020603050405020304" pitchFamily="18" charset="0"/>
              </a:rPr>
              <a:t>F</a:t>
            </a:r>
            <a:r>
              <a:rPr lang="zh-CN" altLang="en-US" dirty="0" smtClean="0">
                <a:solidFill>
                  <a:srgbClr val="0000CC"/>
                </a:solidFill>
                <a:latin typeface="+mn-lt"/>
                <a:ea typeface="+mn-ea"/>
              </a:rPr>
              <a:t>；</a:t>
            </a:r>
            <a:endParaRPr lang="zh-CN" altLang="en-US" dirty="0">
              <a:solidFill>
                <a:srgbClr val="0000CC"/>
              </a:solidFill>
              <a:latin typeface="+mn-lt"/>
              <a:ea typeface="+mn-ea"/>
            </a:endParaRPr>
          </a:p>
          <a:p>
            <a:pPr algn="l">
              <a:spcBef>
                <a:spcPct val="20000"/>
              </a:spcBef>
              <a:buClr>
                <a:schemeClr val="folHlink"/>
              </a:buClr>
              <a:buSzPct val="60000"/>
              <a:buFont typeface="Wingdings" panose="05000000000000000000" pitchFamily="2" charset="2"/>
              <a:buNone/>
            </a:pPr>
            <a:endParaRPr lang="zh-CN" altLang="en-US" sz="2400" dirty="0">
              <a:solidFill>
                <a:srgbClr val="0000CC"/>
              </a:solidFill>
              <a:latin typeface="Tahoma" panose="020B0604030504040204" pitchFamily="34" charset="0"/>
            </a:endParaRPr>
          </a:p>
        </p:txBody>
      </p:sp>
      <p:sp>
        <p:nvSpPr>
          <p:cNvPr id="399379" name="Text Box 19"/>
          <p:cNvSpPr txBox="1">
            <a:spLocks noChangeArrowheads="1"/>
          </p:cNvSpPr>
          <p:nvPr/>
        </p:nvSpPr>
        <p:spPr bwMode="auto">
          <a:xfrm>
            <a:off x="1461255" y="3971925"/>
            <a:ext cx="7334250" cy="9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eaLnBrk="1" hangingPunct="1">
              <a:lnSpc>
                <a:spcPts val="3600"/>
              </a:lnSpc>
            </a:pPr>
            <a:r>
              <a:rPr lang="en-US" altLang="zh-CN" sz="2400" b="0" dirty="0"/>
              <a:t>FET</a:t>
            </a:r>
            <a:r>
              <a:rPr lang="zh-CN" altLang="en-US" sz="2400" b="0" dirty="0"/>
              <a:t>的噪声系数比</a:t>
            </a:r>
            <a:r>
              <a:rPr lang="en-US" altLang="zh-CN" sz="2400" b="0" dirty="0"/>
              <a:t>BJT</a:t>
            </a:r>
            <a:r>
              <a:rPr lang="zh-CN" altLang="en-US" sz="2400" b="0" dirty="0"/>
              <a:t>低，</a:t>
            </a:r>
            <a:r>
              <a:rPr lang="en-US" altLang="zh-CN" sz="2400" b="0" dirty="0"/>
              <a:t>BJT</a:t>
            </a:r>
            <a:r>
              <a:rPr lang="zh-CN" altLang="en-US" sz="2400" b="0" dirty="0"/>
              <a:t>混频器常应用于需要高变频效率和低偏置电压的</a:t>
            </a:r>
            <a:r>
              <a:rPr lang="zh-CN" altLang="en-US" sz="2400" b="0" dirty="0" smtClean="0"/>
              <a:t>场合。</a:t>
            </a:r>
            <a:endParaRPr lang="zh-CN" altLang="en-US" sz="2400" b="0" dirty="0"/>
          </a:p>
        </p:txBody>
      </p:sp>
      <p:sp>
        <p:nvSpPr>
          <p:cNvPr id="19" name="Rectangle 3"/>
          <p:cNvSpPr txBox="1">
            <a:spLocks noChangeArrowheads="1"/>
          </p:cNvSpPr>
          <p:nvPr/>
        </p:nvSpPr>
        <p:spPr bwMode="auto">
          <a:xfrm>
            <a:off x="1072296" y="5029200"/>
            <a:ext cx="7772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800" b="1" kern="0" dirty="0" smtClean="0">
                <a:solidFill>
                  <a:srgbClr val="0000CC"/>
                </a:solidFill>
              </a:rPr>
              <a:t>本振信号与射频端口之间的隔离度；</a:t>
            </a:r>
          </a:p>
        </p:txBody>
      </p:sp>
    </p:spTree>
    <p:extLst>
      <p:ext uri="{BB962C8B-B14F-4D97-AF65-F5344CB8AC3E}">
        <p14:creationId xmlns:p14="http://schemas.microsoft.com/office/powerpoint/2010/main" val="787572870"/>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第一章 通信电子线路简介</a:t>
            </a:r>
          </a:p>
        </p:txBody>
      </p:sp>
      <p:sp>
        <p:nvSpPr>
          <p:cNvPr id="3" name="内容占位符 2"/>
          <p:cNvSpPr>
            <a:spLocks noGrp="1"/>
          </p:cNvSpPr>
          <p:nvPr>
            <p:ph idx="1"/>
          </p:nvPr>
        </p:nvSpPr>
        <p:spPr>
          <a:xfrm>
            <a:off x="457200" y="1719263"/>
            <a:ext cx="8229600" cy="1853753"/>
          </a:xfrm>
        </p:spPr>
        <p:txBody>
          <a:bodyPr/>
          <a:lstStyle/>
          <a:p>
            <a:r>
              <a:rPr lang="zh-CN" altLang="en-US" b="1" dirty="0" smtClean="0">
                <a:latin typeface="Times New Roman" panose="02020603050405020304" pitchFamily="18" charset="0"/>
                <a:cs typeface="Times New Roman" panose="02020603050405020304" pitchFamily="18" charset="0"/>
              </a:rPr>
              <a:t>通信中常用的技术：</a:t>
            </a:r>
            <a:r>
              <a:rPr lang="en-US" altLang="zh-CN" b="1" dirty="0" smtClean="0">
                <a:latin typeface="Times New Roman" panose="02020603050405020304" pitchFamily="18" charset="0"/>
                <a:cs typeface="Times New Roman" panose="02020603050405020304" pitchFamily="18" charset="0"/>
              </a:rPr>
              <a:t>FDMA</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TDMA</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CDMA</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OFDM……</a:t>
            </a:r>
          </a:p>
          <a:p>
            <a:r>
              <a:rPr lang="zh-CN" altLang="en-US" b="1" dirty="0" smtClean="0">
                <a:latin typeface="Times New Roman" panose="02020603050405020304" pitchFamily="18" charset="0"/>
                <a:cs typeface="Times New Roman" panose="02020603050405020304" pitchFamily="18" charset="0"/>
              </a:rPr>
              <a:t>通信系统模型：</a:t>
            </a:r>
            <a:endParaRPr lang="en-US" altLang="zh-CN" b="1" dirty="0" smtClean="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smtClean="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为什么通信系统中需要混频？</a:t>
            </a:r>
            <a:endParaRPr lang="en-US" altLang="zh-CN" b="1" dirty="0" smtClean="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a:t>
            </a:r>
            <a:r>
              <a:rPr lang="el-GR" altLang="zh-CN" sz="3200" b="1" i="1" dirty="0" smtClean="0">
                <a:solidFill>
                  <a:srgbClr val="FF0000"/>
                </a:solidFill>
                <a:latin typeface="Times New Roman" panose="02020603050405020304" pitchFamily="18" charset="0"/>
                <a:cs typeface="Times New Roman" panose="02020603050405020304" pitchFamily="18" charset="0"/>
              </a:rPr>
              <a:t>λ</a:t>
            </a:r>
            <a:r>
              <a:rPr lang="en-US" altLang="zh-CN" sz="3200" b="1" i="1" dirty="0">
                <a:solidFill>
                  <a:srgbClr val="FF0000"/>
                </a:solidFill>
                <a:latin typeface="Times New Roman" panose="02020603050405020304" pitchFamily="18" charset="0"/>
                <a:cs typeface="Times New Roman" panose="02020603050405020304" pitchFamily="18" charset="0"/>
              </a:rPr>
              <a:t>=c*T=c/f</a:t>
            </a:r>
            <a:endParaRPr lang="en-US" altLang="zh-CN" b="1" dirty="0" smtClean="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4</a:t>
            </a:fld>
            <a:endParaRPr lang="en-US" altLang="zh-CN"/>
          </a:p>
        </p:txBody>
      </p:sp>
      <p:graphicFrame>
        <p:nvGraphicFramePr>
          <p:cNvPr id="5" name="Object 5"/>
          <p:cNvGraphicFramePr>
            <a:graphicFrameLocks noChangeAspect="1"/>
          </p:cNvGraphicFramePr>
          <p:nvPr>
            <p:extLst>
              <p:ext uri="{D42A27DB-BD31-4B8C-83A1-F6EECF244321}">
                <p14:modId xmlns:p14="http://schemas.microsoft.com/office/powerpoint/2010/main" val="1017283118"/>
              </p:ext>
            </p:extLst>
          </p:nvPr>
        </p:nvGraphicFramePr>
        <p:xfrm>
          <a:off x="755576" y="3429000"/>
          <a:ext cx="8208109" cy="1944216"/>
        </p:xfrm>
        <a:graphic>
          <a:graphicData uri="http://schemas.openxmlformats.org/presentationml/2006/ole">
            <mc:AlternateContent xmlns:mc="http://schemas.openxmlformats.org/markup-compatibility/2006">
              <mc:Choice xmlns:v="urn:schemas-microsoft-com:vml" Requires="v">
                <p:oleObj spid="_x0000_s108639" name="Visio" r:id="rId3" imgW="5188642" imgH="1228802" progId="Visio.Drawing.11">
                  <p:embed/>
                </p:oleObj>
              </mc:Choice>
              <mc:Fallback>
                <p:oleObj name="Visio" r:id="rId3" imgW="5188642" imgH="1228802" progId="Visio.Drawing.11">
                  <p:embed/>
                  <p:pic>
                    <p:nvPicPr>
                      <p:cNvPr id="84997"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429000"/>
                        <a:ext cx="8208109" cy="194421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47298641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1560" y="-315416"/>
            <a:ext cx="7793037" cy="1143001"/>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本振频率选择</a:t>
            </a:r>
          </a:p>
        </p:txBody>
      </p:sp>
      <p:sp>
        <p:nvSpPr>
          <p:cNvPr id="2" name="文本框 1"/>
          <p:cNvSpPr txBox="1"/>
          <p:nvPr/>
        </p:nvSpPr>
        <p:spPr>
          <a:xfrm>
            <a:off x="381000" y="762000"/>
            <a:ext cx="8579400" cy="1938992"/>
          </a:xfrm>
          <a:prstGeom prst="rect">
            <a:avLst/>
          </a:prstGeom>
          <a:noFill/>
        </p:spPr>
        <p:txBody>
          <a:bodyPr wrap="square" rtlCol="0">
            <a:spAutoFit/>
          </a:bodyPr>
          <a:lstStyle/>
          <a:p>
            <a:pPr algn="just">
              <a:lnSpc>
                <a:spcPts val="3600"/>
              </a:lnSpc>
            </a:pPr>
            <a:r>
              <a:rPr lang="zh-CN" altLang="en-US" sz="2400" b="1" dirty="0">
                <a:solidFill>
                  <a:srgbClr val="0000CC"/>
                </a:solidFill>
                <a:latin typeface="Times New Roman" panose="02020603050405020304" pitchFamily="18" charset="0"/>
                <a:cs typeface="Times New Roman" panose="02020603050405020304" pitchFamily="18" charset="0"/>
              </a:rPr>
              <a:t>已知一射频信道的中心频率为</a:t>
            </a:r>
            <a:r>
              <a:rPr lang="en-US" altLang="zh-CN" sz="2400" b="1" dirty="0">
                <a:solidFill>
                  <a:srgbClr val="0000CC"/>
                </a:solidFill>
                <a:latin typeface="Times New Roman" panose="02020603050405020304" pitchFamily="18" charset="0"/>
                <a:cs typeface="Times New Roman" panose="02020603050405020304" pitchFamily="18" charset="0"/>
              </a:rPr>
              <a:t>1.89GHz</a:t>
            </a:r>
            <a:r>
              <a:rPr lang="zh-CN" altLang="en-US" sz="2400" b="1" dirty="0">
                <a:solidFill>
                  <a:srgbClr val="0000CC"/>
                </a:solidFill>
                <a:latin typeface="Times New Roman" panose="02020603050405020304" pitchFamily="18" charset="0"/>
                <a:cs typeface="Times New Roman" panose="02020603050405020304" pitchFamily="18" charset="0"/>
              </a:rPr>
              <a:t>，带宽为</a:t>
            </a:r>
            <a:r>
              <a:rPr lang="en-US" altLang="zh-CN" sz="2400" b="1" dirty="0">
                <a:solidFill>
                  <a:srgbClr val="0000CC"/>
                </a:solidFill>
                <a:latin typeface="Times New Roman" panose="02020603050405020304" pitchFamily="18" charset="0"/>
                <a:cs typeface="Times New Roman" panose="02020603050405020304" pitchFamily="18" charset="0"/>
              </a:rPr>
              <a:t>20MHz</a:t>
            </a:r>
            <a:r>
              <a:rPr lang="zh-CN" altLang="en-US" sz="2400" b="1" dirty="0">
                <a:solidFill>
                  <a:srgbClr val="0000CC"/>
                </a:solidFill>
                <a:latin typeface="Times New Roman" panose="02020603050405020304" pitchFamily="18" charset="0"/>
                <a:cs typeface="Times New Roman" panose="02020603050405020304" pitchFamily="18" charset="0"/>
              </a:rPr>
              <a:t>，需要下变频为</a:t>
            </a:r>
            <a:r>
              <a:rPr lang="en-US" altLang="zh-CN" sz="2400" b="1" dirty="0">
                <a:solidFill>
                  <a:srgbClr val="0000CC"/>
                </a:solidFill>
                <a:latin typeface="Times New Roman" panose="02020603050405020304" pitchFamily="18" charset="0"/>
                <a:cs typeface="Times New Roman" panose="02020603050405020304" pitchFamily="18" charset="0"/>
              </a:rPr>
              <a:t>200MHz</a:t>
            </a:r>
            <a:r>
              <a:rPr lang="zh-CN" altLang="en-US" sz="2400" b="1" dirty="0">
                <a:solidFill>
                  <a:srgbClr val="0000CC"/>
                </a:solidFill>
                <a:latin typeface="Times New Roman" panose="02020603050405020304" pitchFamily="18" charset="0"/>
                <a:cs typeface="Times New Roman" panose="02020603050405020304" pitchFamily="18" charset="0"/>
              </a:rPr>
              <a:t>中的中频。请选择合适的本振频率</a:t>
            </a:r>
            <a:r>
              <a:rPr lang="en-US" altLang="zh-CN" sz="2400" b="1" i="1" dirty="0" err="1">
                <a:solidFill>
                  <a:srgbClr val="0000CC"/>
                </a:solidFill>
                <a:latin typeface="Times New Roman" panose="02020603050405020304" pitchFamily="18" charset="0"/>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LO</a:t>
            </a:r>
            <a:r>
              <a:rPr lang="zh-CN" altLang="en-US" sz="2400" b="1" dirty="0">
                <a:solidFill>
                  <a:srgbClr val="0000CC"/>
                </a:solidFill>
                <a:latin typeface="Times New Roman" panose="02020603050405020304" pitchFamily="18" charset="0"/>
                <a:cs typeface="Times New Roman" panose="02020603050405020304" pitchFamily="18" charset="0"/>
              </a:rPr>
              <a:t>。确定能够滤出该射频信道和相应中频信道的带通滤波器的品质因数</a:t>
            </a:r>
            <a:r>
              <a:rPr lang="zh-CN" altLang="en-US" sz="2400" b="1" dirty="0" smtClean="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Q</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err="1">
                <a:solidFill>
                  <a:srgbClr val="0000CC"/>
                </a:solidFill>
                <a:latin typeface="Times New Roman" panose="02020603050405020304" pitchFamily="18" charset="0"/>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RF</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BW</a:t>
            </a:r>
            <a:endParaRPr lang="zh-CN" altLang="en-US" sz="2400" b="1" dirty="0">
              <a:solidFill>
                <a:srgbClr val="0000CC"/>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369277" y="2593098"/>
            <a:ext cx="8462169" cy="4247317"/>
          </a:xfrm>
          <a:prstGeom prst="rect">
            <a:avLst/>
          </a:prstGeom>
          <a:noFill/>
        </p:spPr>
        <p:txBody>
          <a:bodyPr wrap="square" rtlCol="0">
            <a:spAutoFit/>
          </a:bodyPr>
          <a:lstStyle/>
          <a:p>
            <a:pPr algn="just">
              <a:lnSpc>
                <a:spcPts val="3600"/>
              </a:lnSpc>
            </a:pPr>
            <a:r>
              <a:rPr lang="zh-CN" altLang="en-US" sz="2400" b="1" dirty="0" smtClean="0">
                <a:latin typeface="Times New Roman" panose="02020603050405020304" pitchFamily="18" charset="0"/>
                <a:cs typeface="Times New Roman" panose="02020603050405020304" pitchFamily="18" charset="0"/>
              </a:rPr>
              <a:t>解：通过非线性器件将射频信号与本振信号混频后，根据</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RF</a:t>
            </a:r>
            <a:r>
              <a:rPr lang="zh-CN" altLang="en-US" sz="2400" b="1" dirty="0" smtClean="0">
                <a:latin typeface="Times New Roman" panose="02020603050405020304" pitchFamily="18" charset="0"/>
                <a:cs typeface="Times New Roman" panose="02020603050405020304" pitchFamily="18" charset="0"/>
              </a:rPr>
              <a:t>和</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LO</a:t>
            </a:r>
            <a:r>
              <a:rPr lang="zh-CN" altLang="en-US" sz="2400" b="1" dirty="0" smtClean="0">
                <a:latin typeface="Times New Roman" panose="02020603050405020304" pitchFamily="18" charset="0"/>
                <a:cs typeface="Times New Roman" panose="02020603050405020304" pitchFamily="18" charset="0"/>
              </a:rPr>
              <a:t>的相对大小，我们可以得到</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IF</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err="1"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zh-CN" altLang="en-US" sz="2400" b="1" dirty="0" smtClean="0">
                <a:latin typeface="Times New Roman" panose="02020603050405020304" pitchFamily="18" charset="0"/>
                <a:cs typeface="Times New Roman" panose="02020603050405020304" pitchFamily="18" charset="0"/>
              </a:rPr>
              <a:t>或</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IF</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en-US" altLang="zh-CN" sz="2400" b="1" dirty="0" err="1"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zh-CN" altLang="en-US" sz="2400" b="1" dirty="0" smtClean="0">
                <a:latin typeface="Times New Roman" panose="02020603050405020304" pitchFamily="18" charset="0"/>
                <a:cs typeface="Times New Roman" panose="02020603050405020304" pitchFamily="18" charset="0"/>
              </a:rPr>
              <a:t>的中频信号。因此，为了从</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en-US" altLang="zh-CN" sz="2400" b="1" dirty="0" smtClean="0">
                <a:latin typeface="Times New Roman" panose="02020603050405020304" pitchFamily="18" charset="0"/>
                <a:cs typeface="Times New Roman" panose="02020603050405020304" pitchFamily="18" charset="0"/>
              </a:rPr>
              <a:t>=1.89GHz</a:t>
            </a:r>
            <a:r>
              <a:rPr lang="zh-CN" altLang="en-US" sz="2400" b="1" dirty="0" smtClean="0">
                <a:latin typeface="Times New Roman" panose="02020603050405020304" pitchFamily="18" charset="0"/>
                <a:cs typeface="Times New Roman" panose="02020603050405020304" pitchFamily="18" charset="0"/>
              </a:rPr>
              <a:t>产生</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smtClean="0">
                <a:latin typeface="Times New Roman" panose="02020603050405020304" pitchFamily="18" charset="0"/>
                <a:cs typeface="Times New Roman" panose="02020603050405020304" pitchFamily="18" charset="0"/>
              </a:rPr>
              <a:t>=200MHz</a:t>
            </a:r>
            <a:r>
              <a:rPr lang="zh-CN" altLang="en-US" sz="2400" b="1" dirty="0" smtClean="0">
                <a:latin typeface="Times New Roman" panose="02020603050405020304" pitchFamily="18" charset="0"/>
                <a:cs typeface="Times New Roman" panose="02020603050405020304" pitchFamily="18" charset="0"/>
              </a:rPr>
              <a:t>的中频，我们可以采用</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smtClean="0">
                <a:latin typeface="Times New Roman" panose="02020603050405020304" pitchFamily="18" charset="0"/>
                <a:cs typeface="Times New Roman" panose="02020603050405020304" pitchFamily="18" charset="0"/>
              </a:rPr>
              <a:t>=1.69GHz</a:t>
            </a:r>
            <a:r>
              <a:rPr lang="zh-CN" altLang="en-US" sz="2400" b="1" dirty="0" smtClean="0">
                <a:latin typeface="Times New Roman" panose="02020603050405020304" pitchFamily="18" charset="0"/>
                <a:cs typeface="Times New Roman" panose="02020603050405020304" pitchFamily="18" charset="0"/>
              </a:rPr>
              <a:t>或</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smtClean="0">
                <a:latin typeface="Times New Roman" panose="02020603050405020304" pitchFamily="18" charset="0"/>
                <a:cs typeface="Times New Roman" panose="02020603050405020304" pitchFamily="18" charset="0"/>
              </a:rPr>
              <a:t>=2.09GHz</a:t>
            </a:r>
            <a:r>
              <a:rPr lang="zh-CN" altLang="en-US" sz="2400" b="1" dirty="0" smtClean="0">
                <a:latin typeface="Times New Roman" panose="02020603050405020304" pitchFamily="18" charset="0"/>
                <a:cs typeface="Times New Roman" panose="02020603050405020304" pitchFamily="18" charset="0"/>
              </a:rPr>
              <a:t>。这两种方案都是可行的，实际应用中也都常被采用。如果选择</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smtClean="0">
                <a:solidFill>
                  <a:srgbClr val="FF0000"/>
                </a:solidFill>
                <a:latin typeface="Times New Roman" panose="02020603050405020304" pitchFamily="18" charset="0"/>
                <a:cs typeface="Times New Roman" panose="02020603050405020304" pitchFamily="18" charset="0"/>
              </a:rPr>
              <a:t>&gt;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zh-CN" altLang="en-US" sz="2400" b="1" dirty="0" smtClean="0">
                <a:latin typeface="Times New Roman" panose="02020603050405020304" pitchFamily="18" charset="0"/>
                <a:cs typeface="Times New Roman" panose="02020603050405020304" pitchFamily="18" charset="0"/>
              </a:rPr>
              <a:t>，则称混频器为地本振注入（</a:t>
            </a:r>
            <a:r>
              <a:rPr lang="en-US" altLang="zh-CN" sz="2400" b="1" dirty="0" smtClean="0">
                <a:solidFill>
                  <a:srgbClr val="FF0000"/>
                </a:solidFill>
                <a:latin typeface="Times New Roman" panose="02020603050405020304" pitchFamily="18" charset="0"/>
                <a:cs typeface="Times New Roman" panose="02020603050405020304" pitchFamily="18" charset="0"/>
              </a:rPr>
              <a:t>Low-side injection</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如果选择</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smtClean="0">
                <a:solidFill>
                  <a:srgbClr val="FF0000"/>
                </a:solidFill>
                <a:latin typeface="Times New Roman" panose="02020603050405020304" pitchFamily="18" charset="0"/>
                <a:cs typeface="Times New Roman" panose="02020603050405020304" pitchFamily="18" charset="0"/>
              </a:rPr>
              <a:t>&lt;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zh-CN" altLang="en-US" sz="2400" b="1" dirty="0" smtClean="0">
                <a:latin typeface="Times New Roman" panose="02020603050405020304" pitchFamily="18" charset="0"/>
                <a:cs typeface="Times New Roman" panose="02020603050405020304" pitchFamily="18" charset="0"/>
              </a:rPr>
              <a:t>，则称混频器为高本振注入（</a:t>
            </a:r>
            <a:r>
              <a:rPr lang="en-US" altLang="zh-CN" sz="2400" b="1" dirty="0" smtClean="0">
                <a:solidFill>
                  <a:srgbClr val="FF0000"/>
                </a:solidFill>
                <a:latin typeface="Times New Roman" panose="02020603050405020304" pitchFamily="18" charset="0"/>
                <a:cs typeface="Times New Roman" panose="02020603050405020304" pitchFamily="18" charset="0"/>
              </a:rPr>
              <a:t>High-side injection</a:t>
            </a:r>
            <a:r>
              <a:rPr lang="zh-CN" altLang="en-US" sz="2400" b="1" dirty="0" smtClean="0">
                <a:latin typeface="Times New Roman" panose="02020603050405020304" pitchFamily="18" charset="0"/>
                <a:cs typeface="Times New Roman" panose="02020603050405020304" pitchFamily="18" charset="0"/>
              </a:rPr>
              <a:t>）。由于本振信号频率越低则越容易产生和处理，所以前一种方案更常用。</a:t>
            </a:r>
            <a:endParaRPr lang="en-US" altLang="zh-CN"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678714"/>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838200"/>
            <a:ext cx="8153400" cy="4525963"/>
          </a:xfrm>
        </p:spPr>
        <p:txBody>
          <a:bodyPr/>
          <a:lstStyle/>
          <a:p>
            <a:pPr marL="0" indent="0" algn="just">
              <a:lnSpc>
                <a:spcPts val="4000"/>
              </a:lnSpc>
              <a:buNone/>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因为</a:t>
            </a:r>
            <a:r>
              <a:rPr lang="zh-CN" altLang="en-US" sz="2400" b="1" dirty="0">
                <a:latin typeface="Times New Roman" panose="02020603050405020304" pitchFamily="18" charset="0"/>
                <a:cs typeface="Times New Roman" panose="02020603050405020304" pitchFamily="18" charset="0"/>
              </a:rPr>
              <a:t>在下变频信号之前，信号带宽为</a:t>
            </a:r>
            <a:r>
              <a:rPr lang="en-US" altLang="zh-CN" sz="2400" b="1" dirty="0">
                <a:latin typeface="Times New Roman" panose="02020603050405020304" pitchFamily="18" charset="0"/>
                <a:cs typeface="Times New Roman" panose="02020603050405020304" pitchFamily="18" charset="0"/>
              </a:rPr>
              <a:t>20MHz</a:t>
            </a:r>
            <a:r>
              <a:rPr lang="zh-CN" altLang="en-US" sz="2400" b="1" dirty="0">
                <a:latin typeface="Times New Roman" panose="02020603050405020304" pitchFamily="18" charset="0"/>
                <a:cs typeface="Times New Roman" panose="02020603050405020304" pitchFamily="18" charset="0"/>
              </a:rPr>
              <a:t>，中心频率为</a:t>
            </a:r>
            <a:r>
              <a:rPr lang="en-US" altLang="zh-CN" sz="2400" b="1" dirty="0">
                <a:latin typeface="Times New Roman" panose="02020603050405020304" pitchFamily="18" charset="0"/>
                <a:cs typeface="Times New Roman" panose="02020603050405020304" pitchFamily="18" charset="0"/>
              </a:rPr>
              <a:t>1.89GHz</a:t>
            </a:r>
            <a:r>
              <a:rPr lang="zh-CN" altLang="en-US" sz="2400" b="1" dirty="0">
                <a:latin typeface="Times New Roman" panose="02020603050405020304" pitchFamily="18" charset="0"/>
                <a:cs typeface="Times New Roman" panose="02020603050405020304" pitchFamily="18" charset="0"/>
              </a:rPr>
              <a:t>，所以，如果要滤除该信号，我们必须使用品质因数</a:t>
            </a:r>
            <a:r>
              <a:rPr lang="en-US" altLang="zh-CN" sz="2400" b="1" i="1" dirty="0">
                <a:solidFill>
                  <a:srgbClr val="FF0000"/>
                </a:solidFill>
                <a:latin typeface="Times New Roman" panose="02020603050405020304" pitchFamily="18" charset="0"/>
                <a:cs typeface="Times New Roman" panose="02020603050405020304" pitchFamily="18" charset="0"/>
              </a:rPr>
              <a:t>Q</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a:solidFill>
                  <a:srgbClr val="FF0000"/>
                </a:solidFill>
                <a:latin typeface="Times New Roman" panose="02020603050405020304" pitchFamily="18" charset="0"/>
                <a:cs typeface="Times New Roman" panose="02020603050405020304" pitchFamily="18" charset="0"/>
              </a:rPr>
              <a:t>BW</a:t>
            </a:r>
            <a:r>
              <a:rPr lang="en-US" altLang="zh-CN" sz="2400" b="1" dirty="0">
                <a:latin typeface="Times New Roman" panose="02020603050405020304" pitchFamily="18" charset="0"/>
                <a:cs typeface="Times New Roman" panose="02020603050405020304" pitchFamily="18" charset="0"/>
              </a:rPr>
              <a:t>=94.5</a:t>
            </a:r>
            <a:r>
              <a:rPr lang="zh-CN" altLang="en-US" sz="2400" b="1" dirty="0">
                <a:latin typeface="Times New Roman" panose="02020603050405020304" pitchFamily="18" charset="0"/>
                <a:cs typeface="Times New Roman" panose="02020603050405020304" pitchFamily="18" charset="0"/>
              </a:rPr>
              <a:t>的滤波器。然而，下变频之后，信号的带宽没有变，但中心频率变为</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a:latin typeface="Times New Roman" panose="02020603050405020304" pitchFamily="18" charset="0"/>
                <a:cs typeface="Times New Roman" panose="02020603050405020304" pitchFamily="18" charset="0"/>
              </a:rPr>
              <a:t>=200MHz</a:t>
            </a:r>
            <a:r>
              <a:rPr lang="zh-CN" altLang="en-US" sz="2400" b="1" dirty="0">
                <a:latin typeface="Times New Roman" panose="02020603050405020304" pitchFamily="18" charset="0"/>
                <a:cs typeface="Times New Roman" panose="02020603050405020304" pitchFamily="18" charset="0"/>
              </a:rPr>
              <a:t>，所以，滤波器的品质因数只要为</a:t>
            </a:r>
            <a:r>
              <a:rPr lang="en-US" altLang="zh-CN" sz="2400" b="1" i="1" dirty="0">
                <a:latin typeface="Times New Roman" panose="02020603050405020304" pitchFamily="18" charset="0"/>
                <a:cs typeface="Times New Roman" panose="02020603050405020304" pitchFamily="18" charset="0"/>
              </a:rPr>
              <a:t>Q</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BW</a:t>
            </a:r>
            <a:r>
              <a:rPr lang="en-US" altLang="zh-CN" sz="2400" b="1" dirty="0">
                <a:latin typeface="Times New Roman" panose="02020603050405020304" pitchFamily="18" charset="0"/>
                <a:cs typeface="Times New Roman" panose="02020603050405020304" pitchFamily="18" charset="0"/>
              </a:rPr>
              <a:t>=10</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marL="0" indent="0" algn="just">
              <a:lnSpc>
                <a:spcPts val="4000"/>
              </a:lnSpc>
              <a:buNone/>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此</a:t>
            </a:r>
            <a:r>
              <a:rPr lang="zh-CN" altLang="en-US" sz="2400" b="1" dirty="0">
                <a:latin typeface="Times New Roman" panose="02020603050405020304" pitchFamily="18" charset="0"/>
                <a:cs typeface="Times New Roman" panose="02020603050405020304" pitchFamily="18" charset="0"/>
              </a:rPr>
              <a:t>例题表明，一旦使用混频器实现了对射频信号的下变频，则可大大降低对滤波器的技术指标要求</a:t>
            </a:r>
            <a:r>
              <a:rPr lang="zh-CN" altLang="en-US" sz="2800" b="1" dirty="0">
                <a:latin typeface="Times New Roman" panose="02020603050405020304" pitchFamily="18" charset="0"/>
                <a:cs typeface="Times New Roman" panose="02020603050405020304" pitchFamily="18" charset="0"/>
              </a:rPr>
              <a:t>。</a:t>
            </a:r>
            <a:endParaRPr lang="zh-CN" altLang="en-US" sz="2800" dirty="0"/>
          </a:p>
        </p:txBody>
      </p:sp>
    </p:spTree>
    <p:extLst>
      <p:ext uri="{BB962C8B-B14F-4D97-AF65-F5344CB8AC3E}">
        <p14:creationId xmlns:p14="http://schemas.microsoft.com/office/powerpoint/2010/main" val="808546607"/>
      </p:ext>
    </p:extLst>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50838"/>
            <a:ext cx="8229600" cy="639762"/>
          </a:xfrm>
        </p:spPr>
        <p:txBody>
          <a:bodyPr/>
          <a:lstStyle/>
          <a:p>
            <a:pPr eaLnBrk="1" hangingPunct="1"/>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互相调制（</a:t>
            </a:r>
            <a:r>
              <a:rPr lang="en-US" altLang="zh-CN"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Inter </a:t>
            </a:r>
            <a:r>
              <a:rPr lang="en-US" altLang="zh-CN" sz="4000" b="1" kern="1200" dirty="0" smtClean="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Modulation</a:t>
            </a:r>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6" name="矩形 5"/>
          <p:cNvSpPr/>
          <p:nvPr/>
        </p:nvSpPr>
        <p:spPr>
          <a:xfrm>
            <a:off x="381000" y="1143000"/>
            <a:ext cx="8382000" cy="3323987"/>
          </a:xfrm>
          <a:prstGeom prst="rect">
            <a:avLst/>
          </a:prstGeom>
        </p:spPr>
        <p:txBody>
          <a:bodyPr wrap="square">
            <a:spAutoFit/>
          </a:bodyPr>
          <a:lstStyle/>
          <a:p>
            <a:pPr algn="just">
              <a:lnSpc>
                <a:spcPts val="3600"/>
              </a:lnSpc>
              <a:spcBef>
                <a:spcPts val="500"/>
              </a:spcBef>
            </a:pPr>
            <a:r>
              <a:rPr lang="zh-CN" altLang="en-US" sz="2400" b="1" dirty="0" smtClean="0">
                <a:latin typeface="Times New Roman" panose="02020603050405020304" pitchFamily="18" charset="0"/>
                <a:cs typeface="Times New Roman" panose="02020603050405020304" pitchFamily="18" charset="0"/>
              </a:rPr>
              <a:t>       若</a:t>
            </a:r>
            <a:r>
              <a:rPr lang="zh-CN" altLang="en-US" sz="2400" b="1" dirty="0">
                <a:latin typeface="Times New Roman" panose="02020603050405020304" pitchFamily="18" charset="0"/>
                <a:cs typeface="Times New Roman" panose="02020603050405020304" pitchFamily="18" charset="0"/>
              </a:rPr>
              <a:t>有两个干扰频率</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输入到混频器，会产生组合频率</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而</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频率较高，容易滤除，</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比较靠近有用的射频信号，就会对有用信号产生干扰。故由两个输入信号的互相调制引起的失真叫</a:t>
            </a:r>
            <a:r>
              <a:rPr lang="zh-CN" altLang="en-US" sz="2400" b="1" dirty="0">
                <a:solidFill>
                  <a:srgbClr val="0000CC"/>
                </a:solidFill>
                <a:latin typeface="Times New Roman" panose="02020603050405020304" pitchFamily="18" charset="0"/>
                <a:cs typeface="Times New Roman" panose="02020603050405020304" pitchFamily="18" charset="0"/>
              </a:rPr>
              <a:t>互调失真</a:t>
            </a:r>
            <a:r>
              <a:rPr lang="zh-CN" altLang="en-US" sz="2400" b="1" dirty="0">
                <a:latin typeface="Times New Roman" panose="02020603050405020304" pitchFamily="18" charset="0"/>
                <a:cs typeface="Times New Roman" panose="02020603050405020304" pitchFamily="18" charset="0"/>
              </a:rPr>
              <a:t>，是由非线性器件的三次方引起的互调，所以为三阶互调。这种干扰近似等于接收信号的频率，能进入接收通道，滤波器无法滤除，</a:t>
            </a:r>
            <a:r>
              <a:rPr lang="zh-CN" altLang="en-US" sz="2400" b="1" dirty="0">
                <a:solidFill>
                  <a:srgbClr val="0000CC"/>
                </a:solidFill>
                <a:latin typeface="Times New Roman" panose="02020603050405020304" pitchFamily="18" charset="0"/>
                <a:cs typeface="Times New Roman" panose="02020603050405020304" pitchFamily="18" charset="0"/>
              </a:rPr>
              <a:t>三阶互调属于频率上的干扰</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p:txBody>
      </p:sp>
      <p:sp>
        <p:nvSpPr>
          <p:cNvPr id="8" name="矩形 7"/>
          <p:cNvSpPr/>
          <p:nvPr/>
        </p:nvSpPr>
        <p:spPr>
          <a:xfrm>
            <a:off x="419100" y="4466987"/>
            <a:ext cx="8305800" cy="1938992"/>
          </a:xfrm>
          <a:prstGeom prst="rect">
            <a:avLst/>
          </a:prstGeom>
        </p:spPr>
        <p:txBody>
          <a:bodyPr wrap="square">
            <a:spAutoFit/>
          </a:bodyPr>
          <a:lstStyle/>
          <a:p>
            <a:pPr algn="just">
              <a:lnSpc>
                <a:spcPts val="3600"/>
              </a:lnSpc>
              <a:spcBef>
                <a:spcPts val="500"/>
              </a:spcBef>
            </a:pPr>
            <a:r>
              <a:rPr lang="zh-CN" altLang="en-US" sz="2400" b="1" dirty="0" smtClean="0">
                <a:latin typeface="Times New Roman" panose="02020603050405020304" pitchFamily="18" charset="0"/>
                <a:cs typeface="Times New Roman" panose="02020603050405020304" pitchFamily="18" charset="0"/>
              </a:rPr>
              <a:t>        三</a:t>
            </a:r>
            <a:r>
              <a:rPr lang="zh-CN" altLang="en-US" sz="2400" b="1" dirty="0">
                <a:latin typeface="Times New Roman" panose="02020603050405020304" pitchFamily="18" charset="0"/>
                <a:cs typeface="Times New Roman" panose="02020603050405020304" pitchFamily="18" charset="0"/>
              </a:rPr>
              <a:t>阶交调和三阶互调</a:t>
            </a:r>
            <a:r>
              <a:rPr lang="zh-CN" altLang="en-US" sz="2400" b="1" dirty="0" smtClean="0">
                <a:latin typeface="Times New Roman" panose="02020603050405020304" pitchFamily="18" charset="0"/>
                <a:cs typeface="Times New Roman" panose="02020603050405020304" pitchFamily="18" charset="0"/>
              </a:rPr>
              <a:t>都是由非线性的</a:t>
            </a:r>
            <a:r>
              <a:rPr lang="zh-CN" altLang="en-US" sz="2400" b="1" dirty="0">
                <a:latin typeface="Times New Roman" panose="02020603050405020304" pitchFamily="18" charset="0"/>
                <a:cs typeface="Times New Roman" panose="02020603050405020304" pitchFamily="18" charset="0"/>
              </a:rPr>
              <a:t>三次方项同时产生的，三阶交调是指有一个干扰信号的幅度调制信息转移到有用信号幅度上，三阶互调是两个干扰信号的组合频率干扰了有用信号</a:t>
            </a:r>
            <a:r>
              <a:rPr lang="zh-CN" alt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18770752"/>
      </p:ext>
    </p:extLst>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000" y="381000"/>
            <a:ext cx="8153400" cy="2400657"/>
          </a:xfrm>
          <a:prstGeom prst="rect">
            <a:avLst/>
          </a:prstGeom>
          <a:noFill/>
        </p:spPr>
        <p:txBody>
          <a:bodyPr wrap="square" rtlCol="0">
            <a:spAutoFit/>
          </a:bodyPr>
          <a:lstStyle/>
          <a:p>
            <a:pPr algn="just">
              <a:lnSpc>
                <a:spcPts val="3600"/>
              </a:lnSpc>
            </a:pP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例：某短波通信机的接收频段为</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2~20MHz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，中心</a:t>
            </a:r>
            <a:r>
              <a:rPr lang="en-US" altLang="zh-CN" sz="2400" b="1" i="1" dirty="0" err="1"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err="1" smtClean="0">
                <a:solidFill>
                  <a:srgbClr val="0000CC"/>
                </a:solidFill>
                <a:latin typeface="Times New Roman" panose="02020603050405020304" pitchFamily="18" charset="0"/>
                <a:ea typeface="+mn-ea"/>
                <a:cs typeface="Times New Roman" panose="02020603050405020304" pitchFamily="18" charset="0"/>
              </a:rPr>
              <a:t>I</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=10.7MHz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，附近有两个强干扰信号</a:t>
            </a:r>
            <a:r>
              <a:rPr lang="en-US" altLang="zh-CN" sz="2400" b="1" i="1" dirty="0"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M1</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=8.5MHz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a:t>
            </a:r>
            <a:r>
              <a:rPr lang="en-US" altLang="zh-CN" sz="2400" b="1" i="1" dirty="0"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M2</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=11.7MHz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，当接收机正在接收</a:t>
            </a:r>
            <a:r>
              <a:rPr lang="en-US" altLang="zh-CN" sz="2400" b="1" i="1" dirty="0" err="1"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ea typeface="+mn-ea"/>
                <a:cs typeface="Times New Roman" panose="02020603050405020304" pitchFamily="18" charset="0"/>
              </a:rPr>
              <a:t>R</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=5.3MHz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的信号时，试问</a:t>
            </a:r>
            <a:r>
              <a:rPr lang="en-US" altLang="zh-CN" sz="2400" b="1" i="1" dirty="0"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M1</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和</a:t>
            </a:r>
            <a:r>
              <a:rPr lang="en-US" altLang="zh-CN" sz="2400" b="1" i="1" dirty="0"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M2</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能否进入接收机的中频通道形成干扰？并说明这是什么干扰？</a:t>
            </a:r>
            <a:endParaRPr lang="zh-CN" altLang="en-US" sz="2400" b="1" dirty="0">
              <a:solidFill>
                <a:srgbClr val="0000CC"/>
              </a:solidFill>
              <a:latin typeface="Times New Roman" panose="02020603050405020304" pitchFamily="18" charset="0"/>
              <a:ea typeface="+mn-ea"/>
              <a:cs typeface="Times New Roman" panose="02020603050405020304" pitchFamily="18" charset="0"/>
            </a:endParaRPr>
          </a:p>
        </p:txBody>
      </p:sp>
      <p:sp>
        <p:nvSpPr>
          <p:cNvPr id="5" name="文本框 4"/>
          <p:cNvSpPr txBox="1"/>
          <p:nvPr/>
        </p:nvSpPr>
        <p:spPr>
          <a:xfrm>
            <a:off x="457200" y="2734658"/>
            <a:ext cx="8153400" cy="3683060"/>
          </a:xfrm>
          <a:prstGeom prst="rect">
            <a:avLst/>
          </a:prstGeom>
          <a:noFill/>
        </p:spPr>
        <p:txBody>
          <a:bodyPr wrap="square" rtlCol="0">
            <a:spAutoFit/>
          </a:bodyPr>
          <a:lstStyle/>
          <a:p>
            <a:pPr>
              <a:lnSpc>
                <a:spcPts val="4000"/>
              </a:lnSpc>
            </a:pPr>
            <a:r>
              <a:rPr lang="zh-CN" altLang="en-US" sz="2400" b="1" dirty="0" smtClean="0"/>
              <a:t>解</a:t>
            </a:r>
            <a:r>
              <a:rPr lang="zh-CN" altLang="en-US" sz="2400" b="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L</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R</a:t>
            </a:r>
            <a:endParaRPr lang="en-US" altLang="zh-CN" sz="2400" b="1" i="1" baseline="-25000" dirty="0">
              <a:latin typeface="Times New Roman" panose="02020603050405020304" pitchFamily="18" charset="0"/>
              <a:cs typeface="Times New Roman" panose="02020603050405020304" pitchFamily="18" charset="0"/>
            </a:endParaRPr>
          </a:p>
          <a:p>
            <a:pPr>
              <a:lnSpc>
                <a:spcPts val="4000"/>
              </a:lnSpc>
            </a:pP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故             </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a:t>
            </a:r>
            <a:r>
              <a:rPr lang="en-US" altLang="zh-CN" sz="2400" b="1" dirty="0" err="1">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rPr>
              <a:t>=5.3+10.7=16MHz</a:t>
            </a:r>
            <a:endParaRPr lang="zh-CN" altLang="en-US" sz="2400" b="1" dirty="0">
              <a:latin typeface="Times New Roman" panose="02020603050405020304" pitchFamily="18" charset="0"/>
              <a:cs typeface="Times New Roman" panose="02020603050405020304" pitchFamily="18" charset="0"/>
            </a:endParaRPr>
          </a:p>
          <a:p>
            <a:pPr>
              <a:lnSpc>
                <a:spcPts val="4000"/>
              </a:lnSpc>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而            </a:t>
            </a:r>
            <a:r>
              <a:rPr lang="en-US" altLang="zh-CN" sz="2400" b="1" dirty="0" smtClean="0">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M1</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M2</a:t>
            </a:r>
            <a:r>
              <a:rPr lang="en-US" altLang="zh-CN" sz="2400" b="1" dirty="0" smtClean="0">
                <a:latin typeface="Times New Roman" panose="02020603050405020304" pitchFamily="18" charset="0"/>
                <a:cs typeface="Times New Roman" panose="02020603050405020304" pitchFamily="18" charset="0"/>
              </a:rPr>
              <a:t>=8.5×2-11.7=5.3MHz</a:t>
            </a:r>
            <a:endParaRPr lang="zh-CN" altLang="en-US" sz="2400" b="1" dirty="0">
              <a:latin typeface="Times New Roman" panose="02020603050405020304" pitchFamily="18" charset="0"/>
              <a:cs typeface="Times New Roman" panose="02020603050405020304" pitchFamily="18" charset="0"/>
            </a:endParaRPr>
          </a:p>
          <a:p>
            <a:pPr>
              <a:lnSpc>
                <a:spcPts val="4000"/>
              </a:lnSpc>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所以有   </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L</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M2</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=16-5.3=10.7MHz</a:t>
            </a:r>
          </a:p>
          <a:p>
            <a:pPr>
              <a:lnSpc>
                <a:spcPts val="40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可见，干扰</a:t>
            </a:r>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M1</a:t>
            </a:r>
            <a:r>
              <a:rPr lang="zh-CN" altLang="en-US" sz="2400" b="1" dirty="0">
                <a:latin typeface="Times New Roman" panose="02020603050405020304" pitchFamily="18" charset="0"/>
                <a:cs typeface="Times New Roman" panose="02020603050405020304" pitchFamily="18" charset="0"/>
              </a:rPr>
              <a:t>和</a:t>
            </a:r>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M2</a:t>
            </a:r>
            <a:r>
              <a:rPr lang="zh-CN" altLang="en-US" sz="2400" b="1" dirty="0" smtClean="0">
                <a:latin typeface="Times New Roman" panose="02020603050405020304" pitchFamily="18" charset="0"/>
                <a:cs typeface="Times New Roman" panose="02020603050405020304" pitchFamily="18" charset="0"/>
              </a:rPr>
              <a:t>能以互调方式进入接收机中频通道形成干扰。因为是组合频率</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M2</a:t>
            </a:r>
            <a:r>
              <a:rPr lang="zh-CN" altLang="en-US" sz="2400" b="1" dirty="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形成干扰，所以是</a:t>
            </a:r>
            <a:r>
              <a:rPr lang="zh-CN" altLang="en-US" sz="2400" b="1" dirty="0" smtClean="0">
                <a:solidFill>
                  <a:srgbClr val="0000CC"/>
                </a:solidFill>
                <a:latin typeface="Times New Roman" panose="02020603050405020304" pitchFamily="18" charset="0"/>
                <a:cs typeface="Times New Roman" panose="02020603050405020304" pitchFamily="18" charset="0"/>
              </a:rPr>
              <a:t>三阶互调干扰</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643648"/>
      </p:ext>
    </p:extLst>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685800"/>
            <a:ext cx="8229600" cy="4708981"/>
          </a:xfrm>
          <a:prstGeom prst="rect">
            <a:avLst/>
          </a:prstGeom>
        </p:spPr>
        <p:txBody>
          <a:bodyPr wrap="square">
            <a:spAutoFit/>
          </a:bodyPr>
          <a:lstStyle/>
          <a:p>
            <a:pPr algn="just">
              <a:lnSpc>
                <a:spcPts val="3600"/>
              </a:lnSpc>
              <a:spcAft>
                <a:spcPts val="0"/>
              </a:spcAft>
            </a:pPr>
            <a:r>
              <a:rPr lang="zh-CN" altLang="en-US" sz="2400" b="1" kern="100" dirty="0" smtClean="0">
                <a:solidFill>
                  <a:srgbClr val="0000CC"/>
                </a:solidFill>
                <a:latin typeface="Times New Roman" panose="02020603050405020304" pitchFamily="18" charset="0"/>
                <a:ea typeface="+mn-ea"/>
                <a:cs typeface="Times New Roman" panose="02020603050405020304" pitchFamily="18" charset="0"/>
              </a:rPr>
              <a:t>例：</a:t>
            </a:r>
            <a:r>
              <a:rPr lang="zh-CN" altLang="zh-CN" sz="2400" b="1" kern="100" dirty="0" smtClean="0">
                <a:latin typeface="Times New Roman" panose="02020603050405020304" pitchFamily="18" charset="0"/>
                <a:ea typeface="+mn-ea"/>
                <a:cs typeface="Times New Roman" panose="02020603050405020304" pitchFamily="18" charset="0"/>
              </a:rPr>
              <a:t>广播</a:t>
            </a:r>
            <a:r>
              <a:rPr lang="zh-CN" altLang="zh-CN" sz="2400" b="1" kern="100" dirty="0">
                <a:latin typeface="Times New Roman" panose="02020603050405020304" pitchFamily="18" charset="0"/>
                <a:ea typeface="+mn-ea"/>
                <a:cs typeface="Times New Roman" panose="02020603050405020304" pitchFamily="18" charset="0"/>
              </a:rPr>
              <a:t>接收机的中频为</a:t>
            </a:r>
            <a:r>
              <a:rPr lang="en-US" altLang="zh-CN" sz="2400" b="1" kern="100" dirty="0">
                <a:latin typeface="Times New Roman" panose="02020603050405020304" pitchFamily="18" charset="0"/>
                <a:ea typeface="+mn-ea"/>
                <a:cs typeface="Times New Roman" panose="02020603050405020304" pitchFamily="18" charset="0"/>
              </a:rPr>
              <a:t>465kHz</a:t>
            </a:r>
            <a:r>
              <a:rPr lang="zh-CN" altLang="zh-CN" sz="2400" b="1" kern="100" dirty="0">
                <a:latin typeface="Times New Roman" panose="02020603050405020304" pitchFamily="18" charset="0"/>
                <a:ea typeface="+mn-ea"/>
                <a:cs typeface="Times New Roman" panose="02020603050405020304" pitchFamily="18" charset="0"/>
              </a:rPr>
              <a:t>，采用低中频，即</a:t>
            </a:r>
            <a:r>
              <a:rPr lang="en-US" altLang="zh-CN" sz="2400" b="1" i="1" kern="100" dirty="0" err="1" smtClean="0">
                <a:latin typeface="Times New Roman" panose="02020603050405020304" pitchFamily="18" charset="0"/>
                <a:ea typeface="+mn-ea"/>
                <a:cs typeface="Times New Roman" panose="02020603050405020304" pitchFamily="18" charset="0"/>
              </a:rPr>
              <a:t>f</a:t>
            </a:r>
            <a:r>
              <a:rPr lang="en-US" altLang="zh-CN" sz="2400" b="1" i="1" kern="100" baseline="-25000" dirty="0" err="1" smtClean="0">
                <a:latin typeface="Times New Roman" panose="02020603050405020304" pitchFamily="18" charset="0"/>
                <a:ea typeface="+mn-ea"/>
                <a:cs typeface="Times New Roman" panose="02020603050405020304" pitchFamily="18" charset="0"/>
              </a:rPr>
              <a:t>I</a:t>
            </a:r>
            <a:r>
              <a:rPr lang="en-US" altLang="zh-CN" sz="2400" b="1" kern="100" dirty="0" smtClean="0">
                <a:latin typeface="Times New Roman" panose="02020603050405020304" pitchFamily="18" charset="0"/>
                <a:ea typeface="+mn-ea"/>
                <a:cs typeface="Times New Roman" panose="02020603050405020304" pitchFamily="18" charset="0"/>
              </a:rPr>
              <a:t>=</a:t>
            </a:r>
            <a:r>
              <a:rPr lang="en-US" altLang="zh-CN" sz="2400" b="1" i="1" kern="100" dirty="0" err="1" smtClean="0">
                <a:latin typeface="Times New Roman" panose="02020603050405020304" pitchFamily="18" charset="0"/>
                <a:ea typeface="+mn-ea"/>
                <a:cs typeface="Times New Roman" panose="02020603050405020304" pitchFamily="18" charset="0"/>
              </a:rPr>
              <a:t>f</a:t>
            </a:r>
            <a:r>
              <a:rPr lang="en-US" altLang="zh-CN" sz="2400" b="1" i="1" kern="100" baseline="-25000" dirty="0" err="1" smtClean="0">
                <a:latin typeface="Times New Roman" panose="02020603050405020304" pitchFamily="18" charset="0"/>
                <a:ea typeface="+mn-ea"/>
                <a:cs typeface="Times New Roman" panose="02020603050405020304" pitchFamily="18" charset="0"/>
              </a:rPr>
              <a:t>L</a:t>
            </a:r>
            <a:r>
              <a:rPr lang="en-US" altLang="zh-CN" sz="2400" b="1" kern="100" dirty="0" err="1" smtClean="0">
                <a:latin typeface="Times New Roman" panose="02020603050405020304" pitchFamily="18" charset="0"/>
                <a:ea typeface="+mn-ea"/>
                <a:cs typeface="Times New Roman" panose="02020603050405020304" pitchFamily="18" charset="0"/>
              </a:rPr>
              <a:t>-</a:t>
            </a:r>
            <a:r>
              <a:rPr lang="en-US" altLang="zh-CN" sz="2400" b="1" i="1" kern="100" dirty="0" err="1" smtClean="0">
                <a:latin typeface="Times New Roman" panose="02020603050405020304" pitchFamily="18" charset="0"/>
                <a:ea typeface="+mn-ea"/>
                <a:cs typeface="Times New Roman" panose="02020603050405020304" pitchFamily="18" charset="0"/>
              </a:rPr>
              <a:t>f</a:t>
            </a:r>
            <a:r>
              <a:rPr lang="en-US" altLang="zh-CN" sz="2400" b="1" i="1" kern="100" baseline="-25000" dirty="0" err="1" smtClean="0">
                <a:latin typeface="Times New Roman" panose="02020603050405020304" pitchFamily="18" charset="0"/>
                <a:ea typeface="+mn-ea"/>
                <a:cs typeface="Times New Roman" panose="02020603050405020304" pitchFamily="18" charset="0"/>
              </a:rPr>
              <a:t>S</a:t>
            </a:r>
            <a:r>
              <a:rPr lang="zh-CN" altLang="zh-CN" sz="2400" b="1" kern="100" dirty="0" smtClean="0">
                <a:latin typeface="Times New Roman" panose="02020603050405020304" pitchFamily="18" charset="0"/>
                <a:ea typeface="+mn-ea"/>
                <a:cs typeface="Times New Roman" panose="02020603050405020304" pitchFamily="18" charset="0"/>
              </a:rPr>
              <a:t>。</a:t>
            </a:r>
            <a:r>
              <a:rPr lang="zh-CN" altLang="zh-CN" sz="2400" b="1" kern="100" dirty="0">
                <a:latin typeface="Times New Roman" panose="02020603050405020304" pitchFamily="18" charset="0"/>
                <a:ea typeface="+mn-ea"/>
                <a:cs typeface="Times New Roman" panose="02020603050405020304" pitchFamily="18" charset="0"/>
              </a:rPr>
              <a:t>试解释下列现象：</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=932kHz</a:t>
            </a:r>
            <a:r>
              <a:rPr lang="zh-CN" altLang="zh-CN" sz="2400" b="1" kern="100" dirty="0">
                <a:latin typeface="Times New Roman" panose="02020603050405020304" pitchFamily="18" charset="0"/>
                <a:ea typeface="+mn-ea"/>
                <a:cs typeface="Times New Roman" panose="02020603050405020304" pitchFamily="18" charset="0"/>
              </a:rPr>
              <a:t>的电台播音时，伴有单音的啸叫声；</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=540kHz</a:t>
            </a:r>
            <a:r>
              <a:rPr lang="zh-CN" altLang="zh-CN" sz="2400" b="1" kern="100" dirty="0">
                <a:latin typeface="Times New Roman" panose="02020603050405020304" pitchFamily="18" charset="0"/>
                <a:ea typeface="+mn-ea"/>
                <a:cs typeface="Times New Roman" panose="02020603050405020304" pitchFamily="18" charset="0"/>
              </a:rPr>
              <a:t>的电台播音时，同时听到频率为</a:t>
            </a:r>
            <a:r>
              <a:rPr lang="en-US" altLang="zh-CN" sz="2400" b="1" kern="100" dirty="0">
                <a:latin typeface="Times New Roman" panose="02020603050405020304" pitchFamily="18" charset="0"/>
                <a:ea typeface="+mn-ea"/>
                <a:cs typeface="Times New Roman" panose="02020603050405020304" pitchFamily="18" charset="0"/>
              </a:rPr>
              <a:t>1470kHz</a:t>
            </a:r>
            <a:r>
              <a:rPr lang="zh-CN" altLang="zh-CN" sz="2400" b="1" kern="100" dirty="0">
                <a:latin typeface="Times New Roman" panose="02020603050405020304" pitchFamily="18" charset="0"/>
                <a:ea typeface="+mn-ea"/>
                <a:cs typeface="Times New Roman" panose="02020603050405020304" pitchFamily="18" charset="0"/>
              </a:rPr>
              <a:t>的电台播音。</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=1386kHz</a:t>
            </a:r>
            <a:r>
              <a:rPr lang="zh-CN" altLang="zh-CN" sz="2400" b="1" kern="100" dirty="0">
                <a:latin typeface="Times New Roman" panose="02020603050405020304" pitchFamily="18" charset="0"/>
                <a:ea typeface="+mn-ea"/>
                <a:cs typeface="Times New Roman" panose="02020603050405020304" pitchFamily="18" charset="0"/>
              </a:rPr>
              <a:t>的电台播音时，同时听到频率为</a:t>
            </a:r>
            <a:r>
              <a:rPr lang="en-US" altLang="zh-CN" sz="2400" b="1" kern="100" dirty="0">
                <a:latin typeface="Times New Roman" panose="02020603050405020304" pitchFamily="18" charset="0"/>
                <a:ea typeface="+mn-ea"/>
                <a:cs typeface="Times New Roman" panose="02020603050405020304" pitchFamily="18" charset="0"/>
              </a:rPr>
              <a:t>693kHz</a:t>
            </a:r>
            <a:r>
              <a:rPr lang="zh-CN" altLang="zh-CN" sz="2400" b="1" kern="100" dirty="0">
                <a:latin typeface="Times New Roman" panose="02020603050405020304" pitchFamily="18" charset="0"/>
                <a:ea typeface="+mn-ea"/>
                <a:cs typeface="Times New Roman" panose="02020603050405020304" pitchFamily="18" charset="0"/>
              </a:rPr>
              <a:t>的电台播音。</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=693kHz</a:t>
            </a:r>
            <a:r>
              <a:rPr lang="zh-CN" altLang="zh-CN" sz="2400" b="1" kern="100" dirty="0">
                <a:latin typeface="Times New Roman" panose="02020603050405020304" pitchFamily="18" charset="0"/>
                <a:ea typeface="+mn-ea"/>
                <a:cs typeface="Times New Roman" panose="02020603050405020304" pitchFamily="18" charset="0"/>
              </a:rPr>
              <a:t>的电台播音时，可同时听到频率为</a:t>
            </a:r>
            <a:r>
              <a:rPr lang="en-US" altLang="zh-CN" sz="2400" b="1" kern="100" dirty="0">
                <a:latin typeface="Times New Roman" panose="02020603050405020304" pitchFamily="18" charset="0"/>
                <a:ea typeface="+mn-ea"/>
                <a:cs typeface="Times New Roman" panose="02020603050405020304" pitchFamily="18" charset="0"/>
              </a:rPr>
              <a:t>813kHz</a:t>
            </a:r>
            <a:r>
              <a:rPr lang="zh-CN" altLang="zh-CN" sz="2400" b="1" kern="100" dirty="0">
                <a:latin typeface="Times New Roman" panose="02020603050405020304" pitchFamily="18" charset="0"/>
                <a:ea typeface="+mn-ea"/>
                <a:cs typeface="Times New Roman" panose="02020603050405020304" pitchFamily="18" charset="0"/>
              </a:rPr>
              <a:t>和</a:t>
            </a:r>
            <a:r>
              <a:rPr lang="en-US" altLang="zh-CN" sz="2400" b="1" kern="100" dirty="0">
                <a:latin typeface="Times New Roman" panose="02020603050405020304" pitchFamily="18" charset="0"/>
                <a:ea typeface="+mn-ea"/>
                <a:cs typeface="Times New Roman" panose="02020603050405020304" pitchFamily="18" charset="0"/>
              </a:rPr>
              <a:t>933kHz</a:t>
            </a:r>
            <a:r>
              <a:rPr lang="zh-CN" altLang="zh-CN" sz="2400" b="1" kern="100" dirty="0">
                <a:latin typeface="Times New Roman" panose="02020603050405020304" pitchFamily="18" charset="0"/>
                <a:ea typeface="+mn-ea"/>
                <a:cs typeface="Times New Roman" panose="02020603050405020304" pitchFamily="18" charset="0"/>
              </a:rPr>
              <a:t>的两个电台的播音，当一个台停播时，则另一个太的播音也消失</a:t>
            </a:r>
            <a:r>
              <a:rPr lang="zh-CN" altLang="zh-CN" kern="100" dirty="0" smtClean="0">
                <a:latin typeface="Times New Roman" panose="02020603050405020304" pitchFamily="18"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1853105"/>
      </p:ext>
    </p:extLst>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 y="304800"/>
            <a:ext cx="8610600" cy="6001643"/>
          </a:xfrm>
          <a:prstGeom prst="rect">
            <a:avLst/>
          </a:prstGeom>
        </p:spPr>
        <p:txBody>
          <a:bodyPr wrap="square">
            <a:spAutoFit/>
          </a:bodyPr>
          <a:lstStyle/>
          <a:p>
            <a:pPr algn="just">
              <a:spcAft>
                <a:spcPts val="0"/>
              </a:spcAft>
            </a:pPr>
            <a:r>
              <a:rPr lang="zh-CN" altLang="zh-CN" sz="2400" b="1" kern="100" dirty="0">
                <a:latin typeface="Times New Roman" panose="02020603050405020304" pitchFamily="18" charset="0"/>
                <a:ea typeface="+mn-ea"/>
                <a:cs typeface="Times New Roman" panose="02020603050405020304" pitchFamily="18" charset="0"/>
              </a:rPr>
              <a:t>分析：</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干扰啸叫</a:t>
            </a:r>
            <a:r>
              <a:rPr lang="zh-CN" altLang="zh-CN" sz="2400" b="1" kern="100" dirty="0">
                <a:latin typeface="Times New Roman" panose="02020603050405020304" pitchFamily="18" charset="0"/>
                <a:ea typeface="+mn-ea"/>
                <a:cs typeface="Times New Roman" panose="02020603050405020304" pitchFamily="18" charset="0"/>
              </a:rPr>
              <a:t>是接收信号本身与本振的组合频率形成的干扰，它与外来的干扰信号无关</a:t>
            </a:r>
            <a:r>
              <a:rPr lang="zh-CN" altLang="zh-CN" sz="2400" b="1" kern="100" dirty="0" smtClean="0">
                <a:latin typeface="Times New Roman" panose="02020603050405020304" pitchFamily="18" charset="0"/>
                <a:ea typeface="+mn-ea"/>
                <a:cs typeface="Times New Roman" panose="02020603050405020304" pitchFamily="18" charset="0"/>
              </a:rPr>
              <a:t>；</a:t>
            </a:r>
            <a:r>
              <a:rPr lang="zh-CN" altLang="en-US" sz="2400" b="1" kern="100" dirty="0" smtClean="0">
                <a:solidFill>
                  <a:srgbClr val="0000CC"/>
                </a:solidFill>
                <a:latin typeface="Times New Roman" panose="02020603050405020304" pitchFamily="18" charset="0"/>
                <a:ea typeface="+mn-ea"/>
                <a:cs typeface="Times New Roman" panose="02020603050405020304" pitchFamily="18" charset="0"/>
              </a:rPr>
              <a:t>组合干</a:t>
            </a:r>
            <a:r>
              <a:rPr lang="zh-CN" altLang="zh-CN" sz="2400" b="1" kern="100" dirty="0" smtClean="0">
                <a:solidFill>
                  <a:srgbClr val="0000CC"/>
                </a:solidFill>
                <a:latin typeface="Times New Roman" panose="02020603050405020304" pitchFamily="18" charset="0"/>
                <a:ea typeface="+mn-ea"/>
                <a:cs typeface="Times New Roman" panose="02020603050405020304" pitchFamily="18" charset="0"/>
              </a:rPr>
              <a:t>扰</a:t>
            </a:r>
            <a:r>
              <a:rPr lang="zh-CN" altLang="zh-CN" sz="2400" b="1" kern="100" dirty="0">
                <a:latin typeface="Times New Roman" panose="02020603050405020304" pitchFamily="18" charset="0"/>
                <a:ea typeface="+mn-ea"/>
                <a:cs typeface="Times New Roman" panose="02020603050405020304" pitchFamily="18" charset="0"/>
              </a:rPr>
              <a:t>是由外来干扰与本振组合形成的干扰；</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交调干扰</a:t>
            </a:r>
            <a:r>
              <a:rPr lang="zh-CN" altLang="zh-CN" sz="2400" b="1" kern="100" dirty="0">
                <a:latin typeface="Times New Roman" panose="02020603050405020304" pitchFamily="18" charset="0"/>
                <a:ea typeface="+mn-ea"/>
                <a:cs typeface="Times New Roman" panose="02020603050405020304" pitchFamily="18" charset="0"/>
              </a:rPr>
              <a:t>是外来干扰与输入有用信号</a:t>
            </a:r>
            <a:r>
              <a:rPr lang="zh-CN" altLang="zh-CN" sz="2400" b="1" kern="100" dirty="0" smtClean="0">
                <a:latin typeface="Times New Roman" panose="02020603050405020304" pitchFamily="18" charset="0"/>
                <a:ea typeface="+mn-ea"/>
                <a:cs typeface="Times New Roman" panose="02020603050405020304" pitchFamily="18" charset="0"/>
              </a:rPr>
              <a:t>组合</a:t>
            </a:r>
            <a:r>
              <a:rPr lang="zh-CN" altLang="en-US" sz="2400" b="1" kern="100" dirty="0">
                <a:latin typeface="Times New Roman" panose="02020603050405020304" pitchFamily="18" charset="0"/>
                <a:ea typeface="+mn-ea"/>
                <a:cs typeface="Times New Roman" panose="02020603050405020304" pitchFamily="18" charset="0"/>
              </a:rPr>
              <a:t>形成</a:t>
            </a:r>
            <a:r>
              <a:rPr lang="zh-CN" altLang="zh-CN" sz="2400" b="1" kern="100" dirty="0" smtClean="0">
                <a:latin typeface="Times New Roman" panose="02020603050405020304" pitchFamily="18" charset="0"/>
                <a:ea typeface="+mn-ea"/>
                <a:cs typeface="Times New Roman" panose="02020603050405020304" pitchFamily="18" charset="0"/>
              </a:rPr>
              <a:t>的</a:t>
            </a:r>
            <a:r>
              <a:rPr lang="zh-CN" altLang="zh-CN" sz="2400" b="1" kern="100" dirty="0">
                <a:latin typeface="Times New Roman" panose="02020603050405020304" pitchFamily="18" charset="0"/>
                <a:ea typeface="+mn-ea"/>
                <a:cs typeface="Times New Roman" panose="02020603050405020304" pitchFamily="18" charset="0"/>
              </a:rPr>
              <a:t>干扰；而</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互调干扰</a:t>
            </a:r>
            <a:r>
              <a:rPr lang="zh-CN" altLang="zh-CN" sz="2400" b="1" kern="100" dirty="0">
                <a:latin typeface="Times New Roman" panose="02020603050405020304" pitchFamily="18" charset="0"/>
                <a:ea typeface="+mn-ea"/>
                <a:cs typeface="Times New Roman" panose="02020603050405020304" pitchFamily="18" charset="0"/>
              </a:rPr>
              <a:t>则是由两个外来干扰信号组合形成的对有用信号的干扰。</a:t>
            </a:r>
          </a:p>
          <a:p>
            <a:pPr algn="just">
              <a:spcAft>
                <a:spcPts val="0"/>
              </a:spcAft>
            </a:pPr>
            <a:r>
              <a:rPr lang="zh-CN" altLang="zh-CN" sz="2400" b="1" kern="100" dirty="0">
                <a:latin typeface="Times New Roman" panose="02020603050405020304" pitchFamily="18" charset="0"/>
                <a:ea typeface="+mn-ea"/>
                <a:cs typeface="Times New Roman" panose="02020603050405020304" pitchFamily="18" charset="0"/>
              </a:rPr>
              <a:t>解：</a:t>
            </a:r>
          </a:p>
          <a:p>
            <a:pPr marL="342900" lvl="0" indent="-342900" algn="just">
              <a:spcAft>
                <a:spcPts val="0"/>
              </a:spcAft>
              <a:buFont typeface="+mj-lt"/>
              <a:buAutoNum type="arabicPeriod"/>
            </a:pP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I</a:t>
            </a:r>
            <a:r>
              <a:rPr lang="en-US" altLang="zh-CN" sz="2400" b="1" kern="100" dirty="0" err="1">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=932+465=1397kHz</a:t>
            </a:r>
            <a:r>
              <a:rPr lang="zh-CN" altLang="zh-CN" sz="2400" b="1" kern="100" dirty="0">
                <a:latin typeface="Times New Roman" panose="02020603050405020304" pitchFamily="18" charset="0"/>
                <a:ea typeface="+mn-ea"/>
                <a:cs typeface="Times New Roman" panose="02020603050405020304" pitchFamily="18" charset="0"/>
              </a:rPr>
              <a:t>，而</a:t>
            </a:r>
            <a:r>
              <a:rPr lang="en-US" altLang="zh-CN" sz="2400" b="1" kern="100" dirty="0">
                <a:latin typeface="Times New Roman" panose="02020603050405020304" pitchFamily="18" charset="0"/>
                <a:ea typeface="+mn-ea"/>
                <a:cs typeface="Times New Roman" panose="02020603050405020304" pitchFamily="18" charset="0"/>
              </a:rPr>
              <a:t>2</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=2*932-1397=467kHz</a:t>
            </a:r>
            <a:r>
              <a:rPr lang="zh-CN" altLang="zh-CN" sz="2400" b="1" kern="100" dirty="0">
                <a:latin typeface="Times New Roman" panose="02020603050405020304" pitchFamily="18" charset="0"/>
                <a:ea typeface="+mn-ea"/>
                <a:cs typeface="Times New Roman" panose="02020603050405020304" pitchFamily="18" charset="0"/>
              </a:rPr>
              <a:t>，由于该信号可以通过中放，经检波产生</a:t>
            </a:r>
            <a:r>
              <a:rPr lang="en-US" altLang="zh-CN" sz="2400" b="1" kern="100" dirty="0">
                <a:latin typeface="Times New Roman" panose="02020603050405020304" pitchFamily="18" charset="0"/>
                <a:ea typeface="+mn-ea"/>
                <a:cs typeface="Times New Roman" panose="02020603050405020304" pitchFamily="18" charset="0"/>
              </a:rPr>
              <a:t>2kHz</a:t>
            </a:r>
            <a:r>
              <a:rPr lang="zh-CN" altLang="zh-CN" sz="2400" b="1" kern="100" dirty="0">
                <a:latin typeface="Times New Roman" panose="02020603050405020304" pitchFamily="18" charset="0"/>
                <a:ea typeface="+mn-ea"/>
                <a:cs typeface="Times New Roman" panose="02020603050405020304" pitchFamily="18" charset="0"/>
              </a:rPr>
              <a:t>的单音啸音；</a:t>
            </a:r>
          </a:p>
          <a:p>
            <a:pPr marL="342900" lvl="0" indent="-342900" algn="just">
              <a:spcAft>
                <a:spcPts val="0"/>
              </a:spcAft>
              <a:buFont typeface="+mj-lt"/>
              <a:buAutoNum type="arabicPeriod"/>
            </a:pP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=540kHz</a:t>
            </a:r>
            <a:r>
              <a:rPr lang="zh-CN"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=540+465=1005kHz</a:t>
            </a:r>
            <a:r>
              <a:rPr lang="zh-CN" altLang="zh-CN" sz="2400" b="1" kern="100" dirty="0">
                <a:latin typeface="Times New Roman" panose="02020603050405020304" pitchFamily="18" charset="0"/>
                <a:ea typeface="+mn-ea"/>
                <a:cs typeface="Times New Roman" panose="02020603050405020304" pitchFamily="18" charset="0"/>
              </a:rPr>
              <a:t>，外来干扰频率</a:t>
            </a:r>
            <a:r>
              <a:rPr lang="en-US" altLang="zh-CN" sz="2400" b="1" kern="100" dirty="0">
                <a:latin typeface="Times New Roman" panose="02020603050405020304" pitchFamily="18" charset="0"/>
                <a:ea typeface="+mn-ea"/>
                <a:cs typeface="Times New Roman" panose="02020603050405020304" pitchFamily="18" charset="0"/>
              </a:rPr>
              <a:t>1470kHz</a:t>
            </a:r>
            <a:r>
              <a:rPr lang="zh-CN" altLang="zh-CN" sz="2400" b="1" kern="100" dirty="0">
                <a:latin typeface="Times New Roman" panose="02020603050405020304" pitchFamily="18" charset="0"/>
                <a:ea typeface="+mn-ea"/>
                <a:cs typeface="Times New Roman" panose="02020603050405020304" pitchFamily="18" charset="0"/>
              </a:rPr>
              <a:t>与</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zh-CN" altLang="zh-CN" sz="2400" b="1" kern="100" dirty="0">
                <a:latin typeface="Times New Roman" panose="02020603050405020304" pitchFamily="18" charset="0"/>
                <a:ea typeface="+mn-ea"/>
                <a:cs typeface="Times New Roman" panose="02020603050405020304" pitchFamily="18" charset="0"/>
              </a:rPr>
              <a:t>的差频，即</a:t>
            </a:r>
            <a:r>
              <a:rPr lang="en-US" altLang="zh-CN" sz="2400" b="1" kern="100" dirty="0">
                <a:latin typeface="Times New Roman" panose="02020603050405020304" pitchFamily="18" charset="0"/>
                <a:ea typeface="+mn-ea"/>
                <a:cs typeface="Times New Roman" panose="02020603050405020304" pitchFamily="18" charset="0"/>
              </a:rPr>
              <a:t>1470-1005=465kHz</a:t>
            </a:r>
            <a:r>
              <a:rPr lang="zh-CN" altLang="zh-CN" sz="2400" b="1" kern="100" dirty="0">
                <a:latin typeface="Times New Roman" panose="02020603050405020304" pitchFamily="18" charset="0"/>
                <a:ea typeface="+mn-ea"/>
                <a:cs typeface="Times New Roman" panose="02020603050405020304" pitchFamily="18" charset="0"/>
              </a:rPr>
              <a:t>，正好为中频，即满足</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M</a:t>
            </a:r>
            <a:r>
              <a:rPr lang="en-US" altLang="zh-CN" sz="2400" b="1" kern="100" dirty="0">
                <a:latin typeface="Times New Roman" panose="02020603050405020304" pitchFamily="18" charset="0"/>
                <a:ea typeface="+mn-ea"/>
                <a:cs typeface="Times New Roman" panose="02020603050405020304" pitchFamily="18" charset="0"/>
              </a:rPr>
              <a:t> =</a:t>
            </a:r>
            <a:r>
              <a:rPr lang="en-US" altLang="zh-CN" sz="2400" b="1" i="1" kern="100" dirty="0">
                <a:latin typeface="Times New Roman" panose="02020603050405020304" pitchFamily="18" charset="0"/>
                <a:ea typeface="+mn-ea"/>
                <a:cs typeface="Times New Roman" panose="02020603050405020304" pitchFamily="18" charset="0"/>
              </a:rPr>
              <a:t> 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 +2</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I</a:t>
            </a:r>
            <a:r>
              <a:rPr lang="zh-CN" altLang="zh-CN" sz="2400" b="1" kern="100" dirty="0">
                <a:latin typeface="Times New Roman" panose="02020603050405020304" pitchFamily="18" charset="0"/>
                <a:ea typeface="+mn-ea"/>
                <a:cs typeface="Times New Roman" panose="02020603050405020304" pitchFamily="18" charset="0"/>
              </a:rPr>
              <a:t>，所以干扰是镜频干扰；</a:t>
            </a:r>
          </a:p>
          <a:p>
            <a:pPr marL="342900" lvl="0" indent="-342900" algn="just">
              <a:spcAft>
                <a:spcPts val="0"/>
              </a:spcAft>
              <a:buFont typeface="+mj-lt"/>
              <a:buAutoNum type="arabicPeriod"/>
            </a:pP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=1386kHz</a:t>
            </a:r>
            <a:r>
              <a:rPr lang="zh-CN"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=1386+465=1851kHz</a:t>
            </a:r>
            <a:r>
              <a:rPr lang="zh-CN" altLang="zh-CN" sz="2400" b="1" kern="100" dirty="0">
                <a:latin typeface="Times New Roman" panose="02020603050405020304" pitchFamily="18" charset="0"/>
                <a:ea typeface="+mn-ea"/>
                <a:cs typeface="Times New Roman" panose="02020603050405020304" pitchFamily="18" charset="0"/>
              </a:rPr>
              <a:t>，而</a:t>
            </a:r>
            <a:r>
              <a:rPr lang="en-US" altLang="zh-CN" sz="2400" b="1" i="1" kern="100" dirty="0" smtClean="0">
                <a:latin typeface="Times New Roman" panose="02020603050405020304" pitchFamily="18" charset="0"/>
                <a:ea typeface="+mn-ea"/>
                <a:cs typeface="Times New Roman" panose="02020603050405020304" pitchFamily="18" charset="0"/>
              </a:rPr>
              <a:t>f</a:t>
            </a:r>
            <a:r>
              <a:rPr lang="en-US" altLang="zh-CN" sz="2400" b="1" i="1" kern="100" baseline="-25000" dirty="0" smtClean="0">
                <a:latin typeface="Times New Roman" panose="02020603050405020304" pitchFamily="18" charset="0"/>
                <a:ea typeface="+mn-ea"/>
                <a:cs typeface="Times New Roman" panose="02020603050405020304" pitchFamily="18" charset="0"/>
              </a:rPr>
              <a:t>L</a:t>
            </a:r>
            <a:r>
              <a:rPr lang="en-US" altLang="zh-CN" sz="2400" b="1" kern="100" dirty="0" smtClean="0">
                <a:latin typeface="Times New Roman" panose="02020603050405020304" pitchFamily="18" charset="0"/>
                <a:ea typeface="+mn-ea"/>
                <a:cs typeface="Times New Roman" panose="02020603050405020304" pitchFamily="18" charset="0"/>
              </a:rPr>
              <a:t>-2</a:t>
            </a:r>
            <a:r>
              <a:rPr lang="en-US" altLang="zh-CN" sz="2400" b="1" i="1" kern="100" dirty="0" smtClean="0">
                <a:latin typeface="Times New Roman" panose="02020603050405020304" pitchFamily="18" charset="0"/>
                <a:ea typeface="+mn-ea"/>
                <a:cs typeface="Times New Roman" panose="02020603050405020304" pitchFamily="18" charset="0"/>
              </a:rPr>
              <a:t>f</a:t>
            </a:r>
            <a:r>
              <a:rPr lang="en-US" altLang="zh-CN" sz="2400" b="1" i="1" kern="100" baseline="-25000" dirty="0" smtClean="0">
                <a:latin typeface="Times New Roman" panose="02020603050405020304" pitchFamily="18" charset="0"/>
                <a:ea typeface="+mn-ea"/>
                <a:cs typeface="Times New Roman" panose="02020603050405020304" pitchFamily="18" charset="0"/>
              </a:rPr>
              <a:t>M</a:t>
            </a:r>
            <a:r>
              <a:rPr lang="en-US" altLang="zh-CN" sz="2400" b="1" kern="100" dirty="0" smtClean="0">
                <a:latin typeface="Times New Roman" panose="02020603050405020304" pitchFamily="18" charset="0"/>
                <a:ea typeface="+mn-ea"/>
                <a:cs typeface="Times New Roman" panose="02020603050405020304" pitchFamily="18" charset="0"/>
              </a:rPr>
              <a:t>=1851-2*693=465kHz</a:t>
            </a:r>
            <a:r>
              <a:rPr lang="zh-CN" altLang="zh-CN" sz="2400" b="1" kern="100" dirty="0">
                <a:latin typeface="Times New Roman" panose="02020603050405020304" pitchFamily="18" charset="0"/>
                <a:ea typeface="+mn-ea"/>
                <a:cs typeface="Times New Roman" panose="02020603050405020304" pitchFamily="18" charset="0"/>
              </a:rPr>
              <a:t>，可见本振与干扰频率之差正好在中频，所以仍然</a:t>
            </a:r>
            <a:r>
              <a:rPr lang="zh-CN" altLang="zh-CN" sz="2400" b="1" kern="100" dirty="0" smtClean="0">
                <a:latin typeface="Times New Roman" panose="02020603050405020304" pitchFamily="18" charset="0"/>
                <a:ea typeface="+mn-ea"/>
                <a:cs typeface="Times New Roman" panose="02020603050405020304" pitchFamily="18" charset="0"/>
              </a:rPr>
              <a:t>是</a:t>
            </a:r>
            <a:r>
              <a:rPr lang="zh-CN" altLang="en-US" sz="2400" b="1" kern="100" dirty="0" smtClean="0">
                <a:latin typeface="Times New Roman" panose="02020603050405020304" pitchFamily="18" charset="0"/>
                <a:ea typeface="+mn-ea"/>
                <a:cs typeface="Times New Roman" panose="02020603050405020304" pitchFamily="18" charset="0"/>
              </a:rPr>
              <a:t>组合</a:t>
            </a:r>
            <a:r>
              <a:rPr lang="zh-CN" altLang="zh-CN" sz="2400" b="1" kern="100" dirty="0" smtClean="0">
                <a:latin typeface="Times New Roman" panose="02020603050405020304" pitchFamily="18" charset="0"/>
                <a:ea typeface="+mn-ea"/>
                <a:cs typeface="Times New Roman" panose="02020603050405020304" pitchFamily="18" charset="0"/>
              </a:rPr>
              <a:t>干扰</a:t>
            </a:r>
            <a:r>
              <a:rPr lang="zh-CN" altLang="zh-CN" sz="2400" b="1" kern="100" dirty="0">
                <a:latin typeface="Times New Roman" panose="02020603050405020304" pitchFamily="18" charset="0"/>
                <a:ea typeface="+mn-ea"/>
                <a:cs typeface="Times New Roman" panose="02020603050405020304" pitchFamily="18" charset="0"/>
              </a:rPr>
              <a:t>；</a:t>
            </a:r>
          </a:p>
          <a:p>
            <a:pPr marL="342900" lvl="0" indent="-342900" algn="just">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由于两个干扰信号相互依存</a:t>
            </a:r>
            <a:r>
              <a:rPr lang="zh-CN" altLang="zh-CN" sz="2400" b="1" kern="100" dirty="0" smtClean="0">
                <a:latin typeface="Times New Roman" panose="02020603050405020304" pitchFamily="18" charset="0"/>
                <a:ea typeface="+mn-ea"/>
                <a:cs typeface="Times New Roman" panose="02020603050405020304" pitchFamily="18" charset="0"/>
              </a:rPr>
              <a:t>，</a:t>
            </a:r>
            <a:r>
              <a:rPr lang="zh-CN" altLang="en-US" sz="2400" b="1" kern="100" dirty="0" smtClean="0">
                <a:latin typeface="Times New Roman" panose="02020603050405020304" pitchFamily="18" charset="0"/>
                <a:ea typeface="+mn-ea"/>
                <a:cs typeface="Times New Roman" panose="02020603050405020304" pitchFamily="18" charset="0"/>
              </a:rPr>
              <a:t>且</a:t>
            </a:r>
            <a:r>
              <a:rPr lang="zh-CN" altLang="zh-CN" sz="2400" b="1" kern="100" dirty="0" smtClean="0">
                <a:latin typeface="Times New Roman" panose="02020603050405020304" pitchFamily="18" charset="0"/>
                <a:ea typeface="+mn-ea"/>
                <a:cs typeface="Times New Roman" panose="02020603050405020304" pitchFamily="18" charset="0"/>
              </a:rPr>
              <a:t>满足</a:t>
            </a:r>
            <a:r>
              <a:rPr lang="en-US" altLang="zh-CN" sz="2400" b="1" kern="100" dirty="0" smtClean="0">
                <a:latin typeface="Times New Roman" panose="02020603050405020304" pitchFamily="18" charset="0"/>
                <a:ea typeface="+mn-ea"/>
                <a:cs typeface="Times New Roman" panose="02020603050405020304" pitchFamily="18" charset="0"/>
              </a:rPr>
              <a:t>933-813=813-693</a:t>
            </a:r>
            <a:r>
              <a:rPr lang="zh-CN" altLang="zh-CN" sz="2400" b="1" kern="100" dirty="0">
                <a:latin typeface="Times New Roman" panose="02020603050405020304" pitchFamily="18" charset="0"/>
                <a:ea typeface="+mn-ea"/>
                <a:cs typeface="Times New Roman" panose="02020603050405020304" pitchFamily="18" charset="0"/>
              </a:rPr>
              <a:t>，即满足</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M2</a:t>
            </a:r>
            <a:r>
              <a:rPr lang="en-US" altLang="zh-CN" sz="2400" b="1" kern="100" dirty="0">
                <a:latin typeface="Times New Roman" panose="02020603050405020304" pitchFamily="18" charset="0"/>
                <a:ea typeface="+mn-ea"/>
                <a:cs typeface="Times New Roman" panose="02020603050405020304" pitchFamily="18" charset="0"/>
              </a:rPr>
              <a:t> -</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M1</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a:latin typeface="Times New Roman" panose="02020603050405020304" pitchFamily="18" charset="0"/>
                <a:ea typeface="+mn-ea"/>
                <a:cs typeface="Times New Roman" panose="02020603050405020304" pitchFamily="18" charset="0"/>
              </a:rPr>
              <a:t> f</a:t>
            </a:r>
            <a:r>
              <a:rPr lang="en-US" altLang="zh-CN" sz="2400" b="1" i="1" kern="100" baseline="-25000" dirty="0">
                <a:latin typeface="Times New Roman" panose="02020603050405020304" pitchFamily="18" charset="0"/>
                <a:ea typeface="+mn-ea"/>
                <a:cs typeface="Times New Roman" panose="02020603050405020304" pitchFamily="18" charset="0"/>
              </a:rPr>
              <a:t>M1</a:t>
            </a:r>
            <a:r>
              <a:rPr lang="en-US" altLang="zh-CN" sz="2400" b="1" kern="100" dirty="0">
                <a:latin typeface="Times New Roman" panose="02020603050405020304" pitchFamily="18" charset="0"/>
                <a:ea typeface="+mn-ea"/>
                <a:cs typeface="Times New Roman" panose="02020603050405020304" pitchFamily="18" charset="0"/>
              </a:rPr>
              <a:t> –</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S</a:t>
            </a:r>
            <a:r>
              <a:rPr lang="zh-CN" altLang="zh-CN" sz="2400" b="1" kern="100" dirty="0">
                <a:latin typeface="Times New Roman" panose="02020603050405020304" pitchFamily="18" charset="0"/>
                <a:ea typeface="+mn-ea"/>
                <a:cs typeface="Times New Roman" panose="02020603050405020304" pitchFamily="18" charset="0"/>
              </a:rPr>
              <a:t>的关系，因而为互调干扰。</a:t>
            </a:r>
          </a:p>
        </p:txBody>
      </p:sp>
    </p:spTree>
    <p:extLst>
      <p:ext uri="{BB962C8B-B14F-4D97-AF65-F5344CB8AC3E}">
        <p14:creationId xmlns:p14="http://schemas.microsoft.com/office/powerpoint/2010/main" val="2962381550"/>
      </p:ext>
    </p:extLst>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第六章 调制解调器</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46</a:t>
            </a:fld>
            <a:endParaRPr lang="en-US" altLang="zh-CN"/>
          </a:p>
        </p:txBody>
      </p:sp>
      <p:sp>
        <p:nvSpPr>
          <p:cNvPr id="5" name="灯片编号占位符 3"/>
          <p:cNvSpPr txBox="1">
            <a:spLocks/>
          </p:cNvSpPr>
          <p:nvPr/>
        </p:nvSpPr>
        <p:spPr bwMode="auto">
          <a:xfrm>
            <a:off x="6523043" y="719849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fld id="{25ECD988-0F51-4524-9247-BFAF011031F7}" type="slidenum">
              <a:rPr lang="zh-CN" altLang="en-US" smtClean="0"/>
              <a:pPr/>
              <a:t>46</a:t>
            </a:fld>
            <a:endParaRPr lang="en-US" altLang="zh-CN"/>
          </a:p>
        </p:txBody>
      </p:sp>
      <p:sp>
        <p:nvSpPr>
          <p:cNvPr id="7" name="文本框 6"/>
          <p:cNvSpPr txBox="1"/>
          <p:nvPr/>
        </p:nvSpPr>
        <p:spPr>
          <a:xfrm>
            <a:off x="2627784" y="3889713"/>
            <a:ext cx="6172200" cy="523220"/>
          </a:xfrm>
          <a:prstGeom prst="rect">
            <a:avLst/>
          </a:prstGeom>
          <a:noFill/>
        </p:spPr>
        <p:txBody>
          <a:bodyPr wrap="square" rtlCol="0">
            <a:spAutoFit/>
          </a:bodyPr>
          <a:lstStyle/>
          <a:p>
            <a:r>
              <a:rPr lang="en-US" altLang="zh-CN" sz="2800" i="1" dirty="0" smtClean="0">
                <a:latin typeface="Times New Roman" panose="02020603050405020304" pitchFamily="18" charset="0"/>
                <a:cs typeface="Times New Roman" panose="02020603050405020304" pitchFamily="18" charset="0"/>
              </a:rPr>
              <a:t>V(t)=A(t)cos</a:t>
            </a:r>
            <a:r>
              <a:rPr lang="en-US" altLang="zh-CN" sz="2800" dirty="0" smtClean="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2</a:t>
            </a:r>
            <a:r>
              <a:rPr lang="el-GR" altLang="zh-CN" sz="2800" i="1" dirty="0" smtClean="0">
                <a:latin typeface="Times New Roman" panose="02020603050405020304" pitchFamily="18" charset="0"/>
                <a:cs typeface="Times New Roman" panose="02020603050405020304" pitchFamily="18" charset="0"/>
              </a:rPr>
              <a:t>π</a:t>
            </a:r>
            <a:r>
              <a:rPr lang="en-US" altLang="zh-CN" sz="2800" i="1" dirty="0" smtClean="0">
                <a:latin typeface="Times New Roman" panose="02020603050405020304" pitchFamily="18" charset="0"/>
                <a:cs typeface="Times New Roman" panose="02020603050405020304" pitchFamily="18" charset="0"/>
              </a:rPr>
              <a:t>f(t)+</a:t>
            </a:r>
            <a:r>
              <a:rPr lang="el-GR" altLang="zh-CN" sz="2800" i="1" dirty="0" smtClean="0">
                <a:latin typeface="Times New Roman" panose="02020603050405020304" pitchFamily="18" charset="0"/>
                <a:cs typeface="Times New Roman" panose="02020603050405020304" pitchFamily="18" charset="0"/>
              </a:rPr>
              <a:t>φ</a:t>
            </a:r>
            <a:r>
              <a:rPr lang="en-US" altLang="zh-CN" sz="2800" i="1" dirty="0" smtClean="0">
                <a:latin typeface="Times New Roman" panose="02020603050405020304" pitchFamily="18" charset="0"/>
                <a:cs typeface="Times New Roman" panose="02020603050405020304" pitchFamily="18" charset="0"/>
              </a:rPr>
              <a:t>(t)</a:t>
            </a:r>
            <a:r>
              <a:rPr lang="en-US" altLang="zh-CN"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97427" y="2362874"/>
            <a:ext cx="6048672" cy="1294200"/>
          </a:xfrm>
          <a:prstGeom prst="rect">
            <a:avLst/>
          </a:prstGeom>
          <a:noFill/>
        </p:spPr>
        <p:txBody>
          <a:bodyPr wrap="square" rtlCol="0">
            <a:spAutoFit/>
          </a:bodyPr>
          <a:lstStyle/>
          <a:p>
            <a:pPr algn="l">
              <a:lnSpc>
                <a:spcPts val="5000"/>
              </a:lnSpc>
            </a:pPr>
            <a:r>
              <a:rPr lang="zh-CN" altLang="en-US" sz="2800" dirty="0" smtClean="0"/>
              <a:t>模拟调制：</a:t>
            </a:r>
            <a:r>
              <a:rPr lang="en-US" altLang="zh-CN" sz="2800" dirty="0" smtClean="0"/>
              <a:t>AM</a:t>
            </a:r>
            <a:r>
              <a:rPr lang="zh-CN" altLang="en-US" sz="2800" dirty="0" smtClean="0"/>
              <a:t>，</a:t>
            </a:r>
            <a:r>
              <a:rPr lang="en-US" altLang="zh-CN" sz="2800" dirty="0" smtClean="0"/>
              <a:t>FM</a:t>
            </a:r>
            <a:r>
              <a:rPr lang="zh-CN" altLang="en-US" sz="2800" dirty="0" smtClean="0"/>
              <a:t>，</a:t>
            </a:r>
            <a:r>
              <a:rPr lang="en-US" altLang="zh-CN" sz="2800" dirty="0" smtClean="0"/>
              <a:t>PM</a:t>
            </a:r>
          </a:p>
          <a:p>
            <a:pPr algn="l">
              <a:lnSpc>
                <a:spcPts val="5000"/>
              </a:lnSpc>
            </a:pPr>
            <a:r>
              <a:rPr lang="zh-CN" altLang="en-US" sz="2800" dirty="0" smtClean="0"/>
              <a:t>数字调制：</a:t>
            </a:r>
            <a:r>
              <a:rPr lang="en-US" altLang="zh-CN" sz="2800" dirty="0" smtClean="0"/>
              <a:t>ASK</a:t>
            </a:r>
            <a:r>
              <a:rPr lang="zh-CN" altLang="en-US" sz="2800" dirty="0" smtClean="0"/>
              <a:t>，</a:t>
            </a:r>
            <a:r>
              <a:rPr lang="en-US" altLang="zh-CN" sz="2800" dirty="0" smtClean="0"/>
              <a:t>FSK</a:t>
            </a:r>
            <a:r>
              <a:rPr lang="zh-CN" altLang="en-US" sz="2800" dirty="0" smtClean="0"/>
              <a:t>，</a:t>
            </a:r>
            <a:r>
              <a:rPr lang="en-US" altLang="zh-CN" sz="2800" dirty="0" smtClean="0"/>
              <a:t>PSK</a:t>
            </a:r>
            <a:endParaRPr lang="zh-CN" altLang="en-US" sz="2800" dirty="0"/>
          </a:p>
        </p:txBody>
      </p:sp>
      <p:sp>
        <p:nvSpPr>
          <p:cNvPr id="9" name="文本框 8"/>
          <p:cNvSpPr txBox="1"/>
          <p:nvPr/>
        </p:nvSpPr>
        <p:spPr>
          <a:xfrm>
            <a:off x="1661523" y="5437938"/>
            <a:ext cx="1152128" cy="1118255"/>
          </a:xfrm>
          <a:prstGeom prst="rect">
            <a:avLst/>
          </a:prstGeom>
          <a:noFill/>
        </p:spPr>
        <p:txBody>
          <a:bodyPr wrap="square" rtlCol="0">
            <a:spAutoFit/>
          </a:bodyPr>
          <a:lstStyle/>
          <a:p>
            <a:pPr>
              <a:lnSpc>
                <a:spcPts val="4000"/>
              </a:lnSpc>
            </a:pPr>
            <a:r>
              <a:rPr lang="en-US" altLang="zh-CN" sz="2400" dirty="0" smtClean="0">
                <a:solidFill>
                  <a:srgbClr val="0000FF"/>
                </a:solidFill>
              </a:rPr>
              <a:t>AM</a:t>
            </a:r>
          </a:p>
          <a:p>
            <a:pPr>
              <a:lnSpc>
                <a:spcPts val="4000"/>
              </a:lnSpc>
            </a:pPr>
            <a:r>
              <a:rPr lang="en-US" altLang="zh-CN" sz="2400" dirty="0">
                <a:solidFill>
                  <a:srgbClr val="0000FF"/>
                </a:solidFill>
              </a:rPr>
              <a:t>ASK</a:t>
            </a:r>
            <a:endParaRPr lang="zh-CN" altLang="en-US" sz="2400" dirty="0">
              <a:solidFill>
                <a:srgbClr val="0000FF"/>
              </a:solidFill>
            </a:endParaRPr>
          </a:p>
        </p:txBody>
      </p:sp>
      <p:sp>
        <p:nvSpPr>
          <p:cNvPr id="10" name="文本框 9"/>
          <p:cNvSpPr txBox="1"/>
          <p:nvPr/>
        </p:nvSpPr>
        <p:spPr>
          <a:xfrm>
            <a:off x="3912726" y="5473851"/>
            <a:ext cx="1152128" cy="1118255"/>
          </a:xfrm>
          <a:prstGeom prst="rect">
            <a:avLst/>
          </a:prstGeom>
          <a:noFill/>
        </p:spPr>
        <p:txBody>
          <a:bodyPr wrap="square" rtlCol="0">
            <a:spAutoFit/>
          </a:bodyPr>
          <a:lstStyle/>
          <a:p>
            <a:pPr>
              <a:lnSpc>
                <a:spcPts val="4000"/>
              </a:lnSpc>
            </a:pPr>
            <a:r>
              <a:rPr lang="en-US" altLang="zh-CN" sz="2400" dirty="0" smtClean="0">
                <a:solidFill>
                  <a:srgbClr val="0000FF"/>
                </a:solidFill>
              </a:rPr>
              <a:t>FM</a:t>
            </a:r>
          </a:p>
          <a:p>
            <a:pPr>
              <a:lnSpc>
                <a:spcPts val="4000"/>
              </a:lnSpc>
            </a:pPr>
            <a:r>
              <a:rPr lang="en-US" altLang="zh-CN" sz="2400" dirty="0" smtClean="0">
                <a:solidFill>
                  <a:srgbClr val="0000FF"/>
                </a:solidFill>
              </a:rPr>
              <a:t>FSK</a:t>
            </a:r>
            <a:endParaRPr lang="zh-CN" altLang="en-US" sz="2400" dirty="0">
              <a:solidFill>
                <a:srgbClr val="0000FF"/>
              </a:solidFill>
            </a:endParaRPr>
          </a:p>
        </p:txBody>
      </p:sp>
      <p:sp>
        <p:nvSpPr>
          <p:cNvPr id="11" name="文本框 10"/>
          <p:cNvSpPr txBox="1"/>
          <p:nvPr/>
        </p:nvSpPr>
        <p:spPr>
          <a:xfrm>
            <a:off x="5837987" y="5437938"/>
            <a:ext cx="1152128" cy="1118255"/>
          </a:xfrm>
          <a:prstGeom prst="rect">
            <a:avLst/>
          </a:prstGeom>
          <a:noFill/>
        </p:spPr>
        <p:txBody>
          <a:bodyPr wrap="square" rtlCol="0">
            <a:spAutoFit/>
          </a:bodyPr>
          <a:lstStyle/>
          <a:p>
            <a:pPr>
              <a:lnSpc>
                <a:spcPts val="4000"/>
              </a:lnSpc>
            </a:pPr>
            <a:r>
              <a:rPr lang="en-US" altLang="zh-CN" sz="2400" dirty="0" smtClean="0">
                <a:solidFill>
                  <a:srgbClr val="0000FF"/>
                </a:solidFill>
              </a:rPr>
              <a:t>PM</a:t>
            </a:r>
          </a:p>
          <a:p>
            <a:pPr>
              <a:lnSpc>
                <a:spcPts val="4000"/>
              </a:lnSpc>
            </a:pPr>
            <a:r>
              <a:rPr lang="en-US" altLang="zh-CN" sz="2400" dirty="0" smtClean="0">
                <a:solidFill>
                  <a:srgbClr val="0000FF"/>
                </a:solidFill>
              </a:rPr>
              <a:t>PSK</a:t>
            </a:r>
            <a:endParaRPr lang="zh-CN" altLang="en-US" sz="2400" dirty="0">
              <a:solidFill>
                <a:srgbClr val="0000FF"/>
              </a:solidFill>
            </a:endParaRPr>
          </a:p>
        </p:txBody>
      </p:sp>
      <p:cxnSp>
        <p:nvCxnSpPr>
          <p:cNvPr id="12" name="直接箭头连接符 11"/>
          <p:cNvCxnSpPr/>
          <p:nvPr/>
        </p:nvCxnSpPr>
        <p:spPr bwMode="auto">
          <a:xfrm flipV="1">
            <a:off x="2381603" y="4379098"/>
            <a:ext cx="1296144" cy="1152128"/>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13" name="直接箭头连接符 12"/>
          <p:cNvCxnSpPr/>
          <p:nvPr/>
        </p:nvCxnSpPr>
        <p:spPr bwMode="auto">
          <a:xfrm flipV="1">
            <a:off x="4541843" y="4379098"/>
            <a:ext cx="523011" cy="1296144"/>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14" name="直接箭头连接符 13"/>
          <p:cNvCxnSpPr>
            <a:stCxn id="11" idx="0"/>
          </p:cNvCxnSpPr>
          <p:nvPr/>
        </p:nvCxnSpPr>
        <p:spPr bwMode="auto">
          <a:xfrm flipH="1" flipV="1">
            <a:off x="5928950" y="4412933"/>
            <a:ext cx="485101" cy="1025005"/>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sp>
        <p:nvSpPr>
          <p:cNvPr id="15" name="文本框 14"/>
          <p:cNvSpPr txBox="1"/>
          <p:nvPr/>
        </p:nvSpPr>
        <p:spPr>
          <a:xfrm>
            <a:off x="457200" y="1556792"/>
            <a:ext cx="512291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调制的基本概念</a:t>
            </a:r>
            <a:r>
              <a:rPr lang="zh-CN" altLang="en-US" dirty="0" smtClean="0"/>
              <a:t>：</a:t>
            </a:r>
            <a:endParaRPr lang="zh-CN" altLang="en-US" dirty="0"/>
          </a:p>
        </p:txBody>
      </p:sp>
    </p:spTree>
    <p:extLst>
      <p:ext uri="{BB962C8B-B14F-4D97-AF65-F5344CB8AC3E}">
        <p14:creationId xmlns:p14="http://schemas.microsoft.com/office/powerpoint/2010/main" val="3156518626"/>
      </p:ext>
    </p:extLst>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a:xfrm>
            <a:off x="6831013" y="6364293"/>
            <a:ext cx="2133600" cy="457200"/>
          </a:xfrm>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58BA0F83-A473-4BAD-9159-17D0213F9BAF}" type="slidenum">
              <a:rPr lang="zh-CN" altLang="en-US" b="0">
                <a:latin typeface="Arial" panose="020B0604020202020204" pitchFamily="34" charset="0"/>
              </a:rPr>
              <a:pPr eaLnBrk="1" hangingPunct="1"/>
              <a:t>47</a:t>
            </a:fld>
            <a:endParaRPr lang="en-US" altLang="zh-CN" b="0" dirty="0">
              <a:latin typeface="Arial" panose="020B0604020202020204" pitchFamily="34" charset="0"/>
            </a:endParaRPr>
          </a:p>
        </p:txBody>
      </p:sp>
      <p:sp>
        <p:nvSpPr>
          <p:cNvPr id="1030" name="Rectangle 2"/>
          <p:cNvSpPr>
            <a:spLocks noGrp="1" noChangeArrowheads="1"/>
          </p:cNvSpPr>
          <p:nvPr>
            <p:ph type="title"/>
          </p:nvPr>
        </p:nvSpPr>
        <p:spPr>
          <a:xfrm>
            <a:off x="2459038" y="205004"/>
            <a:ext cx="3888432" cy="652463"/>
          </a:xfrm>
        </p:spPr>
        <p:txBody>
          <a:bodyPr/>
          <a:lstStyle/>
          <a:p>
            <a:pPr algn="ctr" eaLnBrk="1" hangingPunct="1"/>
            <a:r>
              <a:rPr lang="zh-CN" altLang="en-US" sz="4000" kern="1200" dirty="0">
                <a:latin typeface="微软雅黑" panose="020B0503020204020204" pitchFamily="34" charset="-122"/>
                <a:ea typeface="微软雅黑" panose="020B0503020204020204" pitchFamily="34" charset="-122"/>
              </a:rPr>
              <a:t>振幅调制电路</a:t>
            </a:r>
          </a:p>
        </p:txBody>
      </p:sp>
      <p:graphicFrame>
        <p:nvGraphicFramePr>
          <p:cNvPr id="509956" name="Object 4"/>
          <p:cNvGraphicFramePr>
            <a:graphicFrameLocks noChangeAspect="1"/>
          </p:cNvGraphicFramePr>
          <p:nvPr>
            <p:extLst/>
          </p:nvPr>
        </p:nvGraphicFramePr>
        <p:xfrm>
          <a:off x="3392726" y="2226800"/>
          <a:ext cx="2664657" cy="526124"/>
        </p:xfrm>
        <a:graphic>
          <a:graphicData uri="http://schemas.openxmlformats.org/presentationml/2006/ole">
            <mc:AlternateContent xmlns:mc="http://schemas.openxmlformats.org/markup-compatibility/2006">
              <mc:Choice xmlns:v="urn:schemas-microsoft-com:vml" Requires="v">
                <p:oleObj spid="_x0000_s128206" name="Equation" r:id="rId3" imgW="1155600" imgH="228600" progId="Equation.3">
                  <p:embed/>
                </p:oleObj>
              </mc:Choice>
              <mc:Fallback>
                <p:oleObj name="Equation" r:id="rId3" imgW="1155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726" y="2226800"/>
                        <a:ext cx="2664657" cy="526124"/>
                      </a:xfrm>
                      <a:prstGeom prst="rect">
                        <a:avLst/>
                      </a:prstGeom>
                      <a:noFill/>
                      <a:ln>
                        <a:noFill/>
                      </a:ln>
                      <a:effectLst/>
                      <a:extLst/>
                    </p:spPr>
                  </p:pic>
                </p:oleObj>
              </mc:Fallback>
            </mc:AlternateContent>
          </a:graphicData>
        </a:graphic>
      </p:graphicFrame>
      <p:graphicFrame>
        <p:nvGraphicFramePr>
          <p:cNvPr id="509957" name="Object 5"/>
          <p:cNvGraphicFramePr>
            <a:graphicFrameLocks noChangeAspect="1"/>
          </p:cNvGraphicFramePr>
          <p:nvPr>
            <p:extLst/>
          </p:nvPr>
        </p:nvGraphicFramePr>
        <p:xfrm>
          <a:off x="3419475" y="1651519"/>
          <a:ext cx="2592685" cy="516598"/>
        </p:xfrm>
        <a:graphic>
          <a:graphicData uri="http://schemas.openxmlformats.org/presentationml/2006/ole">
            <mc:AlternateContent xmlns:mc="http://schemas.openxmlformats.org/markup-compatibility/2006">
              <mc:Choice xmlns:v="urn:schemas-microsoft-com:vml" Requires="v">
                <p:oleObj spid="_x0000_s128207" name="公式" r:id="rId5" imgW="1117440" imgH="228600" progId="Equation.3">
                  <p:embed/>
                </p:oleObj>
              </mc:Choice>
              <mc:Fallback>
                <p:oleObj name="公式" r:id="rId5" imgW="111744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1651519"/>
                        <a:ext cx="2592685" cy="516598"/>
                      </a:xfrm>
                      <a:prstGeom prst="rect">
                        <a:avLst/>
                      </a:prstGeom>
                      <a:noFill/>
                      <a:ln>
                        <a:noFill/>
                      </a:ln>
                      <a:effectLst/>
                      <a:extLst/>
                    </p:spPr>
                  </p:pic>
                </p:oleObj>
              </mc:Fallback>
            </mc:AlternateContent>
          </a:graphicData>
        </a:graphic>
      </p:graphicFrame>
      <p:sp>
        <p:nvSpPr>
          <p:cNvPr id="509958" name="Text Box 6"/>
          <p:cNvSpPr txBox="1">
            <a:spLocks noChangeArrowheads="1"/>
          </p:cNvSpPr>
          <p:nvPr/>
        </p:nvSpPr>
        <p:spPr bwMode="auto">
          <a:xfrm>
            <a:off x="755576" y="971864"/>
            <a:ext cx="6480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dirty="0" smtClean="0">
                <a:latin typeface="+mn-ea"/>
                <a:ea typeface="+mn-ea"/>
              </a:rPr>
              <a:t>标准</a:t>
            </a:r>
            <a:r>
              <a:rPr lang="zh-CN" altLang="en-US" sz="2400" dirty="0">
                <a:latin typeface="+mn-ea"/>
                <a:ea typeface="+mn-ea"/>
              </a:rPr>
              <a:t>调幅波信号的数学表示式</a:t>
            </a:r>
          </a:p>
        </p:txBody>
      </p:sp>
      <p:sp>
        <p:nvSpPr>
          <p:cNvPr id="509959" name="Text Box 7"/>
          <p:cNvSpPr txBox="1">
            <a:spLocks noChangeArrowheads="1"/>
          </p:cNvSpPr>
          <p:nvPr/>
        </p:nvSpPr>
        <p:spPr bwMode="auto">
          <a:xfrm>
            <a:off x="1323561" y="1650021"/>
            <a:ext cx="22098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t>载频信号</a:t>
            </a:r>
          </a:p>
          <a:p>
            <a:pPr eaLnBrk="1" hangingPunct="1"/>
            <a:endParaRPr lang="zh-CN" altLang="en-US" sz="1050" dirty="0"/>
          </a:p>
          <a:p>
            <a:pPr eaLnBrk="1" hangingPunct="1"/>
            <a:r>
              <a:rPr lang="zh-CN" altLang="en-US" sz="2800" dirty="0"/>
              <a:t>调制信号</a:t>
            </a:r>
          </a:p>
        </p:txBody>
      </p:sp>
      <p:sp>
        <p:nvSpPr>
          <p:cNvPr id="509960" name="Rectangle 8"/>
          <p:cNvSpPr>
            <a:spLocks noGrp="1" noChangeArrowheads="1"/>
          </p:cNvSpPr>
          <p:nvPr>
            <p:ph type="body" idx="1"/>
          </p:nvPr>
        </p:nvSpPr>
        <p:spPr>
          <a:xfrm>
            <a:off x="806142" y="2811607"/>
            <a:ext cx="6435725" cy="612775"/>
          </a:xfrm>
          <a:noFill/>
        </p:spPr>
        <p:txBody>
          <a:bodyPr/>
          <a:lstStyle/>
          <a:p>
            <a:pPr eaLnBrk="1" hangingPunct="1">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AM</a:t>
            </a:r>
            <a:r>
              <a:rPr lang="zh-CN" altLang="en-US" sz="2400" b="1" dirty="0" smtClean="0">
                <a:latin typeface="Times New Roman" panose="02020603050405020304" pitchFamily="18" charset="0"/>
                <a:cs typeface="Times New Roman" panose="02020603050405020304" pitchFamily="18" charset="0"/>
              </a:rPr>
              <a:t>波在单音调制时表达式</a:t>
            </a:r>
            <a:r>
              <a:rPr lang="zh-CN" altLang="en-US" sz="2400" b="1" dirty="0" smtClean="0"/>
              <a:t>　　　　</a:t>
            </a:r>
          </a:p>
        </p:txBody>
      </p:sp>
      <p:graphicFrame>
        <p:nvGraphicFramePr>
          <p:cNvPr id="509961" name="Object 9"/>
          <p:cNvGraphicFramePr>
            <a:graphicFrameLocks noChangeAspect="1"/>
          </p:cNvGraphicFramePr>
          <p:nvPr>
            <p:extLst/>
          </p:nvPr>
        </p:nvGraphicFramePr>
        <p:xfrm>
          <a:off x="1547664" y="3207419"/>
          <a:ext cx="5544616" cy="2107093"/>
        </p:xfrm>
        <a:graphic>
          <a:graphicData uri="http://schemas.openxmlformats.org/presentationml/2006/ole">
            <mc:AlternateContent xmlns:mc="http://schemas.openxmlformats.org/markup-compatibility/2006">
              <mc:Choice xmlns:v="urn:schemas-microsoft-com:vml" Requires="v">
                <p:oleObj spid="_x0000_s128208" name="Equation" r:id="rId7" imgW="2616120" imgH="939600" progId="Equation.3">
                  <p:embed/>
                </p:oleObj>
              </mc:Choice>
              <mc:Fallback>
                <p:oleObj name="Equation" r:id="rId7" imgW="2616120" imgH="939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3207419"/>
                        <a:ext cx="5544616" cy="2107093"/>
                      </a:xfrm>
                      <a:prstGeom prst="rect">
                        <a:avLst/>
                      </a:prstGeom>
                      <a:noFill/>
                      <a:ln>
                        <a:noFill/>
                      </a:ln>
                      <a:effectLst/>
                      <a:extLst/>
                    </p:spPr>
                  </p:pic>
                </p:oleObj>
              </mc:Fallback>
            </mc:AlternateContent>
          </a:graphicData>
        </a:graphic>
      </p:graphicFrame>
      <p:sp>
        <p:nvSpPr>
          <p:cNvPr id="509962" name="Line 10"/>
          <p:cNvSpPr>
            <a:spLocks noChangeShapeType="1"/>
          </p:cNvSpPr>
          <p:nvPr/>
        </p:nvSpPr>
        <p:spPr bwMode="auto">
          <a:xfrm>
            <a:off x="2768079" y="4725144"/>
            <a:ext cx="34579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9963" name="Line 11"/>
          <p:cNvSpPr>
            <a:spLocks noChangeShapeType="1"/>
          </p:cNvSpPr>
          <p:nvPr/>
        </p:nvSpPr>
        <p:spPr bwMode="auto">
          <a:xfrm>
            <a:off x="2768079" y="5318974"/>
            <a:ext cx="4252193" cy="4104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 name="Object 4"/>
          <p:cNvGraphicFramePr>
            <a:graphicFrameLocks noChangeAspect="1"/>
          </p:cNvGraphicFramePr>
          <p:nvPr>
            <p:extLst/>
          </p:nvPr>
        </p:nvGraphicFramePr>
        <p:xfrm>
          <a:off x="806142" y="5522511"/>
          <a:ext cx="1639045" cy="882222"/>
        </p:xfrm>
        <a:graphic>
          <a:graphicData uri="http://schemas.openxmlformats.org/presentationml/2006/ole">
            <mc:AlternateContent xmlns:mc="http://schemas.openxmlformats.org/markup-compatibility/2006">
              <mc:Choice xmlns:v="urn:schemas-microsoft-com:vml" Requires="v">
                <p:oleObj spid="_x0000_s128209" name="公式" r:id="rId9" imgW="825480" imgH="431640" progId="Equation.3">
                  <p:embed/>
                </p:oleObj>
              </mc:Choice>
              <mc:Fallback>
                <p:oleObj name="公式" r:id="rId9" imgW="82548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6142" y="5522511"/>
                        <a:ext cx="1639045" cy="882222"/>
                      </a:xfrm>
                      <a:prstGeom prst="rect">
                        <a:avLst/>
                      </a:prstGeom>
                      <a:solidFill>
                        <a:schemeClr val="accent6">
                          <a:lumMod val="20000"/>
                          <a:lumOff val="80000"/>
                        </a:schemeClr>
                      </a:solidFill>
                      <a:ln>
                        <a:noFill/>
                      </a:ln>
                      <a:effectLst/>
                      <a:extLst/>
                    </p:spPr>
                  </p:pic>
                </p:oleObj>
              </mc:Fallback>
            </mc:AlternateContent>
          </a:graphicData>
        </a:graphic>
      </p:graphicFrame>
      <p:sp>
        <p:nvSpPr>
          <p:cNvPr id="14" name="Text Box 8"/>
          <p:cNvSpPr txBox="1">
            <a:spLocks noChangeArrowheads="1"/>
          </p:cNvSpPr>
          <p:nvPr/>
        </p:nvSpPr>
        <p:spPr bwMode="auto">
          <a:xfrm>
            <a:off x="2519265" y="5482071"/>
            <a:ext cx="662473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lnSpc>
                <a:spcPts val="3600"/>
              </a:lnSpc>
            </a:pPr>
            <a:r>
              <a:rPr lang="zh-CN" altLang="en-US" sz="2400" dirty="0" smtClean="0">
                <a:solidFill>
                  <a:srgbClr val="0000FF"/>
                </a:solidFill>
                <a:ea typeface="+mn-ea"/>
                <a:cs typeface="Times New Roman" panose="02020603050405020304" pitchFamily="18" charset="0"/>
              </a:rPr>
              <a:t>调幅</a:t>
            </a:r>
            <a:r>
              <a:rPr lang="zh-CN" altLang="en-US" sz="2400" dirty="0">
                <a:solidFill>
                  <a:srgbClr val="0000FF"/>
                </a:solidFill>
                <a:ea typeface="+mn-ea"/>
                <a:cs typeface="Times New Roman" panose="02020603050405020304" pitchFamily="18" charset="0"/>
              </a:rPr>
              <a:t>指数</a:t>
            </a:r>
            <a:r>
              <a:rPr lang="zh-CN" altLang="en-US" sz="2400" dirty="0" smtClean="0">
                <a:ea typeface="+mn-ea"/>
                <a:cs typeface="Times New Roman" panose="02020603050405020304" pitchFamily="18" charset="0"/>
              </a:rPr>
              <a:t>，</a:t>
            </a:r>
            <a:r>
              <a:rPr lang="en-US" altLang="zh-CN" sz="2400" dirty="0" smtClean="0">
                <a:ea typeface="+mn-ea"/>
                <a:cs typeface="Times New Roman" panose="02020603050405020304" pitchFamily="18" charset="0"/>
              </a:rPr>
              <a:t>K</a:t>
            </a:r>
            <a:r>
              <a:rPr lang="en-US" altLang="zh-CN" sz="2400" baseline="-25000" dirty="0" smtClean="0">
                <a:ea typeface="+mn-ea"/>
                <a:cs typeface="Times New Roman" panose="02020603050405020304" pitchFamily="18" charset="0"/>
              </a:rPr>
              <a:t>A</a:t>
            </a:r>
            <a:r>
              <a:rPr lang="zh-CN" altLang="en-US" sz="2400" dirty="0" smtClean="0">
                <a:ea typeface="+mn-ea"/>
                <a:cs typeface="Times New Roman" panose="02020603050405020304" pitchFamily="18" charset="0"/>
              </a:rPr>
              <a:t>为调制电路决定的比例常数，在幅度调制中</a:t>
            </a:r>
            <a:r>
              <a:rPr lang="zh-CN" altLang="en-US" sz="2400" dirty="0">
                <a:ea typeface="+mn-ea"/>
                <a:cs typeface="Times New Roman" panose="02020603050405020304" pitchFamily="18" charset="0"/>
              </a:rPr>
              <a:t>，为保证不出现过调制，</a:t>
            </a:r>
            <a:r>
              <a:rPr lang="zh-CN" altLang="en-US" sz="2400" dirty="0" smtClean="0">
                <a:ea typeface="+mn-ea"/>
                <a:cs typeface="Times New Roman" panose="02020603050405020304" pitchFamily="18" charset="0"/>
              </a:rPr>
              <a:t>要求</a:t>
            </a:r>
            <a:r>
              <a:rPr lang="en-US" altLang="zh-CN" sz="2400" dirty="0" smtClean="0">
                <a:ea typeface="+mn-ea"/>
                <a:cs typeface="Times New Roman" panose="02020603050405020304" pitchFamily="18" charset="0"/>
              </a:rPr>
              <a:t>m</a:t>
            </a:r>
            <a:r>
              <a:rPr lang="en-US" altLang="zh-CN" sz="2400" baseline="-25000" dirty="0" smtClean="0">
                <a:ea typeface="+mn-ea"/>
                <a:cs typeface="Times New Roman" panose="02020603050405020304" pitchFamily="18" charset="0"/>
              </a:rPr>
              <a:t>A</a:t>
            </a:r>
            <a:r>
              <a:rPr lang="en-US" altLang="zh-CN" sz="2400" dirty="0">
                <a:ea typeface="+mn-ea"/>
                <a:cs typeface="Times New Roman" panose="02020603050405020304" pitchFamily="18" charset="0"/>
              </a:rPr>
              <a:t>≤1</a:t>
            </a:r>
          </a:p>
        </p:txBody>
      </p:sp>
    </p:spTree>
    <p:extLst>
      <p:ext uri="{BB962C8B-B14F-4D97-AF65-F5344CB8AC3E}">
        <p14:creationId xmlns:p14="http://schemas.microsoft.com/office/powerpoint/2010/main" val="160822490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9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99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99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99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9960">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0996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996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99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8" grpId="0"/>
      <p:bldP spid="509959" grpId="0"/>
      <p:bldP spid="509960" grpId="0" build="p"/>
      <p:bldP spid="509962" grpId="0" animBg="1"/>
      <p:bldP spid="509963" grpId="0" animBg="1"/>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a:xfrm>
            <a:off x="5220072" y="6475881"/>
            <a:ext cx="2602777" cy="521818"/>
          </a:xfrm>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A1A2D1AF-1E6E-48FF-B869-C6AB93C1623A}" type="slidenum">
              <a:rPr lang="zh-CN" altLang="en-US" b="0">
                <a:latin typeface="Arial" panose="020B0604020202020204" pitchFamily="34" charset="0"/>
              </a:rPr>
              <a:pPr eaLnBrk="1" hangingPunct="1"/>
              <a:t>48</a:t>
            </a:fld>
            <a:endParaRPr lang="en-US" altLang="zh-CN" b="0">
              <a:latin typeface="Arial" panose="020B0604020202020204" pitchFamily="34" charset="0"/>
            </a:endParaRPr>
          </a:p>
        </p:txBody>
      </p:sp>
      <p:graphicFrame>
        <p:nvGraphicFramePr>
          <p:cNvPr id="435206" name="Object 6"/>
          <p:cNvGraphicFramePr>
            <a:graphicFrameLocks noChangeAspect="1"/>
          </p:cNvGraphicFramePr>
          <p:nvPr>
            <p:extLst/>
          </p:nvPr>
        </p:nvGraphicFramePr>
        <p:xfrm>
          <a:off x="1397000" y="1552575"/>
          <a:ext cx="6521450" cy="603250"/>
        </p:xfrm>
        <a:graphic>
          <a:graphicData uri="http://schemas.openxmlformats.org/presentationml/2006/ole">
            <mc:AlternateContent xmlns:mc="http://schemas.openxmlformats.org/markup-compatibility/2006">
              <mc:Choice xmlns:v="urn:schemas-microsoft-com:vml" Requires="v">
                <p:oleObj spid="_x0000_s129689" name="公式" r:id="rId3" imgW="4101840" imgH="393480" progId="Equation.3">
                  <p:embed/>
                </p:oleObj>
              </mc:Choice>
              <mc:Fallback>
                <p:oleObj name="公式" r:id="rId3" imgW="4101840" imgH="393480" progId="Equation.3">
                  <p:embed/>
                  <p:pic>
                    <p:nvPicPr>
                      <p:cNvPr id="0" name=""/>
                      <p:cNvPicPr>
                        <a:picLocks noChangeAspect="1" noChangeArrowheads="1"/>
                      </p:cNvPicPr>
                      <p:nvPr/>
                    </p:nvPicPr>
                    <p:blipFill>
                      <a:blip r:embed="rId4"/>
                      <a:srcRect/>
                      <a:stretch>
                        <a:fillRect/>
                      </a:stretch>
                    </p:blipFill>
                    <p:spPr bwMode="auto">
                      <a:xfrm>
                        <a:off x="1397000" y="1552575"/>
                        <a:ext cx="6521450" cy="603250"/>
                      </a:xfrm>
                      <a:prstGeom prst="rect">
                        <a:avLst/>
                      </a:prstGeom>
                      <a:solidFill>
                        <a:schemeClr val="accent6">
                          <a:lumMod val="20000"/>
                          <a:lumOff val="80000"/>
                        </a:schemeClr>
                      </a:solidFill>
                      <a:ln>
                        <a:noFill/>
                      </a:ln>
                      <a:effectLst/>
                      <a:extLst/>
                    </p:spPr>
                  </p:pic>
                </p:oleObj>
              </mc:Fallback>
            </mc:AlternateContent>
          </a:graphicData>
        </a:graphic>
      </p:graphicFrame>
      <p:sp>
        <p:nvSpPr>
          <p:cNvPr id="435207" name="Text Box 7"/>
          <p:cNvSpPr txBox="1">
            <a:spLocks noChangeArrowheads="1"/>
          </p:cNvSpPr>
          <p:nvPr/>
        </p:nvSpPr>
        <p:spPr bwMode="auto">
          <a:xfrm>
            <a:off x="539552" y="944744"/>
            <a:ext cx="47500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smtClean="0">
                <a:ea typeface="+mn-ea"/>
                <a:cs typeface="Times New Roman" panose="02020603050405020304" pitchFamily="18" charset="0"/>
              </a:rPr>
              <a:t>单音</a:t>
            </a:r>
            <a:r>
              <a:rPr lang="zh-CN" altLang="en-US" sz="2800" dirty="0">
                <a:ea typeface="+mn-ea"/>
                <a:cs typeface="Times New Roman" panose="02020603050405020304" pitchFamily="18" charset="0"/>
              </a:rPr>
              <a:t>调制</a:t>
            </a:r>
            <a:r>
              <a:rPr lang="en-US" altLang="zh-CN" sz="2800" dirty="0">
                <a:ea typeface="+mn-ea"/>
                <a:cs typeface="Times New Roman" panose="02020603050405020304" pitchFamily="18" charset="0"/>
              </a:rPr>
              <a:t>AM</a:t>
            </a:r>
            <a:r>
              <a:rPr lang="zh-CN" altLang="en-US" sz="2800" dirty="0">
                <a:ea typeface="+mn-ea"/>
                <a:cs typeface="Times New Roman" panose="02020603050405020304" pitchFamily="18" charset="0"/>
              </a:rPr>
              <a:t>波频谱表达式：</a:t>
            </a:r>
            <a:endParaRPr lang="zh-CN" altLang="en-US" dirty="0">
              <a:ea typeface="+mn-ea"/>
              <a:cs typeface="Times New Roman" panose="02020603050405020304" pitchFamily="18" charset="0"/>
            </a:endParaRPr>
          </a:p>
        </p:txBody>
      </p:sp>
      <p:sp>
        <p:nvSpPr>
          <p:cNvPr id="3" name="文本框 2"/>
          <p:cNvSpPr txBox="1"/>
          <p:nvPr/>
        </p:nvSpPr>
        <p:spPr>
          <a:xfrm>
            <a:off x="2411760" y="188640"/>
            <a:ext cx="4248472" cy="707886"/>
          </a:xfrm>
          <a:prstGeom prst="rect">
            <a:avLst/>
          </a:prstGeom>
          <a:noFill/>
        </p:spPr>
        <p:txBody>
          <a:bodyPr wrap="square" rtlCol="0">
            <a:spAutoFit/>
          </a:bodyPr>
          <a:lstStyle/>
          <a:p>
            <a:r>
              <a:rPr lang="zh-CN" altLang="en-US" sz="4000" dirty="0">
                <a:solidFill>
                  <a:schemeClr val="tx2"/>
                </a:solidFill>
                <a:latin typeface="微软雅黑" panose="020B0503020204020204" pitchFamily="34" charset="-122"/>
                <a:ea typeface="微软雅黑" panose="020B0503020204020204" pitchFamily="34" charset="-122"/>
                <a:cs typeface="+mj-cs"/>
              </a:rPr>
              <a:t>时域波形与频谱</a:t>
            </a:r>
          </a:p>
        </p:txBody>
      </p:sp>
      <p:sp>
        <p:nvSpPr>
          <p:cNvPr id="10" name="灯片编号占位符 5"/>
          <p:cNvSpPr txBox="1">
            <a:spLocks/>
          </p:cNvSpPr>
          <p:nvPr/>
        </p:nvSpPr>
        <p:spPr bwMode="auto">
          <a:xfrm>
            <a:off x="5220072" y="6475881"/>
            <a:ext cx="2602777" cy="5218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chemeClr val="tx1"/>
                </a:solidFill>
                <a:latin typeface="Times New Roman" panose="02020603050405020304" pitchFamily="18" charset="0"/>
                <a:ea typeface="宋体" panose="02010600030101010101" pitchFamily="2" charset="-122"/>
                <a:cs typeface="+mn-cs"/>
              </a:defRPr>
            </a:lvl1pPr>
            <a:lvl2pPr marL="742950" indent="-28575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1143000" indent="-22860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600200" indent="-22860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2057400" indent="-22860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5146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6pPr>
            <a:lvl7pPr marL="29718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7pPr>
            <a:lvl8pPr marL="34290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8pPr>
            <a:lvl9pPr marL="38862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970E2CCA-3EE5-4D06-ADAA-CBE15918788A}" type="slidenum">
              <a:rPr lang="zh-CN" altLang="en-US" b="0" smtClean="0">
                <a:latin typeface="Arial" panose="020B0604020202020204" pitchFamily="34" charset="0"/>
              </a:rPr>
              <a:pPr eaLnBrk="1" hangingPunct="1"/>
              <a:t>48</a:t>
            </a:fld>
            <a:endParaRPr lang="en-US" altLang="zh-CN" b="0">
              <a:latin typeface="Arial" panose="020B0604020202020204" pitchFamily="34" charset="0"/>
            </a:endParaRPr>
          </a:p>
        </p:txBody>
      </p:sp>
      <p:pic>
        <p:nvPicPr>
          <p:cNvPr id="11" name="Picture 3" descr="SAM_cos"/>
          <p:cNvPicPr>
            <a:picLocks noChangeAspect="1" noChangeArrowheads="1"/>
          </p:cNvPicPr>
          <p:nvPr/>
        </p:nvPicPr>
        <p:blipFill rotWithShape="1">
          <a:blip r:embed="rId5">
            <a:lum bright="-48000" contrast="60000"/>
            <a:extLst>
              <a:ext uri="{28A0092B-C50C-407E-A947-70E740481C1C}">
                <a14:useLocalDpi xmlns:a14="http://schemas.microsoft.com/office/drawing/2010/main" val="0"/>
              </a:ext>
            </a:extLst>
          </a:blip>
          <a:srcRect l="8414" t="6200" r="8702" b="6650"/>
          <a:stretch/>
        </p:blipFill>
        <p:spPr bwMode="auto">
          <a:xfrm>
            <a:off x="806939" y="2377909"/>
            <a:ext cx="3943298" cy="420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4"/>
          <p:cNvSpPr>
            <a:spLocks noChangeArrowheads="1"/>
          </p:cNvSpPr>
          <p:nvPr/>
        </p:nvSpPr>
        <p:spPr bwMode="auto">
          <a:xfrm>
            <a:off x="6810365" y="6395722"/>
            <a:ext cx="1168036" cy="461665"/>
          </a:xfrm>
          <a:prstGeom prst="rect">
            <a:avLst/>
          </a:prstGeom>
          <a:solidFill>
            <a:srgbClr val="FFFFFF"/>
          </a:solidFill>
          <a:ln>
            <a:noFill/>
          </a:ln>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400" dirty="0"/>
              <a:t>上边频</a:t>
            </a:r>
          </a:p>
        </p:txBody>
      </p:sp>
      <p:sp>
        <p:nvSpPr>
          <p:cNvPr id="13" name="Rectangle 5"/>
          <p:cNvSpPr>
            <a:spLocks noChangeArrowheads="1"/>
          </p:cNvSpPr>
          <p:nvPr/>
        </p:nvSpPr>
        <p:spPr bwMode="auto">
          <a:xfrm>
            <a:off x="5349323" y="6437869"/>
            <a:ext cx="1131767" cy="461665"/>
          </a:xfrm>
          <a:prstGeom prst="rect">
            <a:avLst/>
          </a:prstGeom>
          <a:solidFill>
            <a:schemeClr val="bg1"/>
          </a:solidFill>
          <a:ln>
            <a:noFill/>
          </a:ln>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400" dirty="0"/>
              <a:t>下边频</a:t>
            </a:r>
          </a:p>
        </p:txBody>
      </p:sp>
      <p:grpSp>
        <p:nvGrpSpPr>
          <p:cNvPr id="14" name="Group 39"/>
          <p:cNvGrpSpPr>
            <a:grpSpLocks/>
          </p:cNvGrpSpPr>
          <p:nvPr/>
        </p:nvGrpSpPr>
        <p:grpSpPr bwMode="auto">
          <a:xfrm>
            <a:off x="5591692" y="3452939"/>
            <a:ext cx="1705594" cy="1253708"/>
            <a:chOff x="4362" y="1680"/>
            <a:chExt cx="1206" cy="944"/>
          </a:xfrm>
        </p:grpSpPr>
        <p:sp>
          <p:nvSpPr>
            <p:cNvPr id="15" name="Line 7"/>
            <p:cNvSpPr>
              <a:spLocks noChangeShapeType="1"/>
            </p:cNvSpPr>
            <p:nvPr/>
          </p:nvSpPr>
          <p:spPr bwMode="auto">
            <a:xfrm>
              <a:off x="4362" y="2352"/>
              <a:ext cx="1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0"/>
            <p:cNvSpPr>
              <a:spLocks noChangeShapeType="1"/>
            </p:cNvSpPr>
            <p:nvPr/>
          </p:nvSpPr>
          <p:spPr bwMode="auto">
            <a:xfrm flipV="1">
              <a:off x="4464" y="1680"/>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7" name="Object 13"/>
            <p:cNvGraphicFramePr>
              <a:graphicFrameLocks noChangeAspect="1"/>
            </p:cNvGraphicFramePr>
            <p:nvPr/>
          </p:nvGraphicFramePr>
          <p:xfrm>
            <a:off x="5376" y="2352"/>
            <a:ext cx="192" cy="176"/>
          </p:xfrm>
          <a:graphic>
            <a:graphicData uri="http://schemas.openxmlformats.org/presentationml/2006/ole">
              <mc:AlternateContent xmlns:mc="http://schemas.openxmlformats.org/markup-compatibility/2006">
                <mc:Choice xmlns:v="urn:schemas-microsoft-com:vml" Requires="v">
                  <p:oleObj spid="_x0000_s129690" name="公式" r:id="rId6" imgW="152280" imgH="139680" progId="Equation.3">
                    <p:embed/>
                  </p:oleObj>
                </mc:Choice>
                <mc:Fallback>
                  <p:oleObj name="公式" r:id="rId6" imgW="152280" imgH="1396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6" y="2352"/>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6"/>
            <p:cNvGraphicFramePr>
              <a:graphicFrameLocks noChangeAspect="1"/>
            </p:cNvGraphicFramePr>
            <p:nvPr/>
          </p:nvGraphicFramePr>
          <p:xfrm>
            <a:off x="4368" y="2336"/>
            <a:ext cx="160" cy="222"/>
          </p:xfrm>
          <a:graphic>
            <a:graphicData uri="http://schemas.openxmlformats.org/presentationml/2006/ole">
              <mc:AlternateContent xmlns:mc="http://schemas.openxmlformats.org/markup-compatibility/2006">
                <mc:Choice xmlns:v="urn:schemas-microsoft-com:vml" Requires="v">
                  <p:oleObj spid="_x0000_s129691" name="公式" r:id="rId8" imgW="126720" imgH="177480" progId="Equation.3">
                    <p:embed/>
                  </p:oleObj>
                </mc:Choice>
                <mc:Fallback>
                  <p:oleObj name="公式" r:id="rId8" imgW="12672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8" y="2336"/>
                          <a:ext cx="16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Line 18"/>
            <p:cNvSpPr>
              <a:spLocks noChangeShapeType="1"/>
            </p:cNvSpPr>
            <p:nvPr/>
          </p:nvSpPr>
          <p:spPr bwMode="auto">
            <a:xfrm flipV="1">
              <a:off x="4992" y="201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 name="Object 28"/>
            <p:cNvGraphicFramePr>
              <a:graphicFrameLocks noChangeAspect="1"/>
            </p:cNvGraphicFramePr>
            <p:nvPr/>
          </p:nvGraphicFramePr>
          <p:xfrm>
            <a:off x="4896" y="2336"/>
            <a:ext cx="256" cy="288"/>
          </p:xfrm>
          <a:graphic>
            <a:graphicData uri="http://schemas.openxmlformats.org/presentationml/2006/ole">
              <mc:AlternateContent xmlns:mc="http://schemas.openxmlformats.org/markup-compatibility/2006">
                <mc:Choice xmlns:v="urn:schemas-microsoft-com:vml" Requires="v">
                  <p:oleObj spid="_x0000_s129692" name="公式" r:id="rId10" imgW="190440" imgH="228600" progId="Equation.3">
                    <p:embed/>
                  </p:oleObj>
                </mc:Choice>
                <mc:Fallback>
                  <p:oleObj name="公式" r:id="rId10" imgW="19044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96" y="2336"/>
                          <a:ext cx="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3" name="Group 38"/>
          <p:cNvGrpSpPr>
            <a:grpSpLocks/>
          </p:cNvGrpSpPr>
          <p:nvPr/>
        </p:nvGrpSpPr>
        <p:grpSpPr bwMode="auto">
          <a:xfrm>
            <a:off x="5076056" y="2410928"/>
            <a:ext cx="2902021" cy="1146411"/>
            <a:chOff x="3600" y="528"/>
            <a:chExt cx="1968" cy="896"/>
          </a:xfrm>
        </p:grpSpPr>
        <p:sp>
          <p:nvSpPr>
            <p:cNvPr id="24" name="Line 6"/>
            <p:cNvSpPr>
              <a:spLocks noChangeShapeType="1"/>
            </p:cNvSpPr>
            <p:nvPr/>
          </p:nvSpPr>
          <p:spPr bwMode="auto">
            <a:xfrm>
              <a:off x="3600" y="1200"/>
              <a:ext cx="18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9"/>
            <p:cNvSpPr>
              <a:spLocks noChangeShapeType="1"/>
            </p:cNvSpPr>
            <p:nvPr/>
          </p:nvSpPr>
          <p:spPr bwMode="auto">
            <a:xfrm flipV="1">
              <a:off x="4464" y="528"/>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 name="Object 12"/>
            <p:cNvGraphicFramePr>
              <a:graphicFrameLocks noChangeAspect="1"/>
            </p:cNvGraphicFramePr>
            <p:nvPr/>
          </p:nvGraphicFramePr>
          <p:xfrm>
            <a:off x="5376" y="1248"/>
            <a:ext cx="192" cy="176"/>
          </p:xfrm>
          <a:graphic>
            <a:graphicData uri="http://schemas.openxmlformats.org/presentationml/2006/ole">
              <mc:AlternateContent xmlns:mc="http://schemas.openxmlformats.org/markup-compatibility/2006">
                <mc:Choice xmlns:v="urn:schemas-microsoft-com:vml" Requires="v">
                  <p:oleObj spid="_x0000_s129693" name="公式" r:id="rId12" imgW="152280" imgH="139680" progId="Equation.3">
                    <p:embed/>
                  </p:oleObj>
                </mc:Choice>
                <mc:Fallback>
                  <p:oleObj name="公式" r:id="rId12" imgW="152280" imgH="1396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76" y="1248"/>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17"/>
            <p:cNvGraphicFramePr>
              <a:graphicFrameLocks noChangeAspect="1"/>
            </p:cNvGraphicFramePr>
            <p:nvPr/>
          </p:nvGraphicFramePr>
          <p:xfrm>
            <a:off x="4368" y="1200"/>
            <a:ext cx="160" cy="222"/>
          </p:xfrm>
          <a:graphic>
            <a:graphicData uri="http://schemas.openxmlformats.org/presentationml/2006/ole">
              <mc:AlternateContent xmlns:mc="http://schemas.openxmlformats.org/markup-compatibility/2006">
                <mc:Choice xmlns:v="urn:schemas-microsoft-com:vml" Requires="v">
                  <p:oleObj spid="_x0000_s129694" name="公式" r:id="rId14" imgW="126720" imgH="177480" progId="Equation.3">
                    <p:embed/>
                  </p:oleObj>
                </mc:Choice>
                <mc:Fallback>
                  <p:oleObj name="公式" r:id="rId14" imgW="12672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8" y="1200"/>
                          <a:ext cx="16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Line 20"/>
            <p:cNvSpPr>
              <a:spLocks noChangeShapeType="1"/>
            </p:cNvSpPr>
            <p:nvPr/>
          </p:nvSpPr>
          <p:spPr bwMode="auto">
            <a:xfrm flipV="1">
              <a:off x="4560" y="864"/>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1"/>
            <p:cNvSpPr>
              <a:spLocks noChangeShapeType="1"/>
            </p:cNvSpPr>
            <p:nvPr/>
          </p:nvSpPr>
          <p:spPr bwMode="auto">
            <a:xfrm flipV="1">
              <a:off x="4368" y="864"/>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 name="Object 30"/>
            <p:cNvGraphicFramePr>
              <a:graphicFrameLocks noChangeAspect="1"/>
            </p:cNvGraphicFramePr>
            <p:nvPr/>
          </p:nvGraphicFramePr>
          <p:xfrm>
            <a:off x="4560" y="1200"/>
            <a:ext cx="192" cy="192"/>
          </p:xfrm>
          <a:graphic>
            <a:graphicData uri="http://schemas.openxmlformats.org/presentationml/2006/ole">
              <mc:AlternateContent xmlns:mc="http://schemas.openxmlformats.org/markup-compatibility/2006">
                <mc:Choice xmlns:v="urn:schemas-microsoft-com:vml" Requires="v">
                  <p:oleObj spid="_x0000_s129695" name="公式" r:id="rId16" imgW="164880" imgH="164880" progId="Equation.3">
                    <p:embed/>
                  </p:oleObj>
                </mc:Choice>
                <mc:Fallback>
                  <p:oleObj name="公式" r:id="rId16" imgW="164880" imgH="1648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60" y="120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31"/>
            <p:cNvGraphicFramePr>
              <a:graphicFrameLocks noChangeAspect="1"/>
            </p:cNvGraphicFramePr>
            <p:nvPr/>
          </p:nvGraphicFramePr>
          <p:xfrm>
            <a:off x="4032" y="1200"/>
            <a:ext cx="328" cy="192"/>
          </p:xfrm>
          <a:graphic>
            <a:graphicData uri="http://schemas.openxmlformats.org/presentationml/2006/ole">
              <mc:AlternateContent xmlns:mc="http://schemas.openxmlformats.org/markup-compatibility/2006">
                <mc:Choice xmlns:v="urn:schemas-microsoft-com:vml" Requires="v">
                  <p:oleObj spid="_x0000_s129696" name="公式" r:id="rId18" imgW="279360" imgH="164880" progId="Equation.3">
                    <p:embed/>
                  </p:oleObj>
                </mc:Choice>
                <mc:Fallback>
                  <p:oleObj name="公式" r:id="rId18" imgW="279360" imgH="1648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32" y="1200"/>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3" name="Line 8"/>
          <p:cNvSpPr>
            <a:spLocks noChangeShapeType="1"/>
          </p:cNvSpPr>
          <p:nvPr/>
        </p:nvSpPr>
        <p:spPr bwMode="auto">
          <a:xfrm>
            <a:off x="5349323" y="5728828"/>
            <a:ext cx="20042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11"/>
          <p:cNvSpPr>
            <a:spLocks noChangeShapeType="1"/>
          </p:cNvSpPr>
          <p:nvPr/>
        </p:nvSpPr>
        <p:spPr bwMode="auto">
          <a:xfrm flipV="1">
            <a:off x="5730789" y="4684055"/>
            <a:ext cx="0" cy="10447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5" name="Object 14"/>
          <p:cNvGraphicFramePr>
            <a:graphicFrameLocks noChangeAspect="1"/>
          </p:cNvGraphicFramePr>
          <p:nvPr>
            <p:extLst/>
          </p:nvPr>
        </p:nvGraphicFramePr>
        <p:xfrm>
          <a:off x="7199050" y="5753704"/>
          <a:ext cx="309108" cy="273631"/>
        </p:xfrm>
        <a:graphic>
          <a:graphicData uri="http://schemas.openxmlformats.org/presentationml/2006/ole">
            <mc:AlternateContent xmlns:mc="http://schemas.openxmlformats.org/markup-compatibility/2006">
              <mc:Choice xmlns:v="urn:schemas-microsoft-com:vml" Requires="v">
                <p:oleObj spid="_x0000_s129697" name="公式" r:id="rId20" imgW="152280" imgH="139680" progId="Equation.3">
                  <p:embed/>
                </p:oleObj>
              </mc:Choice>
              <mc:Fallback>
                <p:oleObj name="公式" r:id="rId20" imgW="152280" imgH="1396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99050" y="5753704"/>
                        <a:ext cx="309108" cy="273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Object 15"/>
          <p:cNvGraphicFramePr>
            <a:graphicFrameLocks noChangeAspect="1"/>
          </p:cNvGraphicFramePr>
          <p:nvPr>
            <p:extLst/>
          </p:nvPr>
        </p:nvGraphicFramePr>
        <p:xfrm>
          <a:off x="5601994" y="5767696"/>
          <a:ext cx="257590" cy="345148"/>
        </p:xfrm>
        <a:graphic>
          <a:graphicData uri="http://schemas.openxmlformats.org/presentationml/2006/ole">
            <mc:AlternateContent xmlns:mc="http://schemas.openxmlformats.org/markup-compatibility/2006">
              <mc:Choice xmlns:v="urn:schemas-microsoft-com:vml" Requires="v">
                <p:oleObj spid="_x0000_s129698" name="公式" r:id="rId22" imgW="126720" imgH="177480" progId="Equation.3">
                  <p:embed/>
                </p:oleObj>
              </mc:Choice>
              <mc:Fallback>
                <p:oleObj name="公式" r:id="rId22" imgW="126720" imgH="1774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01994" y="5767696"/>
                        <a:ext cx="257590" cy="34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Line 22"/>
          <p:cNvSpPr>
            <a:spLocks noChangeShapeType="1"/>
          </p:cNvSpPr>
          <p:nvPr/>
        </p:nvSpPr>
        <p:spPr bwMode="auto">
          <a:xfrm flipV="1">
            <a:off x="6580835" y="5206442"/>
            <a:ext cx="0" cy="522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24"/>
          <p:cNvSpPr>
            <a:spLocks noChangeShapeType="1"/>
          </p:cNvSpPr>
          <p:nvPr/>
        </p:nvSpPr>
        <p:spPr bwMode="auto">
          <a:xfrm flipV="1">
            <a:off x="6735388" y="5430322"/>
            <a:ext cx="0" cy="2985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25"/>
          <p:cNvSpPr>
            <a:spLocks noChangeShapeType="1"/>
          </p:cNvSpPr>
          <p:nvPr/>
        </p:nvSpPr>
        <p:spPr bwMode="auto">
          <a:xfrm flipV="1">
            <a:off x="6426281" y="5430322"/>
            <a:ext cx="0" cy="2985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3" name="Object 32"/>
          <p:cNvGraphicFramePr>
            <a:graphicFrameLocks noChangeAspect="1"/>
          </p:cNvGraphicFramePr>
          <p:nvPr>
            <p:extLst/>
          </p:nvPr>
        </p:nvGraphicFramePr>
        <p:xfrm>
          <a:off x="6426281" y="5654202"/>
          <a:ext cx="412143" cy="447760"/>
        </p:xfrm>
        <a:graphic>
          <a:graphicData uri="http://schemas.openxmlformats.org/presentationml/2006/ole">
            <mc:AlternateContent xmlns:mc="http://schemas.openxmlformats.org/markup-compatibility/2006">
              <mc:Choice xmlns:v="urn:schemas-microsoft-com:vml" Requires="v">
                <p:oleObj spid="_x0000_s129699" name="公式" r:id="rId24" imgW="190440" imgH="228600" progId="Equation.3">
                  <p:embed/>
                </p:oleObj>
              </mc:Choice>
              <mc:Fallback>
                <p:oleObj name="公式" r:id="rId24" imgW="19044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426281" y="5654202"/>
                        <a:ext cx="412143" cy="44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ct 34"/>
          <p:cNvGraphicFramePr>
            <a:graphicFrameLocks noChangeAspect="1"/>
          </p:cNvGraphicFramePr>
          <p:nvPr>
            <p:extLst/>
          </p:nvPr>
        </p:nvGraphicFramePr>
        <p:xfrm>
          <a:off x="6658111" y="6101962"/>
          <a:ext cx="927323" cy="424439"/>
        </p:xfrm>
        <a:graphic>
          <a:graphicData uri="http://schemas.openxmlformats.org/presentationml/2006/ole">
            <mc:AlternateContent xmlns:mc="http://schemas.openxmlformats.org/markup-compatibility/2006">
              <mc:Choice xmlns:v="urn:schemas-microsoft-com:vml" Requires="v">
                <p:oleObj spid="_x0000_s129700" name="公式" r:id="rId26" imgW="457200" imgH="228600" progId="Equation.3">
                  <p:embed/>
                </p:oleObj>
              </mc:Choice>
              <mc:Fallback>
                <p:oleObj name="公式" r:id="rId26" imgW="457200" imgH="2286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658111" y="6101962"/>
                        <a:ext cx="927323" cy="42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Object 35"/>
          <p:cNvGraphicFramePr>
            <a:graphicFrameLocks noChangeAspect="1"/>
          </p:cNvGraphicFramePr>
          <p:nvPr>
            <p:extLst/>
          </p:nvPr>
        </p:nvGraphicFramePr>
        <p:xfrm>
          <a:off x="5421681" y="6050656"/>
          <a:ext cx="927323" cy="424439"/>
        </p:xfrm>
        <a:graphic>
          <a:graphicData uri="http://schemas.openxmlformats.org/presentationml/2006/ole">
            <mc:AlternateContent xmlns:mc="http://schemas.openxmlformats.org/markup-compatibility/2006">
              <mc:Choice xmlns:v="urn:schemas-microsoft-com:vml" Requires="v">
                <p:oleObj spid="_x0000_s129701" name="公式" r:id="rId28" imgW="457200" imgH="228600" progId="Equation.3">
                  <p:embed/>
                </p:oleObj>
              </mc:Choice>
              <mc:Fallback>
                <p:oleObj name="公式" r:id="rId28" imgW="457200" imgH="22860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421681" y="6050656"/>
                        <a:ext cx="927323" cy="42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Line 36"/>
          <p:cNvSpPr>
            <a:spLocks noChangeShapeType="1"/>
          </p:cNvSpPr>
          <p:nvPr/>
        </p:nvSpPr>
        <p:spPr bwMode="auto">
          <a:xfrm flipV="1">
            <a:off x="6039896" y="5803455"/>
            <a:ext cx="309108" cy="3731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7"/>
          <p:cNvSpPr>
            <a:spLocks noChangeShapeType="1"/>
          </p:cNvSpPr>
          <p:nvPr/>
        </p:nvSpPr>
        <p:spPr bwMode="auto">
          <a:xfrm flipH="1" flipV="1">
            <a:off x="6812665" y="5803455"/>
            <a:ext cx="309108" cy="3731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文本框 1"/>
          <p:cNvSpPr txBox="1"/>
          <p:nvPr/>
        </p:nvSpPr>
        <p:spPr>
          <a:xfrm>
            <a:off x="6142004" y="4797031"/>
            <a:ext cx="814612" cy="369332"/>
          </a:xfrm>
          <a:prstGeom prst="rect">
            <a:avLst/>
          </a:prstGeom>
          <a:noFill/>
        </p:spPr>
        <p:txBody>
          <a:bodyPr wrap="square" rtlCol="0">
            <a:spAutoFit/>
          </a:bodyPr>
          <a:lstStyle/>
          <a:p>
            <a:r>
              <a:rPr lang="en-US" altLang="zh-CN" dirty="0" err="1" smtClean="0">
                <a:solidFill>
                  <a:srgbClr val="0000FF"/>
                </a:solidFill>
              </a:rPr>
              <a:t>V</a:t>
            </a:r>
            <a:r>
              <a:rPr lang="en-US" altLang="zh-CN" baseline="-25000" dirty="0" err="1" smtClean="0">
                <a:solidFill>
                  <a:srgbClr val="0000FF"/>
                </a:solidFill>
              </a:rPr>
              <a:t>cm</a:t>
            </a:r>
            <a:endParaRPr lang="zh-CN" altLang="en-US" baseline="-25000" dirty="0">
              <a:solidFill>
                <a:srgbClr val="0000FF"/>
              </a:solidFill>
            </a:endParaRPr>
          </a:p>
        </p:txBody>
      </p:sp>
      <mc:AlternateContent xmlns:mc="http://schemas.openxmlformats.org/markup-compatibility/2006" xmlns:a14="http://schemas.microsoft.com/office/drawing/2010/main">
        <mc:Choice Requires="a14">
          <p:sp>
            <p:nvSpPr>
              <p:cNvPr id="4" name="文本框 3"/>
              <p:cNvSpPr txBox="1"/>
              <p:nvPr/>
            </p:nvSpPr>
            <p:spPr>
              <a:xfrm>
                <a:off x="6810365" y="5133178"/>
                <a:ext cx="626325" cy="303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zh-CN" altLang="en-US" i="1" smtClean="0">
                              <a:solidFill>
                                <a:srgbClr val="0000FF"/>
                              </a:solidFill>
                              <a:latin typeface="Cambria Math" panose="02040503050406030204" pitchFamily="18" charset="0"/>
                            </a:rPr>
                          </m:ctrlPr>
                        </m:boxPr>
                        <m:e>
                          <m:argPr>
                            <m:argSz m:val="-1"/>
                          </m:argPr>
                          <m:f>
                            <m:fPr>
                              <m:ctrlPr>
                                <a:rPr lang="en-US" altLang="zh-CN" i="1" smtClean="0">
                                  <a:solidFill>
                                    <a:srgbClr val="0000FF"/>
                                  </a:solidFill>
                                  <a:latin typeface="Cambria Math" panose="02040503050406030204" pitchFamily="18" charset="0"/>
                                </a:rPr>
                              </m:ctrlPr>
                            </m:fPr>
                            <m:num>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𝒎</m:t>
                                  </m:r>
                                </m:e>
                                <m:sub>
                                  <m:r>
                                    <a:rPr lang="en-US" altLang="zh-CN" b="1" i="1" smtClean="0">
                                      <a:solidFill>
                                        <a:srgbClr val="0000FF"/>
                                      </a:solidFill>
                                      <a:latin typeface="Cambria Math" panose="02040503050406030204" pitchFamily="18" charset="0"/>
                                    </a:rPr>
                                    <m:t>𝑨</m:t>
                                  </m:r>
                                </m:sub>
                              </m:sSub>
                            </m:num>
                            <m:den>
                              <m:r>
                                <a:rPr lang="en-US" altLang="zh-CN" b="1" i="1" smtClean="0">
                                  <a:solidFill>
                                    <a:srgbClr val="0000FF"/>
                                  </a:solidFill>
                                  <a:latin typeface="Cambria Math" panose="02040503050406030204" pitchFamily="18" charset="0"/>
                                </a:rPr>
                                <m:t>𝟐</m:t>
                              </m:r>
                            </m:den>
                          </m:f>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𝑽</m:t>
                              </m:r>
                            </m:e>
                            <m:sub>
                              <m:r>
                                <a:rPr lang="en-US" altLang="zh-CN" b="1" i="1" smtClean="0">
                                  <a:solidFill>
                                    <a:srgbClr val="0000FF"/>
                                  </a:solidFill>
                                  <a:latin typeface="Cambria Math" panose="02040503050406030204" pitchFamily="18" charset="0"/>
                                </a:rPr>
                                <m:t>𝒄𝒎</m:t>
                              </m:r>
                            </m:sub>
                          </m:sSub>
                        </m:e>
                      </m:box>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6810365" y="5133178"/>
                <a:ext cx="626325" cy="303866"/>
              </a:xfrm>
              <a:prstGeom prst="rect">
                <a:avLst/>
              </a:prstGeom>
              <a:blipFill rotWithShape="0">
                <a:blip r:embed="rId30"/>
                <a:stretch>
                  <a:fillRect l="-1942"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5933998" y="5148696"/>
                <a:ext cx="626325" cy="303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zh-CN" altLang="en-US" i="1" smtClean="0">
                              <a:solidFill>
                                <a:srgbClr val="0000FF"/>
                              </a:solidFill>
                              <a:latin typeface="Cambria Math" panose="02040503050406030204" pitchFamily="18" charset="0"/>
                            </a:rPr>
                          </m:ctrlPr>
                        </m:boxPr>
                        <m:e>
                          <m:argPr>
                            <m:argSz m:val="-1"/>
                          </m:argPr>
                          <m:f>
                            <m:fPr>
                              <m:ctrlPr>
                                <a:rPr lang="en-US" altLang="zh-CN" i="1" smtClean="0">
                                  <a:solidFill>
                                    <a:srgbClr val="0000FF"/>
                                  </a:solidFill>
                                  <a:latin typeface="Cambria Math" panose="02040503050406030204" pitchFamily="18" charset="0"/>
                                </a:rPr>
                              </m:ctrlPr>
                            </m:fPr>
                            <m:num>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𝒎</m:t>
                                  </m:r>
                                </m:e>
                                <m:sub>
                                  <m:r>
                                    <a:rPr lang="en-US" altLang="zh-CN" b="1" i="1" smtClean="0">
                                      <a:solidFill>
                                        <a:srgbClr val="0000FF"/>
                                      </a:solidFill>
                                      <a:latin typeface="Cambria Math" panose="02040503050406030204" pitchFamily="18" charset="0"/>
                                    </a:rPr>
                                    <m:t>𝑨</m:t>
                                  </m:r>
                                </m:sub>
                              </m:sSub>
                            </m:num>
                            <m:den>
                              <m:r>
                                <a:rPr lang="en-US" altLang="zh-CN" b="1" i="1" smtClean="0">
                                  <a:solidFill>
                                    <a:srgbClr val="0000FF"/>
                                  </a:solidFill>
                                  <a:latin typeface="Cambria Math" panose="02040503050406030204" pitchFamily="18" charset="0"/>
                                </a:rPr>
                                <m:t>𝟐</m:t>
                              </m:r>
                            </m:den>
                          </m:f>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𝑽</m:t>
                              </m:r>
                            </m:e>
                            <m:sub>
                              <m:r>
                                <a:rPr lang="en-US" altLang="zh-CN" b="1" i="1" smtClean="0">
                                  <a:solidFill>
                                    <a:srgbClr val="0000FF"/>
                                  </a:solidFill>
                                  <a:latin typeface="Cambria Math" panose="02040503050406030204" pitchFamily="18" charset="0"/>
                                </a:rPr>
                                <m:t>𝒄𝒎</m:t>
                              </m:r>
                            </m:sub>
                          </m:sSub>
                        </m:e>
                      </m:box>
                    </m:oMath>
                  </m:oMathPara>
                </a14:m>
                <a:endParaRPr lang="zh-CN" altLang="en-US" dirty="0"/>
              </a:p>
            </p:txBody>
          </p:sp>
        </mc:Choice>
        <mc:Fallback xmlns="">
          <p:sp>
            <p:nvSpPr>
              <p:cNvPr id="49" name="文本框 48"/>
              <p:cNvSpPr txBox="1">
                <a:spLocks noRot="1" noChangeAspect="1" noMove="1" noResize="1" noEditPoints="1" noAdjustHandles="1" noChangeArrowheads="1" noChangeShapeType="1" noTextEdit="1"/>
              </p:cNvSpPr>
              <p:nvPr/>
            </p:nvSpPr>
            <p:spPr>
              <a:xfrm>
                <a:off x="5933998" y="5148696"/>
                <a:ext cx="626325" cy="303866"/>
              </a:xfrm>
              <a:prstGeom prst="rect">
                <a:avLst/>
              </a:prstGeom>
              <a:blipFill rotWithShape="0">
                <a:blip r:embed="rId30"/>
                <a:stretch>
                  <a:fillRect l="-1942" b="-22449"/>
                </a:stretch>
              </a:blipFill>
            </p:spPr>
            <p:txBody>
              <a:bodyPr/>
              <a:lstStyle/>
              <a:p>
                <a:r>
                  <a:rPr lang="zh-CN" altLang="en-US">
                    <a:noFill/>
                  </a:rPr>
                  <a:t> </a:t>
                </a:r>
              </a:p>
            </p:txBody>
          </p:sp>
        </mc:Fallback>
      </mc:AlternateContent>
      <p:sp>
        <p:nvSpPr>
          <p:cNvPr id="5" name="文本框 4"/>
          <p:cNvSpPr txBox="1"/>
          <p:nvPr/>
        </p:nvSpPr>
        <p:spPr>
          <a:xfrm>
            <a:off x="7556811" y="3776473"/>
            <a:ext cx="1580443" cy="2308324"/>
          </a:xfrm>
          <a:prstGeom prst="rect">
            <a:avLst/>
          </a:prstGeom>
          <a:noFill/>
        </p:spPr>
        <p:txBody>
          <a:bodyPr wrap="square" rtlCol="0">
            <a:spAutoFit/>
          </a:bodyPr>
          <a:lstStyle/>
          <a:p>
            <a:pPr algn="just"/>
            <a:r>
              <a:rPr lang="zh-CN" altLang="en-US" dirty="0" smtClean="0">
                <a:solidFill>
                  <a:srgbClr val="0000FF"/>
                </a:solidFill>
              </a:rPr>
              <a:t>调幅的过程就是将低频调制信号搬移到高频载波分量两侧的过程。载波不含调制信息，只有边频包含调制信息。</a:t>
            </a:r>
            <a:endParaRPr lang="zh-CN" altLang="en-US" dirty="0">
              <a:solidFill>
                <a:srgbClr val="0000FF"/>
              </a:solidFill>
            </a:endParaRPr>
          </a:p>
        </p:txBody>
      </p:sp>
      <p:cxnSp>
        <p:nvCxnSpPr>
          <p:cNvPr id="7" name="直接连接符 6"/>
          <p:cNvCxnSpPr/>
          <p:nvPr/>
        </p:nvCxnSpPr>
        <p:spPr bwMode="auto">
          <a:xfrm>
            <a:off x="539552" y="5536800"/>
            <a:ext cx="4750018"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44" name="直接连接符 43"/>
          <p:cNvCxnSpPr/>
          <p:nvPr/>
        </p:nvCxnSpPr>
        <p:spPr bwMode="auto">
          <a:xfrm>
            <a:off x="539552" y="5832000"/>
            <a:ext cx="4750018"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50" name="直接连接符 49"/>
          <p:cNvCxnSpPr/>
          <p:nvPr/>
        </p:nvCxnSpPr>
        <p:spPr bwMode="auto">
          <a:xfrm>
            <a:off x="539552" y="5385600"/>
            <a:ext cx="4750018"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20" name="直接箭头连接符 19"/>
          <p:cNvCxnSpPr/>
          <p:nvPr/>
        </p:nvCxnSpPr>
        <p:spPr bwMode="auto">
          <a:xfrm flipV="1">
            <a:off x="5004048" y="5536800"/>
            <a:ext cx="0" cy="295200"/>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p:spPr>
      </p:cxnSp>
      <p:sp>
        <p:nvSpPr>
          <p:cNvPr id="32" name="文本框 31"/>
          <p:cNvSpPr txBox="1"/>
          <p:nvPr/>
        </p:nvSpPr>
        <p:spPr>
          <a:xfrm>
            <a:off x="4902902" y="5468630"/>
            <a:ext cx="671444" cy="369332"/>
          </a:xfrm>
          <a:prstGeom prst="rect">
            <a:avLst/>
          </a:prstGeom>
          <a:noFill/>
        </p:spPr>
        <p:txBody>
          <a:bodyPr wrap="square" rtlCol="0">
            <a:spAutoFit/>
          </a:bodyPr>
          <a:lstStyle/>
          <a:p>
            <a:r>
              <a:rPr lang="en-US" altLang="zh-CN" dirty="0" err="1" smtClean="0">
                <a:solidFill>
                  <a:srgbClr val="FF0000"/>
                </a:solidFill>
              </a:rPr>
              <a:t>V</a:t>
            </a:r>
            <a:r>
              <a:rPr lang="en-US" altLang="zh-CN" baseline="-25000" dirty="0" err="1" smtClean="0">
                <a:solidFill>
                  <a:srgbClr val="FF0000"/>
                </a:solidFill>
              </a:rPr>
              <a:t>cm</a:t>
            </a:r>
            <a:endParaRPr lang="zh-CN" altLang="en-US" baseline="-25000" dirty="0">
              <a:solidFill>
                <a:srgbClr val="FF0000"/>
              </a:solidFill>
            </a:endParaRPr>
          </a:p>
        </p:txBody>
      </p:sp>
      <mc:AlternateContent xmlns:mc="http://schemas.openxmlformats.org/markup-compatibility/2006" xmlns:a14="http://schemas.microsoft.com/office/drawing/2010/main">
        <mc:Choice Requires="a14">
          <p:sp>
            <p:nvSpPr>
              <p:cNvPr id="52" name="文本框 51"/>
              <p:cNvSpPr txBox="1"/>
              <p:nvPr/>
            </p:nvSpPr>
            <p:spPr>
              <a:xfrm>
                <a:off x="5027211" y="5266855"/>
                <a:ext cx="626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zh-CN" altLang="en-US" i="1" smtClean="0">
                              <a:solidFill>
                                <a:srgbClr val="0000FF"/>
                              </a:solidFill>
                              <a:latin typeface="Cambria Math" panose="02040503050406030204" pitchFamily="18" charset="0"/>
                            </a:rPr>
                          </m:ctrlPr>
                        </m:boxPr>
                        <m:e>
                          <m:argPr>
                            <m:argSz m:val="-1"/>
                          </m:argPr>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𝒎</m:t>
                              </m:r>
                            </m:e>
                            <m:sub>
                              <m:r>
                                <a:rPr lang="en-US" altLang="zh-CN" i="1">
                                  <a:solidFill>
                                    <a:srgbClr val="FF0000"/>
                                  </a:solidFill>
                                  <a:latin typeface="Cambria Math" panose="02040503050406030204" pitchFamily="18" charset="0"/>
                                </a:rPr>
                                <m:t>𝑨</m:t>
                              </m:r>
                            </m:sub>
                          </m:sSub>
                          <m:sSub>
                            <m:sSubPr>
                              <m:ctrlPr>
                                <a:rPr lang="en-US" altLang="zh-CN"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𝑽</m:t>
                              </m:r>
                            </m:e>
                            <m:sub>
                              <m:r>
                                <a:rPr lang="en-US" altLang="zh-CN" b="1" i="1" smtClean="0">
                                  <a:solidFill>
                                    <a:srgbClr val="FF0000"/>
                                  </a:solidFill>
                                  <a:latin typeface="Cambria Math" panose="02040503050406030204" pitchFamily="18" charset="0"/>
                                </a:rPr>
                                <m:t>𝒄𝒎</m:t>
                              </m:r>
                            </m:sub>
                          </m:sSub>
                        </m:e>
                      </m:box>
                    </m:oMath>
                  </m:oMathPara>
                </a14:m>
                <a:endParaRPr lang="zh-CN" altLang="en-US" dirty="0"/>
              </a:p>
            </p:txBody>
          </p:sp>
        </mc:Choice>
        <mc:Fallback xmlns="">
          <p:sp>
            <p:nvSpPr>
              <p:cNvPr id="52" name="文本框 51"/>
              <p:cNvSpPr txBox="1">
                <a:spLocks noRot="1" noChangeAspect="1" noMove="1" noResize="1" noEditPoints="1" noAdjustHandles="1" noChangeArrowheads="1" noChangeShapeType="1" noTextEdit="1"/>
              </p:cNvSpPr>
              <p:nvPr/>
            </p:nvSpPr>
            <p:spPr>
              <a:xfrm>
                <a:off x="5027211" y="5266855"/>
                <a:ext cx="626325" cy="276999"/>
              </a:xfrm>
              <a:prstGeom prst="rect">
                <a:avLst/>
              </a:prstGeom>
              <a:blipFill rotWithShape="0">
                <a:blip r:embed="rId31"/>
                <a:stretch>
                  <a:fillRect l="-2941" r="-980" b="-1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405065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52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7" grpId="0"/>
      <p:bldP spid="12" grpId="0" animBg="1"/>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8958F8B4-3D28-4B98-9F2E-3F75C9249BD4}" type="slidenum">
              <a:rPr lang="zh-CN" altLang="en-US" b="0">
                <a:latin typeface="Arial" panose="020B0604020202020204" pitchFamily="34" charset="0"/>
              </a:rPr>
              <a:pPr eaLnBrk="1" hangingPunct="1"/>
              <a:t>49</a:t>
            </a:fld>
            <a:endParaRPr lang="en-US" altLang="zh-CN" b="0">
              <a:latin typeface="Arial" panose="020B0604020202020204" pitchFamily="34" charset="0"/>
            </a:endParaRPr>
          </a:p>
        </p:txBody>
      </p:sp>
      <p:sp>
        <p:nvSpPr>
          <p:cNvPr id="6149" name="Rectangle 3"/>
          <p:cNvSpPr>
            <a:spLocks noChangeArrowheads="1"/>
          </p:cNvSpPr>
          <p:nvPr/>
        </p:nvSpPr>
        <p:spPr bwMode="auto">
          <a:xfrm>
            <a:off x="792163" y="1447800"/>
            <a:ext cx="14128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700" b="0">
                <a:solidFill>
                  <a:srgbClr val="000000"/>
                </a:solidFill>
              </a:rPr>
              <a:t> </a:t>
            </a:r>
            <a:endParaRPr kumimoji="1" lang="zh-CN" altLang="en-US" sz="2400" b="0"/>
          </a:p>
        </p:txBody>
      </p:sp>
      <p:sp>
        <p:nvSpPr>
          <p:cNvPr id="6151" name="Rectangle 236"/>
          <p:cNvSpPr>
            <a:spLocks noChangeArrowheads="1"/>
          </p:cNvSpPr>
          <p:nvPr/>
        </p:nvSpPr>
        <p:spPr bwMode="auto">
          <a:xfrm>
            <a:off x="2708697" y="220663"/>
            <a:ext cx="309091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chemeClr val="tx2"/>
                </a:solidFill>
                <a:ea typeface="微软雅黑" panose="020B0503020204020204" pitchFamily="34" charset="-122"/>
                <a:cs typeface="Times New Roman" panose="02020603050405020304" pitchFamily="18" charset="0"/>
              </a:rPr>
              <a:t>AM</a:t>
            </a:r>
            <a:r>
              <a:rPr lang="zh-CN" altLang="en-US" sz="4000" dirty="0">
                <a:solidFill>
                  <a:schemeClr val="tx2"/>
                </a:solidFill>
                <a:ea typeface="微软雅黑" panose="020B0503020204020204" pitchFamily="34" charset="-122"/>
                <a:cs typeface="Times New Roman" panose="02020603050405020304" pitchFamily="18" charset="0"/>
              </a:rPr>
              <a:t>波的</a:t>
            </a:r>
            <a:r>
              <a:rPr lang="zh-CN" altLang="en-US" sz="4000" dirty="0" smtClean="0">
                <a:solidFill>
                  <a:schemeClr val="tx2"/>
                </a:solidFill>
                <a:ea typeface="微软雅黑" panose="020B0503020204020204" pitchFamily="34" charset="-122"/>
                <a:cs typeface="Times New Roman" panose="02020603050405020304" pitchFamily="18" charset="0"/>
              </a:rPr>
              <a:t>功率</a:t>
            </a:r>
            <a:endParaRPr lang="zh-CN" altLang="en-US" sz="4000" dirty="0">
              <a:solidFill>
                <a:schemeClr val="tx2"/>
              </a:solidFill>
              <a:ea typeface="微软雅黑" panose="020B0503020204020204" pitchFamily="34" charset="-122"/>
              <a:cs typeface="Times New Roman" panose="02020603050405020304" pitchFamily="18" charset="0"/>
            </a:endParaRPr>
          </a:p>
        </p:txBody>
      </p:sp>
      <p:sp>
        <p:nvSpPr>
          <p:cNvPr id="438509" name="Rectangle 237"/>
          <p:cNvSpPr>
            <a:spLocks noChangeArrowheads="1"/>
          </p:cNvSpPr>
          <p:nvPr/>
        </p:nvSpPr>
        <p:spPr bwMode="auto">
          <a:xfrm>
            <a:off x="395288" y="2141314"/>
            <a:ext cx="23310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buFont typeface="Wingdings" panose="05000000000000000000" pitchFamily="2" charset="2"/>
              <a:buNone/>
            </a:pPr>
            <a:r>
              <a:rPr kumimoji="1" lang="zh-CN" altLang="en-US" dirty="0">
                <a:solidFill>
                  <a:srgbClr val="FF6600"/>
                </a:solidFill>
              </a:rPr>
              <a:t>◆ </a:t>
            </a:r>
            <a:r>
              <a:rPr kumimoji="1" lang="zh-CN" altLang="en-US" sz="2400" dirty="0" smtClean="0"/>
              <a:t>载波功率分量</a:t>
            </a:r>
            <a:endParaRPr kumimoji="1" lang="zh-CN" altLang="en-US" sz="2400" dirty="0"/>
          </a:p>
        </p:txBody>
      </p:sp>
      <p:graphicFrame>
        <p:nvGraphicFramePr>
          <p:cNvPr id="438510" name="Object 238"/>
          <p:cNvGraphicFramePr>
            <a:graphicFrameLocks noChangeAspect="1"/>
          </p:cNvGraphicFramePr>
          <p:nvPr>
            <p:extLst/>
          </p:nvPr>
        </p:nvGraphicFramePr>
        <p:xfrm>
          <a:off x="3275856" y="2420888"/>
          <a:ext cx="1727894" cy="984846"/>
        </p:xfrm>
        <a:graphic>
          <a:graphicData uri="http://schemas.openxmlformats.org/presentationml/2006/ole">
            <mc:AlternateContent xmlns:mc="http://schemas.openxmlformats.org/markup-compatibility/2006">
              <mc:Choice xmlns:v="urn:schemas-microsoft-com:vml" Requires="v">
                <p:oleObj spid="_x0000_s130203" name="公式" r:id="rId3" imgW="672840" imgH="457200" progId="Equation.3">
                  <p:embed/>
                </p:oleObj>
              </mc:Choice>
              <mc:Fallback>
                <p:oleObj name="公式" r:id="rId3" imgW="672840" imgH="457200" progId="Equation.3">
                  <p:embed/>
                  <p:pic>
                    <p:nvPicPr>
                      <p:cNvPr id="0" name=""/>
                      <p:cNvPicPr>
                        <a:picLocks noChangeAspect="1" noChangeArrowheads="1"/>
                      </p:cNvPicPr>
                      <p:nvPr/>
                    </p:nvPicPr>
                    <p:blipFill>
                      <a:blip r:embed="rId4"/>
                      <a:srcRect/>
                      <a:stretch>
                        <a:fillRect/>
                      </a:stretch>
                    </p:blipFill>
                    <p:spPr bwMode="auto">
                      <a:xfrm>
                        <a:off x="3275856" y="2420888"/>
                        <a:ext cx="1727894" cy="984846"/>
                      </a:xfrm>
                      <a:prstGeom prst="rect">
                        <a:avLst/>
                      </a:prstGeom>
                      <a:solidFill>
                        <a:schemeClr val="accent5"/>
                      </a:solidFill>
                      <a:ln>
                        <a:noFill/>
                      </a:ln>
                      <a:effectLst/>
                      <a:extLst/>
                    </p:spPr>
                  </p:pic>
                </p:oleObj>
              </mc:Fallback>
            </mc:AlternateContent>
          </a:graphicData>
        </a:graphic>
      </p:graphicFrame>
      <p:sp>
        <p:nvSpPr>
          <p:cNvPr id="2" name="文本框 1"/>
          <p:cNvSpPr txBox="1"/>
          <p:nvPr/>
        </p:nvSpPr>
        <p:spPr>
          <a:xfrm>
            <a:off x="395288" y="1052736"/>
            <a:ext cx="7489080" cy="968663"/>
          </a:xfrm>
          <a:prstGeom prst="rect">
            <a:avLst/>
          </a:prstGeom>
          <a:noFill/>
        </p:spPr>
        <p:txBody>
          <a:bodyPr wrap="square" rtlCol="0">
            <a:spAutoFit/>
          </a:bodyPr>
          <a:lstStyle/>
          <a:p>
            <a:pPr algn="l">
              <a:lnSpc>
                <a:spcPts val="3600"/>
              </a:lnSpc>
            </a:pPr>
            <a:r>
              <a:rPr lang="zh-CN" altLang="en-US" sz="2400" dirty="0" smtClean="0"/>
              <a:t>      若将调幅波电压加于负载电阻</a:t>
            </a:r>
            <a:r>
              <a:rPr lang="en-US" altLang="zh-CN" sz="2400" dirty="0" smtClean="0"/>
              <a:t>R</a:t>
            </a:r>
            <a:r>
              <a:rPr lang="en-US" altLang="zh-CN" sz="2400" baseline="-25000" dirty="0" smtClean="0"/>
              <a:t>L</a:t>
            </a:r>
            <a:r>
              <a:rPr lang="zh-CN" altLang="en-US" sz="2400" dirty="0" smtClean="0"/>
              <a:t>上，负载电阻吸收功率为各项正弦分量单独作用功率之和。</a:t>
            </a:r>
            <a:endParaRPr lang="zh-CN" altLang="en-US" sz="2400" dirty="0"/>
          </a:p>
        </p:txBody>
      </p:sp>
      <p:sp>
        <p:nvSpPr>
          <p:cNvPr id="10" name="Rectangle 237"/>
          <p:cNvSpPr>
            <a:spLocks noChangeArrowheads="1"/>
          </p:cNvSpPr>
          <p:nvPr/>
        </p:nvSpPr>
        <p:spPr bwMode="auto">
          <a:xfrm>
            <a:off x="395288" y="3405734"/>
            <a:ext cx="2952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pPr>
            <a:r>
              <a:rPr kumimoji="1" lang="zh-CN" altLang="en-US" dirty="0">
                <a:solidFill>
                  <a:srgbClr val="FF6600"/>
                </a:solidFill>
              </a:rPr>
              <a:t>◆ </a:t>
            </a:r>
            <a:r>
              <a:rPr kumimoji="1" lang="zh-CN" altLang="en-US" sz="2400" dirty="0"/>
              <a:t>上边频</a:t>
            </a:r>
            <a:r>
              <a:rPr kumimoji="1" lang="zh-CN" altLang="en-US" sz="2400" dirty="0" smtClean="0"/>
              <a:t>分量功率</a:t>
            </a:r>
            <a:endParaRPr kumimoji="1" lang="zh-CN" altLang="en-US" sz="2400" dirty="0"/>
          </a:p>
        </p:txBody>
      </p:sp>
      <p:sp>
        <p:nvSpPr>
          <p:cNvPr id="11" name="Rectangle 237"/>
          <p:cNvSpPr>
            <a:spLocks noChangeArrowheads="1"/>
          </p:cNvSpPr>
          <p:nvPr/>
        </p:nvSpPr>
        <p:spPr bwMode="auto">
          <a:xfrm>
            <a:off x="395288" y="4864065"/>
            <a:ext cx="2952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pPr>
            <a:r>
              <a:rPr kumimoji="1" lang="zh-CN" altLang="en-US" dirty="0" smtClean="0">
                <a:solidFill>
                  <a:srgbClr val="FF6600"/>
                </a:solidFill>
              </a:rPr>
              <a:t>◆</a:t>
            </a:r>
            <a:r>
              <a:rPr kumimoji="1" lang="zh-CN" altLang="en-US" sz="2400" dirty="0"/>
              <a:t>下</a:t>
            </a:r>
            <a:r>
              <a:rPr kumimoji="1" lang="zh-CN" altLang="en-US" sz="2400" dirty="0" smtClean="0"/>
              <a:t>边频分量功率</a:t>
            </a:r>
            <a:endParaRPr kumimoji="1" lang="zh-CN" altLang="en-US" sz="2400" dirty="0"/>
          </a:p>
        </p:txBody>
      </p:sp>
      <p:graphicFrame>
        <p:nvGraphicFramePr>
          <p:cNvPr id="12" name="Object 238"/>
          <p:cNvGraphicFramePr>
            <a:graphicFrameLocks noChangeAspect="1"/>
          </p:cNvGraphicFramePr>
          <p:nvPr>
            <p:extLst/>
          </p:nvPr>
        </p:nvGraphicFramePr>
        <p:xfrm>
          <a:off x="2051720" y="3930423"/>
          <a:ext cx="6329177" cy="922859"/>
        </p:xfrm>
        <a:graphic>
          <a:graphicData uri="http://schemas.openxmlformats.org/presentationml/2006/ole">
            <mc:AlternateContent xmlns:mc="http://schemas.openxmlformats.org/markup-compatibility/2006">
              <mc:Choice xmlns:v="urn:schemas-microsoft-com:vml" Requires="v">
                <p:oleObj spid="_x0000_s130204" name="公式" r:id="rId5" imgW="2781000" imgH="482400" progId="Equation.3">
                  <p:embed/>
                </p:oleObj>
              </mc:Choice>
              <mc:Fallback>
                <p:oleObj name="公式" r:id="rId5" imgW="2781000" imgH="482400" progId="Equation.3">
                  <p:embed/>
                  <p:pic>
                    <p:nvPicPr>
                      <p:cNvPr id="0" name=""/>
                      <p:cNvPicPr>
                        <a:picLocks noChangeAspect="1" noChangeArrowheads="1"/>
                      </p:cNvPicPr>
                      <p:nvPr/>
                    </p:nvPicPr>
                    <p:blipFill>
                      <a:blip r:embed="rId6"/>
                      <a:srcRect/>
                      <a:stretch>
                        <a:fillRect/>
                      </a:stretch>
                    </p:blipFill>
                    <p:spPr bwMode="auto">
                      <a:xfrm>
                        <a:off x="2051720" y="3930423"/>
                        <a:ext cx="6329177" cy="922859"/>
                      </a:xfrm>
                      <a:prstGeom prst="rect">
                        <a:avLst/>
                      </a:prstGeom>
                      <a:solidFill>
                        <a:schemeClr val="accent5"/>
                      </a:solidFill>
                      <a:ln>
                        <a:noFill/>
                      </a:ln>
                      <a:effectLst/>
                      <a:extLst/>
                    </p:spPr>
                  </p:pic>
                </p:oleObj>
              </mc:Fallback>
            </mc:AlternateContent>
          </a:graphicData>
        </a:graphic>
      </p:graphicFrame>
      <p:graphicFrame>
        <p:nvGraphicFramePr>
          <p:cNvPr id="13" name="Object 238"/>
          <p:cNvGraphicFramePr>
            <a:graphicFrameLocks noChangeAspect="1"/>
          </p:cNvGraphicFramePr>
          <p:nvPr>
            <p:extLst/>
          </p:nvPr>
        </p:nvGraphicFramePr>
        <p:xfrm>
          <a:off x="2022475" y="5362575"/>
          <a:ext cx="6386513" cy="922338"/>
        </p:xfrm>
        <a:graphic>
          <a:graphicData uri="http://schemas.openxmlformats.org/presentationml/2006/ole">
            <mc:AlternateContent xmlns:mc="http://schemas.openxmlformats.org/markup-compatibility/2006">
              <mc:Choice xmlns:v="urn:schemas-microsoft-com:vml" Requires="v">
                <p:oleObj spid="_x0000_s130205" name="公式" r:id="rId7" imgW="2806560" imgH="482400" progId="Equation.3">
                  <p:embed/>
                </p:oleObj>
              </mc:Choice>
              <mc:Fallback>
                <p:oleObj name="公式" r:id="rId7" imgW="2806560" imgH="482400" progId="Equation.3">
                  <p:embed/>
                  <p:pic>
                    <p:nvPicPr>
                      <p:cNvPr id="0" name=""/>
                      <p:cNvPicPr>
                        <a:picLocks noChangeAspect="1" noChangeArrowheads="1"/>
                      </p:cNvPicPr>
                      <p:nvPr/>
                    </p:nvPicPr>
                    <p:blipFill>
                      <a:blip r:embed="rId8"/>
                      <a:srcRect/>
                      <a:stretch>
                        <a:fillRect/>
                      </a:stretch>
                    </p:blipFill>
                    <p:spPr bwMode="auto">
                      <a:xfrm>
                        <a:off x="2022475" y="5362575"/>
                        <a:ext cx="6386513" cy="922338"/>
                      </a:xfrm>
                      <a:prstGeom prst="rect">
                        <a:avLst/>
                      </a:prstGeom>
                      <a:solidFill>
                        <a:schemeClr val="accent5"/>
                      </a:solidFill>
                      <a:ln>
                        <a:noFill/>
                      </a:ln>
                      <a:effectLst/>
                      <a:extLst/>
                    </p:spPr>
                  </p:pic>
                </p:oleObj>
              </mc:Fallback>
            </mc:AlternateContent>
          </a:graphicData>
        </a:graphic>
      </p:graphicFrame>
    </p:spTree>
    <p:extLst>
      <p:ext uri="{BB962C8B-B14F-4D97-AF65-F5344CB8AC3E}">
        <p14:creationId xmlns:p14="http://schemas.microsoft.com/office/powerpoint/2010/main" val="11813839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85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85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50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7499" y="-28272"/>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第二章 通信系统概论</a:t>
            </a:r>
          </a:p>
        </p:txBody>
      </p:sp>
      <p:sp>
        <p:nvSpPr>
          <p:cNvPr id="3" name="内容占位符 2"/>
          <p:cNvSpPr>
            <a:spLocks noGrp="1"/>
          </p:cNvSpPr>
          <p:nvPr>
            <p:ph idx="1"/>
          </p:nvPr>
        </p:nvSpPr>
        <p:spPr>
          <a:xfrm>
            <a:off x="412378" y="1556792"/>
            <a:ext cx="8520872" cy="3893291"/>
          </a:xfrm>
        </p:spPr>
        <p:txBody>
          <a:bodyPr/>
          <a:lstStyle/>
          <a:p>
            <a:pPr>
              <a:lnSpc>
                <a:spcPts val="4000"/>
              </a:lnSpc>
            </a:pPr>
            <a:r>
              <a:rPr lang="zh-CN" altLang="en-US" sz="2800" b="1" dirty="0" smtClean="0">
                <a:latin typeface="Times New Roman" panose="02020603050405020304" pitchFamily="18" charset="0"/>
                <a:cs typeface="Times New Roman" panose="02020603050405020304" pitchFamily="18" charset="0"/>
              </a:rPr>
              <a:t>常用基本单位（</a:t>
            </a:r>
            <a:r>
              <a:rPr lang="en-US" altLang="zh-CN" sz="2800" b="1" dirty="0" err="1" smtClean="0">
                <a:latin typeface="Times New Roman" panose="02020603050405020304" pitchFamily="18" charset="0"/>
                <a:cs typeface="Times New Roman" panose="02020603050405020304" pitchFamily="18" charset="0"/>
              </a:rPr>
              <a:t>mW</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dB</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err="1" smtClean="0">
                <a:latin typeface="Times New Roman" panose="02020603050405020304" pitchFamily="18" charset="0"/>
                <a:cs typeface="Times New Roman" panose="02020603050405020304" pitchFamily="18" charset="0"/>
              </a:rPr>
              <a:t>dBm</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a:lnSpc>
                <a:spcPts val="4000"/>
              </a:lnSpc>
            </a:pPr>
            <a:r>
              <a:rPr lang="zh-CN" altLang="en-US" sz="2800" b="1" dirty="0" smtClean="0">
                <a:latin typeface="Times New Roman" panose="02020603050405020304" pitchFamily="18" charset="0"/>
                <a:cs typeface="Times New Roman" panose="02020603050405020304" pitchFamily="18" charset="0"/>
              </a:rPr>
              <a:t>放大器（分类、作用、增益</a:t>
            </a:r>
            <a:r>
              <a:rPr lang="en-US" altLang="zh-CN" sz="2800" b="1" dirty="0" smtClean="0">
                <a:latin typeface="Times New Roman" panose="02020603050405020304" pitchFamily="18" charset="0"/>
                <a:cs typeface="Times New Roman" panose="02020603050405020304" pitchFamily="18" charset="0"/>
              </a:rPr>
              <a:t>(dB</a:t>
            </a:r>
            <a:r>
              <a:rPr lang="zh-CN" altLang="en-US" sz="2800" b="1" dirty="0" smtClean="0">
                <a:latin typeface="Times New Roman" panose="02020603050405020304" pitchFamily="18" charset="0"/>
                <a:cs typeface="Times New Roman" panose="02020603050405020304" pitchFamily="18" charset="0"/>
              </a:rPr>
              <a:t>，倍数</a:t>
            </a:r>
            <a:r>
              <a:rPr lang="en-US" altLang="zh-CN" sz="2800" b="1" dirty="0" smtClean="0">
                <a:latin typeface="Times New Roman" panose="02020603050405020304" pitchFamily="18" charset="0"/>
                <a:cs typeface="Times New Roman" panose="02020603050405020304" pitchFamily="18" charset="0"/>
              </a:rPr>
              <a:t>&gt;1)</a:t>
            </a:r>
            <a:r>
              <a:rPr lang="zh-CN" altLang="en-US" sz="2800" b="1" dirty="0" smtClean="0">
                <a:latin typeface="Times New Roman" panose="02020603050405020304" pitchFamily="18" charset="0"/>
                <a:cs typeface="Times New Roman" panose="02020603050405020304" pitchFamily="18" charset="0"/>
              </a:rPr>
              <a:t>、信噪比、噪声系数、</a:t>
            </a:r>
            <a:r>
              <a:rPr lang="en-US" altLang="zh-CN" sz="2800" b="1" dirty="0" smtClean="0">
                <a:latin typeface="Times New Roman" panose="02020603050405020304" pitchFamily="18" charset="0"/>
                <a:cs typeface="Times New Roman" panose="02020603050405020304" pitchFamily="18" charset="0"/>
              </a:rPr>
              <a:t>P</a:t>
            </a:r>
            <a:r>
              <a:rPr lang="en-US" altLang="zh-CN" sz="2800" b="1" baseline="-25000" dirty="0" smtClean="0">
                <a:latin typeface="Times New Roman" panose="02020603050405020304" pitchFamily="18" charset="0"/>
                <a:cs typeface="Times New Roman" panose="02020603050405020304" pitchFamily="18" charset="0"/>
              </a:rPr>
              <a:t>I</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a:lnSpc>
                <a:spcPts val="4000"/>
              </a:lnSpc>
            </a:pPr>
            <a:r>
              <a:rPr lang="zh-CN" altLang="en-US" sz="2800" b="1" dirty="0" smtClean="0">
                <a:latin typeface="Times New Roman" panose="02020603050405020304" pitchFamily="18" charset="0"/>
                <a:cs typeface="Times New Roman" panose="02020603050405020304" pitchFamily="18" charset="0"/>
              </a:rPr>
              <a:t>衰减器（作用、衰减量（</a:t>
            </a:r>
            <a:r>
              <a:rPr lang="en-US" altLang="zh-CN" sz="2800" b="1" dirty="0" smtClean="0">
                <a:latin typeface="Times New Roman" panose="02020603050405020304" pitchFamily="18" charset="0"/>
                <a:cs typeface="Times New Roman" panose="02020603050405020304" pitchFamily="18" charset="0"/>
              </a:rPr>
              <a:t>dB</a:t>
            </a:r>
            <a:r>
              <a:rPr lang="zh-CN" altLang="en-US" sz="2800" b="1" dirty="0" smtClean="0">
                <a:latin typeface="Times New Roman" panose="02020603050405020304" pitchFamily="18" charset="0"/>
                <a:cs typeface="Times New Roman" panose="02020603050405020304" pitchFamily="18" charset="0"/>
              </a:rPr>
              <a:t>，倍数</a:t>
            </a:r>
            <a:r>
              <a:rPr lang="en-US" altLang="zh-CN" sz="2800" b="1" dirty="0" smtClean="0">
                <a:latin typeface="Times New Roman" panose="02020603050405020304" pitchFamily="18" charset="0"/>
                <a:cs typeface="Times New Roman" panose="02020603050405020304" pitchFamily="18" charset="0"/>
              </a:rPr>
              <a:t>&lt;1</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a:t>
            </a:r>
          </a:p>
          <a:p>
            <a:pPr>
              <a:lnSpc>
                <a:spcPts val="4000"/>
              </a:lnSpc>
            </a:pPr>
            <a:r>
              <a:rPr lang="zh-CN" altLang="en-US" sz="2800" b="1" dirty="0" smtClean="0">
                <a:latin typeface="Times New Roman" panose="02020603050405020304" pitchFamily="18" charset="0"/>
                <a:cs typeface="Times New Roman" panose="02020603050405020304" pitchFamily="18" charset="0"/>
              </a:rPr>
              <a:t>混频器（作用，功能、镜频干扰，互调干扰、组合频率干扰等）；</a:t>
            </a:r>
            <a:endParaRPr lang="en-US" altLang="zh-CN" sz="2800" b="1" dirty="0" smtClean="0">
              <a:latin typeface="Times New Roman" panose="02020603050405020304" pitchFamily="18" charset="0"/>
              <a:cs typeface="Times New Roman" panose="02020603050405020304" pitchFamily="18" charset="0"/>
            </a:endParaRPr>
          </a:p>
          <a:p>
            <a:pPr>
              <a:lnSpc>
                <a:spcPts val="4000"/>
              </a:lnSpc>
            </a:pPr>
            <a:r>
              <a:rPr lang="zh-CN" altLang="en-US" sz="2800" b="1" dirty="0" smtClean="0">
                <a:latin typeface="Times New Roman" panose="02020603050405020304" pitchFamily="18" charset="0"/>
                <a:cs typeface="Times New Roman" panose="02020603050405020304" pitchFamily="18" charset="0"/>
              </a:rPr>
              <a:t>频率合成器（作用、相位噪声</a:t>
            </a:r>
            <a:r>
              <a:rPr lang="en-US" altLang="zh-CN" sz="2800" b="1" dirty="0" err="1" smtClean="0">
                <a:latin typeface="Times New Roman" panose="02020603050405020304" pitchFamily="18" charset="0"/>
                <a:cs typeface="Times New Roman" panose="02020603050405020304" pitchFamily="18" charset="0"/>
              </a:rPr>
              <a:t>dBc</a:t>
            </a:r>
            <a:r>
              <a:rPr lang="en-US" altLang="zh-CN" sz="2800" b="1" dirty="0" smtClean="0">
                <a:latin typeface="Times New Roman" panose="02020603050405020304" pitchFamily="18" charset="0"/>
                <a:cs typeface="Times New Roman" panose="02020603050405020304" pitchFamily="18" charset="0"/>
              </a:rPr>
              <a:t>/Hz</a:t>
            </a:r>
            <a:r>
              <a:rPr lang="zh-CN" altLang="en-US" sz="2800" b="1" dirty="0" smtClean="0">
                <a:latin typeface="Times New Roman" panose="02020603050405020304" pitchFamily="18" charset="0"/>
                <a:cs typeface="Times New Roman" panose="02020603050405020304" pitchFamily="18" charset="0"/>
              </a:rPr>
              <a:t>、倒易混频）</a:t>
            </a:r>
            <a:endParaRPr lang="en-US" altLang="zh-CN" sz="2800" b="1" dirty="0" smtClean="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5</a:t>
            </a:fld>
            <a:endParaRPr lang="en-US" altLang="zh-CN"/>
          </a:p>
        </p:txBody>
      </p:sp>
    </p:spTree>
    <p:extLst>
      <p:ext uri="{BB962C8B-B14F-4D97-AF65-F5344CB8AC3E}">
        <p14:creationId xmlns:p14="http://schemas.microsoft.com/office/powerpoint/2010/main" val="3898873343"/>
      </p:ext>
    </p:extLst>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body" idx="1"/>
          </p:nvPr>
        </p:nvSpPr>
        <p:spPr>
          <a:xfrm>
            <a:off x="152400" y="152400"/>
            <a:ext cx="8763000" cy="6553200"/>
          </a:xfrm>
        </p:spPr>
        <p:txBody>
          <a:bodyPr/>
          <a:lstStyle/>
          <a:p>
            <a:pPr eaLnBrk="1" hangingPunct="1">
              <a:buFont typeface="Wingdings" panose="05000000000000000000" pitchFamily="2" charset="2"/>
              <a:buNone/>
            </a:pPr>
            <a:r>
              <a:rPr lang="zh-CN" altLang="en-US" dirty="0" smtClean="0"/>
              <a:t>　</a:t>
            </a:r>
          </a:p>
        </p:txBody>
      </p:sp>
      <p:graphicFrame>
        <p:nvGraphicFramePr>
          <p:cNvPr id="9" name="Object 238"/>
          <p:cNvGraphicFramePr>
            <a:graphicFrameLocks noChangeAspect="1"/>
          </p:cNvGraphicFramePr>
          <p:nvPr>
            <p:extLst/>
          </p:nvPr>
        </p:nvGraphicFramePr>
        <p:xfrm>
          <a:off x="1819275" y="1125538"/>
          <a:ext cx="4595813" cy="930275"/>
        </p:xfrm>
        <a:graphic>
          <a:graphicData uri="http://schemas.openxmlformats.org/presentationml/2006/ole">
            <mc:AlternateContent xmlns:mc="http://schemas.openxmlformats.org/markup-compatibility/2006">
              <mc:Choice xmlns:v="urn:schemas-microsoft-com:vml" Requires="v">
                <p:oleObj spid="_x0000_s131125" name="公式" r:id="rId3" imgW="1790640" imgH="431640" progId="Equation.3">
                  <p:embed/>
                </p:oleObj>
              </mc:Choice>
              <mc:Fallback>
                <p:oleObj name="公式" r:id="rId3" imgW="1790640" imgH="431640" progId="Equation.3">
                  <p:embed/>
                  <p:pic>
                    <p:nvPicPr>
                      <p:cNvPr id="0" name=""/>
                      <p:cNvPicPr>
                        <a:picLocks noChangeAspect="1" noChangeArrowheads="1"/>
                      </p:cNvPicPr>
                      <p:nvPr/>
                    </p:nvPicPr>
                    <p:blipFill>
                      <a:blip r:embed="rId4"/>
                      <a:srcRect/>
                      <a:stretch>
                        <a:fillRect/>
                      </a:stretch>
                    </p:blipFill>
                    <p:spPr bwMode="auto">
                      <a:xfrm>
                        <a:off x="1819275" y="1125538"/>
                        <a:ext cx="4595813" cy="930275"/>
                      </a:xfrm>
                      <a:prstGeom prst="rect">
                        <a:avLst/>
                      </a:prstGeom>
                      <a:solidFill>
                        <a:schemeClr val="accent6">
                          <a:lumMod val="20000"/>
                          <a:lumOff val="80000"/>
                        </a:schemeClr>
                      </a:solidFill>
                      <a:ln>
                        <a:noFill/>
                      </a:ln>
                      <a:effectLst/>
                      <a:extLst/>
                    </p:spPr>
                  </p:pic>
                </p:oleObj>
              </mc:Fallback>
            </mc:AlternateContent>
          </a:graphicData>
        </a:graphic>
      </p:graphicFrame>
      <p:sp>
        <p:nvSpPr>
          <p:cNvPr id="10" name="Rectangle 237"/>
          <p:cNvSpPr>
            <a:spLocks noChangeArrowheads="1"/>
          </p:cNvSpPr>
          <p:nvPr/>
        </p:nvSpPr>
        <p:spPr bwMode="auto">
          <a:xfrm>
            <a:off x="683568" y="476672"/>
            <a:ext cx="60486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pPr>
            <a:r>
              <a:rPr kumimoji="1" lang="zh-CN" altLang="en-US" dirty="0" smtClean="0">
                <a:solidFill>
                  <a:srgbClr val="FF6600"/>
                </a:solidFill>
              </a:rPr>
              <a:t>◆ </a:t>
            </a:r>
            <a:r>
              <a:rPr kumimoji="1" lang="zh-CN" altLang="en-US" sz="2400" dirty="0" smtClean="0"/>
              <a:t>调制信号在一个周期内的平均功率</a:t>
            </a:r>
            <a:endParaRPr kumimoji="1" lang="zh-CN" altLang="en-US" sz="2400" dirty="0"/>
          </a:p>
        </p:txBody>
      </p:sp>
      <mc:AlternateContent xmlns:mc="http://schemas.openxmlformats.org/markup-compatibility/2006" xmlns:a14="http://schemas.microsoft.com/office/drawing/2010/main">
        <mc:Choice Requires="a14">
          <p:sp>
            <p:nvSpPr>
              <p:cNvPr id="2" name="文本框 1"/>
              <p:cNvSpPr txBox="1"/>
              <p:nvPr/>
            </p:nvSpPr>
            <p:spPr>
              <a:xfrm>
                <a:off x="683568" y="2492896"/>
                <a:ext cx="8136904" cy="1938992"/>
              </a:xfrm>
              <a:prstGeom prst="rect">
                <a:avLst/>
              </a:prstGeom>
              <a:noFill/>
            </p:spPr>
            <p:txBody>
              <a:bodyPr wrap="square" rtlCol="0">
                <a:spAutoFit/>
              </a:bodyPr>
              <a:lstStyle/>
              <a:p>
                <a:pPr algn="just">
                  <a:lnSpc>
                    <a:spcPts val="3600"/>
                  </a:lnSpc>
                </a:pPr>
                <a:r>
                  <a:rPr lang="zh-CN" altLang="en-US" sz="2400" dirty="0" smtClean="0">
                    <a:solidFill>
                      <a:srgbClr val="0000FF"/>
                    </a:solidFill>
                  </a:rPr>
                  <a:t>可见，边频功率随着</a:t>
                </a:r>
                <a:r>
                  <a:rPr lang="en-US" altLang="zh-CN" sz="2400" i="1" dirty="0" smtClean="0">
                    <a:solidFill>
                      <a:srgbClr val="0000FF"/>
                    </a:solidFill>
                  </a:rPr>
                  <a:t>m</a:t>
                </a:r>
                <a:r>
                  <a:rPr lang="en-US" altLang="zh-CN" sz="2400" i="1" baseline="-25000" dirty="0" smtClean="0">
                    <a:solidFill>
                      <a:srgbClr val="0000FF"/>
                    </a:solidFill>
                  </a:rPr>
                  <a:t>A</a:t>
                </a:r>
                <a:r>
                  <a:rPr lang="zh-CN" altLang="en-US" sz="2400" dirty="0" smtClean="0">
                    <a:solidFill>
                      <a:srgbClr val="0000FF"/>
                    </a:solidFill>
                  </a:rPr>
                  <a:t>的增大而增大，当</a:t>
                </a:r>
                <a:r>
                  <a:rPr lang="en-US" altLang="zh-CN" sz="2400" i="1" dirty="0">
                    <a:solidFill>
                      <a:srgbClr val="0000FF"/>
                    </a:solidFill>
                  </a:rPr>
                  <a:t>m</a:t>
                </a:r>
                <a:r>
                  <a:rPr lang="en-US" altLang="zh-CN" sz="2400" i="1" baseline="-25000" dirty="0">
                    <a:solidFill>
                      <a:srgbClr val="0000FF"/>
                    </a:solidFill>
                  </a:rPr>
                  <a:t>A</a:t>
                </a:r>
                <a:r>
                  <a:rPr lang="en-US" altLang="zh-CN" sz="2400" dirty="0" smtClean="0">
                    <a:solidFill>
                      <a:srgbClr val="0000FF"/>
                    </a:solidFill>
                  </a:rPr>
                  <a:t>=1</a:t>
                </a:r>
                <a:r>
                  <a:rPr lang="zh-CN" altLang="en-US" sz="2400" dirty="0" smtClean="0">
                    <a:solidFill>
                      <a:srgbClr val="0000FF"/>
                    </a:solidFill>
                  </a:rPr>
                  <a:t>时，边频功率最大，即</a:t>
                </a:r>
                <a14:m>
                  <m:oMath xmlns:m="http://schemas.openxmlformats.org/officeDocument/2006/math">
                    <m:r>
                      <a:rPr lang="en-US" altLang="zh-CN" sz="2400" i="1" dirty="0" smtClean="0">
                        <a:solidFill>
                          <a:srgbClr val="0000FF"/>
                        </a:solidFill>
                        <a:latin typeface="Cambria Math" panose="02040503050406030204" pitchFamily="18" charset="0"/>
                      </a:rPr>
                      <m:t>𝑃</m:t>
                    </m:r>
                    <m:r>
                      <a:rPr lang="en-US" altLang="zh-CN" sz="2400" b="1" i="1" dirty="0" smtClean="0">
                        <a:solidFill>
                          <a:srgbClr val="0000FF"/>
                        </a:solidFill>
                        <a:latin typeface="Cambria Math" panose="02040503050406030204" pitchFamily="18" charset="0"/>
                      </a:rPr>
                      <m:t>=</m:t>
                    </m:r>
                    <m:box>
                      <m:boxPr>
                        <m:ctrlPr>
                          <a:rPr lang="en-US" altLang="zh-CN" sz="2400" i="1" dirty="0" smtClean="0">
                            <a:solidFill>
                              <a:srgbClr val="0000FF"/>
                            </a:solidFill>
                            <a:latin typeface="Cambria Math" panose="02040503050406030204" pitchFamily="18" charset="0"/>
                          </a:rPr>
                        </m:ctrlPr>
                      </m:boxPr>
                      <m:e>
                        <m:argPr>
                          <m:argSz m:val="-1"/>
                        </m:argPr>
                        <m:f>
                          <m:fPr>
                            <m:ctrlPr>
                              <a:rPr lang="en-US" altLang="zh-CN" sz="2400" i="1" dirty="0" smtClean="0">
                                <a:solidFill>
                                  <a:srgbClr val="0000FF"/>
                                </a:solidFill>
                                <a:latin typeface="Cambria Math" panose="02040503050406030204" pitchFamily="18" charset="0"/>
                              </a:rPr>
                            </m:ctrlPr>
                          </m:fPr>
                          <m:num>
                            <m:r>
                              <a:rPr lang="en-US" altLang="zh-CN" sz="2400" b="1" i="1" dirty="0" smtClean="0">
                                <a:solidFill>
                                  <a:srgbClr val="0000FF"/>
                                </a:solidFill>
                                <a:latin typeface="Cambria Math" panose="02040503050406030204" pitchFamily="18" charset="0"/>
                              </a:rPr>
                              <m:t>𝟑</m:t>
                            </m:r>
                          </m:num>
                          <m:den>
                            <m:r>
                              <a:rPr lang="en-US" altLang="zh-CN" sz="2400" b="1" i="1" dirty="0" smtClean="0">
                                <a:solidFill>
                                  <a:srgbClr val="0000FF"/>
                                </a:solidFill>
                                <a:latin typeface="Cambria Math" panose="02040503050406030204" pitchFamily="18" charset="0"/>
                              </a:rPr>
                              <m:t>𝟐</m:t>
                            </m:r>
                          </m:den>
                        </m:f>
                        <m:sSub>
                          <m:sSubPr>
                            <m:ctrlPr>
                              <a:rPr lang="en-US" altLang="zh-CN" sz="2400" i="1" dirty="0" smtClean="0">
                                <a:solidFill>
                                  <a:srgbClr val="0000FF"/>
                                </a:solidFill>
                                <a:latin typeface="Cambria Math" panose="02040503050406030204" pitchFamily="18" charset="0"/>
                              </a:rPr>
                            </m:ctrlPr>
                          </m:sSubPr>
                          <m:e>
                            <m:r>
                              <a:rPr lang="en-US" altLang="zh-CN" sz="2400" b="1" i="1" dirty="0" smtClean="0">
                                <a:solidFill>
                                  <a:srgbClr val="0000FF"/>
                                </a:solidFill>
                                <a:latin typeface="Cambria Math" panose="02040503050406030204" pitchFamily="18" charset="0"/>
                              </a:rPr>
                              <m:t>𝑷</m:t>
                            </m:r>
                          </m:e>
                          <m:sub>
                            <m:r>
                              <a:rPr lang="en-US" altLang="zh-CN" sz="2400" b="1" i="1" dirty="0" smtClean="0">
                                <a:solidFill>
                                  <a:srgbClr val="0000FF"/>
                                </a:solidFill>
                                <a:latin typeface="Cambria Math" panose="02040503050406030204" pitchFamily="18" charset="0"/>
                              </a:rPr>
                              <m:t>𝒄</m:t>
                            </m:r>
                          </m:sub>
                        </m:sSub>
                      </m:e>
                    </m:box>
                  </m:oMath>
                </a14:m>
                <a:r>
                  <a:rPr lang="zh-CN" altLang="en-US" sz="2400" dirty="0" smtClean="0">
                    <a:solidFill>
                      <a:srgbClr val="0000FF"/>
                    </a:solidFill>
                  </a:rPr>
                  <a:t>这时上、下边频功率之和只占载波功率的一半。这种调制方式，发射端发送的功率被不携带信息的载波占了很大的比例</a:t>
                </a:r>
                <a:r>
                  <a:rPr lang="zh-CN" altLang="en-US" sz="2400" dirty="0" smtClean="0"/>
                  <a:t>。</a:t>
                </a:r>
                <a:endParaRPr lang="zh-CN" altLang="en-US" sz="2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683568" y="2492896"/>
                <a:ext cx="8136904" cy="1938992"/>
              </a:xfrm>
              <a:prstGeom prst="rect">
                <a:avLst/>
              </a:prstGeom>
              <a:blipFill rotWithShape="0">
                <a:blip r:embed="rId5"/>
                <a:stretch>
                  <a:fillRect l="-1124" t="-1258" r="-1199" b="-2830"/>
                </a:stretch>
              </a:blipFill>
            </p:spPr>
            <p:txBody>
              <a:bodyPr/>
              <a:lstStyle/>
              <a:p>
                <a:r>
                  <a:rPr lang="zh-CN" altLang="en-US">
                    <a:noFill/>
                  </a:rPr>
                  <a:t> </a:t>
                </a:r>
              </a:p>
            </p:txBody>
          </p:sp>
        </mc:Fallback>
      </mc:AlternateContent>
      <p:sp>
        <p:nvSpPr>
          <p:cNvPr id="3" name="文本框 2"/>
          <p:cNvSpPr txBox="1"/>
          <p:nvPr/>
        </p:nvSpPr>
        <p:spPr>
          <a:xfrm>
            <a:off x="683568" y="4821179"/>
            <a:ext cx="5688632" cy="523220"/>
          </a:xfrm>
          <a:prstGeom prst="rect">
            <a:avLst/>
          </a:prstGeom>
          <a:noFill/>
        </p:spPr>
        <p:txBody>
          <a:bodyPr wrap="square" rtlCol="0">
            <a:spAutoFit/>
          </a:bodyPr>
          <a:lstStyle/>
          <a:p>
            <a:pPr marL="285750" indent="-285750" algn="l">
              <a:buFont typeface="Wingdings" panose="05000000000000000000" pitchFamily="2" charset="2"/>
              <a:buChar char="Ø"/>
            </a:pPr>
            <a:r>
              <a:rPr lang="en-US" altLang="zh-CN" sz="2800" dirty="0">
                <a:solidFill>
                  <a:srgbClr val="0000FF"/>
                </a:solidFill>
              </a:rPr>
              <a:t> </a:t>
            </a:r>
            <a:r>
              <a:rPr lang="zh-CN" altLang="en-US" sz="2800" dirty="0" smtClean="0">
                <a:solidFill>
                  <a:srgbClr val="FF0000"/>
                </a:solidFill>
              </a:rPr>
              <a:t>改进型的</a:t>
            </a:r>
            <a:r>
              <a:rPr lang="en-US" altLang="zh-CN" sz="2800" dirty="0" smtClean="0">
                <a:solidFill>
                  <a:srgbClr val="FF0000"/>
                </a:solidFill>
              </a:rPr>
              <a:t>AM</a:t>
            </a:r>
            <a:r>
              <a:rPr lang="zh-CN" altLang="en-US" sz="2800" dirty="0" smtClean="0">
                <a:solidFill>
                  <a:srgbClr val="FF0000"/>
                </a:solidFill>
              </a:rPr>
              <a:t>，</a:t>
            </a:r>
            <a:r>
              <a:rPr lang="en-US" altLang="zh-CN" sz="2800" dirty="0" smtClean="0">
                <a:solidFill>
                  <a:srgbClr val="FF0000"/>
                </a:solidFill>
              </a:rPr>
              <a:t>DSB</a:t>
            </a:r>
            <a:r>
              <a:rPr lang="zh-CN" altLang="en-US" sz="2800" dirty="0" smtClean="0">
                <a:solidFill>
                  <a:srgbClr val="FF0000"/>
                </a:solidFill>
              </a:rPr>
              <a:t>和</a:t>
            </a:r>
            <a:r>
              <a:rPr lang="en-US" altLang="zh-CN" sz="2800" dirty="0" smtClean="0">
                <a:solidFill>
                  <a:srgbClr val="FF0000"/>
                </a:solidFill>
              </a:rPr>
              <a:t>SSB</a:t>
            </a:r>
            <a:endParaRPr lang="zh-CN" altLang="en-US" sz="2800" dirty="0">
              <a:solidFill>
                <a:srgbClr val="FF0000"/>
              </a:solidFill>
            </a:endParaRPr>
          </a:p>
        </p:txBody>
      </p:sp>
    </p:spTree>
    <p:extLst>
      <p:ext uri="{BB962C8B-B14F-4D97-AF65-F5344CB8AC3E}">
        <p14:creationId xmlns:p14="http://schemas.microsoft.com/office/powerpoint/2010/main" val="153398130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rotWithShape="1">
          <a:blip r:embed="rId2" cstate="print">
            <a:extLst>
              <a:ext uri="{28A0092B-C50C-407E-A947-70E740481C1C}">
                <a14:useLocalDpi xmlns:a14="http://schemas.microsoft.com/office/drawing/2010/main" val="0"/>
              </a:ext>
            </a:extLst>
          </a:blip>
          <a:srcRect l="-15377" t="-586" r="9541" b="-5251"/>
          <a:stretch/>
        </p:blipFill>
        <p:spPr>
          <a:xfrm>
            <a:off x="5004048" y="2636912"/>
            <a:ext cx="4139952" cy="2304256"/>
          </a:xfrm>
          <a:prstGeom prst="rect">
            <a:avLst/>
          </a:prstGeom>
        </p:spPr>
      </p:pic>
      <p:sp>
        <p:nvSpPr>
          <p:cNvPr id="2" name="标题 1"/>
          <p:cNvSpPr>
            <a:spLocks noGrp="1"/>
          </p:cNvSpPr>
          <p:nvPr>
            <p:ph type="title"/>
          </p:nvPr>
        </p:nvSpPr>
        <p:spPr>
          <a:xfrm>
            <a:off x="395536" y="-282574"/>
            <a:ext cx="7543800" cy="1295400"/>
          </a:xfrm>
        </p:spPr>
        <p:txBody>
          <a:bodyPr/>
          <a:lstStyle/>
          <a:p>
            <a:pPr algn="ctr" eaLnBrk="1" hangingPunct="1"/>
            <a:r>
              <a:rPr lang="zh-CN" altLang="en-US" sz="4000" kern="1200" dirty="0">
                <a:latin typeface="Times New Roman" panose="02020603050405020304" pitchFamily="18" charset="0"/>
                <a:ea typeface="微软雅黑" panose="020B0503020204020204" pitchFamily="34" charset="-122"/>
                <a:cs typeface="Times New Roman" panose="02020603050405020304" pitchFamily="18" charset="0"/>
              </a:rPr>
              <a:t>例题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2"/>
                <a:ext cx="8579296" cy="5400600"/>
              </a:xfrm>
            </p:spPr>
            <p:txBody>
              <a:bodyPr/>
              <a:lstStyle/>
              <a:p>
                <a:pPr marL="0" lvl="0" indent="0">
                  <a:lnSpc>
                    <a:spcPts val="4000"/>
                  </a:lnSpc>
                  <a:spcBef>
                    <a:spcPct val="0"/>
                  </a:spcBef>
                  <a:buNone/>
                </a:pPr>
                <a:r>
                  <a:rPr lang="zh-CN" altLang="zh-CN" sz="2400" b="1" kern="1200" dirty="0" smtClean="0">
                    <a:latin typeface="Times New Roman" panose="02020603050405020304" pitchFamily="18" charset="0"/>
                    <a:ea typeface="宋体" panose="02010600030101010101" pitchFamily="2" charset="-122"/>
                  </a:rPr>
                  <a:t>若模拟调幅波</a:t>
                </a:r>
                <a:r>
                  <a:rPr lang="en-US" altLang="zh-CN" sz="2400" b="1" kern="1200" dirty="0" smtClean="0">
                    <a:latin typeface="Times New Roman" panose="02020603050405020304" pitchFamily="18" charset="0"/>
                    <a:ea typeface="宋体" panose="02010600030101010101" pitchFamily="2" charset="-122"/>
                  </a:rPr>
                  <a:t>(AM</a:t>
                </a:r>
                <a:r>
                  <a:rPr lang="en-US" altLang="zh-CN" sz="2400" b="1" kern="1200" dirty="0">
                    <a:latin typeface="Times New Roman" panose="02020603050405020304" pitchFamily="18" charset="0"/>
                    <a:ea typeface="宋体" panose="02010600030101010101" pitchFamily="2" charset="-122"/>
                  </a:rPr>
                  <a:t>)</a:t>
                </a:r>
                <a:r>
                  <a:rPr lang="zh-CN" altLang="zh-CN" sz="2400" b="1" kern="1200" dirty="0" smtClean="0">
                    <a:latin typeface="Times New Roman" panose="02020603050405020304" pitchFamily="18" charset="0"/>
                    <a:ea typeface="宋体" panose="02010600030101010101" pitchFamily="2" charset="-122"/>
                  </a:rPr>
                  <a:t>的</a:t>
                </a:r>
                <a:r>
                  <a:rPr lang="zh-CN" altLang="zh-CN" sz="2400" b="1" kern="1200" dirty="0">
                    <a:latin typeface="Times New Roman" panose="02020603050405020304" pitchFamily="18" charset="0"/>
                    <a:ea typeface="宋体" panose="02010600030101010101" pitchFamily="2" charset="-122"/>
                  </a:rPr>
                  <a:t>表达式</a:t>
                </a:r>
                <a:r>
                  <a:rPr lang="zh-CN" altLang="zh-CN" sz="2400" b="1" kern="1200" dirty="0" smtClean="0">
                    <a:latin typeface="Times New Roman" panose="02020603050405020304" pitchFamily="18" charset="0"/>
                    <a:ea typeface="宋体" panose="02010600030101010101" pitchFamily="2" charset="-122"/>
                  </a:rPr>
                  <a:t>为</a:t>
                </a:r>
                <a:r>
                  <a:rPr lang="en-US" altLang="zh-CN" sz="2400" b="1" kern="1200" dirty="0" smtClean="0">
                    <a:latin typeface="Times New Roman" panose="02020603050405020304" pitchFamily="18" charset="0"/>
                    <a:ea typeface="宋体" panose="02010600030101010101" pitchFamily="2" charset="-122"/>
                  </a:rPr>
                  <a:t>V</a:t>
                </a:r>
                <a:r>
                  <a:rPr lang="en-US" altLang="zh-CN" sz="2400" b="1" kern="1200" baseline="-25000" dirty="0" smtClean="0">
                    <a:latin typeface="Times New Roman" panose="02020603050405020304" pitchFamily="18" charset="0"/>
                    <a:ea typeface="宋体" panose="02010600030101010101" pitchFamily="2" charset="-122"/>
                  </a:rPr>
                  <a:t>AM</a:t>
                </a:r>
                <a:r>
                  <a:rPr lang="en-US" altLang="zh-CN" sz="2400" b="1" kern="1200" dirty="0" smtClean="0">
                    <a:latin typeface="Times New Roman" panose="02020603050405020304" pitchFamily="18" charset="0"/>
                    <a:ea typeface="宋体" panose="02010600030101010101" pitchFamily="2" charset="-122"/>
                  </a:rPr>
                  <a:t>(t)=10(1+0.7cos</a:t>
                </a:r>
                <a:r>
                  <a:rPr lang="zh-CN" altLang="zh-CN" sz="2400" b="1" kern="1200" dirty="0">
                    <a:latin typeface="Times New Roman" panose="02020603050405020304" pitchFamily="18" charset="0"/>
                    <a:ea typeface="宋体" panose="02010600030101010101" pitchFamily="2" charset="-122"/>
                  </a:rPr>
                  <a:t> </a:t>
                </a:r>
                <a:r>
                  <a:rPr lang="zh-CN" altLang="zh-CN" sz="2400" b="1" kern="1200" dirty="0" smtClean="0">
                    <a:latin typeface="Times New Roman" panose="02020603050405020304" pitchFamily="18" charset="0"/>
                    <a:ea typeface="宋体" panose="02010600030101010101" pitchFamily="2" charset="-122"/>
                  </a:rPr>
                  <a:t>Ω</a:t>
                </a:r>
                <a:r>
                  <a:rPr lang="en-US" altLang="zh-CN" sz="2400" b="1" kern="1200" dirty="0" smtClean="0">
                    <a:latin typeface="Times New Roman" panose="02020603050405020304" pitchFamily="18" charset="0"/>
                    <a:ea typeface="宋体" panose="02010600030101010101" pitchFamily="2" charset="-122"/>
                  </a:rPr>
                  <a:t>t)cos</a:t>
                </a:r>
                <a:r>
                  <a:rPr lang="el-GR" altLang="zh-CN" sz="2400" b="1" kern="1200" dirty="0">
                    <a:latin typeface="Times New Roman" panose="02020603050405020304" pitchFamily="18" charset="0"/>
                    <a:ea typeface="宋体" panose="02010600030101010101" pitchFamily="2" charset="-122"/>
                  </a:rPr>
                  <a:t> </a:t>
                </a:r>
                <a:r>
                  <a:rPr lang="el-GR" altLang="zh-CN" sz="2400" b="1" kern="1200" dirty="0" smtClean="0">
                    <a:latin typeface="Times New Roman" panose="02020603050405020304" pitchFamily="18" charset="0"/>
                    <a:ea typeface="宋体" panose="02010600030101010101" pitchFamily="2" charset="-122"/>
                  </a:rPr>
                  <a:t>ω</a:t>
                </a:r>
                <a:r>
                  <a:rPr lang="en-US" altLang="zh-CN" sz="2400" b="1" kern="1200" baseline="-25000" dirty="0" err="1" smtClean="0">
                    <a:latin typeface="Times New Roman" panose="02020603050405020304" pitchFamily="18" charset="0"/>
                    <a:ea typeface="宋体" panose="02010600030101010101" pitchFamily="2" charset="-122"/>
                  </a:rPr>
                  <a:t>c</a:t>
                </a:r>
                <a:r>
                  <a:rPr lang="en-US" altLang="zh-CN" sz="2400" b="1" kern="1200" dirty="0" err="1" smtClean="0">
                    <a:latin typeface="Times New Roman" panose="02020603050405020304" pitchFamily="18" charset="0"/>
                    <a:ea typeface="宋体" panose="02010600030101010101" pitchFamily="2" charset="-122"/>
                  </a:rPr>
                  <a:t>t</a:t>
                </a:r>
                <a:r>
                  <a:rPr lang="zh-CN" altLang="zh-CN" sz="2400" b="1" kern="1200" dirty="0" smtClean="0">
                    <a:latin typeface="Times New Roman" panose="02020603050405020304" pitchFamily="18" charset="0"/>
                    <a:ea typeface="宋体" panose="02010600030101010101" pitchFamily="2" charset="-122"/>
                  </a:rPr>
                  <a:t>，</a:t>
                </a:r>
                <a:r>
                  <a:rPr lang="zh-CN" altLang="zh-CN" sz="2400" b="1" kern="1200" dirty="0">
                    <a:latin typeface="Times New Roman" panose="02020603050405020304" pitchFamily="18" charset="0"/>
                    <a:ea typeface="宋体" panose="02010600030101010101" pitchFamily="2" charset="-122"/>
                  </a:rPr>
                  <a:t>其中</a:t>
                </a:r>
                <a:r>
                  <a:rPr lang="zh-CN" altLang="zh-CN" sz="2400" b="1" kern="1200" dirty="0" smtClean="0">
                    <a:latin typeface="Times New Roman" panose="02020603050405020304" pitchFamily="18" charset="0"/>
                    <a:ea typeface="宋体" panose="02010600030101010101" pitchFamily="2" charset="-122"/>
                  </a:rPr>
                  <a:t>载频</a:t>
                </a:r>
                <a:r>
                  <a:rPr lang="el-GR" altLang="zh-CN" sz="2400" b="1" kern="1200" dirty="0">
                    <a:latin typeface="Times New Roman" panose="02020603050405020304" pitchFamily="18" charset="0"/>
                    <a:ea typeface="宋体" panose="02010600030101010101" pitchFamily="2" charset="-122"/>
                  </a:rPr>
                  <a:t>ω</a:t>
                </a:r>
                <a:r>
                  <a:rPr lang="en-US" altLang="zh-CN" sz="2400" b="1" kern="1200" baseline="-25000" dirty="0">
                    <a:latin typeface="Times New Roman" panose="02020603050405020304" pitchFamily="18" charset="0"/>
                    <a:ea typeface="宋体" panose="02010600030101010101" pitchFamily="2" charset="-122"/>
                  </a:rPr>
                  <a:t>c</a:t>
                </a:r>
                <a:r>
                  <a:rPr lang="en-US" altLang="zh-CN" sz="2400" b="1" kern="1200" dirty="0" smtClean="0">
                    <a:latin typeface="Times New Roman" panose="02020603050405020304" pitchFamily="18" charset="0"/>
                    <a:ea typeface="宋体" panose="02010600030101010101" pitchFamily="2" charset="-122"/>
                  </a:rPr>
                  <a:t>=(2000*2</a:t>
                </a:r>
                <a:r>
                  <a:rPr lang="el-GR" altLang="zh-CN" sz="2400" b="1" kern="1200" dirty="0">
                    <a:latin typeface="Times New Roman" panose="02020603050405020304" pitchFamily="18" charset="0"/>
                    <a:ea typeface="宋体" panose="02010600030101010101" pitchFamily="2" charset="-122"/>
                  </a:rPr>
                  <a:t>π</a:t>
                </a:r>
                <a:r>
                  <a:rPr lang="en-US" altLang="zh-CN" sz="2400" b="1" kern="1200" dirty="0" smtClean="0">
                    <a:latin typeface="Times New Roman" panose="02020603050405020304" pitchFamily="18" charset="0"/>
                    <a:ea typeface="宋体" panose="02010600030101010101" pitchFamily="2" charset="-122"/>
                  </a:rPr>
                  <a:t>)kHz</a:t>
                </a:r>
                <a:r>
                  <a:rPr lang="zh-CN" altLang="zh-CN" sz="2400" b="1" kern="1200" dirty="0" smtClean="0">
                    <a:latin typeface="Times New Roman" panose="02020603050405020304" pitchFamily="18" charset="0"/>
                    <a:ea typeface="宋体" panose="02010600030101010101" pitchFamily="2" charset="-122"/>
                  </a:rPr>
                  <a:t>，</a:t>
                </a:r>
                <a:r>
                  <a:rPr lang="zh-CN" altLang="zh-CN" sz="2400" b="1" kern="1200" dirty="0">
                    <a:latin typeface="Times New Roman" panose="02020603050405020304" pitchFamily="18" charset="0"/>
                    <a:ea typeface="宋体" panose="02010600030101010101" pitchFamily="2" charset="-122"/>
                  </a:rPr>
                  <a:t>调制频率Ω</a:t>
                </a:r>
                <a:r>
                  <a:rPr lang="en-US" altLang="zh-CN" sz="2400" b="1" kern="1200" dirty="0">
                    <a:latin typeface="Times New Roman" panose="02020603050405020304" pitchFamily="18" charset="0"/>
                    <a:ea typeface="宋体" panose="02010600030101010101" pitchFamily="2" charset="-122"/>
                  </a:rPr>
                  <a:t>=(2</a:t>
                </a:r>
                <a:r>
                  <a:rPr lang="zh-CN" altLang="zh-CN" sz="2400" b="1" kern="1200" dirty="0">
                    <a:latin typeface="Times New Roman" panose="02020603050405020304" pitchFamily="18" charset="0"/>
                    <a:ea typeface="宋体" panose="02010600030101010101" pitchFamily="2" charset="-122"/>
                  </a:rPr>
                  <a:t>π</a:t>
                </a:r>
                <a:r>
                  <a:rPr lang="en-US" altLang="zh-CN" sz="2400" b="1" kern="1200" dirty="0">
                    <a:latin typeface="Times New Roman" panose="02020603050405020304" pitchFamily="18" charset="0"/>
                    <a:ea typeface="宋体" panose="02010600030101010101" pitchFamily="2" charset="-122"/>
                  </a:rPr>
                  <a:t>)kHz</a:t>
                </a:r>
                <a:r>
                  <a:rPr lang="zh-CN" altLang="zh-CN" sz="2400" b="1" kern="1200" dirty="0">
                    <a:latin typeface="Times New Roman" panose="02020603050405020304" pitchFamily="18" charset="0"/>
                    <a:ea typeface="宋体" panose="02010600030101010101" pitchFamily="2" charset="-122"/>
                  </a:rPr>
                  <a:t>。（</a:t>
                </a:r>
                <a:r>
                  <a:rPr lang="en-US" altLang="zh-CN" sz="2400" b="1" kern="1200" dirty="0">
                    <a:latin typeface="Times New Roman" panose="02020603050405020304" pitchFamily="18" charset="0"/>
                    <a:ea typeface="宋体" panose="02010600030101010101" pitchFamily="2" charset="-122"/>
                  </a:rPr>
                  <a:t>1</a:t>
                </a:r>
                <a:r>
                  <a:rPr lang="zh-CN" altLang="zh-CN" sz="2400" b="1" kern="1200" dirty="0">
                    <a:latin typeface="Times New Roman" panose="02020603050405020304" pitchFamily="18" charset="0"/>
                    <a:ea typeface="宋体" panose="02010600030101010101" pitchFamily="2" charset="-122"/>
                  </a:rPr>
                  <a:t>）试画出该调幅波频谱图；（</a:t>
                </a:r>
                <a:r>
                  <a:rPr lang="en-US" altLang="zh-CN" sz="2400" b="1" kern="1200" dirty="0">
                    <a:latin typeface="Times New Roman" panose="02020603050405020304" pitchFamily="18" charset="0"/>
                    <a:ea typeface="宋体" panose="02010600030101010101" pitchFamily="2" charset="-122"/>
                  </a:rPr>
                  <a:t>2</a:t>
                </a:r>
                <a:r>
                  <a:rPr lang="zh-CN" altLang="zh-CN" sz="2400" b="1" kern="1200" dirty="0">
                    <a:latin typeface="Times New Roman" panose="02020603050405020304" pitchFamily="18" charset="0"/>
                    <a:ea typeface="宋体" panose="02010600030101010101" pitchFamily="2" charset="-122"/>
                  </a:rPr>
                  <a:t>），并计算它在负载</a:t>
                </a:r>
                <a:r>
                  <a:rPr lang="en-US" altLang="zh-CN" sz="2400" b="1" kern="1200" dirty="0">
                    <a:latin typeface="Times New Roman" panose="02020603050405020304" pitchFamily="18" charset="0"/>
                    <a:ea typeface="宋体" panose="02010600030101010101" pitchFamily="2" charset="-122"/>
                  </a:rPr>
                  <a:t>R=1Ω</a:t>
                </a:r>
                <a:r>
                  <a:rPr lang="zh-CN" altLang="zh-CN" sz="2400" b="1" kern="1200" dirty="0">
                    <a:latin typeface="Times New Roman" panose="02020603050405020304" pitchFamily="18" charset="0"/>
                    <a:ea typeface="宋体" panose="02010600030101010101" pitchFamily="2" charset="-122"/>
                  </a:rPr>
                  <a:t>时的载波功率；平均功率及有效频带宽度</a:t>
                </a:r>
                <a:r>
                  <a:rPr lang="zh-CN" altLang="zh-CN" sz="2400" b="1" kern="1200" dirty="0" smtClean="0">
                    <a:latin typeface="Times New Roman" panose="02020603050405020304" pitchFamily="18" charset="0"/>
                    <a:ea typeface="宋体" panose="02010600030101010101" pitchFamily="2" charset="-122"/>
                  </a:rPr>
                  <a:t>。</a:t>
                </a:r>
                <a:endParaRPr lang="en-US" altLang="zh-CN" sz="2400" b="1" kern="1200" dirty="0" smtClean="0">
                  <a:latin typeface="Times New Roman" panose="02020603050405020304" pitchFamily="18" charset="0"/>
                  <a:ea typeface="宋体" panose="02010600030101010101" pitchFamily="2" charset="-122"/>
                </a:endParaRPr>
              </a:p>
              <a:p>
                <a:pPr marL="0" indent="0">
                  <a:lnSpc>
                    <a:spcPts val="4000"/>
                  </a:lnSpc>
                  <a:spcBef>
                    <a:spcPct val="0"/>
                  </a:spcBef>
                  <a:buNone/>
                </a:pPr>
                <a:r>
                  <a:rPr lang="zh-CN" altLang="en-US" sz="2400" b="1" kern="1200" dirty="0" smtClean="0">
                    <a:latin typeface="Times New Roman" panose="02020603050405020304" pitchFamily="18" charset="0"/>
                    <a:ea typeface="宋体" panose="02010600030101010101" pitchFamily="2" charset="-122"/>
                  </a:rPr>
                  <a:t>解</a:t>
                </a:r>
                <a:r>
                  <a:rPr lang="en-US" altLang="zh-CN" sz="2400" b="1" kern="1200" dirty="0" smtClean="0">
                    <a:latin typeface="Times New Roman" panose="02020603050405020304" pitchFamily="18" charset="0"/>
                    <a:ea typeface="宋体" panose="02010600030101010101" pitchFamily="2" charset="-122"/>
                    <a:sym typeface="Wingdings" panose="05000000000000000000" pitchFamily="2" charset="2"/>
                  </a:rPr>
                  <a:t>: (1) </a:t>
                </a:r>
                <a:r>
                  <a:rPr lang="en-US" altLang="zh-CN" sz="2400" b="1" kern="1200" dirty="0" smtClean="0">
                    <a:latin typeface="Times New Roman" panose="02020603050405020304" pitchFamily="18" charset="0"/>
                    <a:ea typeface="宋体" panose="02010600030101010101" pitchFamily="2" charset="-122"/>
                  </a:rPr>
                  <a:t>fc=2000kHz</a:t>
                </a:r>
                <a:r>
                  <a:rPr lang="zh-CN" altLang="zh-CN" sz="2400" b="1" kern="1200" dirty="0">
                    <a:latin typeface="Times New Roman" panose="02020603050405020304" pitchFamily="18" charset="0"/>
                    <a:ea typeface="宋体" panose="02010600030101010101" pitchFamily="2" charset="-122"/>
                  </a:rPr>
                  <a:t>，调制频率Ω</a:t>
                </a:r>
                <a:r>
                  <a:rPr lang="en-US" altLang="zh-CN" sz="2400" b="1" kern="1200" dirty="0">
                    <a:latin typeface="Times New Roman" panose="02020603050405020304" pitchFamily="18" charset="0"/>
                    <a:ea typeface="宋体" panose="02010600030101010101" pitchFamily="2" charset="-122"/>
                  </a:rPr>
                  <a:t>=1kHz</a:t>
                </a:r>
                <a:r>
                  <a:rPr lang="zh-CN" altLang="zh-CN" dirty="0" smtClean="0"/>
                  <a:t>，</a:t>
                </a:r>
                <a:endParaRPr lang="en-US" altLang="zh-CN" dirty="0" smtClean="0"/>
              </a:p>
              <a:p>
                <a:pPr marL="0" indent="0">
                  <a:lnSpc>
                    <a:spcPts val="4000"/>
                  </a:lnSpc>
                  <a:spcBef>
                    <a:spcPts val="1200"/>
                  </a:spcBef>
                  <a:buNone/>
                </a:pPr>
                <a:r>
                  <a:rPr lang="en-US" altLang="zh-CN" sz="2400" b="1" kern="1200" dirty="0" smtClean="0">
                    <a:latin typeface="Times New Roman" panose="02020603050405020304" pitchFamily="18" charset="0"/>
                    <a:ea typeface="宋体" panose="02010600030101010101" pitchFamily="2" charset="-122"/>
                  </a:rPr>
                  <a:t>      </a:t>
                </a:r>
                <a:r>
                  <a:rPr lang="en-US" altLang="zh-CN" sz="2400" b="1" kern="1200" dirty="0" smtClean="0">
                    <a:latin typeface="Times New Roman" panose="02020603050405020304" pitchFamily="18" charset="0"/>
                    <a:ea typeface="宋体" panose="02010600030101010101" pitchFamily="2" charset="-122"/>
                    <a:sym typeface="Wingdings" panose="05000000000000000000" pitchFamily="2" charset="2"/>
                  </a:rPr>
                  <a:t>(2</a:t>
                </a:r>
                <a:r>
                  <a:rPr lang="en-US" altLang="zh-CN" sz="2400" kern="1200" dirty="0" smtClean="0">
                    <a:latin typeface="Times New Roman" panose="02020603050405020304" pitchFamily="18" charset="0"/>
                    <a:ea typeface="宋体" panose="02010600030101010101" pitchFamily="2" charset="-122"/>
                    <a:sym typeface="Wingdings" panose="05000000000000000000" pitchFamily="2" charset="2"/>
                  </a:rPr>
                  <a:t>)   </a:t>
                </a:r>
                <a14:m>
                  <m:oMath xmlns:m="http://schemas.openxmlformats.org/officeDocument/2006/math">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𝑃</m:t>
                        </m:r>
                      </m:e>
                      <m:sub>
                        <m:r>
                          <a:rPr lang="en-US" altLang="zh-CN" sz="2400" b="0" i="1">
                            <a:latin typeface="Cambria Math" panose="02040503050406030204" pitchFamily="18" charset="0"/>
                          </a:rPr>
                          <m:t>𝑐</m:t>
                        </m:r>
                      </m:sub>
                    </m:sSub>
                    <m:r>
                      <a:rPr lang="en-US" altLang="zh-CN" sz="2400" b="0" i="1">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b="0" i="1">
                                <a:latin typeface="Cambria Math" panose="02040503050406030204" pitchFamily="18" charset="0"/>
                              </a:rPr>
                              <m:t>1</m:t>
                            </m:r>
                          </m:num>
                          <m:den>
                            <m:r>
                              <a:rPr lang="en-US" altLang="zh-CN" sz="2400" b="0" i="1">
                                <a:latin typeface="Cambria Math" panose="02040503050406030204" pitchFamily="18" charset="0"/>
                              </a:rPr>
                              <m:t>2</m:t>
                            </m:r>
                          </m:den>
                        </m:f>
                      </m:e>
                    </m:box>
                    <m:r>
                      <a:rPr lang="en-US" altLang="zh-CN" sz="2400" b="0" i="1">
                        <a:latin typeface="Cambria Math" panose="02040503050406030204" pitchFamily="18" charset="0"/>
                      </a:rPr>
                      <m:t>∙</m:t>
                    </m:r>
                    <m:f>
                      <m:fPr>
                        <m:ctrlPr>
                          <a:rPr lang="zh-CN" altLang="zh-CN" sz="2400" i="1">
                            <a:latin typeface="Cambria Math" panose="02040503050406030204" pitchFamily="18" charset="0"/>
                          </a:rPr>
                        </m:ctrlPr>
                      </m:fPr>
                      <m:num>
                        <m:sSup>
                          <m:sSupPr>
                            <m:ctrlPr>
                              <a:rPr lang="zh-CN" altLang="zh-CN" sz="2400" i="1">
                                <a:latin typeface="Cambria Math" panose="02040503050406030204" pitchFamily="18" charset="0"/>
                              </a:rPr>
                            </m:ctrlPr>
                          </m:sSupPr>
                          <m:e>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𝑉</m:t>
                                </m:r>
                              </m:e>
                              <m:sub>
                                <m:r>
                                  <a:rPr lang="en-US" altLang="zh-CN" sz="2400" b="0" i="1">
                                    <a:latin typeface="Cambria Math" panose="02040503050406030204" pitchFamily="18" charset="0"/>
                                  </a:rPr>
                                  <m:t>𝐶𝑀</m:t>
                                </m:r>
                              </m:sub>
                            </m:sSub>
                          </m:e>
                          <m:sup>
                            <m:r>
                              <a:rPr lang="en-US" altLang="zh-CN" sz="2400" b="0" i="1">
                                <a:latin typeface="Cambria Math" panose="02040503050406030204" pitchFamily="18" charset="0"/>
                              </a:rPr>
                              <m:t>2</m:t>
                            </m:r>
                          </m:sup>
                        </m:sSup>
                      </m:num>
                      <m:den>
                        <m:r>
                          <a:rPr lang="en-US" altLang="zh-CN" sz="2400" b="0" i="1">
                            <a:latin typeface="Cambria Math" panose="02040503050406030204" pitchFamily="18" charset="0"/>
                          </a:rPr>
                          <m:t>𝑅</m:t>
                        </m:r>
                      </m:den>
                    </m:f>
                    <m:r>
                      <a:rPr lang="en-US" altLang="zh-CN" sz="2400" b="0" i="1">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b="0" i="1">
                                <a:latin typeface="Cambria Math" panose="02040503050406030204" pitchFamily="18" charset="0"/>
                              </a:rPr>
                              <m:t>1</m:t>
                            </m:r>
                          </m:num>
                          <m:den>
                            <m:r>
                              <a:rPr lang="en-US" altLang="zh-CN" sz="2400" b="0" i="1">
                                <a:latin typeface="Cambria Math" panose="02040503050406030204" pitchFamily="18" charset="0"/>
                              </a:rPr>
                              <m:t>2</m:t>
                            </m:r>
                          </m:den>
                        </m:f>
                      </m:e>
                    </m:box>
                    <m:r>
                      <a:rPr lang="en-US" altLang="zh-CN" sz="2400" b="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b="0" i="1">
                            <a:latin typeface="Cambria Math" panose="02040503050406030204" pitchFamily="18" charset="0"/>
                          </a:rPr>
                          <m:t>10</m:t>
                        </m:r>
                      </m:e>
                      <m:sup>
                        <m:r>
                          <a:rPr lang="en-US" altLang="zh-CN" sz="2400" b="0" i="1">
                            <a:latin typeface="Cambria Math" panose="02040503050406030204" pitchFamily="18" charset="0"/>
                          </a:rPr>
                          <m:t>2</m:t>
                        </m:r>
                      </m:sup>
                    </m:sSup>
                    <m:r>
                      <a:rPr lang="en-US" altLang="zh-CN" sz="2400" b="0" i="1">
                        <a:latin typeface="Cambria Math" panose="02040503050406030204" pitchFamily="18" charset="0"/>
                      </a:rPr>
                      <m:t>=50</m:t>
                    </m:r>
                    <m:d>
                      <m:dPr>
                        <m:ctrlPr>
                          <a:rPr lang="zh-CN" altLang="zh-CN" sz="2400" i="1">
                            <a:latin typeface="Cambria Math" panose="02040503050406030204" pitchFamily="18" charset="0"/>
                          </a:rPr>
                        </m:ctrlPr>
                      </m:dPr>
                      <m:e>
                        <m:r>
                          <a:rPr lang="en-US" altLang="zh-CN" sz="2400" b="0" i="1">
                            <a:latin typeface="Cambria Math" panose="02040503050406030204" pitchFamily="18" charset="0"/>
                          </a:rPr>
                          <m:t>𝑊</m:t>
                        </m:r>
                      </m:e>
                    </m:d>
                  </m:oMath>
                </a14:m>
                <a:endParaRPr lang="zh-CN" altLang="zh-CN" dirty="0">
                  <a:latin typeface="Times New Roman" panose="02020603050405020304" pitchFamily="18" charset="0"/>
                  <a:cs typeface="Times New Roman" panose="02020603050405020304" pitchFamily="18" charset="0"/>
                </a:endParaRPr>
              </a:p>
              <a:p>
                <a:pPr marL="0" indent="0">
                  <a:lnSpc>
                    <a:spcPts val="4000"/>
                  </a:lnSpc>
                  <a:spcBef>
                    <a:spcPts val="1200"/>
                  </a:spcBef>
                  <a:buNone/>
                </a:pPr>
                <a:r>
                  <a:rPr lang="en-US" altLang="zh-CN" dirty="0" smtClean="0"/>
                  <a:t>         </a:t>
                </a:r>
                <a14:m>
                  <m:oMath xmlns:m="http://schemas.openxmlformats.org/officeDocument/2006/math">
                    <m:sSub>
                      <m:sSubPr>
                        <m:ctrlPr>
                          <a:rPr lang="zh-CN" altLang="zh-CN" sz="2400" i="1">
                            <a:latin typeface="Cambria Math" panose="02040503050406030204" pitchFamily="18" charset="0"/>
                          </a:rPr>
                        </m:ctrlPr>
                      </m:sSubPr>
                      <m:e>
                        <m:r>
                          <a:rPr lang="en-US" altLang="zh-CN" sz="2400" i="1" smtClean="0">
                            <a:latin typeface="Cambria Math" panose="02040503050406030204" pitchFamily="18" charset="0"/>
                          </a:rPr>
                          <m:t>𝑃</m:t>
                        </m:r>
                      </m:e>
                      <m:sub>
                        <m:r>
                          <a:rPr lang="zh-CN" altLang="en-US" sz="2400" i="1" smtClean="0">
                            <a:latin typeface="Cambria Math" panose="02040503050406030204" pitchFamily="18" charset="0"/>
                          </a:rPr>
                          <m:t>边</m:t>
                        </m:r>
                      </m:sub>
                    </m:sSub>
                    <m:r>
                      <a:rPr lang="en-US" altLang="zh-CN" sz="2400" i="1" smtClean="0">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i="1" smtClean="0">
                                <a:latin typeface="Cambria Math" panose="02040503050406030204" pitchFamily="18" charset="0"/>
                              </a:rPr>
                              <m:t>1</m:t>
                            </m:r>
                          </m:num>
                          <m:den>
                            <m:r>
                              <a:rPr lang="en-US" altLang="zh-CN" sz="2400" i="1" smtClean="0">
                                <a:latin typeface="Cambria Math" panose="02040503050406030204" pitchFamily="18" charset="0"/>
                              </a:rPr>
                              <m:t>2</m:t>
                            </m:r>
                          </m:den>
                        </m:f>
                      </m:e>
                    </m:box>
                    <m:sSup>
                      <m:sSupPr>
                        <m:ctrlPr>
                          <a:rPr lang="zh-CN" altLang="zh-CN" sz="2400" i="1">
                            <a:latin typeface="Cambria Math" panose="02040503050406030204" pitchFamily="18" charset="0"/>
                          </a:rPr>
                        </m:ctrlPr>
                      </m:sSupPr>
                      <m:e>
                        <m:sSub>
                          <m:sSubPr>
                            <m:ctrlPr>
                              <a:rPr lang="zh-CN" altLang="zh-CN" sz="2400" i="1">
                                <a:latin typeface="Cambria Math" panose="02040503050406030204" pitchFamily="18" charset="0"/>
                              </a:rPr>
                            </m:ctrlPr>
                          </m:sSubPr>
                          <m:e>
                            <m:r>
                              <a:rPr lang="en-US" altLang="zh-CN" sz="2400" i="1" smtClean="0">
                                <a:latin typeface="Cambria Math" panose="02040503050406030204" pitchFamily="18" charset="0"/>
                              </a:rPr>
                              <m:t>𝑚</m:t>
                            </m:r>
                          </m:e>
                          <m:sub>
                            <m:r>
                              <a:rPr lang="en-US" altLang="zh-CN" sz="2400" i="1" smtClean="0">
                                <a:latin typeface="Cambria Math" panose="02040503050406030204" pitchFamily="18" charset="0"/>
                              </a:rPr>
                              <m:t>𝑎</m:t>
                            </m:r>
                          </m:sub>
                        </m:sSub>
                      </m:e>
                      <m:sup>
                        <m:r>
                          <a:rPr lang="en-US" altLang="zh-CN" sz="2400" i="1" smtClean="0">
                            <a:latin typeface="Cambria Math" panose="02040503050406030204" pitchFamily="18" charset="0"/>
                          </a:rPr>
                          <m:t>2</m:t>
                        </m:r>
                      </m:sup>
                    </m:sSup>
                    <m:sSub>
                      <m:sSubPr>
                        <m:ctrlPr>
                          <a:rPr lang="zh-CN" altLang="zh-CN" sz="2400" i="1">
                            <a:latin typeface="Cambria Math" panose="02040503050406030204" pitchFamily="18" charset="0"/>
                          </a:rPr>
                        </m:ctrlPr>
                      </m:sSubPr>
                      <m:e>
                        <m:r>
                          <a:rPr lang="en-US" altLang="zh-CN" sz="2400" i="1" smtClean="0">
                            <a:latin typeface="Cambria Math" panose="02040503050406030204" pitchFamily="18" charset="0"/>
                          </a:rPr>
                          <m:t>𝑃</m:t>
                        </m:r>
                      </m:e>
                      <m:sub>
                        <m:r>
                          <a:rPr lang="en-US" altLang="zh-CN" sz="2400" i="1" smtClean="0">
                            <a:latin typeface="Cambria Math" panose="02040503050406030204" pitchFamily="18" charset="0"/>
                          </a:rPr>
                          <m:t>𝐶</m:t>
                        </m:r>
                      </m:sub>
                    </m:sSub>
                    <m:r>
                      <a:rPr lang="en-US" altLang="zh-CN" sz="2400" i="1" smtClean="0">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i="1" smtClean="0">
                                <a:latin typeface="Cambria Math" panose="02040503050406030204" pitchFamily="18" charset="0"/>
                              </a:rPr>
                              <m:t>1</m:t>
                            </m:r>
                          </m:num>
                          <m:den>
                            <m:r>
                              <a:rPr lang="en-US" altLang="zh-CN" sz="2400" i="1" smtClean="0">
                                <a:latin typeface="Cambria Math" panose="02040503050406030204" pitchFamily="18" charset="0"/>
                              </a:rPr>
                              <m:t>2</m:t>
                            </m:r>
                          </m:den>
                        </m:f>
                      </m:e>
                    </m:box>
                    <m:r>
                      <a:rPr lang="en-US" altLang="zh-CN" sz="2400" i="1" smtClean="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smtClean="0">
                            <a:latin typeface="Cambria Math" panose="02040503050406030204" pitchFamily="18" charset="0"/>
                          </a:rPr>
                          <m:t>0.7</m:t>
                        </m:r>
                      </m:e>
                      <m:sup>
                        <m:r>
                          <a:rPr lang="en-US" altLang="zh-CN" sz="2400" i="1" smtClean="0">
                            <a:latin typeface="Cambria Math" panose="02040503050406030204" pitchFamily="18" charset="0"/>
                          </a:rPr>
                          <m:t>2</m:t>
                        </m:r>
                      </m:sup>
                    </m:sSup>
                    <m:r>
                      <a:rPr lang="en-US" altLang="zh-CN" sz="2400" i="1" smtClean="0">
                        <a:latin typeface="Cambria Math" panose="02040503050406030204" pitchFamily="18" charset="0"/>
                      </a:rPr>
                      <m:t>×50=12.25</m:t>
                    </m:r>
                    <m:d>
                      <m:dPr>
                        <m:ctrlPr>
                          <a:rPr lang="zh-CN" altLang="zh-CN" sz="2400" i="1">
                            <a:latin typeface="Cambria Math" panose="02040503050406030204" pitchFamily="18" charset="0"/>
                          </a:rPr>
                        </m:ctrlPr>
                      </m:dPr>
                      <m:e>
                        <m:r>
                          <a:rPr lang="en-US" altLang="zh-CN" sz="2400" i="1" smtClean="0">
                            <a:latin typeface="Cambria Math" panose="02040503050406030204" pitchFamily="18" charset="0"/>
                          </a:rPr>
                          <m:t>𝑊</m:t>
                        </m:r>
                      </m:e>
                    </m:d>
                  </m:oMath>
                </a14:m>
                <a:endParaRPr lang="zh-CN" altLang="zh-CN" dirty="0"/>
              </a:p>
              <a:p>
                <a:pPr marL="0" indent="0">
                  <a:lnSpc>
                    <a:spcPts val="4000"/>
                  </a:lnSpc>
                  <a:buNone/>
                </a:pPr>
                <a:r>
                  <a:rPr lang="en-US" altLang="zh-CN" dirty="0" smtClean="0"/>
                  <a:t>         </a:t>
                </a:r>
                <a:r>
                  <a:rPr lang="en-US" altLang="zh-CN" sz="2400" dirty="0" smtClean="0">
                    <a:latin typeface="Times New Roman" panose="02020603050405020304" pitchFamily="18" charset="0"/>
                    <a:cs typeface="Times New Roman" panose="02020603050405020304" pitchFamily="18" charset="0"/>
                  </a:rPr>
                  <a:t>P=</a:t>
                </a:r>
                <a:r>
                  <a:rPr lang="en-US" altLang="zh-CN" sz="2400" dirty="0" err="1" smtClean="0">
                    <a:latin typeface="Times New Roman" panose="02020603050405020304" pitchFamily="18" charset="0"/>
                    <a:cs typeface="Times New Roman" panose="02020603050405020304" pitchFamily="18" charset="0"/>
                  </a:rPr>
                  <a:t>P</a:t>
                </a:r>
                <a:r>
                  <a:rPr lang="en-US" altLang="zh-CN" sz="2400" baseline="-25000" dirty="0" err="1" smtClean="0">
                    <a:latin typeface="Times New Roman" panose="02020603050405020304" pitchFamily="18" charset="0"/>
                    <a:cs typeface="Times New Roman" panose="02020603050405020304" pitchFamily="18" charset="0"/>
                  </a:rPr>
                  <a:t>c</a:t>
                </a:r>
                <a:r>
                  <a:rPr lang="en-US" altLang="zh-CN" sz="2400" dirty="0" err="1" smtClean="0">
                    <a:latin typeface="Times New Roman" panose="02020603050405020304" pitchFamily="18" charset="0"/>
                    <a:cs typeface="Times New Roman" panose="02020603050405020304" pitchFamily="18" charset="0"/>
                  </a:rPr>
                  <a:t>+P</a:t>
                </a:r>
                <a:r>
                  <a:rPr lang="zh-CN" altLang="zh-CN" sz="2400" baseline="-25000" dirty="0">
                    <a:latin typeface="Times New Roman" panose="02020603050405020304" pitchFamily="18" charset="0"/>
                    <a:cs typeface="Times New Roman" panose="02020603050405020304" pitchFamily="18" charset="0"/>
                  </a:rPr>
                  <a:t>边</a:t>
                </a:r>
                <a:r>
                  <a:rPr lang="en-US" altLang="zh-CN" sz="2400" dirty="0">
                    <a:latin typeface="Times New Roman" panose="02020603050405020304" pitchFamily="18" charset="0"/>
                    <a:cs typeface="Times New Roman" panose="02020603050405020304" pitchFamily="18" charset="0"/>
                  </a:rPr>
                  <a:t>=62.25W</a:t>
                </a:r>
                <a:endParaRPr lang="zh-CN" altLang="zh-CN" dirty="0">
                  <a:latin typeface="Times New Roman" panose="02020603050405020304" pitchFamily="18" charset="0"/>
                  <a:cs typeface="Times New Roman" panose="02020603050405020304" pitchFamily="18" charset="0"/>
                </a:endParaRPr>
              </a:p>
              <a:p>
                <a:pPr marL="0" indent="0">
                  <a:lnSpc>
                    <a:spcPts val="4000"/>
                  </a:lnSpc>
                  <a:buNone/>
                </a:pPr>
                <a:r>
                  <a:rPr lang="en-US" altLang="zh-CN" dirty="0" smtClean="0"/>
                  <a:t>         </a:t>
                </a:r>
                <a:r>
                  <a:rPr lang="en-US" altLang="zh-CN" sz="2400" dirty="0">
                    <a:latin typeface="Times New Roman" panose="02020603050405020304" pitchFamily="18" charset="0"/>
                    <a:cs typeface="Times New Roman" panose="02020603050405020304" pitchFamily="18" charset="0"/>
                  </a:rPr>
                  <a:t>B=2</a:t>
                </a:r>
                <a:r>
                  <a:rPr lang="zh-CN" altLang="zh-CN" sz="2400" dirty="0">
                    <a:latin typeface="Times New Roman" panose="02020603050405020304" pitchFamily="18" charset="0"/>
                    <a:cs typeface="Times New Roman" panose="02020603050405020304" pitchFamily="18" charset="0"/>
                  </a:rPr>
                  <a:t>Ω</a:t>
                </a:r>
                <a:r>
                  <a:rPr lang="en-US" altLang="zh-CN" sz="2400" dirty="0">
                    <a:latin typeface="Times New Roman" panose="02020603050405020304" pitchFamily="18" charset="0"/>
                    <a:cs typeface="Times New Roman" panose="02020603050405020304" pitchFamily="18" charset="0"/>
                  </a:rPr>
                  <a:t>=2kHz</a:t>
                </a:r>
                <a:endParaRPr lang="zh-CN" altLang="zh-CN" sz="2400" dirty="0">
                  <a:latin typeface="Times New Roman" panose="02020603050405020304" pitchFamily="18" charset="0"/>
                  <a:cs typeface="Times New Roman" panose="02020603050405020304" pitchFamily="18" charset="0"/>
                </a:endParaRPr>
              </a:p>
              <a:p>
                <a:pPr marL="0" indent="0">
                  <a:lnSpc>
                    <a:spcPts val="4000"/>
                  </a:lnSpc>
                  <a:spcBef>
                    <a:spcPct val="0"/>
                  </a:spcBef>
                  <a:buNone/>
                </a:pPr>
                <a:endParaRPr lang="zh-CN" altLang="zh-CN" sz="2400" b="1" kern="1200" dirty="0">
                  <a:latin typeface="Times New Roman" panose="02020603050405020304" pitchFamily="18" charset="0"/>
                  <a:ea typeface="宋体" panose="02010600030101010101" pitchFamily="2" charset="-122"/>
                </a:endParaRPr>
              </a:p>
              <a:p>
                <a:pPr marL="0" lvl="0" indent="0">
                  <a:lnSpc>
                    <a:spcPts val="4000"/>
                  </a:lnSpc>
                  <a:spcBef>
                    <a:spcPct val="0"/>
                  </a:spcBef>
                  <a:buNone/>
                </a:pPr>
                <a:endParaRPr lang="zh-CN" altLang="zh-CN" sz="2400" b="1" kern="1200" dirty="0">
                  <a:latin typeface="Times New Roman" panose="02020603050405020304" pitchFamily="18" charset="0"/>
                  <a:ea typeface="宋体" panose="02010600030101010101" pitchFamily="2" charset="-122"/>
                </a:endParaRP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2"/>
                <a:ext cx="8579296" cy="5400600"/>
              </a:xfrm>
              <a:blipFill rotWithShape="0">
                <a:blip r:embed="rId3"/>
                <a:stretch>
                  <a:fillRect l="-1066" r="-35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25ECD988-0F51-4524-9247-BFAF011031F7}" type="slidenum">
              <a:rPr lang="zh-CN" altLang="en-US" smtClean="0"/>
              <a:pPr/>
              <a:t>51</a:t>
            </a:fld>
            <a:endParaRPr lang="en-US" altLang="zh-CN"/>
          </a:p>
        </p:txBody>
      </p:sp>
      <p:sp>
        <p:nvSpPr>
          <p:cNvPr id="6" name="矩形 5"/>
          <p:cNvSpPr/>
          <p:nvPr/>
        </p:nvSpPr>
        <p:spPr bwMode="auto">
          <a:xfrm>
            <a:off x="8244408" y="4679425"/>
            <a:ext cx="720080" cy="45719"/>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02145081"/>
      </p:ext>
    </p:extLst>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ECD988-0F51-4524-9247-BFAF011031F7}" type="slidenum">
              <a:rPr lang="zh-CN" altLang="en-US" smtClean="0"/>
              <a:pPr/>
              <a:t>52</a:t>
            </a:fld>
            <a:endParaRPr lang="en-US" altLang="zh-CN"/>
          </a:p>
        </p:txBody>
      </p:sp>
      <p:sp>
        <p:nvSpPr>
          <p:cNvPr id="8" name="Rectangle 3"/>
          <p:cNvSpPr>
            <a:spLocks noChangeArrowheads="1"/>
          </p:cNvSpPr>
          <p:nvPr/>
        </p:nvSpPr>
        <p:spPr bwMode="auto">
          <a:xfrm>
            <a:off x="436096" y="381481"/>
            <a:ext cx="745232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tabLst>
                <a:tab pos="457200" algn="l"/>
              </a:tabLst>
              <a:defRPr>
                <a:solidFill>
                  <a:schemeClr val="tx1"/>
                </a:solidFill>
                <a:latin typeface="Arial" panose="020B0604020202020204" pitchFamily="34" charset="0"/>
              </a:defRPr>
            </a:lvl1pPr>
            <a:lvl2pPr algn="l" eaLnBrk="0" hangingPunct="0">
              <a:tabLst>
                <a:tab pos="457200" algn="l"/>
              </a:tabLst>
              <a:defRPr>
                <a:solidFill>
                  <a:schemeClr val="tx1"/>
                </a:solidFill>
                <a:latin typeface="Arial" panose="020B0604020202020204" pitchFamily="34" charset="0"/>
              </a:defRPr>
            </a:lvl2pPr>
            <a:lvl3pPr algn="l" eaLnBrk="0" hangingPunct="0">
              <a:tabLst>
                <a:tab pos="457200" algn="l"/>
              </a:tabLst>
              <a:defRPr>
                <a:solidFill>
                  <a:schemeClr val="tx1"/>
                </a:solidFill>
                <a:latin typeface="Arial" panose="020B0604020202020204" pitchFamily="34" charset="0"/>
              </a:defRPr>
            </a:lvl3pPr>
            <a:lvl4pPr algn="l" eaLnBrk="0" hangingPunct="0">
              <a:tabLst>
                <a:tab pos="457200" algn="l"/>
              </a:tabLst>
              <a:defRPr>
                <a:solidFill>
                  <a:schemeClr val="tx1"/>
                </a:solidFill>
                <a:latin typeface="Arial" panose="020B0604020202020204" pitchFamily="34" charset="0"/>
              </a:defRPr>
            </a:lvl4pPr>
            <a:lvl5pPr algn="l" eaLnBrk="0" hangingPunct="0">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a:lnSpc>
                <a:spcPts val="3600"/>
              </a:lnSpc>
            </a:pPr>
            <a:r>
              <a:rPr lang="zh-CN" altLang="en-US" sz="2800" dirty="0" smtClean="0">
                <a:solidFill>
                  <a:srgbClr val="0000FF"/>
                </a:solidFill>
                <a:latin typeface="+mn-ea"/>
                <a:ea typeface="+mn-ea"/>
                <a:cs typeface="Times New Roman" panose="02020603050405020304" pitchFamily="18" charset="0"/>
              </a:rPr>
              <a:t>例：</a:t>
            </a:r>
            <a:r>
              <a:rPr lang="zh-CN" altLang="en-US" sz="2800" dirty="0" smtClean="0">
                <a:latin typeface="+mn-ea"/>
                <a:ea typeface="+mn-ea"/>
                <a:cs typeface="Times New Roman" panose="02020603050405020304" pitchFamily="18" charset="0"/>
              </a:rPr>
              <a:t>一</a:t>
            </a:r>
            <a:r>
              <a:rPr lang="zh-CN" altLang="en-US" sz="2800" dirty="0">
                <a:latin typeface="+mn-ea"/>
                <a:ea typeface="+mn-ea"/>
                <a:cs typeface="Times New Roman" panose="02020603050405020304" pitchFamily="18" charset="0"/>
              </a:rPr>
              <a:t>调幅波</a:t>
            </a:r>
            <a:r>
              <a:rPr lang="zh-CN" altLang="en-US" sz="2800" dirty="0" smtClean="0">
                <a:latin typeface="+mn-ea"/>
                <a:ea typeface="+mn-ea"/>
                <a:cs typeface="Times New Roman" panose="02020603050405020304" pitchFamily="18" charset="0"/>
              </a:rPr>
              <a:t>为</a:t>
            </a:r>
            <a:endParaRPr lang="en-US" altLang="zh-CN" sz="2800" dirty="0" smtClean="0">
              <a:latin typeface="+mn-ea"/>
              <a:ea typeface="+mn-ea"/>
              <a:cs typeface="Times New Roman" panose="02020603050405020304" pitchFamily="18" charset="0"/>
            </a:endParaRPr>
          </a:p>
          <a:p>
            <a:pPr>
              <a:lnSpc>
                <a:spcPts val="3600"/>
              </a:lnSpc>
            </a:pPr>
            <a:endParaRPr lang="zh-CN" altLang="en-US" sz="2800" dirty="0">
              <a:latin typeface="+mn-ea"/>
              <a:ea typeface="+mn-ea"/>
            </a:endParaRPr>
          </a:p>
          <a:p>
            <a:pPr marL="0" marR="0" lvl="0" indent="0" algn="l" defTabSz="914400" rtl="0" eaLnBrk="0" fontAlgn="base" latinLnBrk="0" hangingPunct="0">
              <a:lnSpc>
                <a:spcPts val="3600"/>
              </a:lnSpc>
              <a:spcBef>
                <a:spcPct val="0"/>
              </a:spcBef>
              <a:spcAft>
                <a:spcPct val="0"/>
              </a:spcAft>
              <a:buClrTx/>
              <a:buSzTx/>
              <a:buFontTx/>
              <a:buNone/>
              <a:tabLst>
                <a:tab pos="457200" algn="l"/>
              </a:tabLst>
            </a:pPr>
            <a:endParaRPr kumimoji="0" lang="zh-CN" altLang="en-US" sz="2800" i="0" u="none" strike="noStrike" cap="none" normalizeH="0" baseline="0" dirty="0" smtClean="0">
              <a:ln>
                <a:noFill/>
              </a:ln>
              <a:solidFill>
                <a:schemeClr val="tx1"/>
              </a:solidFill>
              <a:effectLst/>
              <a:latin typeface="+mn-ea"/>
              <a:ea typeface="+mn-ea"/>
            </a:endParaRPr>
          </a:p>
          <a:p>
            <a:pPr marL="0" marR="0" lvl="0" indent="0" algn="l" defTabSz="914400" rtl="0" eaLnBrk="0" fontAlgn="base" latinLnBrk="0" hangingPunct="0">
              <a:lnSpc>
                <a:spcPts val="4800"/>
              </a:lnSpc>
              <a:spcBef>
                <a:spcPct val="0"/>
              </a:spcBef>
              <a:spcAft>
                <a:spcPct val="0"/>
              </a:spcAft>
              <a:buClrTx/>
              <a:buSzTx/>
              <a:tabLst>
                <a:tab pos="457200" algn="l"/>
              </a:tabLst>
            </a:pPr>
            <a:r>
              <a:rPr lang="zh-CN" altLang="en-US"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1</a:t>
            </a:r>
            <a:r>
              <a:rPr lang="zh-CN" altLang="en-US" sz="2800" dirty="0" smtClean="0">
                <a:latin typeface="+mn-ea"/>
                <a:ea typeface="+mn-ea"/>
                <a:cs typeface="Times New Roman" panose="02020603050405020304" pitchFamily="18" charset="0"/>
              </a:rPr>
              <a:t>）</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画出调幅波的波形，标出峰与谷值；</a:t>
            </a:r>
            <a:endParaRPr kumimoji="0" lang="en-US" altLang="zh-CN" sz="2800" i="0" u="none" strike="noStrike" cap="none" normalizeH="0" baseline="0" dirty="0" smtClean="0">
              <a:ln>
                <a:noFill/>
              </a:ln>
              <a:solidFill>
                <a:schemeClr val="tx1"/>
              </a:solidFill>
              <a:effectLst/>
              <a:latin typeface="+mn-ea"/>
              <a:ea typeface="+mn-ea"/>
              <a:cs typeface="Times New Roman" panose="02020603050405020304" pitchFamily="18" charset="0"/>
            </a:endParaRPr>
          </a:p>
          <a:p>
            <a:pPr marL="0" marR="0" lvl="0" indent="0" algn="l" defTabSz="914400" rtl="0" eaLnBrk="0" fontAlgn="base" latinLnBrk="0" hangingPunct="0">
              <a:lnSpc>
                <a:spcPts val="4800"/>
              </a:lnSpc>
              <a:spcBef>
                <a:spcPct val="0"/>
              </a:spcBef>
              <a:spcAft>
                <a:spcPct val="0"/>
              </a:spcAft>
              <a:buClrTx/>
              <a:buSzTx/>
              <a:tabLst>
                <a:tab pos="457200" algn="l"/>
              </a:tabLst>
            </a:pPr>
            <a:r>
              <a:rPr lang="zh-CN" altLang="en-US"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2</a:t>
            </a:r>
            <a:r>
              <a:rPr lang="zh-CN" altLang="en-US" sz="2800" dirty="0" smtClean="0">
                <a:latin typeface="+mn-ea"/>
                <a:ea typeface="+mn-ea"/>
                <a:cs typeface="Times New Roman" panose="02020603050405020304" pitchFamily="18" charset="0"/>
              </a:rPr>
              <a:t>）</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画出调幅波的频谱图，并表明参数；</a:t>
            </a:r>
            <a:endParaRPr kumimoji="0" lang="en-US" altLang="zh-CN" sz="2800" i="0" u="none" strike="noStrike" cap="none" normalizeH="0" baseline="0" dirty="0" smtClean="0">
              <a:ln>
                <a:noFill/>
              </a:ln>
              <a:solidFill>
                <a:schemeClr val="tx1"/>
              </a:solidFill>
              <a:effectLst/>
              <a:latin typeface="+mn-ea"/>
              <a:ea typeface="+mn-ea"/>
              <a:cs typeface="Times New Roman" panose="02020603050405020304" pitchFamily="18" charset="0"/>
            </a:endParaRPr>
          </a:p>
          <a:p>
            <a:pPr marL="0" marR="0" lvl="0" indent="0" algn="l" defTabSz="914400" rtl="0" eaLnBrk="0" fontAlgn="base" latinLnBrk="0" hangingPunct="0">
              <a:lnSpc>
                <a:spcPts val="4800"/>
              </a:lnSpc>
              <a:spcBef>
                <a:spcPct val="0"/>
              </a:spcBef>
              <a:spcAft>
                <a:spcPct val="0"/>
              </a:spcAft>
              <a:buClrTx/>
              <a:buSzTx/>
              <a:tabLst>
                <a:tab pos="457200" algn="l"/>
              </a:tabLst>
            </a:pPr>
            <a:r>
              <a:rPr lang="zh-CN" altLang="en-US"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3</a:t>
            </a:r>
            <a:r>
              <a:rPr lang="zh-CN" altLang="en-US" sz="2800" dirty="0" smtClean="0">
                <a:latin typeface="+mn-ea"/>
                <a:ea typeface="+mn-ea"/>
                <a:cs typeface="Times New Roman" panose="02020603050405020304" pitchFamily="18" charset="0"/>
              </a:rPr>
              <a:t>）</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计算该信号占的带宽；</a:t>
            </a:r>
            <a:endParaRPr kumimoji="0" lang="en-US" altLang="zh-CN" sz="2800" i="0" u="none" strike="noStrike" cap="none" normalizeH="0" baseline="0" dirty="0" smtClean="0">
              <a:ln>
                <a:noFill/>
              </a:ln>
              <a:solidFill>
                <a:schemeClr val="tx1"/>
              </a:solidFill>
              <a:effectLst/>
              <a:latin typeface="+mn-ea"/>
              <a:ea typeface="+mn-ea"/>
              <a:cs typeface="Times New Roman" panose="02020603050405020304" pitchFamily="18" charset="0"/>
            </a:endParaRPr>
          </a:p>
          <a:p>
            <a:pPr lvl="0">
              <a:lnSpc>
                <a:spcPts val="4800"/>
              </a:lnSpc>
            </a:pPr>
            <a:r>
              <a:rPr lang="zh-CN" altLang="en-US"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4</a:t>
            </a:r>
            <a:r>
              <a:rPr lang="zh-CN" altLang="en-US" sz="2800" dirty="0" smtClean="0">
                <a:latin typeface="+mn-ea"/>
                <a:ea typeface="+mn-ea"/>
                <a:cs typeface="Times New Roman" panose="02020603050405020304" pitchFamily="18" charset="0"/>
              </a:rPr>
              <a:t>）</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算该信号在单位电阻上消耗的边带功率与总平均功率的比</a:t>
            </a:r>
            <a:r>
              <a:rPr lang="zh-CN" altLang="en-US" sz="2800" dirty="0">
                <a:latin typeface="+mn-ea"/>
                <a:ea typeface="+mn-ea"/>
                <a:cs typeface="Times New Roman" panose="02020603050405020304" pitchFamily="18" charset="0"/>
              </a:rPr>
              <a:t>值</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a:t>
            </a:r>
            <a:endParaRPr kumimoji="0" lang="zh-CN" altLang="en-US" sz="2000" b="0" i="0" u="none" strike="noStrike" cap="none" normalizeH="0" dirty="0" smtClean="0">
              <a:ln>
                <a:noFill/>
              </a:ln>
              <a:solidFill>
                <a:schemeClr val="tx1"/>
              </a:solidFill>
              <a:effectLst/>
            </a:endParaRPr>
          </a:p>
        </p:txBody>
      </p:sp>
      <p:sp>
        <p:nvSpPr>
          <p:cNvPr id="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nvPr>
        </p:nvGraphicFramePr>
        <p:xfrm>
          <a:off x="436096" y="1118985"/>
          <a:ext cx="7488832" cy="576064"/>
        </p:xfrm>
        <a:graphic>
          <a:graphicData uri="http://schemas.openxmlformats.org/presentationml/2006/ole">
            <mc:AlternateContent xmlns:mc="http://schemas.openxmlformats.org/markup-compatibility/2006">
              <mc:Choice xmlns:v="urn:schemas-microsoft-com:vml" Requires="v">
                <p:oleObj spid="_x0000_s132148" r:id="rId3" imgW="3136900" imgH="241300" progId="Equation.DSMT4">
                  <p:embed/>
                </p:oleObj>
              </mc:Choice>
              <mc:Fallback>
                <p:oleObj r:id="rId3" imgW="31369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096" y="1118985"/>
                        <a:ext cx="7488832" cy="576064"/>
                      </a:xfrm>
                      <a:prstGeom prst="rect">
                        <a:avLst/>
                      </a:prstGeom>
                      <a:noFill/>
                    </p:spPr>
                  </p:pic>
                </p:oleObj>
              </mc:Fallback>
            </mc:AlternateContent>
          </a:graphicData>
        </a:graphic>
      </p:graphicFrame>
    </p:spTree>
    <p:extLst>
      <p:ext uri="{BB962C8B-B14F-4D97-AF65-F5344CB8AC3E}">
        <p14:creationId xmlns:p14="http://schemas.microsoft.com/office/powerpoint/2010/main" val="2040724096"/>
      </p:ext>
    </p:extLst>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ECD988-0F51-4524-9247-BFAF011031F7}" type="slidenum">
              <a:rPr lang="zh-CN" altLang="en-US" smtClean="0"/>
              <a:pPr/>
              <a:t>53</a:t>
            </a:fld>
            <a:endParaRPr lang="en-US" altLang="zh-CN"/>
          </a:p>
        </p:txBody>
      </p:sp>
      <p:sp>
        <p:nvSpPr>
          <p:cNvPr id="6" name="矩形 5"/>
          <p:cNvSpPr/>
          <p:nvPr/>
        </p:nvSpPr>
        <p:spPr>
          <a:xfrm>
            <a:off x="395536" y="463291"/>
            <a:ext cx="5452134" cy="461665"/>
          </a:xfrm>
          <a:prstGeom prst="rect">
            <a:avLst/>
          </a:prstGeom>
        </p:spPr>
        <p:txBody>
          <a:bodyPr wrap="none">
            <a:spAutoFit/>
          </a:bodyPr>
          <a:lstStyle/>
          <a:p>
            <a:pPr algn="just">
              <a:spcAft>
                <a:spcPts val="0"/>
              </a:spcAft>
            </a:pPr>
            <a:r>
              <a:rPr lang="zh-CN" altLang="zh-CN" sz="2400" kern="100" dirty="0">
                <a:latin typeface="+mn-ea"/>
                <a:ea typeface="+mn-ea"/>
              </a:rPr>
              <a:t>解：（</a:t>
            </a:r>
            <a:r>
              <a:rPr lang="en-US" altLang="zh-CN" sz="2400" kern="100" dirty="0">
                <a:latin typeface="+mn-ea"/>
                <a:ea typeface="+mn-ea"/>
              </a:rPr>
              <a:t>1</a:t>
            </a:r>
            <a:r>
              <a:rPr lang="zh-CN" altLang="zh-CN" sz="2400" kern="100" dirty="0">
                <a:latin typeface="+mn-ea"/>
                <a:ea typeface="+mn-ea"/>
              </a:rPr>
              <a:t>）波峰值</a:t>
            </a:r>
            <a:r>
              <a:rPr lang="en-US" altLang="zh-CN" sz="2400" kern="100" dirty="0">
                <a:latin typeface="+mn-ea"/>
                <a:ea typeface="+mn-ea"/>
              </a:rPr>
              <a:t>7.4V</a:t>
            </a:r>
            <a:r>
              <a:rPr lang="zh-CN" altLang="zh-CN" sz="2400" kern="100" dirty="0">
                <a:latin typeface="+mn-ea"/>
                <a:ea typeface="+mn-ea"/>
              </a:rPr>
              <a:t>，波谷值</a:t>
            </a:r>
            <a:r>
              <a:rPr lang="en-US" altLang="zh-CN" sz="2400" kern="100" dirty="0">
                <a:latin typeface="+mn-ea"/>
                <a:ea typeface="+mn-ea"/>
              </a:rPr>
              <a:t>-7.4V</a:t>
            </a:r>
            <a:r>
              <a:rPr lang="zh-CN" altLang="zh-CN" sz="2400" kern="100" dirty="0">
                <a:latin typeface="+mn-ea"/>
                <a:ea typeface="+mn-ea"/>
              </a:rPr>
              <a:t>。</a:t>
            </a:r>
            <a:endParaRPr lang="zh-CN" altLang="zh-CN" sz="1600" kern="100" dirty="0">
              <a:latin typeface="+mn-ea"/>
              <a:ea typeface="+mn-ea"/>
            </a:endParaRPr>
          </a:p>
        </p:txBody>
      </p:sp>
      <p:pic>
        <p:nvPicPr>
          <p:cNvPr id="7" name="图片 6"/>
          <p:cNvPicPr/>
          <p:nvPr/>
        </p:nvPicPr>
        <p:blipFill rotWithShape="1">
          <a:blip r:embed="rId2">
            <a:extLst>
              <a:ext uri="{28A0092B-C50C-407E-A947-70E740481C1C}">
                <a14:useLocalDpi xmlns:a14="http://schemas.microsoft.com/office/drawing/2010/main" val="0"/>
              </a:ext>
            </a:extLst>
          </a:blip>
          <a:srcRect l="6250" r="1563" b="11364"/>
          <a:stretch/>
        </p:blipFill>
        <p:spPr bwMode="auto">
          <a:xfrm>
            <a:off x="2094062" y="1126172"/>
            <a:ext cx="4248472" cy="2808312"/>
          </a:xfrm>
          <a:prstGeom prst="rect">
            <a:avLst/>
          </a:prstGeom>
          <a:noFill/>
          <a:ln>
            <a:noFill/>
          </a:ln>
        </p:spPr>
      </p:pic>
      <p:sp>
        <p:nvSpPr>
          <p:cNvPr id="8" name="矩形 7"/>
          <p:cNvSpPr/>
          <p:nvPr/>
        </p:nvSpPr>
        <p:spPr>
          <a:xfrm>
            <a:off x="1259632" y="4221088"/>
            <a:ext cx="3433953" cy="461665"/>
          </a:xfrm>
          <a:prstGeom prst="rect">
            <a:avLst/>
          </a:prstGeom>
        </p:spPr>
        <p:txBody>
          <a:bodyPr wrap="none">
            <a:spAutoFit/>
          </a:bodyPr>
          <a:lstStyle/>
          <a:p>
            <a:pPr algn="just">
              <a:spcAft>
                <a:spcPts val="0"/>
              </a:spcAft>
            </a:pPr>
            <a:r>
              <a:rPr lang="zh-CN" altLang="zh-CN" sz="2400" kern="100" dirty="0">
                <a:latin typeface="+mn-ea"/>
                <a:ea typeface="+mn-ea"/>
              </a:rPr>
              <a:t>（</a:t>
            </a:r>
            <a:r>
              <a:rPr lang="en-US" altLang="zh-CN" sz="2400" kern="100" dirty="0">
                <a:latin typeface="+mn-ea"/>
                <a:ea typeface="+mn-ea"/>
              </a:rPr>
              <a:t>2</a:t>
            </a:r>
            <a:r>
              <a:rPr lang="zh-CN" altLang="zh-CN" sz="2400" kern="100" dirty="0">
                <a:latin typeface="+mn-ea"/>
                <a:ea typeface="+mn-ea"/>
              </a:rPr>
              <a:t>）调幅波的频谱图：</a:t>
            </a:r>
          </a:p>
        </p:txBody>
      </p: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2555776" y="4725144"/>
            <a:ext cx="4717322" cy="1801615"/>
          </a:xfrm>
          <a:prstGeom prst="rect">
            <a:avLst/>
          </a:prstGeom>
          <a:noFill/>
          <a:ln>
            <a:noFill/>
          </a:ln>
        </p:spPr>
      </p:pic>
    </p:spTree>
    <p:extLst>
      <p:ext uri="{BB962C8B-B14F-4D97-AF65-F5344CB8AC3E}">
        <p14:creationId xmlns:p14="http://schemas.microsoft.com/office/powerpoint/2010/main" val="3194248129"/>
      </p:ext>
    </p:extLst>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ECD988-0F51-4524-9247-BFAF011031F7}" type="slidenum">
              <a:rPr lang="zh-CN" altLang="en-US" smtClean="0"/>
              <a:pPr/>
              <a:t>54</a:t>
            </a:fld>
            <a:endParaRPr lang="en-US" altLang="zh-CN"/>
          </a:p>
        </p:txBody>
      </p:sp>
      <p:graphicFrame>
        <p:nvGraphicFramePr>
          <p:cNvPr id="6" name="对象 5"/>
          <p:cNvGraphicFramePr>
            <a:graphicFrameLocks noChangeAspect="1"/>
          </p:cNvGraphicFramePr>
          <p:nvPr>
            <p:extLst/>
          </p:nvPr>
        </p:nvGraphicFramePr>
        <p:xfrm>
          <a:off x="1326660" y="529411"/>
          <a:ext cx="5098348" cy="573187"/>
        </p:xfrm>
        <a:graphic>
          <a:graphicData uri="http://schemas.openxmlformats.org/presentationml/2006/ole">
            <mc:AlternateContent xmlns:mc="http://schemas.openxmlformats.org/markup-compatibility/2006">
              <mc:Choice xmlns:v="urn:schemas-microsoft-com:vml" Requires="v">
                <p:oleObj spid="_x0000_s133322" r:id="rId3" imgW="2146300" imgH="241300" progId="Equation.DSMT4">
                  <p:embed/>
                </p:oleObj>
              </mc:Choice>
              <mc:Fallback>
                <p:oleObj r:id="rId3" imgW="21463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6660" y="529411"/>
                        <a:ext cx="5098348" cy="573187"/>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nvPr>
        </p:nvGraphicFramePr>
        <p:xfrm>
          <a:off x="1475656" y="1494618"/>
          <a:ext cx="1459160" cy="802538"/>
        </p:xfrm>
        <a:graphic>
          <a:graphicData uri="http://schemas.openxmlformats.org/presentationml/2006/ole">
            <mc:AlternateContent xmlns:mc="http://schemas.openxmlformats.org/markup-compatibility/2006">
              <mc:Choice xmlns:v="urn:schemas-microsoft-com:vml" Requires="v">
                <p:oleObj spid="_x0000_s133323" r:id="rId5" imgW="761669" imgH="418918" progId="Equation.DSMT4">
                  <p:embed/>
                </p:oleObj>
              </mc:Choice>
              <mc:Fallback>
                <p:oleObj r:id="rId5" imgW="761669" imgH="41891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1494618"/>
                        <a:ext cx="1459160" cy="802538"/>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nvPr>
        </p:nvGraphicFramePr>
        <p:xfrm>
          <a:off x="1403648" y="2667554"/>
          <a:ext cx="2600422" cy="841313"/>
        </p:xfrm>
        <a:graphic>
          <a:graphicData uri="http://schemas.openxmlformats.org/presentationml/2006/ole">
            <mc:AlternateContent xmlns:mc="http://schemas.openxmlformats.org/markup-compatibility/2006">
              <mc:Choice xmlns:v="urn:schemas-microsoft-com:vml" Requires="v">
                <p:oleObj spid="_x0000_s133324" r:id="rId7" imgW="1295400" imgH="419100" progId="Equation.DSMT4">
                  <p:embed/>
                </p:oleObj>
              </mc:Choice>
              <mc:Fallback>
                <p:oleObj r:id="rId7" imgW="1295400" imgH="4191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2667554"/>
                        <a:ext cx="2600422" cy="841313"/>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nvPr>
        </p:nvGraphicFramePr>
        <p:xfrm>
          <a:off x="1305148" y="3777925"/>
          <a:ext cx="5141371" cy="1008112"/>
        </p:xfrm>
        <a:graphic>
          <a:graphicData uri="http://schemas.openxmlformats.org/presentationml/2006/ole">
            <mc:AlternateContent xmlns:mc="http://schemas.openxmlformats.org/markup-compatibility/2006">
              <mc:Choice xmlns:v="urn:schemas-microsoft-com:vml" Requires="v">
                <p:oleObj spid="_x0000_s133325" r:id="rId9" imgW="2273300" imgH="444500" progId="Equation.DSMT4">
                  <p:embed/>
                </p:oleObj>
              </mc:Choice>
              <mc:Fallback>
                <p:oleObj r:id="rId9" imgW="2273300" imgH="4445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5148" y="3777925"/>
                        <a:ext cx="5141371" cy="1008112"/>
                      </a:xfrm>
                      <a:prstGeom prst="rect">
                        <a:avLst/>
                      </a:prstGeom>
                      <a:noFill/>
                    </p:spPr>
                  </p:pic>
                </p:oleObj>
              </mc:Fallback>
            </mc:AlternateContent>
          </a:graphicData>
        </a:graphic>
      </p:graphicFrame>
      <p:sp>
        <p:nvSpPr>
          <p:cNvPr id="10" name="Rectangle 5"/>
          <p:cNvSpPr>
            <a:spLocks noChangeArrowheads="1"/>
          </p:cNvSpPr>
          <p:nvPr/>
        </p:nvSpPr>
        <p:spPr bwMode="auto">
          <a:xfrm>
            <a:off x="497260" y="543746"/>
            <a:ext cx="11224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u="none" strike="noStrike" cap="none" normalizeH="0" baseline="0" dirty="0" smtClean="0">
                <a:ln>
                  <a:noFill/>
                </a:ln>
                <a:solidFill>
                  <a:schemeClr val="tx1"/>
                </a:solidFill>
                <a:effectLst/>
                <a:ea typeface="华文新魏" panose="02010800040101010101" pitchFamily="2" charset="-122"/>
                <a:cs typeface="Times New Roman" panose="02020603050405020304" pitchFamily="18" charset="0"/>
              </a:rPr>
              <a:t>（</a:t>
            </a:r>
            <a:r>
              <a:rPr kumimoji="0" lang="en-US" altLang="zh-CN" sz="2400" b="0" u="none" strike="noStrike" cap="none" normalizeH="0" baseline="0" dirty="0" smtClean="0">
                <a:ln>
                  <a:noFill/>
                </a:ln>
                <a:solidFill>
                  <a:schemeClr val="tx1"/>
                </a:solidFill>
                <a:effectLst/>
                <a:ea typeface="华文新魏" panose="02010800040101010101" pitchFamily="2" charset="-122"/>
                <a:cs typeface="Times New Roman" panose="02020603050405020304" pitchFamily="18" charset="0"/>
              </a:rPr>
              <a:t>3</a:t>
            </a:r>
            <a:r>
              <a:rPr kumimoji="0" lang="zh-CN" altLang="en-US" sz="2400" b="0" u="none" strike="noStrike" cap="none" normalizeH="0" baseline="0" dirty="0" smtClean="0">
                <a:ln>
                  <a:noFill/>
                </a:ln>
                <a:solidFill>
                  <a:schemeClr val="tx1"/>
                </a:solidFill>
                <a:effectLst/>
                <a:ea typeface="华文新魏" panose="02010800040101010101" pitchFamily="2" charset="-122"/>
                <a:cs typeface="Times New Roman" panose="02020603050405020304" pitchFamily="18" charset="0"/>
              </a:rPr>
              <a:t>）</a:t>
            </a:r>
            <a:endParaRPr kumimoji="0" lang="zh-CN" altLang="en-US" sz="3200" b="0" u="none" strike="noStrike" cap="none" normalizeH="0" baseline="0" dirty="0" smtClean="0">
              <a:ln>
                <a:noFill/>
              </a:ln>
              <a:solidFill>
                <a:schemeClr val="tx1"/>
              </a:solidFill>
              <a:effectLst/>
              <a:cs typeface="Times New Roman" panose="02020603050405020304" pitchFamily="18" charset="0"/>
            </a:endParaRPr>
          </a:p>
        </p:txBody>
      </p:sp>
      <p:sp>
        <p:nvSpPr>
          <p:cNvPr id="14" name="Rectangle 5"/>
          <p:cNvSpPr>
            <a:spLocks noChangeArrowheads="1"/>
          </p:cNvSpPr>
          <p:nvPr/>
        </p:nvSpPr>
        <p:spPr bwMode="auto">
          <a:xfrm>
            <a:off x="6510664" y="512968"/>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Hz</a:t>
            </a:r>
            <a:endParaRPr kumimoji="0" lang="zh-CN"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5"/>
          <p:cNvSpPr>
            <a:spLocks noChangeArrowheads="1"/>
          </p:cNvSpPr>
          <p:nvPr/>
        </p:nvSpPr>
        <p:spPr bwMode="auto">
          <a:xfrm>
            <a:off x="470729" y="1616630"/>
            <a:ext cx="11037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r>
              <a:rPr lang="zh-CN" altLang="zh-CN" sz="2400" b="0" dirty="0">
                <a:ea typeface="华文新魏" panose="02010800040101010101" pitchFamily="2" charset="-122"/>
                <a:cs typeface="Times New Roman" panose="02020603050405020304" pitchFamily="18" charset="0"/>
              </a:rPr>
              <a:t>（</a:t>
            </a:r>
            <a:r>
              <a:rPr lang="en-US" altLang="zh-CN" sz="2400" b="0" dirty="0">
                <a:ea typeface="华文新魏" panose="02010800040101010101" pitchFamily="2" charset="-122"/>
                <a:cs typeface="Times New Roman" panose="02020603050405020304" pitchFamily="18" charset="0"/>
              </a:rPr>
              <a:t>4</a:t>
            </a:r>
            <a:r>
              <a:rPr lang="zh-CN" altLang="en-US" sz="2400" b="0" dirty="0">
                <a:ea typeface="华文新魏" panose="02010800040101010101" pitchFamily="2" charset="-122"/>
                <a:cs typeface="Times New Roman" panose="02020603050405020304" pitchFamily="18" charset="0"/>
              </a:rPr>
              <a:t>）</a:t>
            </a:r>
          </a:p>
        </p:txBody>
      </p:sp>
      <p:sp>
        <p:nvSpPr>
          <p:cNvPr id="16" name="Rectangle 5"/>
          <p:cNvSpPr>
            <a:spLocks noChangeArrowheads="1"/>
          </p:cNvSpPr>
          <p:nvPr/>
        </p:nvSpPr>
        <p:spPr bwMode="auto">
          <a:xfrm>
            <a:off x="3086160" y="1673159"/>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r>
              <a:rPr lang="en-US" altLang="zh-CN" sz="2800" b="0" dirty="0">
                <a:ea typeface="华文新魏" panose="02010800040101010101" pitchFamily="2" charset="-122"/>
                <a:cs typeface="Times New Roman" panose="02020603050405020304" pitchFamily="18" charset="0"/>
              </a:rPr>
              <a:t>W</a:t>
            </a:r>
            <a:endParaRPr lang="zh-CN" altLang="en-US" sz="2800" b="0" dirty="0">
              <a:ea typeface="华文新魏" panose="02010800040101010101" pitchFamily="2" charset="-122"/>
              <a:cs typeface="Times New Roman" panose="02020603050405020304" pitchFamily="18" charset="0"/>
            </a:endParaRPr>
          </a:p>
        </p:txBody>
      </p:sp>
      <p:sp>
        <p:nvSpPr>
          <p:cNvPr id="18" name="Rectangle 5"/>
          <p:cNvSpPr>
            <a:spLocks noChangeArrowheads="1"/>
          </p:cNvSpPr>
          <p:nvPr/>
        </p:nvSpPr>
        <p:spPr bwMode="auto">
          <a:xfrm>
            <a:off x="4021727" y="2826600"/>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r>
              <a:rPr lang="en-US" altLang="zh-CN" sz="2800" b="0" dirty="0">
                <a:ea typeface="华文新魏" panose="02010800040101010101" pitchFamily="2" charset="-122"/>
                <a:cs typeface="Times New Roman" panose="02020603050405020304" pitchFamily="18" charset="0"/>
              </a:rPr>
              <a:t>W</a:t>
            </a:r>
            <a:endParaRPr lang="zh-CN" altLang="en-US" sz="2800" b="0" dirty="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044060788"/>
      </p:ext>
    </p:extLst>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B35C767-25A0-4F0D-9ED3-2542A2B5D894}" type="slidenum">
              <a:rPr lang="zh-CN" altLang="en-US" sz="1000"/>
              <a:pPr>
                <a:spcBef>
                  <a:spcPct val="0"/>
                </a:spcBef>
                <a:buClrTx/>
                <a:buSzTx/>
                <a:buFontTx/>
                <a:buNone/>
              </a:pPr>
              <a:t>55</a:t>
            </a:fld>
            <a:endParaRPr lang="en-US" altLang="zh-CN" sz="1000"/>
          </a:p>
        </p:txBody>
      </p:sp>
      <p:sp>
        <p:nvSpPr>
          <p:cNvPr id="9219" name="Rectangle 2"/>
          <p:cNvSpPr>
            <a:spLocks noGrp="1" noChangeArrowheads="1"/>
          </p:cNvSpPr>
          <p:nvPr>
            <p:ph type="title"/>
          </p:nvPr>
        </p:nvSpPr>
        <p:spPr>
          <a:xfrm>
            <a:off x="467544" y="260648"/>
            <a:ext cx="7543800" cy="868363"/>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第七章 频率合成器</a:t>
            </a:r>
            <a:endParaRPr lang="zh-CN" altLang="en-US" sz="4000" dirty="0">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323528" y="1412776"/>
            <a:ext cx="8229600" cy="3168352"/>
          </a:xfrm>
        </p:spPr>
        <p:txBody>
          <a:bodyPr/>
          <a:lstStyle/>
          <a:p>
            <a:pPr>
              <a:lnSpc>
                <a:spcPts val="4400"/>
              </a:lnSpc>
            </a:pPr>
            <a:r>
              <a:rPr lang="zh-CN" altLang="en-US" b="1" dirty="0" smtClean="0">
                <a:latin typeface="Times New Roman" panose="02020603050405020304" pitchFamily="18" charset="0"/>
                <a:cs typeface="Times New Roman" panose="02020603050405020304" pitchFamily="18" charset="0"/>
              </a:rPr>
              <a:t>掌握锁相式频率合成（</a:t>
            </a:r>
            <a:r>
              <a:rPr lang="en-US" altLang="zh-CN" b="1" dirty="0" smtClean="0">
                <a:latin typeface="Times New Roman" panose="02020603050405020304" pitchFamily="18" charset="0"/>
                <a:cs typeface="Times New Roman" panose="02020603050405020304" pitchFamily="18" charset="0"/>
              </a:rPr>
              <a:t>PLL</a:t>
            </a:r>
            <a:r>
              <a:rPr lang="zh-CN" altLang="en-US" b="1" dirty="0" smtClean="0">
                <a:latin typeface="Times New Roman" panose="02020603050405020304" pitchFamily="18" charset="0"/>
                <a:cs typeface="Times New Roman" panose="02020603050405020304" pitchFamily="18" charset="0"/>
              </a:rPr>
              <a:t>）和直接数字频率合成（</a:t>
            </a:r>
            <a:r>
              <a:rPr lang="en-US" altLang="zh-CN" b="1" dirty="0" smtClean="0">
                <a:latin typeface="Times New Roman" panose="02020603050405020304" pitchFamily="18" charset="0"/>
                <a:cs typeface="Times New Roman" panose="02020603050405020304" pitchFamily="18" charset="0"/>
              </a:rPr>
              <a:t>DDS</a:t>
            </a:r>
            <a:r>
              <a:rPr lang="zh-CN" altLang="en-US" b="1" dirty="0" smtClean="0">
                <a:latin typeface="Times New Roman" panose="02020603050405020304" pitchFamily="18" charset="0"/>
                <a:cs typeface="Times New Roman" panose="02020603050405020304" pitchFamily="18" charset="0"/>
              </a:rPr>
              <a:t>）基本技术</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输出频率</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a:lnSpc>
                <a:spcPts val="4400"/>
              </a:lnSpc>
            </a:pPr>
            <a:r>
              <a:rPr lang="zh-CN" altLang="en-US" b="1" dirty="0" smtClean="0">
                <a:latin typeface="Times New Roman" panose="02020603050405020304" pitchFamily="18" charset="0"/>
                <a:cs typeface="Times New Roman" panose="02020603050405020304" pitchFamily="18" charset="0"/>
              </a:rPr>
              <a:t>能够分析频率合成器的</a:t>
            </a:r>
            <a:r>
              <a:rPr lang="zh-CN" altLang="en-US" b="1" dirty="0" smtClean="0">
                <a:solidFill>
                  <a:srgbClr val="FF0000"/>
                </a:solidFill>
                <a:latin typeface="Times New Roman" panose="02020603050405020304" pitchFamily="18" charset="0"/>
                <a:cs typeface="Times New Roman" panose="02020603050405020304" pitchFamily="18" charset="0"/>
              </a:rPr>
              <a:t>输出频率范围</a:t>
            </a:r>
            <a:r>
              <a:rPr lang="zh-CN" altLang="en-US" b="1" dirty="0" smtClean="0">
                <a:latin typeface="Times New Roman" panose="02020603050405020304" pitchFamily="18" charset="0"/>
                <a:cs typeface="Times New Roman" panose="02020603050405020304" pitchFamily="18" charset="0"/>
              </a:rPr>
              <a:t>和</a:t>
            </a:r>
            <a:r>
              <a:rPr lang="zh-CN" altLang="en-US" b="1" dirty="0" smtClean="0">
                <a:solidFill>
                  <a:srgbClr val="FF0000"/>
                </a:solidFill>
                <a:latin typeface="Times New Roman" panose="02020603050405020304" pitchFamily="18" charset="0"/>
                <a:cs typeface="Times New Roman" panose="02020603050405020304" pitchFamily="18" charset="0"/>
              </a:rPr>
              <a:t>频率分辨率</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a:lnSpc>
                <a:spcPts val="4400"/>
              </a:lnSpc>
            </a:pPr>
            <a:r>
              <a:rPr lang="zh-CN" altLang="en-US" b="1" dirty="0" smtClean="0">
                <a:latin typeface="Times New Roman" panose="02020603050405020304" pitchFamily="18" charset="0"/>
                <a:cs typeface="Times New Roman" panose="02020603050405020304" pitchFamily="18" charset="0"/>
              </a:rPr>
              <a:t>倒易混频</a:t>
            </a:r>
            <a:endParaRPr lang="en-US" altLang="zh-CN" b="1" dirty="0" smtClean="0">
              <a:latin typeface="Times New Roman" panose="02020603050405020304" pitchFamily="18" charset="0"/>
              <a:cs typeface="Times New Roman" panose="02020603050405020304" pitchFamily="18" charset="0"/>
            </a:endParaRPr>
          </a:p>
          <a:p>
            <a:pPr marL="0" indent="0">
              <a:buNone/>
            </a:pPr>
            <a:endParaRPr lang="zh-CN" altLang="en-US" b="1" dirty="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3B068A3-A584-4C9C-B1BA-EA36D0794C14}" type="slidenum">
              <a:rPr lang="zh-CN" altLang="en-US" sz="1000"/>
              <a:pPr>
                <a:spcBef>
                  <a:spcPct val="0"/>
                </a:spcBef>
                <a:buClrTx/>
                <a:buSzTx/>
                <a:buFontTx/>
                <a:buNone/>
              </a:pPr>
              <a:t>56</a:t>
            </a:fld>
            <a:endParaRPr lang="en-US" altLang="zh-CN" sz="1000"/>
          </a:p>
        </p:txBody>
      </p:sp>
      <p:sp>
        <p:nvSpPr>
          <p:cNvPr id="11267" name="Rectangle 2"/>
          <p:cNvSpPr>
            <a:spLocks noGrp="1" noChangeArrowheads="1"/>
          </p:cNvSpPr>
          <p:nvPr>
            <p:ph type="title"/>
          </p:nvPr>
        </p:nvSpPr>
        <p:spPr>
          <a:xfrm>
            <a:off x="2209564" y="91533"/>
            <a:ext cx="6401271" cy="1043508"/>
          </a:xfrm>
        </p:spPr>
        <p:txBody>
          <a:bodyPr/>
          <a:lstStyle/>
          <a:p>
            <a:pPr eaLnBrk="1" hangingPunct="1"/>
            <a:r>
              <a:rPr lang="zh-CN" altLang="en-US" sz="4000" dirty="0" smtClean="0">
                <a:latin typeface="微软雅黑" panose="020B0503020204020204" pitchFamily="34" charset="-122"/>
                <a:ea typeface="微软雅黑" panose="020B0503020204020204" pitchFamily="34" charset="-122"/>
              </a:rPr>
              <a:t>  锁相</a:t>
            </a:r>
            <a:r>
              <a:rPr lang="zh-CN" altLang="en-US" sz="4000" dirty="0">
                <a:latin typeface="微软雅黑" panose="020B0503020204020204" pitchFamily="34" charset="-122"/>
                <a:ea typeface="微软雅黑" panose="020B0503020204020204" pitchFamily="34" charset="-122"/>
              </a:rPr>
              <a:t>频率</a:t>
            </a:r>
            <a:r>
              <a:rPr lang="zh-CN" altLang="en-US" sz="4000" dirty="0" smtClean="0">
                <a:latin typeface="微软雅黑" panose="020B0503020204020204" pitchFamily="34" charset="-122"/>
                <a:ea typeface="微软雅黑" panose="020B0503020204020204" pitchFamily="34" charset="-122"/>
              </a:rPr>
              <a:t>合成</a:t>
            </a:r>
            <a:r>
              <a:rPr lang="en-US" altLang="zh-CN" sz="4000" dirty="0" smtClean="0">
                <a:latin typeface="微软雅黑" panose="020B0503020204020204" pitchFamily="34" charset="-122"/>
                <a:ea typeface="微软雅黑" panose="020B0503020204020204" pitchFamily="34" charset="-122"/>
              </a:rPr>
              <a:t/>
            </a:r>
            <a:br>
              <a:rPr lang="en-US" altLang="zh-CN" sz="4000" dirty="0" smtClean="0">
                <a:latin typeface="微软雅黑" panose="020B0503020204020204" pitchFamily="34" charset="-122"/>
                <a:ea typeface="微软雅黑" panose="020B0503020204020204" pitchFamily="34" charset="-122"/>
              </a:rPr>
            </a:br>
            <a:endParaRPr lang="zh-CN" altLang="en-US" sz="2400" dirty="0">
              <a:solidFill>
                <a:srgbClr val="0000CC"/>
              </a:solidFill>
              <a:latin typeface="微软雅黑" panose="020B0503020204020204" pitchFamily="34" charset="-122"/>
              <a:ea typeface="微软雅黑" panose="020B0503020204020204" pitchFamily="34" charset="-122"/>
            </a:endParaRPr>
          </a:p>
        </p:txBody>
      </p:sp>
      <p:sp>
        <p:nvSpPr>
          <p:cNvPr id="315395" name="Rectangle 3"/>
          <p:cNvSpPr>
            <a:spLocks noGrp="1" noChangeArrowheads="1"/>
          </p:cNvSpPr>
          <p:nvPr>
            <p:ph type="body" idx="1"/>
          </p:nvPr>
        </p:nvSpPr>
        <p:spPr>
          <a:xfrm>
            <a:off x="827584" y="4990783"/>
            <a:ext cx="8172288" cy="1252409"/>
          </a:xfrm>
          <a:noFill/>
        </p:spPr>
        <p:txBody>
          <a:bodyPr/>
          <a:lstStyle/>
          <a:p>
            <a:pPr marL="0" indent="0" eaLnBrk="1" hangingPunct="1">
              <a:buNone/>
            </a:pPr>
            <a:r>
              <a:rPr lang="zh-CN" altLang="en-US" sz="2400" b="1" dirty="0" smtClean="0">
                <a:latin typeface="Times New Roman" panose="02020603050405020304" pitchFamily="18" charset="0"/>
                <a:cs typeface="Times New Roman" panose="02020603050405020304" pitchFamily="18" charset="0"/>
              </a:rPr>
              <a:t>环路锁定时 </a:t>
            </a:r>
            <a:r>
              <a:rPr lang="en-US" altLang="zh-CN" sz="2400" b="1" i="1" dirty="0" err="1" smtClean="0">
                <a:solidFill>
                  <a:srgbClr val="0000CC"/>
                </a:solidFill>
                <a:latin typeface="Times New Roman" panose="02020603050405020304" pitchFamily="18" charset="0"/>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o</a:t>
            </a:r>
            <a:r>
              <a:rPr lang="en-US" altLang="zh-CN" sz="2400" b="1" i="1" baseline="-25000" dirty="0" smtClean="0">
                <a:solidFill>
                  <a:srgbClr val="0000CC"/>
                </a:solidFill>
                <a:latin typeface="Times New Roman" panose="02020603050405020304" pitchFamily="18" charset="0"/>
                <a:cs typeface="Times New Roman" panose="02020603050405020304" pitchFamily="18" charset="0"/>
              </a:rPr>
              <a:t> </a:t>
            </a:r>
            <a:r>
              <a:rPr lang="en-US" altLang="zh-CN" sz="2400" b="1" i="1" dirty="0" smtClean="0">
                <a:solidFill>
                  <a:srgbClr val="0000CC"/>
                </a:solidFill>
                <a:latin typeface="Times New Roman" panose="02020603050405020304" pitchFamily="18" charset="0"/>
                <a:cs typeface="Times New Roman" panose="02020603050405020304" pitchFamily="18" charset="0"/>
              </a:rPr>
              <a:t>= </a:t>
            </a:r>
            <a:r>
              <a:rPr lang="en-US" altLang="zh-CN" sz="2400" b="1" i="1" dirty="0" err="1" smtClean="0">
                <a:solidFill>
                  <a:srgbClr val="0000CC"/>
                </a:solidFill>
                <a:latin typeface="Times New Roman" panose="02020603050405020304" pitchFamily="18" charset="0"/>
                <a:cs typeface="Times New Roman" panose="02020603050405020304" pitchFamily="18" charset="0"/>
              </a:rPr>
              <a:t>Nf</a:t>
            </a:r>
            <a:r>
              <a:rPr lang="en-US" altLang="zh-CN" sz="2400" b="1" i="1" baseline="-25000" dirty="0" err="1" smtClean="0">
                <a:solidFill>
                  <a:srgbClr val="0000CC"/>
                </a:solidFill>
                <a:latin typeface="Times New Roman" panose="02020603050405020304" pitchFamily="18" charset="0"/>
                <a:cs typeface="Times New Roman" panose="02020603050405020304" pitchFamily="18" charset="0"/>
              </a:rPr>
              <a:t>r</a:t>
            </a:r>
            <a:r>
              <a:rPr lang="zh-CN" altLang="en-US" sz="2400" b="1" dirty="0" smtClean="0">
                <a:solidFill>
                  <a:srgbClr val="0000CC"/>
                </a:solidFill>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改变 </a:t>
            </a:r>
            <a:r>
              <a:rPr lang="en-US" altLang="zh-CN" sz="2400" b="1" dirty="0" smtClean="0">
                <a:latin typeface="Times New Roman" panose="02020603050405020304" pitchFamily="18" charset="0"/>
                <a:cs typeface="Times New Roman" panose="02020603050405020304" pitchFamily="18" charset="0"/>
              </a:rPr>
              <a:t>N </a:t>
            </a:r>
            <a:r>
              <a:rPr lang="zh-CN" altLang="en-US" sz="2400" b="1" dirty="0" smtClean="0">
                <a:latin typeface="Times New Roman" panose="02020603050405020304" pitchFamily="18" charset="0"/>
                <a:cs typeface="Times New Roman" panose="02020603050405020304" pitchFamily="18" charset="0"/>
              </a:rPr>
              <a:t>则输出为一系列点频。</a:t>
            </a:r>
            <a:endParaRPr lang="zh-CN" altLang="en-US" sz="2400" b="1" dirty="0" smtClean="0">
              <a:latin typeface="Times New Roman" panose="02020603050405020304" pitchFamily="18" charset="0"/>
            </a:endParaRPr>
          </a:p>
        </p:txBody>
      </p:sp>
      <p:sp>
        <p:nvSpPr>
          <p:cNvPr id="315408" name="Text Box 16"/>
          <p:cNvSpPr txBox="1">
            <a:spLocks noChangeArrowheads="1"/>
          </p:cNvSpPr>
          <p:nvPr/>
        </p:nvSpPr>
        <p:spPr bwMode="auto">
          <a:xfrm>
            <a:off x="3510608" y="4103802"/>
            <a:ext cx="266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dirty="0">
                <a:latin typeface="Times New Roman" panose="02020603050405020304" pitchFamily="18" charset="0"/>
              </a:rPr>
              <a:t>PLL </a:t>
            </a:r>
            <a:r>
              <a:rPr kumimoji="1" lang="zh-CN" altLang="en-US" sz="2000" dirty="0">
                <a:latin typeface="Times New Roman" panose="02020603050405020304" pitchFamily="18" charset="0"/>
              </a:rPr>
              <a:t>方框原理图</a:t>
            </a:r>
          </a:p>
        </p:txBody>
      </p:sp>
      <p:grpSp>
        <p:nvGrpSpPr>
          <p:cNvPr id="2" name="Group 26"/>
          <p:cNvGrpSpPr>
            <a:grpSpLocks/>
          </p:cNvGrpSpPr>
          <p:nvPr/>
        </p:nvGrpSpPr>
        <p:grpSpPr bwMode="auto">
          <a:xfrm>
            <a:off x="251520" y="1560657"/>
            <a:ext cx="8634413" cy="2438400"/>
            <a:chOff x="192" y="720"/>
            <a:chExt cx="5439" cy="1536"/>
          </a:xfrm>
        </p:grpSpPr>
        <p:sp>
          <p:nvSpPr>
            <p:cNvPr id="11271" name="Rectangle 4"/>
            <p:cNvSpPr>
              <a:spLocks noChangeArrowheads="1"/>
            </p:cNvSpPr>
            <p:nvPr/>
          </p:nvSpPr>
          <p:spPr bwMode="auto">
            <a:xfrm>
              <a:off x="720" y="816"/>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b="0">
                <a:latin typeface="Times New Roman" panose="02020603050405020304" pitchFamily="18" charset="0"/>
              </a:endParaRPr>
            </a:p>
          </p:txBody>
        </p:sp>
        <p:sp>
          <p:nvSpPr>
            <p:cNvPr id="11272" name="Rectangle 5"/>
            <p:cNvSpPr>
              <a:spLocks noChangeArrowheads="1"/>
            </p:cNvSpPr>
            <p:nvPr/>
          </p:nvSpPr>
          <p:spPr bwMode="auto">
            <a:xfrm>
              <a:off x="2352" y="816"/>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73" name="Rectangle 6"/>
            <p:cNvSpPr>
              <a:spLocks noChangeArrowheads="1"/>
            </p:cNvSpPr>
            <p:nvPr/>
          </p:nvSpPr>
          <p:spPr bwMode="auto">
            <a:xfrm>
              <a:off x="4032" y="816"/>
              <a:ext cx="1071"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74" name="Line 7"/>
            <p:cNvSpPr>
              <a:spLocks noChangeShapeType="1"/>
            </p:cNvSpPr>
            <p:nvPr/>
          </p:nvSpPr>
          <p:spPr bwMode="auto">
            <a:xfrm>
              <a:off x="192" y="115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5" name="Line 8"/>
            <p:cNvSpPr>
              <a:spLocks noChangeShapeType="1"/>
            </p:cNvSpPr>
            <p:nvPr/>
          </p:nvSpPr>
          <p:spPr bwMode="auto">
            <a:xfrm>
              <a:off x="1728" y="1152"/>
              <a:ext cx="62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Line 9"/>
            <p:cNvSpPr>
              <a:spLocks noChangeShapeType="1"/>
            </p:cNvSpPr>
            <p:nvPr/>
          </p:nvSpPr>
          <p:spPr bwMode="auto">
            <a:xfrm>
              <a:off x="3360" y="1152"/>
              <a:ext cx="6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7" name="Line 10"/>
            <p:cNvSpPr>
              <a:spLocks noChangeShapeType="1"/>
            </p:cNvSpPr>
            <p:nvPr/>
          </p:nvSpPr>
          <p:spPr bwMode="auto">
            <a:xfrm>
              <a:off x="5103" y="115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Text Box 11"/>
            <p:cNvSpPr txBox="1">
              <a:spLocks noChangeArrowheads="1"/>
            </p:cNvSpPr>
            <p:nvPr/>
          </p:nvSpPr>
          <p:spPr bwMode="auto">
            <a:xfrm>
              <a:off x="816" y="912"/>
              <a:ext cx="9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鉴相器 （</a:t>
              </a:r>
              <a:r>
                <a:rPr kumimoji="1" lang="en-US" altLang="zh-CN" sz="2400">
                  <a:latin typeface="Times New Roman" panose="02020603050405020304" pitchFamily="18" charset="0"/>
                </a:rPr>
                <a:t>PD）</a:t>
              </a:r>
              <a:endParaRPr kumimoji="1" lang="zh-CN" altLang="en-US" sz="2400">
                <a:latin typeface="Times New Roman" panose="02020603050405020304" pitchFamily="18" charset="0"/>
              </a:endParaRPr>
            </a:p>
          </p:txBody>
        </p:sp>
        <p:sp>
          <p:nvSpPr>
            <p:cNvPr id="11279" name="Text Box 12"/>
            <p:cNvSpPr txBox="1">
              <a:spLocks noChangeArrowheads="1"/>
            </p:cNvSpPr>
            <p:nvPr/>
          </p:nvSpPr>
          <p:spPr bwMode="auto">
            <a:xfrm>
              <a:off x="2304" y="912"/>
              <a:ext cx="110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环路滤波器 （</a:t>
              </a:r>
              <a:r>
                <a:rPr kumimoji="1" lang="en-US" altLang="zh-CN" sz="2400">
                  <a:latin typeface="Times New Roman" panose="02020603050405020304" pitchFamily="18" charset="0"/>
                </a:rPr>
                <a:t>LF ）</a:t>
              </a:r>
              <a:endParaRPr kumimoji="1" lang="zh-CN" altLang="en-US" sz="2400">
                <a:latin typeface="Times New Roman" panose="02020603050405020304" pitchFamily="18" charset="0"/>
              </a:endParaRPr>
            </a:p>
          </p:txBody>
        </p:sp>
        <p:sp>
          <p:nvSpPr>
            <p:cNvPr id="11280" name="Text Box 13"/>
            <p:cNvSpPr txBox="1">
              <a:spLocks noChangeArrowheads="1"/>
            </p:cNvSpPr>
            <p:nvPr/>
          </p:nvSpPr>
          <p:spPr bwMode="auto">
            <a:xfrm>
              <a:off x="4032" y="912"/>
              <a:ext cx="110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a:latin typeface="Times New Roman" panose="02020603050405020304" pitchFamily="18" charset="0"/>
                </a:rPr>
                <a:t>压控振荡器              (</a:t>
              </a:r>
              <a:r>
                <a:rPr kumimoji="1" lang="en-US" altLang="zh-CN" sz="2400">
                  <a:latin typeface="Times New Roman" panose="02020603050405020304" pitchFamily="18" charset="0"/>
                </a:rPr>
                <a:t>VCO)</a:t>
              </a:r>
              <a:endParaRPr kumimoji="1" lang="zh-CN" altLang="en-US" sz="2400">
                <a:latin typeface="Times New Roman" panose="02020603050405020304" pitchFamily="18" charset="0"/>
              </a:endParaRPr>
            </a:p>
          </p:txBody>
        </p:sp>
        <p:graphicFrame>
          <p:nvGraphicFramePr>
            <p:cNvPr id="11281" name="Object 14"/>
            <p:cNvGraphicFramePr>
              <a:graphicFrameLocks noChangeAspect="1"/>
            </p:cNvGraphicFramePr>
            <p:nvPr/>
          </p:nvGraphicFramePr>
          <p:xfrm>
            <a:off x="240" y="720"/>
            <a:ext cx="286" cy="376"/>
          </p:xfrm>
          <a:graphic>
            <a:graphicData uri="http://schemas.openxmlformats.org/presentationml/2006/ole">
              <mc:AlternateContent xmlns:mc="http://schemas.openxmlformats.org/markup-compatibility/2006">
                <mc:Choice xmlns:v="urn:schemas-microsoft-com:vml" Requires="v">
                  <p:oleObj spid="_x0000_s11788" name="Equation" r:id="rId3" imgW="152517" imgH="209468" progId="Equation.3">
                    <p:embed/>
                  </p:oleObj>
                </mc:Choice>
                <mc:Fallback>
                  <p:oleObj name="Equation" r:id="rId3" imgW="152517" imgH="209468"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720"/>
                          <a:ext cx="286"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2" name="Object 15"/>
            <p:cNvGraphicFramePr>
              <a:graphicFrameLocks noChangeAspect="1"/>
            </p:cNvGraphicFramePr>
            <p:nvPr/>
          </p:nvGraphicFramePr>
          <p:xfrm>
            <a:off x="1728" y="720"/>
            <a:ext cx="588" cy="394"/>
          </p:xfrm>
          <a:graphic>
            <a:graphicData uri="http://schemas.openxmlformats.org/presentationml/2006/ole">
              <mc:AlternateContent xmlns:mc="http://schemas.openxmlformats.org/markup-compatibility/2006">
                <mc:Choice xmlns:v="urn:schemas-microsoft-com:vml" Requires="v">
                  <p:oleObj spid="_x0000_s11789" name="公式" r:id="rId5" imgW="333377" imgH="219186" progId="Equation.3">
                    <p:embed/>
                  </p:oleObj>
                </mc:Choice>
                <mc:Fallback>
                  <p:oleObj name="公式" r:id="rId5" imgW="333377" imgH="219186"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 y="720"/>
                          <a:ext cx="5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3" name="Object 17"/>
            <p:cNvGraphicFramePr>
              <a:graphicFrameLocks noChangeAspect="1"/>
            </p:cNvGraphicFramePr>
            <p:nvPr/>
          </p:nvGraphicFramePr>
          <p:xfrm>
            <a:off x="768" y="1632"/>
            <a:ext cx="377" cy="384"/>
          </p:xfrm>
          <a:graphic>
            <a:graphicData uri="http://schemas.openxmlformats.org/presentationml/2006/ole">
              <mc:AlternateContent xmlns:mc="http://schemas.openxmlformats.org/markup-compatibility/2006">
                <mc:Choice xmlns:v="urn:schemas-microsoft-com:vml" Requires="v">
                  <p:oleObj spid="_x0000_s11790" name="Equation" r:id="rId7" imgW="209474" imgH="380876" progId="Equation.3">
                    <p:embed/>
                  </p:oleObj>
                </mc:Choice>
                <mc:Fallback>
                  <p:oleObj name="Equation" r:id="rId7" imgW="209474" imgH="380876"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1632"/>
                          <a:ext cx="37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4" name="Line 18"/>
            <p:cNvSpPr>
              <a:spLocks noChangeShapeType="1"/>
            </p:cNvSpPr>
            <p:nvPr/>
          </p:nvSpPr>
          <p:spPr bwMode="auto">
            <a:xfrm>
              <a:off x="5280" y="1152"/>
              <a:ext cx="0"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19"/>
            <p:cNvSpPr>
              <a:spLocks noChangeShapeType="1"/>
            </p:cNvSpPr>
            <p:nvPr/>
          </p:nvSpPr>
          <p:spPr bwMode="auto">
            <a:xfrm flipH="1">
              <a:off x="1200" y="1968"/>
              <a:ext cx="1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20"/>
            <p:cNvSpPr>
              <a:spLocks noChangeShapeType="1"/>
            </p:cNvSpPr>
            <p:nvPr/>
          </p:nvSpPr>
          <p:spPr bwMode="auto">
            <a:xfrm flipV="1">
              <a:off x="1200" y="1536"/>
              <a:ext cx="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Rectangle 23"/>
            <p:cNvSpPr>
              <a:spLocks noChangeArrowheads="1"/>
            </p:cNvSpPr>
            <p:nvPr/>
          </p:nvSpPr>
          <p:spPr bwMode="auto">
            <a:xfrm>
              <a:off x="2304" y="1632"/>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88" name="Text Box 24"/>
            <p:cNvSpPr txBox="1">
              <a:spLocks noChangeArrowheads="1"/>
            </p:cNvSpPr>
            <p:nvPr/>
          </p:nvSpPr>
          <p:spPr bwMode="auto">
            <a:xfrm>
              <a:off x="2304" y="1824"/>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solidFill>
                    <a:schemeClr val="bg1"/>
                  </a:solidFill>
                  <a:latin typeface="Times New Roman" panose="02020603050405020304" pitchFamily="18" charset="0"/>
                </a:rPr>
                <a:t>       </a:t>
              </a:r>
              <a:r>
                <a:rPr kumimoji="1" lang="en-US" altLang="zh-CN" sz="2400">
                  <a:latin typeface="Times New Roman" panose="02020603050405020304" pitchFamily="18" charset="0"/>
                </a:rPr>
                <a:t>/N</a:t>
              </a:r>
              <a:endParaRPr kumimoji="1" lang="zh-CN" altLang="en-US" sz="2400">
                <a:latin typeface="Times New Roman" panose="02020603050405020304" pitchFamily="18" charset="0"/>
              </a:endParaRPr>
            </a:p>
          </p:txBody>
        </p:sp>
        <p:sp>
          <p:nvSpPr>
            <p:cNvPr id="11289" name="Line 25"/>
            <p:cNvSpPr>
              <a:spLocks noChangeShapeType="1"/>
            </p:cNvSpPr>
            <p:nvPr/>
          </p:nvSpPr>
          <p:spPr bwMode="auto">
            <a:xfrm flipH="1">
              <a:off x="3312" y="1968"/>
              <a:ext cx="19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组合 5"/>
          <p:cNvGrpSpPr/>
          <p:nvPr/>
        </p:nvGrpSpPr>
        <p:grpSpPr>
          <a:xfrm>
            <a:off x="6529788" y="2703657"/>
            <a:ext cx="2560931" cy="1805463"/>
            <a:chOff x="6583068" y="2286000"/>
            <a:chExt cx="2560931" cy="1805463"/>
          </a:xfrm>
        </p:grpSpPr>
        <p:sp>
          <p:nvSpPr>
            <p:cNvPr id="3" name="矩形 2"/>
            <p:cNvSpPr/>
            <p:nvPr/>
          </p:nvSpPr>
          <p:spPr>
            <a:xfrm>
              <a:off x="6583068" y="2614135"/>
              <a:ext cx="2560931" cy="1477328"/>
            </a:xfrm>
            <a:prstGeom prst="rect">
              <a:avLst/>
            </a:prstGeom>
            <a:solidFill>
              <a:schemeClr val="accent6">
                <a:lumMod val="20000"/>
                <a:lumOff val="80000"/>
              </a:schemeClr>
            </a:solidFill>
          </p:spPr>
          <p:txBody>
            <a:bodyPr wrap="square">
              <a:spAutoFit/>
            </a:bodyPr>
            <a:lstStyle/>
            <a:p>
              <a:pPr eaLnBrk="1" hangingPunct="1">
                <a:spcBef>
                  <a:spcPct val="20000"/>
                </a:spcBef>
                <a:defRPr/>
              </a:pPr>
              <a:r>
                <a:rPr lang="zh-CN" altLang="en-US" kern="0" dirty="0"/>
                <a:t>压控振荡器</a:t>
              </a:r>
              <a:r>
                <a:rPr lang="en-US" altLang="zh-CN" kern="0" dirty="0"/>
                <a:t>(VCO)</a:t>
              </a:r>
              <a:r>
                <a:rPr lang="zh-CN" altLang="en-US" kern="0" dirty="0"/>
                <a:t>是锁相环的关键部件。它是在振荡器的基础上引入控制端，实现电压控制振荡频率的功能。</a:t>
              </a:r>
            </a:p>
          </p:txBody>
        </p:sp>
        <p:cxnSp>
          <p:nvCxnSpPr>
            <p:cNvPr id="5" name="直接箭头连接符 4"/>
            <p:cNvCxnSpPr>
              <a:stCxn id="3" idx="0"/>
            </p:cNvCxnSpPr>
            <p:nvPr/>
          </p:nvCxnSpPr>
          <p:spPr bwMode="auto">
            <a:xfrm flipH="1" flipV="1">
              <a:off x="7452320" y="2286000"/>
              <a:ext cx="411214" cy="328135"/>
            </a:xfrm>
            <a:prstGeom prst="straightConnector1">
              <a:avLst/>
            </a:prstGeom>
            <a:solidFill>
              <a:schemeClr val="accent1"/>
            </a:solidFill>
            <a:ln w="38100" cap="flat" cmpd="sng" algn="ctr">
              <a:solidFill>
                <a:schemeClr val="accent6">
                  <a:lumMod val="20000"/>
                  <a:lumOff val="80000"/>
                </a:schemeClr>
              </a:solidFill>
              <a:prstDash val="solid"/>
              <a:round/>
              <a:headEnd type="none" w="med" len="med"/>
              <a:tailEnd type="triangle"/>
            </a:ln>
            <a:effectLst/>
          </p:spPr>
        </p:cxn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54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53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P spid="315408"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20" name="Rectangle 4"/>
          <p:cNvSpPr>
            <a:spLocks noChangeArrowheads="1"/>
          </p:cNvSpPr>
          <p:nvPr/>
        </p:nvSpPr>
        <p:spPr bwMode="auto">
          <a:xfrm>
            <a:off x="170281" y="396867"/>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直接</a:t>
            </a:r>
            <a:r>
              <a:rPr lang="zh-CN" altLang="en-US"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数字合成 </a:t>
            </a:r>
            <a:endPar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spcBef>
                <a:spcPct val="0"/>
              </a:spcBef>
              <a:buClrTx/>
              <a:buSzTx/>
              <a:buFontTx/>
              <a:buNone/>
            </a:pPr>
            <a:r>
              <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DDS Direct Digital </a:t>
            </a:r>
            <a:r>
              <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ynthesis</a:t>
            </a:r>
            <a:endPar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Picture 2"/>
          <p:cNvPicPr>
            <a:picLocks noChangeAspect="1" noChangeArrowheads="1"/>
          </p:cNvPicPr>
          <p:nvPr/>
        </p:nvPicPr>
        <p:blipFill>
          <a:blip r:embed="rId2" cstate="print"/>
          <a:srcRect/>
          <a:stretch>
            <a:fillRect/>
          </a:stretch>
        </p:blipFill>
        <p:spPr bwMode="auto">
          <a:xfrm>
            <a:off x="148803" y="2409166"/>
            <a:ext cx="6401407" cy="2230288"/>
          </a:xfrm>
          <a:prstGeom prst="rect">
            <a:avLst/>
          </a:prstGeom>
          <a:noFill/>
          <a:ln w="9525">
            <a:noFill/>
            <a:miter lim="800000"/>
            <a:headEnd/>
            <a:tailEnd/>
          </a:ln>
        </p:spPr>
      </p:pic>
      <p:sp>
        <p:nvSpPr>
          <p:cNvPr id="4" name="矩形 3"/>
          <p:cNvSpPr/>
          <p:nvPr/>
        </p:nvSpPr>
        <p:spPr>
          <a:xfrm>
            <a:off x="6550210" y="2411610"/>
            <a:ext cx="2507052" cy="1631216"/>
          </a:xfrm>
          <a:prstGeom prst="rect">
            <a:avLst/>
          </a:prstGeom>
        </p:spPr>
        <p:txBody>
          <a:bodyPr wrap="square">
            <a:spAutoFit/>
          </a:bodyPr>
          <a:lstStyle/>
          <a:p>
            <a:pPr algn="just"/>
            <a:r>
              <a:rPr lang="en-US" altLang="zh-CN" sz="2000" dirty="0" smtClean="0">
                <a:solidFill>
                  <a:srgbClr val="0000CC"/>
                </a:solidFill>
              </a:rPr>
              <a:t>        </a:t>
            </a:r>
            <a:r>
              <a:rPr lang="en-US" altLang="zh-CN" sz="2000" dirty="0">
                <a:solidFill>
                  <a:srgbClr val="0000CC"/>
                </a:solidFill>
                <a:cs typeface="Times New Roman" pitchFamily="18" charset="0"/>
              </a:rPr>
              <a:t>DDS</a:t>
            </a:r>
            <a:r>
              <a:rPr lang="zh-CN" altLang="zh-CN" sz="2000" dirty="0">
                <a:solidFill>
                  <a:srgbClr val="0000CC"/>
                </a:solidFill>
                <a:cs typeface="Times New Roman" pitchFamily="18" charset="0"/>
              </a:rPr>
              <a:t>包括相位累加器、波形存储器</a:t>
            </a:r>
            <a:r>
              <a:rPr lang="en-US" altLang="zh-CN" sz="2000" dirty="0">
                <a:solidFill>
                  <a:srgbClr val="0000CC"/>
                </a:solidFill>
                <a:cs typeface="Times New Roman" pitchFamily="18" charset="0"/>
              </a:rPr>
              <a:t>ROM</a:t>
            </a:r>
            <a:r>
              <a:rPr lang="zh-CN" altLang="zh-CN" sz="2000" dirty="0">
                <a:solidFill>
                  <a:srgbClr val="0000CC"/>
                </a:solidFill>
                <a:cs typeface="Times New Roman" pitchFamily="18" charset="0"/>
              </a:rPr>
              <a:t>、数模转换器、低通滤波器和参考时钟等五部分。</a:t>
            </a:r>
            <a:endParaRPr lang="zh-CN" altLang="en-US" sz="2000" dirty="0">
              <a:solidFill>
                <a:srgbClr val="0000CC"/>
              </a:solidFill>
            </a:endParaRPr>
          </a:p>
        </p:txBody>
      </p:sp>
      <mc:AlternateContent xmlns:mc="http://schemas.openxmlformats.org/markup-compatibility/2006" xmlns:a14="http://schemas.microsoft.com/office/drawing/2010/main">
        <mc:Choice Requires="a14">
          <p:sp>
            <p:nvSpPr>
              <p:cNvPr id="6" name="文本框 5"/>
              <p:cNvSpPr txBox="1"/>
              <p:nvPr/>
            </p:nvSpPr>
            <p:spPr>
              <a:xfrm>
                <a:off x="2771800" y="5433502"/>
                <a:ext cx="2808312" cy="803810"/>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𝒇</m:t>
                          </m:r>
                        </m:e>
                        <m:sub>
                          <m:r>
                            <a:rPr lang="en-US" altLang="zh-CN" sz="2800" b="1" i="1" smtClean="0">
                              <a:latin typeface="Cambria Math" panose="02040503050406030204" pitchFamily="18" charset="0"/>
                            </a:rPr>
                            <m:t>𝒐𝒖𝒕</m:t>
                          </m:r>
                        </m:sub>
                      </m:sSub>
                      <m:r>
                        <a:rPr lang="en-US" altLang="zh-CN" sz="2800" b="1" i="1" smtClean="0">
                          <a:latin typeface="Cambria Math" panose="02040503050406030204" pitchFamily="18" charset="0"/>
                        </a:rPr>
                        <m:t>=</m:t>
                      </m:r>
                      <m:box>
                        <m:boxPr>
                          <m:ctrlPr>
                            <a:rPr lang="en-US" altLang="zh-CN" sz="2800" b="1" i="1" smtClean="0">
                              <a:latin typeface="Cambria Math" panose="02040503050406030204" pitchFamily="18" charset="0"/>
                            </a:rPr>
                          </m:ctrlPr>
                        </m:boxPr>
                        <m:e>
                          <m:f>
                            <m:fPr>
                              <m:ctrlPr>
                                <a:rPr lang="en-US" altLang="zh-CN" sz="2800" b="1" i="1" smtClean="0">
                                  <a:latin typeface="Cambria Math" panose="02040503050406030204" pitchFamily="18" charset="0"/>
                                </a:rPr>
                              </m:ctrlPr>
                            </m:fPr>
                            <m:num>
                              <m:r>
                                <a:rPr lang="en-US" altLang="zh-CN" sz="2800" b="1" i="1" smtClean="0">
                                  <a:latin typeface="Cambria Math" panose="02040503050406030204" pitchFamily="18" charset="0"/>
                                </a:rPr>
                                <m:t>𝑴</m:t>
                              </m:r>
                            </m:num>
                            <m:den>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𝟐</m:t>
                                  </m:r>
                                </m:e>
                                <m:sup>
                                  <m:r>
                                    <a:rPr lang="en-US" altLang="zh-CN" sz="2800" b="1" i="1" smtClean="0">
                                      <a:latin typeface="Cambria Math" panose="02040503050406030204" pitchFamily="18" charset="0"/>
                                    </a:rPr>
                                    <m:t>𝑵</m:t>
                                  </m:r>
                                </m:sup>
                              </m:sSup>
                            </m:den>
                          </m:f>
                        </m:e>
                      </m:box>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𝒇</m:t>
                          </m:r>
                        </m:e>
                        <m:sub>
                          <m:r>
                            <a:rPr lang="en-US" altLang="zh-CN" sz="2800" b="1" i="1" smtClean="0">
                              <a:latin typeface="Cambria Math" panose="02040503050406030204" pitchFamily="18" charset="0"/>
                            </a:rPr>
                            <m:t>𝒄𝒍𝒌</m:t>
                          </m:r>
                        </m:sub>
                      </m:sSub>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2771800" y="5433502"/>
                <a:ext cx="2808312" cy="803810"/>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4180541" y="3501008"/>
            <a:ext cx="35290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8" name="矩形 17"/>
          <p:cNvSpPr/>
          <p:nvPr/>
        </p:nvSpPr>
        <p:spPr bwMode="auto">
          <a:xfrm>
            <a:off x="276202" y="3551520"/>
            <a:ext cx="35290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0" name="矩形 9"/>
          <p:cNvSpPr/>
          <p:nvPr/>
        </p:nvSpPr>
        <p:spPr bwMode="auto">
          <a:xfrm>
            <a:off x="276202" y="1879883"/>
            <a:ext cx="3529012" cy="1422400"/>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127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6" name="对象 2"/>
          <p:cNvGraphicFramePr>
            <a:graphicFrameLocks noChangeAspect="1"/>
          </p:cNvGraphicFramePr>
          <p:nvPr>
            <p:extLst>
              <p:ext uri="{D42A27DB-BD31-4B8C-83A1-F6EECF244321}">
                <p14:modId xmlns:p14="http://schemas.microsoft.com/office/powerpoint/2010/main" val="2856773041"/>
              </p:ext>
            </p:extLst>
          </p:nvPr>
        </p:nvGraphicFramePr>
        <p:xfrm>
          <a:off x="377802" y="2022758"/>
          <a:ext cx="3282950" cy="865187"/>
        </p:xfrm>
        <a:graphic>
          <a:graphicData uri="http://schemas.openxmlformats.org/presentationml/2006/ole">
            <mc:AlternateContent xmlns:mc="http://schemas.openxmlformats.org/markup-compatibility/2006">
              <mc:Choice xmlns:v="urn:schemas-microsoft-com:vml" Requires="v">
                <p:oleObj spid="_x0000_s97948" name="Visio" r:id="rId4" imgW="4738672" imgH="1251180" progId="Visio.Drawing.11">
                  <p:embed/>
                </p:oleObj>
              </mc:Choice>
              <mc:Fallback>
                <p:oleObj name="Visio" r:id="rId4" imgW="4738672" imgH="125118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802" y="2022758"/>
                        <a:ext cx="328295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8" name="对象 4"/>
          <p:cNvGraphicFramePr>
            <a:graphicFrameLocks noChangeAspect="1"/>
          </p:cNvGraphicFramePr>
          <p:nvPr>
            <p:extLst>
              <p:ext uri="{D42A27DB-BD31-4B8C-83A1-F6EECF244321}">
                <p14:modId xmlns:p14="http://schemas.microsoft.com/office/powerpoint/2010/main" val="3732726921"/>
              </p:ext>
            </p:extLst>
          </p:nvPr>
        </p:nvGraphicFramePr>
        <p:xfrm>
          <a:off x="781027" y="3653120"/>
          <a:ext cx="2476500" cy="962025"/>
        </p:xfrm>
        <a:graphic>
          <a:graphicData uri="http://schemas.openxmlformats.org/presentationml/2006/ole">
            <mc:AlternateContent xmlns:mc="http://schemas.openxmlformats.org/markup-compatibility/2006">
              <mc:Choice xmlns:v="urn:schemas-microsoft-com:vml" Requires="v">
                <p:oleObj spid="_x0000_s97949" name="Visio" r:id="rId6" imgW="3280494" imgH="1276290" progId="Visio.Drawing.11">
                  <p:embed/>
                </p:oleObj>
              </mc:Choice>
              <mc:Fallback>
                <p:oleObj name="Visio" r:id="rId6" imgW="3280494" imgH="127629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1027" y="3653120"/>
                        <a:ext cx="247650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60" name="对象 6"/>
          <p:cNvGraphicFramePr>
            <a:graphicFrameLocks noChangeAspect="1"/>
          </p:cNvGraphicFramePr>
          <p:nvPr>
            <p:extLst>
              <p:ext uri="{D42A27DB-BD31-4B8C-83A1-F6EECF244321}">
                <p14:modId xmlns:p14="http://schemas.microsoft.com/office/powerpoint/2010/main" val="177145927"/>
              </p:ext>
            </p:extLst>
          </p:nvPr>
        </p:nvGraphicFramePr>
        <p:xfrm>
          <a:off x="4445653" y="3513708"/>
          <a:ext cx="3048000" cy="1200150"/>
        </p:xfrm>
        <a:graphic>
          <a:graphicData uri="http://schemas.openxmlformats.org/presentationml/2006/ole">
            <mc:AlternateContent xmlns:mc="http://schemas.openxmlformats.org/markup-compatibility/2006">
              <mc:Choice xmlns:v="urn:schemas-microsoft-com:vml" Requires="v">
                <p:oleObj spid="_x0000_s97950" name="Visio" r:id="rId8" imgW="5178448" imgH="2034990" progId="Visio.Drawing.11">
                  <p:embed/>
                </p:oleObj>
              </mc:Choice>
              <mc:Fallback>
                <p:oleObj name="Visio" r:id="rId8" imgW="5178448" imgH="2034990"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45653" y="3513708"/>
                        <a:ext cx="3048000" cy="120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925489" y="2887945"/>
            <a:ext cx="2447925" cy="365036"/>
          </a:xfrm>
          <a:prstGeom prst="rect">
            <a:avLst/>
          </a:prstGeom>
        </p:spPr>
        <p:txBody>
          <a:bodyPr>
            <a:spAutoFit/>
          </a:bodyPr>
          <a:lstStyle/>
          <a:p>
            <a:pPr algn="ctr" eaLnBrk="0" hangingPunct="0">
              <a:lnSpc>
                <a:spcPct val="150000"/>
              </a:lnSpc>
              <a:spcAft>
                <a:spcPts val="600"/>
              </a:spcAft>
              <a:defRPr/>
            </a:pPr>
            <a:r>
              <a:rPr lang="zh-CN" altLang="en-US" sz="1400" kern="0" dirty="0" smtClean="0">
                <a:solidFill>
                  <a:schemeClr val="tx2">
                    <a:lumMod val="50000"/>
                  </a:schemeClr>
                </a:solidFill>
                <a:latin typeface="黑体" pitchFamily="49" charset="-122"/>
                <a:ea typeface="黑体" pitchFamily="49" charset="-122"/>
              </a:rPr>
              <a:t>典型</a:t>
            </a:r>
            <a:r>
              <a:rPr lang="zh-CN" altLang="en-US" sz="1400" kern="0" dirty="0">
                <a:solidFill>
                  <a:schemeClr val="tx2">
                    <a:lumMod val="50000"/>
                  </a:schemeClr>
                </a:solidFill>
                <a:latin typeface="黑体" pitchFamily="49" charset="-122"/>
                <a:ea typeface="黑体" pitchFamily="49" charset="-122"/>
              </a:rPr>
              <a:t>模拟频率合成</a:t>
            </a:r>
            <a:endParaRPr lang="en-US" altLang="zh-CN" sz="1400" kern="0" dirty="0">
              <a:solidFill>
                <a:schemeClr val="tx2">
                  <a:lumMod val="50000"/>
                </a:schemeClr>
              </a:solidFill>
              <a:latin typeface="黑体" pitchFamily="49" charset="-122"/>
              <a:ea typeface="黑体" pitchFamily="49" charset="-122"/>
            </a:endParaRPr>
          </a:p>
        </p:txBody>
      </p:sp>
      <p:sp>
        <p:nvSpPr>
          <p:cNvPr id="15" name="矩形 14"/>
          <p:cNvSpPr/>
          <p:nvPr/>
        </p:nvSpPr>
        <p:spPr>
          <a:xfrm>
            <a:off x="1158852" y="4559583"/>
            <a:ext cx="1925637"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频率合成</a:t>
            </a:r>
            <a:endParaRPr lang="en-US" altLang="zh-CN" sz="1400" kern="0" dirty="0">
              <a:solidFill>
                <a:schemeClr val="tx2">
                  <a:lumMod val="50000"/>
                </a:schemeClr>
              </a:solidFill>
              <a:latin typeface="黑体" pitchFamily="49" charset="-122"/>
              <a:ea typeface="黑体" pitchFamily="49" charset="-122"/>
            </a:endParaRPr>
          </a:p>
        </p:txBody>
      </p:sp>
      <p:sp>
        <p:nvSpPr>
          <p:cNvPr id="16" name="矩形 15"/>
          <p:cNvSpPr/>
          <p:nvPr/>
        </p:nvSpPr>
        <p:spPr>
          <a:xfrm>
            <a:off x="5045728" y="4597971"/>
            <a:ext cx="1925638"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频率合成</a:t>
            </a:r>
            <a:endParaRPr lang="en-US" altLang="zh-CN" sz="1400" kern="0" dirty="0">
              <a:solidFill>
                <a:schemeClr val="tx2">
                  <a:lumMod val="50000"/>
                </a:schemeClr>
              </a:solidFill>
              <a:latin typeface="黑体" pitchFamily="49" charset="-122"/>
              <a:ea typeface="黑体" pitchFamily="49" charset="-122"/>
            </a:endParaRPr>
          </a:p>
        </p:txBody>
      </p:sp>
      <p:sp>
        <p:nvSpPr>
          <p:cNvPr id="25" name="Rectangle 2"/>
          <p:cNvSpPr txBox="1">
            <a:spLocks noChangeArrowheads="1"/>
          </p:cNvSpPr>
          <p:nvPr/>
        </p:nvSpPr>
        <p:spPr bwMode="white">
          <a:xfrm>
            <a:off x="303134" y="184945"/>
            <a:ext cx="7858125" cy="609600"/>
          </a:xfrm>
          <a:prstGeom prst="rect">
            <a:avLst/>
          </a:prstGeom>
          <a:noFill/>
          <a:ln w="9525">
            <a:noFill/>
            <a:miter lim="800000"/>
            <a:headEnd/>
            <a:tailEnd/>
          </a:ln>
          <a:effectLst/>
        </p:spPr>
        <p:txBody>
          <a:bodyPr anchor="ctr"/>
          <a:lstStyle/>
          <a:p>
            <a:pPr algn="ctr" eaLnBrk="1" hangingPunct="1">
              <a:defRPr/>
            </a:pPr>
            <a:r>
              <a:rPr lang="zh-CN" altLang="en-US" sz="4000" dirty="0">
                <a:solidFill>
                  <a:schemeClr val="tx2"/>
                </a:solidFill>
                <a:ea typeface="微软雅黑" panose="020B0503020204020204" pitchFamily="34" charset="-122"/>
                <a:cs typeface="Times New Roman" panose="02020603050405020304" pitchFamily="18" charset="0"/>
              </a:rPr>
              <a:t>频率合成技术基本技术</a:t>
            </a:r>
            <a:endParaRPr lang="en-US" altLang="ko-KR" sz="4000" dirty="0">
              <a:solidFill>
                <a:schemeClr val="tx2"/>
              </a:solidFill>
              <a:ea typeface="微软雅黑" panose="020B0503020204020204" pitchFamily="34" charset="-122"/>
              <a:cs typeface="Times New Roman" panose="02020603050405020304" pitchFamily="18" charset="0"/>
            </a:endParaRPr>
          </a:p>
        </p:txBody>
      </p:sp>
      <p:sp>
        <p:nvSpPr>
          <p:cNvPr id="21" name="矩形 20"/>
          <p:cNvSpPr/>
          <p:nvPr/>
        </p:nvSpPr>
        <p:spPr bwMode="auto">
          <a:xfrm>
            <a:off x="4020420" y="1879089"/>
            <a:ext cx="46085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22" name="矩形 21"/>
          <p:cNvSpPr/>
          <p:nvPr/>
        </p:nvSpPr>
        <p:spPr>
          <a:xfrm>
            <a:off x="5245970" y="2887152"/>
            <a:ext cx="2446337"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作为</a:t>
            </a:r>
            <a:r>
              <a:rPr lang="en-US" altLang="zh-CN" sz="1400" kern="0" dirty="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参考源</a:t>
            </a:r>
            <a:endParaRPr lang="en-US" altLang="zh-CN" sz="1400" kern="0" dirty="0">
              <a:solidFill>
                <a:schemeClr val="tx2">
                  <a:lumMod val="50000"/>
                </a:schemeClr>
              </a:solidFill>
              <a:latin typeface="黑体" pitchFamily="49" charset="-122"/>
              <a:ea typeface="黑体" pitchFamily="49" charset="-122"/>
            </a:endParaRPr>
          </a:p>
        </p:txBody>
      </p:sp>
      <p:graphicFrame>
        <p:nvGraphicFramePr>
          <p:cNvPr id="26" name="对象 11"/>
          <p:cNvGraphicFramePr>
            <a:graphicFrameLocks noChangeAspect="1"/>
          </p:cNvGraphicFramePr>
          <p:nvPr>
            <p:extLst>
              <p:ext uri="{D42A27DB-BD31-4B8C-83A1-F6EECF244321}">
                <p14:modId xmlns:p14="http://schemas.microsoft.com/office/powerpoint/2010/main" val="2460995695"/>
              </p:ext>
            </p:extLst>
          </p:nvPr>
        </p:nvGraphicFramePr>
        <p:xfrm>
          <a:off x="4095032" y="2042602"/>
          <a:ext cx="4533900" cy="860425"/>
        </p:xfrm>
        <a:graphic>
          <a:graphicData uri="http://schemas.openxmlformats.org/presentationml/2006/ole">
            <mc:AlternateContent xmlns:mc="http://schemas.openxmlformats.org/markup-compatibility/2006">
              <mc:Choice xmlns:v="urn:schemas-microsoft-com:vml" Requires="v">
                <p:oleObj spid="_x0000_s97951" name="Visio" r:id="rId10" imgW="5681436" imgH="1072980" progId="Visio.Drawing.11">
                  <p:embed/>
                </p:oleObj>
              </mc:Choice>
              <mc:Fallback>
                <p:oleObj name="Visio" r:id="rId10" imgW="5681436" imgH="1072980" progId="Visio.Drawing.11">
                  <p:embed/>
                  <p:pic>
                    <p:nvPicPr>
                      <p:cNvPr id="8" name="对象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95032" y="2042602"/>
                        <a:ext cx="453390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5523933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156"/>
                                        </p:tgtEl>
                                        <p:attrNameLst>
                                          <p:attrName>style.visibility</p:attrName>
                                        </p:attrNameLst>
                                      </p:cBhvr>
                                      <p:to>
                                        <p:strVal val="visible"/>
                                      </p:to>
                                    </p:set>
                                    <p:animEffect transition="in" filter="fade">
                                      <p:cBhvr>
                                        <p:cTn id="12" dur="1000"/>
                                        <p:tgtEl>
                                          <p:spTgt spid="6156"/>
                                        </p:tgtEl>
                                      </p:cBhvr>
                                    </p:animEffect>
                                    <p:anim calcmode="lin" valueType="num">
                                      <p:cBhvr>
                                        <p:cTn id="13" dur="1000" fill="hold"/>
                                        <p:tgtEl>
                                          <p:spTgt spid="6156"/>
                                        </p:tgtEl>
                                        <p:attrNameLst>
                                          <p:attrName>ppt_x</p:attrName>
                                        </p:attrNameLst>
                                      </p:cBhvr>
                                      <p:tavLst>
                                        <p:tav tm="0">
                                          <p:val>
                                            <p:strVal val="#ppt_x"/>
                                          </p:val>
                                        </p:tav>
                                        <p:tav tm="100000">
                                          <p:val>
                                            <p:strVal val="#ppt_x"/>
                                          </p:val>
                                        </p:tav>
                                      </p:tavLst>
                                    </p:anim>
                                    <p:anim calcmode="lin" valueType="num">
                                      <p:cBhvr>
                                        <p:cTn id="14" dur="1000" fill="hold"/>
                                        <p:tgtEl>
                                          <p:spTgt spid="615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6158"/>
                                        </p:tgtEl>
                                        <p:attrNameLst>
                                          <p:attrName>style.visibility</p:attrName>
                                        </p:attrNameLst>
                                      </p:cBhvr>
                                      <p:to>
                                        <p:strVal val="visible"/>
                                      </p:to>
                                    </p:set>
                                    <p:animEffect transition="in" filter="fade">
                                      <p:cBhvr>
                                        <p:cTn id="28" dur="1000"/>
                                        <p:tgtEl>
                                          <p:spTgt spid="6158"/>
                                        </p:tgtEl>
                                      </p:cBhvr>
                                    </p:animEffect>
                                    <p:anim calcmode="lin" valueType="num">
                                      <p:cBhvr>
                                        <p:cTn id="29" dur="1000" fill="hold"/>
                                        <p:tgtEl>
                                          <p:spTgt spid="6158"/>
                                        </p:tgtEl>
                                        <p:attrNameLst>
                                          <p:attrName>ppt_x</p:attrName>
                                        </p:attrNameLst>
                                      </p:cBhvr>
                                      <p:tavLst>
                                        <p:tav tm="0">
                                          <p:val>
                                            <p:strVal val="#ppt_x"/>
                                          </p:val>
                                        </p:tav>
                                        <p:tav tm="100000">
                                          <p:val>
                                            <p:strVal val="#ppt_x"/>
                                          </p:val>
                                        </p:tav>
                                      </p:tavLst>
                                    </p:anim>
                                    <p:anim calcmode="lin" valueType="num">
                                      <p:cBhvr>
                                        <p:cTn id="30" dur="1000" fill="hold"/>
                                        <p:tgtEl>
                                          <p:spTgt spid="615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par>
                          <p:cTn id="36" fill="hold" nodeType="afterGroup">
                            <p:stCondLst>
                              <p:cond delay="2000"/>
                            </p:stCondLst>
                            <p:childTnLst>
                              <p:par>
                                <p:cTn id="37" presetID="42"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160"/>
                                        </p:tgtEl>
                                        <p:attrNameLst>
                                          <p:attrName>style.visibility</p:attrName>
                                        </p:attrNameLst>
                                      </p:cBhvr>
                                      <p:to>
                                        <p:strVal val="visible"/>
                                      </p:to>
                                    </p:set>
                                    <p:animEffect transition="in" filter="fade">
                                      <p:cBhvr>
                                        <p:cTn id="44" dur="1000"/>
                                        <p:tgtEl>
                                          <p:spTgt spid="6160"/>
                                        </p:tgtEl>
                                      </p:cBhvr>
                                    </p:animEffect>
                                    <p:anim calcmode="lin" valueType="num">
                                      <p:cBhvr>
                                        <p:cTn id="45" dur="1000" fill="hold"/>
                                        <p:tgtEl>
                                          <p:spTgt spid="6160"/>
                                        </p:tgtEl>
                                        <p:attrNameLst>
                                          <p:attrName>ppt_x</p:attrName>
                                        </p:attrNameLst>
                                      </p:cBhvr>
                                      <p:tavLst>
                                        <p:tav tm="0">
                                          <p:val>
                                            <p:strVal val="#ppt_x"/>
                                          </p:val>
                                        </p:tav>
                                        <p:tav tm="100000">
                                          <p:val>
                                            <p:strVal val="#ppt_x"/>
                                          </p:val>
                                        </p:tav>
                                      </p:tavLst>
                                    </p:anim>
                                    <p:anim calcmode="lin" valueType="num">
                                      <p:cBhvr>
                                        <p:cTn id="46" dur="1000" fill="hold"/>
                                        <p:tgtEl>
                                          <p:spTgt spid="616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42" presetClass="entr" presetSubtype="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000"/>
                                        <p:tgtEl>
                                          <p:spTgt spid="21"/>
                                        </p:tgtEl>
                                      </p:cBhvr>
                                    </p:animEffect>
                                    <p:anim calcmode="lin" valueType="num">
                                      <p:cBhvr>
                                        <p:cTn id="56" dur="1000" fill="hold"/>
                                        <p:tgtEl>
                                          <p:spTgt spid="21"/>
                                        </p:tgtEl>
                                        <p:attrNameLst>
                                          <p:attrName>ppt_x</p:attrName>
                                        </p:attrNameLst>
                                      </p:cBhvr>
                                      <p:tavLst>
                                        <p:tav tm="0">
                                          <p:val>
                                            <p:strVal val="#ppt_x"/>
                                          </p:val>
                                        </p:tav>
                                        <p:tav tm="100000">
                                          <p:val>
                                            <p:strVal val="#ppt_x"/>
                                          </p:val>
                                        </p:tav>
                                      </p:tavLst>
                                    </p:anim>
                                    <p:anim calcmode="lin" valueType="num">
                                      <p:cBhvr>
                                        <p:cTn id="57" dur="1000" fill="hold"/>
                                        <p:tgtEl>
                                          <p:spTgt spid="21"/>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anim calcmode="lin" valueType="num">
                                      <p:cBhvr>
                                        <p:cTn id="61" dur="1000" fill="hold"/>
                                        <p:tgtEl>
                                          <p:spTgt spid="26"/>
                                        </p:tgtEl>
                                        <p:attrNameLst>
                                          <p:attrName>ppt_x</p:attrName>
                                        </p:attrNameLst>
                                      </p:cBhvr>
                                      <p:tavLst>
                                        <p:tav tm="0">
                                          <p:val>
                                            <p:strVal val="#ppt_x"/>
                                          </p:val>
                                        </p:tav>
                                        <p:tav tm="100000">
                                          <p:val>
                                            <p:strVal val="#ppt_x"/>
                                          </p:val>
                                        </p:tav>
                                      </p:tavLst>
                                    </p:anim>
                                    <p:anim calcmode="lin" valueType="num">
                                      <p:cBhvr>
                                        <p:cTn id="62" dur="1000" fill="hold"/>
                                        <p:tgtEl>
                                          <p:spTgt spid="26"/>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anim calcmode="lin" valueType="num">
                                      <p:cBhvr>
                                        <p:cTn id="66" dur="1000" fill="hold"/>
                                        <p:tgtEl>
                                          <p:spTgt spid="22"/>
                                        </p:tgtEl>
                                        <p:attrNameLst>
                                          <p:attrName>ppt_x</p:attrName>
                                        </p:attrNameLst>
                                      </p:cBhvr>
                                      <p:tavLst>
                                        <p:tav tm="0">
                                          <p:val>
                                            <p:strVal val="#ppt_x"/>
                                          </p:val>
                                        </p:tav>
                                        <p:tav tm="100000">
                                          <p:val>
                                            <p:strVal val="#ppt_x"/>
                                          </p:val>
                                        </p:tav>
                                      </p:tavLst>
                                    </p:anim>
                                    <p:anim calcmode="lin" valueType="num">
                                      <p:cBhvr>
                                        <p:cTn id="6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animBg="1"/>
      <p:bldP spid="10" grpId="0" animBg="1"/>
      <p:bldP spid="8" grpId="0"/>
      <p:bldP spid="15" grpId="0"/>
      <p:bldP spid="16" grpId="0"/>
      <p:bldP spid="21" grpId="0" animBg="1"/>
      <p:bldP spid="2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916239" y="159629"/>
            <a:ext cx="4042792" cy="724942"/>
          </a:xfrm>
        </p:spPr>
        <p:txBody>
          <a:bodyPr/>
          <a:lstStyle/>
          <a:p>
            <a:r>
              <a:rPr lang="zh-CN" altLang="en-US" sz="4000" dirty="0" smtClean="0">
                <a:latin typeface="微软雅黑" pitchFamily="34" charset="-122"/>
                <a:ea typeface="微软雅黑" pitchFamily="34" charset="-122"/>
              </a:rPr>
              <a:t>倒易混频</a:t>
            </a:r>
          </a:p>
        </p:txBody>
      </p:sp>
      <p:graphicFrame>
        <p:nvGraphicFramePr>
          <p:cNvPr id="10242" name="Object 4"/>
          <p:cNvGraphicFramePr>
            <a:graphicFrameLocks noGrp="1" noChangeAspect="1"/>
          </p:cNvGraphicFramePr>
          <p:nvPr>
            <p:ph sz="half" idx="1"/>
            <p:extLst>
              <p:ext uri="{D42A27DB-BD31-4B8C-83A1-F6EECF244321}">
                <p14:modId xmlns:p14="http://schemas.microsoft.com/office/powerpoint/2010/main" val="3871164110"/>
              </p:ext>
            </p:extLst>
          </p:nvPr>
        </p:nvGraphicFramePr>
        <p:xfrm>
          <a:off x="1403648" y="5085184"/>
          <a:ext cx="6801112" cy="431452"/>
        </p:xfrm>
        <a:graphic>
          <a:graphicData uri="http://schemas.openxmlformats.org/presentationml/2006/ole">
            <mc:AlternateContent xmlns:mc="http://schemas.openxmlformats.org/markup-compatibility/2006">
              <mc:Choice xmlns:v="urn:schemas-microsoft-com:vml" Requires="v">
                <p:oleObj spid="_x0000_s101525" name="公式" r:id="rId4" imgW="3403440" imgH="215640" progId="Equation.3">
                  <p:embed/>
                </p:oleObj>
              </mc:Choice>
              <mc:Fallback>
                <p:oleObj name="公式" r:id="rId4" imgW="340344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5085184"/>
                        <a:ext cx="6801112" cy="431452"/>
                      </a:xfrm>
                      <a:prstGeom prst="rect">
                        <a:avLst/>
                      </a:prstGeom>
                      <a:solidFill>
                        <a:schemeClr val="accent6">
                          <a:lumMod val="40000"/>
                          <a:lumOff val="60000"/>
                        </a:schemeClr>
                      </a:solidFill>
                      <a:ln>
                        <a:noFill/>
                      </a:ln>
                      <a:effectLst/>
                      <a:extLst/>
                    </p:spPr>
                  </p:pic>
                </p:oleObj>
              </mc:Fallback>
            </mc:AlternateContent>
          </a:graphicData>
        </a:graphic>
      </p:graphicFrame>
      <p:pic>
        <p:nvPicPr>
          <p:cNvPr id="10244" name="Picture 87" descr="a"/>
          <p:cNvPicPr>
            <a:picLocks noChangeAspect="1" noChangeArrowheads="1"/>
          </p:cNvPicPr>
          <p:nvPr/>
        </p:nvPicPr>
        <p:blipFill>
          <a:blip r:embed="rId6" cstate="print"/>
          <a:srcRect/>
          <a:stretch>
            <a:fillRect/>
          </a:stretch>
        </p:blipFill>
        <p:spPr bwMode="auto">
          <a:xfrm>
            <a:off x="2051050" y="2133600"/>
            <a:ext cx="5111750" cy="2420938"/>
          </a:xfrm>
          <a:prstGeom prst="rect">
            <a:avLst/>
          </a:prstGeom>
          <a:noFill/>
          <a:ln w="9525">
            <a:noFill/>
            <a:miter lim="800000"/>
            <a:headEnd/>
            <a:tailEnd/>
          </a:ln>
        </p:spPr>
      </p:pic>
      <p:sp>
        <p:nvSpPr>
          <p:cNvPr id="10245" name="Text Box 88"/>
          <p:cNvSpPr txBox="1">
            <a:spLocks noChangeArrowheads="1"/>
          </p:cNvSpPr>
          <p:nvPr/>
        </p:nvSpPr>
        <p:spPr bwMode="auto">
          <a:xfrm>
            <a:off x="395536" y="884571"/>
            <a:ext cx="7704856" cy="1207318"/>
          </a:xfrm>
          <a:prstGeom prst="rect">
            <a:avLst/>
          </a:prstGeom>
          <a:noFill/>
          <a:ln w="9525" algn="ctr">
            <a:noFill/>
            <a:miter lim="800000"/>
            <a:headEnd/>
            <a:tailEnd type="none" w="med" len="lg"/>
          </a:ln>
        </p:spPr>
        <p:txBody>
          <a:bodyPr wrap="square">
            <a:spAutoFit/>
          </a:bodyPr>
          <a:lstStyle/>
          <a:p>
            <a:pPr algn="l">
              <a:lnSpc>
                <a:spcPts val="3000"/>
              </a:lnSpc>
            </a:pPr>
            <a:r>
              <a:rPr lang="zh-CN" altLang="en-US" sz="2000" b="0" dirty="0"/>
              <a:t>      </a:t>
            </a:r>
            <a:r>
              <a:rPr lang="zh-CN" altLang="en-US" sz="2000" dirty="0"/>
              <a:t>在接收机中，相位噪声的影响使信噪比和选择性变坏。频率为</a:t>
            </a:r>
            <a:r>
              <a:rPr lang="en-US" altLang="zh-CN" sz="2000" i="1" dirty="0"/>
              <a:t>f</a:t>
            </a:r>
            <a:r>
              <a:rPr lang="en-US" altLang="zh-CN" sz="2000" i="1" baseline="-25000" dirty="0"/>
              <a:t>0</a:t>
            </a:r>
            <a:r>
              <a:rPr lang="zh-CN" altLang="en-US" sz="2000" dirty="0"/>
              <a:t>的本机振荡器使所需的信号下变频到中频信号，由于相位噪声的存在，使不需要的干扰信号下变频后也落在带内。</a:t>
            </a:r>
          </a:p>
        </p:txBody>
      </p:sp>
      <p:sp>
        <p:nvSpPr>
          <p:cNvPr id="10246" name="Text Box 89"/>
          <p:cNvSpPr txBox="1">
            <a:spLocks noChangeArrowheads="1"/>
          </p:cNvSpPr>
          <p:nvPr/>
        </p:nvSpPr>
        <p:spPr bwMode="auto">
          <a:xfrm>
            <a:off x="539750" y="4652963"/>
            <a:ext cx="8064500" cy="396875"/>
          </a:xfrm>
          <a:prstGeom prst="rect">
            <a:avLst/>
          </a:prstGeom>
          <a:noFill/>
          <a:ln w="9525" algn="ctr">
            <a:noFill/>
            <a:miter lim="800000"/>
            <a:headEnd/>
            <a:tailEnd type="none" w="med" len="lg"/>
          </a:ln>
        </p:spPr>
        <p:txBody>
          <a:bodyPr>
            <a:spAutoFit/>
          </a:bodyPr>
          <a:lstStyle/>
          <a:p>
            <a:pPr algn="l"/>
            <a:r>
              <a:rPr lang="zh-CN" altLang="en-US" sz="2000" dirty="0"/>
              <a:t>为了使相邻通道抑制率达到</a:t>
            </a:r>
            <a:r>
              <a:rPr lang="en-US" altLang="zh-CN" sz="2000" dirty="0" err="1" smtClean="0"/>
              <a:t>SdB</a:t>
            </a:r>
            <a:r>
              <a:rPr lang="zh-CN" altLang="en-US" sz="2000" dirty="0"/>
              <a:t>，最大可容许相位噪声的表达式为：</a:t>
            </a:r>
          </a:p>
        </p:txBody>
      </p:sp>
      <p:grpSp>
        <p:nvGrpSpPr>
          <p:cNvPr id="2" name="Group 92"/>
          <p:cNvGrpSpPr>
            <a:grpSpLocks/>
          </p:cNvGrpSpPr>
          <p:nvPr/>
        </p:nvGrpSpPr>
        <p:grpSpPr bwMode="auto">
          <a:xfrm>
            <a:off x="2195513" y="5445125"/>
            <a:ext cx="1584325" cy="990600"/>
            <a:chOff x="1383" y="3430"/>
            <a:chExt cx="998" cy="624"/>
          </a:xfrm>
        </p:grpSpPr>
        <p:sp>
          <p:nvSpPr>
            <p:cNvPr id="10254" name="Text Box 90"/>
            <p:cNvSpPr txBox="1">
              <a:spLocks noChangeArrowheads="1"/>
            </p:cNvSpPr>
            <p:nvPr/>
          </p:nvSpPr>
          <p:spPr bwMode="auto">
            <a:xfrm>
              <a:off x="1383" y="3612"/>
              <a:ext cx="998" cy="442"/>
            </a:xfrm>
            <a:prstGeom prst="rect">
              <a:avLst/>
            </a:prstGeom>
            <a:noFill/>
            <a:ln w="9525" algn="ctr">
              <a:noFill/>
              <a:miter lim="800000"/>
              <a:headEnd/>
              <a:tailEnd type="none" w="med" len="lg"/>
            </a:ln>
          </p:spPr>
          <p:txBody>
            <a:bodyPr>
              <a:spAutoFit/>
            </a:bodyPr>
            <a:lstStyle/>
            <a:p>
              <a:pPr algn="l"/>
              <a:r>
                <a:rPr lang="zh-CN" altLang="en-US" sz="2000"/>
                <a:t>所需要用得信号电平</a:t>
              </a:r>
            </a:p>
          </p:txBody>
        </p:sp>
        <p:sp>
          <p:nvSpPr>
            <p:cNvPr id="10255" name="Line 91"/>
            <p:cNvSpPr>
              <a:spLocks noChangeShapeType="1"/>
            </p:cNvSpPr>
            <p:nvPr/>
          </p:nvSpPr>
          <p:spPr bwMode="auto">
            <a:xfrm flipV="1">
              <a:off x="1746" y="3430"/>
              <a:ext cx="91" cy="227"/>
            </a:xfrm>
            <a:prstGeom prst="line">
              <a:avLst/>
            </a:prstGeom>
            <a:noFill/>
            <a:ln w="28575">
              <a:solidFill>
                <a:schemeClr val="tx1"/>
              </a:solidFill>
              <a:round/>
              <a:headEnd/>
              <a:tailEnd type="stealth" w="med" len="lg"/>
            </a:ln>
          </p:spPr>
          <p:txBody>
            <a:bodyPr/>
            <a:lstStyle/>
            <a:p>
              <a:endParaRPr lang="zh-CN" altLang="en-US"/>
            </a:p>
          </p:txBody>
        </p:sp>
      </p:grpSp>
      <p:grpSp>
        <p:nvGrpSpPr>
          <p:cNvPr id="3" name="Group 95"/>
          <p:cNvGrpSpPr>
            <a:grpSpLocks/>
          </p:cNvGrpSpPr>
          <p:nvPr/>
        </p:nvGrpSpPr>
        <p:grpSpPr bwMode="auto">
          <a:xfrm>
            <a:off x="3966085" y="5463638"/>
            <a:ext cx="1943100" cy="990600"/>
            <a:chOff x="2336" y="3430"/>
            <a:chExt cx="1224" cy="624"/>
          </a:xfrm>
        </p:grpSpPr>
        <p:sp>
          <p:nvSpPr>
            <p:cNvPr id="10252" name="Text Box 93"/>
            <p:cNvSpPr txBox="1">
              <a:spLocks noChangeArrowheads="1"/>
            </p:cNvSpPr>
            <p:nvPr/>
          </p:nvSpPr>
          <p:spPr bwMode="auto">
            <a:xfrm>
              <a:off x="2336" y="3612"/>
              <a:ext cx="1224" cy="442"/>
            </a:xfrm>
            <a:prstGeom prst="rect">
              <a:avLst/>
            </a:prstGeom>
            <a:noFill/>
            <a:ln w="9525" algn="ctr">
              <a:noFill/>
              <a:miter lim="800000"/>
              <a:headEnd/>
              <a:tailEnd type="none" w="med" len="lg"/>
            </a:ln>
          </p:spPr>
          <p:txBody>
            <a:bodyPr>
              <a:spAutoFit/>
            </a:bodyPr>
            <a:lstStyle/>
            <a:p>
              <a:r>
                <a:rPr lang="zh-CN" altLang="en-US" sz="2000"/>
                <a:t>不希望得到的干扰信号电平</a:t>
              </a:r>
            </a:p>
          </p:txBody>
        </p:sp>
        <p:sp>
          <p:nvSpPr>
            <p:cNvPr id="10253" name="Line 94"/>
            <p:cNvSpPr>
              <a:spLocks noChangeShapeType="1"/>
            </p:cNvSpPr>
            <p:nvPr/>
          </p:nvSpPr>
          <p:spPr bwMode="auto">
            <a:xfrm flipH="1" flipV="1">
              <a:off x="2880" y="3430"/>
              <a:ext cx="45" cy="272"/>
            </a:xfrm>
            <a:prstGeom prst="line">
              <a:avLst/>
            </a:prstGeom>
            <a:noFill/>
            <a:ln w="28575">
              <a:solidFill>
                <a:schemeClr val="tx1"/>
              </a:solidFill>
              <a:round/>
              <a:headEnd/>
              <a:tailEnd type="stealth" w="med" len="lg"/>
            </a:ln>
          </p:spPr>
          <p:txBody>
            <a:bodyPr/>
            <a:lstStyle/>
            <a:p>
              <a:endParaRPr lang="zh-CN" altLang="en-US"/>
            </a:p>
          </p:txBody>
        </p:sp>
      </p:grpSp>
      <p:grpSp>
        <p:nvGrpSpPr>
          <p:cNvPr id="4" name="Group 98"/>
          <p:cNvGrpSpPr>
            <a:grpSpLocks/>
          </p:cNvGrpSpPr>
          <p:nvPr/>
        </p:nvGrpSpPr>
        <p:grpSpPr bwMode="auto">
          <a:xfrm>
            <a:off x="5724525" y="5373688"/>
            <a:ext cx="1295400" cy="1062037"/>
            <a:chOff x="3606" y="3385"/>
            <a:chExt cx="816" cy="669"/>
          </a:xfrm>
        </p:grpSpPr>
        <p:sp>
          <p:nvSpPr>
            <p:cNvPr id="10250" name="Text Box 96"/>
            <p:cNvSpPr txBox="1">
              <a:spLocks noChangeArrowheads="1"/>
            </p:cNvSpPr>
            <p:nvPr/>
          </p:nvSpPr>
          <p:spPr bwMode="auto">
            <a:xfrm>
              <a:off x="3606" y="3612"/>
              <a:ext cx="816" cy="442"/>
            </a:xfrm>
            <a:prstGeom prst="rect">
              <a:avLst/>
            </a:prstGeom>
            <a:noFill/>
            <a:ln w="9525" algn="ctr">
              <a:noFill/>
              <a:miter lim="800000"/>
              <a:headEnd/>
              <a:tailEnd type="none" w="med" len="lg"/>
            </a:ln>
          </p:spPr>
          <p:txBody>
            <a:bodyPr>
              <a:spAutoFit/>
            </a:bodyPr>
            <a:lstStyle/>
            <a:p>
              <a:pPr algn="l"/>
              <a:r>
                <a:rPr lang="zh-CN" altLang="en-US" sz="2000"/>
                <a:t>中频滤波器带宽</a:t>
              </a:r>
            </a:p>
          </p:txBody>
        </p:sp>
        <p:sp>
          <p:nvSpPr>
            <p:cNvPr id="10251" name="Line 97"/>
            <p:cNvSpPr>
              <a:spLocks noChangeShapeType="1"/>
            </p:cNvSpPr>
            <p:nvPr/>
          </p:nvSpPr>
          <p:spPr bwMode="auto">
            <a:xfrm flipH="1" flipV="1">
              <a:off x="3742" y="3385"/>
              <a:ext cx="136" cy="272"/>
            </a:xfrm>
            <a:prstGeom prst="line">
              <a:avLst/>
            </a:prstGeom>
            <a:noFill/>
            <a:ln w="28575">
              <a:solidFill>
                <a:schemeClr val="tx1"/>
              </a:solidFill>
              <a:round/>
              <a:headEnd/>
              <a:tailEnd type="stealth" w="med" len="lg"/>
            </a:ln>
          </p:spPr>
          <p:txBody>
            <a:bodyPr/>
            <a:lstStyle/>
            <a:p>
              <a:endParaRPr lang="zh-CN" altLang="en-US"/>
            </a:p>
          </p:txBody>
        </p:sp>
      </p:grpSp>
    </p:spTree>
    <p:extLst>
      <p:ext uri="{BB962C8B-B14F-4D97-AF65-F5344CB8AC3E}">
        <p14:creationId xmlns:p14="http://schemas.microsoft.com/office/powerpoint/2010/main" val="126448968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常用的器件符号</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6</a:t>
            </a:fld>
            <a:endParaRPr lang="en-US" altLang="zh-CN"/>
          </a:p>
        </p:txBody>
      </p:sp>
      <p:pic>
        <p:nvPicPr>
          <p:cNvPr id="5" name="Picture 5"/>
          <p:cNvPicPr>
            <a:picLocks noChangeAspect="1" noChangeArrowheads="1"/>
          </p:cNvPicPr>
          <p:nvPr/>
        </p:nvPicPr>
        <p:blipFill rotWithShape="1">
          <a:blip r:embed="rId2" cstate="print"/>
          <a:srcRect l="29469" t="35065" r="57136" b="54263"/>
          <a:stretch/>
        </p:blipFill>
        <p:spPr bwMode="auto">
          <a:xfrm>
            <a:off x="436565" y="1920285"/>
            <a:ext cx="2376264" cy="1108924"/>
          </a:xfrm>
          <a:prstGeom prst="rect">
            <a:avLst/>
          </a:prstGeom>
          <a:noFill/>
          <a:ln w="9525" algn="ctr">
            <a:noFill/>
            <a:miter lim="800000"/>
            <a:headEnd/>
            <a:tailEnd/>
          </a:ln>
        </p:spPr>
      </p:pic>
      <p:pic>
        <p:nvPicPr>
          <p:cNvPr id="6" name="Picture 2"/>
          <p:cNvPicPr>
            <a:picLocks noChangeAspect="1" noChangeArrowheads="1"/>
          </p:cNvPicPr>
          <p:nvPr/>
        </p:nvPicPr>
        <p:blipFill rotWithShape="1">
          <a:blip r:embed="rId3" cstate="print"/>
          <a:srcRect l="26099" t="29379" r="27182" b="59354"/>
          <a:stretch/>
        </p:blipFill>
        <p:spPr bwMode="auto">
          <a:xfrm>
            <a:off x="107504" y="4725144"/>
            <a:ext cx="8315740" cy="1128183"/>
          </a:xfrm>
          <a:prstGeom prst="rect">
            <a:avLst/>
          </a:prstGeom>
          <a:noFill/>
          <a:ln w="9525" algn="ctr">
            <a:noFill/>
            <a:miter lim="800000"/>
            <a:headEnd/>
            <a:tailEnd/>
          </a:ln>
        </p:spPr>
      </p:pic>
      <p:pic>
        <p:nvPicPr>
          <p:cNvPr id="7" name="Picture 2"/>
          <p:cNvPicPr>
            <a:picLocks noChangeAspect="1" noChangeArrowheads="1"/>
          </p:cNvPicPr>
          <p:nvPr/>
        </p:nvPicPr>
        <p:blipFill rotWithShape="1">
          <a:blip r:embed="rId4" cstate="print"/>
          <a:srcRect l="36387" t="33333" r="32997" b="53802"/>
          <a:stretch/>
        </p:blipFill>
        <p:spPr bwMode="auto">
          <a:xfrm>
            <a:off x="3403694" y="1812711"/>
            <a:ext cx="5049320" cy="1193477"/>
          </a:xfrm>
          <a:prstGeom prst="rect">
            <a:avLst/>
          </a:prstGeom>
          <a:noFill/>
          <a:ln w="9525" algn="ctr">
            <a:noFill/>
            <a:miter lim="800000"/>
            <a:headEnd/>
            <a:tailEnd/>
          </a:ln>
        </p:spPr>
      </p:pic>
    </p:spTree>
    <p:extLst>
      <p:ext uri="{BB962C8B-B14F-4D97-AF65-F5344CB8AC3E}">
        <p14:creationId xmlns:p14="http://schemas.microsoft.com/office/powerpoint/2010/main" val="2801875220"/>
      </p:ext>
    </p:extLst>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55650" y="-100013"/>
            <a:ext cx="7793038" cy="1143001"/>
          </a:xfrm>
        </p:spPr>
        <p:txBody>
          <a:bodyPr/>
          <a:lstStyle/>
          <a:p>
            <a:r>
              <a:rPr lang="en-US" altLang="zh-CN" sz="4000" smtClean="0">
                <a:latin typeface="Times New Roman" pitchFamily="18" charset="0"/>
                <a:ea typeface="微软雅黑" pitchFamily="34" charset="-122"/>
                <a:cs typeface="Times New Roman" pitchFamily="18" charset="0"/>
              </a:rPr>
              <a:t>GSM</a:t>
            </a:r>
            <a:r>
              <a:rPr lang="zh-CN" altLang="en-US" sz="4000" smtClean="0">
                <a:latin typeface="Times New Roman" pitchFamily="18" charset="0"/>
                <a:ea typeface="微软雅黑" pitchFamily="34" charset="-122"/>
                <a:cs typeface="Times New Roman" pitchFamily="18" charset="0"/>
              </a:rPr>
              <a:t>接收机相位噪声要求</a:t>
            </a:r>
          </a:p>
        </p:txBody>
      </p:sp>
      <p:sp>
        <p:nvSpPr>
          <p:cNvPr id="49155" name="Rectangle 3"/>
          <p:cNvSpPr>
            <a:spLocks noGrp="1" noChangeArrowheads="1"/>
          </p:cNvSpPr>
          <p:nvPr>
            <p:ph type="body" sz="half" idx="1"/>
          </p:nvPr>
        </p:nvSpPr>
        <p:spPr>
          <a:xfrm>
            <a:off x="250825" y="1125538"/>
            <a:ext cx="9144000" cy="2374900"/>
          </a:xfrm>
        </p:spPr>
        <p:txBody>
          <a:bodyPr/>
          <a:lstStyle/>
          <a:p>
            <a:pPr>
              <a:buFont typeface="Wingdings" pitchFamily="2" charset="2"/>
              <a:buNone/>
            </a:pPr>
            <a:r>
              <a:rPr lang="en-US" altLang="zh-CN" sz="1600" smtClean="0">
                <a:latin typeface="Times New Roman" pitchFamily="18" charset="0"/>
              </a:rPr>
              <a:t>       </a:t>
            </a:r>
            <a:r>
              <a:rPr lang="en-US" altLang="zh-CN" sz="2400" b="1" smtClean="0">
                <a:latin typeface="Times New Roman" pitchFamily="18" charset="0"/>
              </a:rPr>
              <a:t>GSM</a:t>
            </a:r>
            <a:r>
              <a:rPr lang="zh-CN" altLang="en-US" sz="2400" b="1" smtClean="0">
                <a:latin typeface="Times New Roman" pitchFamily="18" charset="0"/>
              </a:rPr>
              <a:t>（全球移动通信系统）蜂窝标准要求最小干扰信号抑制</a:t>
            </a:r>
          </a:p>
          <a:p>
            <a:pPr>
              <a:buFont typeface="Wingdings" pitchFamily="2" charset="2"/>
              <a:buNone/>
            </a:pPr>
            <a:r>
              <a:rPr lang="zh-CN" altLang="en-US" sz="2400" b="1" smtClean="0">
                <a:latin typeface="Times New Roman" pitchFamily="18" charset="0"/>
              </a:rPr>
              <a:t>度为</a:t>
            </a:r>
            <a:r>
              <a:rPr lang="en-US" altLang="zh-CN" sz="2400" b="1" smtClean="0">
                <a:latin typeface="Times New Roman" pitchFamily="18" charset="0"/>
              </a:rPr>
              <a:t>9dB</a:t>
            </a:r>
            <a:r>
              <a:rPr lang="zh-CN" altLang="en-US" sz="2400" b="1" smtClean="0">
                <a:latin typeface="Times New Roman" pitchFamily="18" charset="0"/>
              </a:rPr>
              <a:t>；当载波电平为</a:t>
            </a:r>
            <a:r>
              <a:rPr lang="en-US" altLang="zh-CN" sz="2400" b="1" smtClean="0">
                <a:latin typeface="Times New Roman" pitchFamily="18" charset="0"/>
              </a:rPr>
              <a:t>-99dBm</a:t>
            </a:r>
            <a:r>
              <a:rPr lang="zh-CN" altLang="en-US" sz="2400" b="1" smtClean="0">
                <a:latin typeface="Times New Roman" pitchFamily="18" charset="0"/>
              </a:rPr>
              <a:t>时，干扰信号电压在离载波</a:t>
            </a:r>
            <a:r>
              <a:rPr lang="en-US" altLang="zh-CN" sz="2400" b="1" smtClean="0">
                <a:latin typeface="Times New Roman" pitchFamily="18" charset="0"/>
              </a:rPr>
              <a:t>3MHz</a:t>
            </a:r>
          </a:p>
          <a:p>
            <a:pPr>
              <a:buFont typeface="Wingdings" pitchFamily="2" charset="2"/>
              <a:buNone/>
            </a:pPr>
            <a:r>
              <a:rPr lang="zh-CN" altLang="en-US" sz="2400" b="1" smtClean="0">
                <a:latin typeface="Times New Roman" pitchFamily="18" charset="0"/>
              </a:rPr>
              <a:t>处为</a:t>
            </a:r>
            <a:r>
              <a:rPr lang="en-US" altLang="zh-CN" sz="2400" b="1" smtClean="0">
                <a:latin typeface="Times New Roman" pitchFamily="18" charset="0"/>
              </a:rPr>
              <a:t>-23dBm</a:t>
            </a:r>
            <a:r>
              <a:rPr lang="zh-CN" altLang="en-US" sz="2400" b="1" smtClean="0">
                <a:latin typeface="Times New Roman" pitchFamily="18" charset="0"/>
              </a:rPr>
              <a:t>，离载波</a:t>
            </a:r>
            <a:r>
              <a:rPr lang="en-US" altLang="zh-CN" sz="2400" b="1" smtClean="0">
                <a:latin typeface="Times New Roman" pitchFamily="18" charset="0"/>
              </a:rPr>
              <a:t>1.6MHz</a:t>
            </a:r>
            <a:r>
              <a:rPr lang="zh-CN" altLang="en-US" sz="2400" b="1" smtClean="0">
                <a:latin typeface="Times New Roman" pitchFamily="18" charset="0"/>
              </a:rPr>
              <a:t>处为</a:t>
            </a:r>
            <a:r>
              <a:rPr lang="en-US" altLang="zh-CN" sz="2400" b="1" smtClean="0">
                <a:latin typeface="Times New Roman" pitchFamily="18" charset="0"/>
              </a:rPr>
              <a:t>-33dBm</a:t>
            </a:r>
            <a:r>
              <a:rPr lang="zh-CN" altLang="en-US" sz="2400" b="1" smtClean="0">
                <a:latin typeface="Times New Roman" pitchFamily="18" charset="0"/>
              </a:rPr>
              <a:t>；离载波</a:t>
            </a:r>
            <a:r>
              <a:rPr lang="en-US" altLang="zh-CN" sz="2400" b="1" smtClean="0">
                <a:latin typeface="Times New Roman" pitchFamily="18" charset="0"/>
              </a:rPr>
              <a:t>0.6MHz</a:t>
            </a:r>
            <a:r>
              <a:rPr lang="zh-CN" altLang="en-US" sz="2400" b="1" smtClean="0">
                <a:latin typeface="Times New Roman" pitchFamily="18" charset="0"/>
              </a:rPr>
              <a:t>处为</a:t>
            </a:r>
          </a:p>
          <a:p>
            <a:pPr>
              <a:buFont typeface="Wingdings" pitchFamily="2" charset="2"/>
              <a:buNone/>
            </a:pPr>
            <a:r>
              <a:rPr lang="en-US" altLang="zh-CN" sz="2400" b="1" smtClean="0">
                <a:latin typeface="Times New Roman" pitchFamily="18" charset="0"/>
              </a:rPr>
              <a:t>-43dBm</a:t>
            </a:r>
            <a:r>
              <a:rPr lang="zh-CN" altLang="en-US" sz="2400" b="1" smtClean="0">
                <a:latin typeface="Times New Roman" pitchFamily="18" charset="0"/>
              </a:rPr>
              <a:t>，确定在这些载波频率偏离处，所需本振的相位噪声。通</a:t>
            </a:r>
          </a:p>
          <a:p>
            <a:pPr>
              <a:buFont typeface="Wingdings" pitchFamily="2" charset="2"/>
              <a:buNone/>
            </a:pPr>
            <a:r>
              <a:rPr lang="zh-CN" altLang="en-US" sz="2400" b="1" smtClean="0">
                <a:latin typeface="Times New Roman" pitchFamily="18" charset="0"/>
              </a:rPr>
              <a:t>道带宽是</a:t>
            </a:r>
            <a:r>
              <a:rPr lang="en-US" altLang="zh-CN" sz="2400" b="1" smtClean="0">
                <a:latin typeface="Times New Roman" pitchFamily="18" charset="0"/>
              </a:rPr>
              <a:t>200kHz</a:t>
            </a:r>
            <a:r>
              <a:rPr lang="zh-CN" altLang="en-US" sz="2400" b="1" smtClean="0">
                <a:latin typeface="Times New Roman" pitchFamily="18" charset="0"/>
              </a:rPr>
              <a:t>。</a:t>
            </a:r>
          </a:p>
        </p:txBody>
      </p:sp>
      <p:sp>
        <p:nvSpPr>
          <p:cNvPr id="49156" name="Rectangle 4"/>
          <p:cNvSpPr>
            <a:spLocks noChangeArrowheads="1"/>
          </p:cNvSpPr>
          <p:nvPr/>
        </p:nvSpPr>
        <p:spPr bwMode="auto">
          <a:xfrm>
            <a:off x="2124075" y="3429000"/>
            <a:ext cx="5472261" cy="830997"/>
          </a:xfrm>
          <a:prstGeom prst="rect">
            <a:avLst/>
          </a:prstGeom>
          <a:solidFill>
            <a:schemeClr val="accent6">
              <a:lumMod val="20000"/>
              <a:lumOff val="80000"/>
            </a:schemeClr>
          </a:solidFill>
          <a:ln w="9525" algn="ctr">
            <a:noFill/>
            <a:miter lim="800000"/>
            <a:headEnd/>
            <a:tailEnd type="none" w="med" len="lg"/>
          </a:ln>
        </p:spPr>
        <p:txBody>
          <a:bodyPr wrap="square">
            <a:spAutoFit/>
          </a:bodyPr>
          <a:lstStyle/>
          <a:p>
            <a:pPr algn="l"/>
            <a:r>
              <a:rPr lang="en-US" altLang="zh-CN" sz="2400" b="0" dirty="0"/>
              <a:t>L(</a:t>
            </a:r>
            <a:r>
              <a:rPr lang="en-US" altLang="zh-CN" sz="2400" b="0" dirty="0" err="1"/>
              <a:t>fm</a:t>
            </a:r>
            <a:r>
              <a:rPr lang="en-US" altLang="zh-CN" sz="2400" b="0" dirty="0"/>
              <a:t>)=C(</a:t>
            </a:r>
            <a:r>
              <a:rPr lang="en-US" altLang="zh-CN" sz="2400" b="0" dirty="0" err="1"/>
              <a:t>dBm</a:t>
            </a:r>
            <a:r>
              <a:rPr lang="en-US" altLang="zh-CN" sz="2400" b="0" dirty="0"/>
              <a:t>)-S(dB)-I(</a:t>
            </a:r>
            <a:r>
              <a:rPr lang="en-US" altLang="zh-CN" sz="2400" b="0" dirty="0" err="1"/>
              <a:t>dBm</a:t>
            </a:r>
            <a:r>
              <a:rPr lang="en-US" altLang="zh-CN" sz="2400" b="0" dirty="0"/>
              <a:t>)-10lg(B)</a:t>
            </a:r>
          </a:p>
          <a:p>
            <a:pPr algn="l"/>
            <a:r>
              <a:rPr lang="en-US" altLang="zh-CN" sz="2400" b="0" dirty="0"/>
              <a:t>          =-99dBm-9dB-I(</a:t>
            </a:r>
            <a:r>
              <a:rPr lang="en-US" altLang="zh-CN" sz="2400" b="0" dirty="0" err="1"/>
              <a:t>dBm</a:t>
            </a:r>
            <a:r>
              <a:rPr lang="en-US" altLang="zh-CN" sz="2400" b="0" dirty="0"/>
              <a:t>)-10lg(20000)</a:t>
            </a:r>
            <a:endParaRPr lang="zh-CN" altLang="en-US" sz="2400" b="0" dirty="0"/>
          </a:p>
        </p:txBody>
      </p:sp>
      <p:sp>
        <p:nvSpPr>
          <p:cNvPr id="49157" name="Text Box 6"/>
          <p:cNvSpPr txBox="1">
            <a:spLocks noChangeArrowheads="1"/>
          </p:cNvSpPr>
          <p:nvPr/>
        </p:nvSpPr>
        <p:spPr bwMode="auto">
          <a:xfrm>
            <a:off x="684213" y="3357563"/>
            <a:ext cx="1152525" cy="457200"/>
          </a:xfrm>
          <a:prstGeom prst="rect">
            <a:avLst/>
          </a:prstGeom>
          <a:noFill/>
          <a:ln w="9525" algn="ctr">
            <a:noFill/>
            <a:miter lim="800000"/>
            <a:headEnd/>
            <a:tailEnd type="none" w="med" len="lg"/>
          </a:ln>
        </p:spPr>
        <p:txBody>
          <a:bodyPr>
            <a:spAutoFit/>
          </a:bodyPr>
          <a:lstStyle/>
          <a:p>
            <a:r>
              <a:rPr lang="zh-CN" altLang="en-US" sz="2400"/>
              <a:t>解：</a:t>
            </a:r>
          </a:p>
        </p:txBody>
      </p:sp>
      <p:graphicFrame>
        <p:nvGraphicFramePr>
          <p:cNvPr id="487482" name="Group 58"/>
          <p:cNvGraphicFramePr>
            <a:graphicFrameLocks noGrp="1"/>
          </p:cNvGraphicFramePr>
          <p:nvPr>
            <p:ph sz="half" idx="2"/>
          </p:nvPr>
        </p:nvGraphicFramePr>
        <p:xfrm>
          <a:off x="250825" y="4437063"/>
          <a:ext cx="8424863" cy="1828800"/>
        </p:xfrm>
        <a:graphic>
          <a:graphicData uri="http://schemas.openxmlformats.org/drawingml/2006/table">
            <a:tbl>
              <a:tblPr/>
              <a:tblGrid>
                <a:gridCol w="2665413">
                  <a:extLst>
                    <a:ext uri="{9D8B030D-6E8A-4147-A177-3AD203B41FA5}">
                      <a16:colId xmlns:a16="http://schemas.microsoft.com/office/drawing/2014/main" val="20000"/>
                    </a:ext>
                  </a:extLst>
                </a:gridCol>
                <a:gridCol w="3311525">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tblGrid>
              <a:tr h="3603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频率偏离（</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MHz</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干扰信号电平（</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dBm</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相位噪声</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dBc/Hz</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2651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3.0</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-23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-138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254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1.6</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-33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-128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0.6</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-43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-118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04671057"/>
      </p:ext>
    </p:extLst>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61</a:t>
            </a:fld>
            <a:endParaRPr lang="en-US" altLang="zh-CN" dirty="0"/>
          </a:p>
        </p:txBody>
      </p:sp>
      <p:sp>
        <p:nvSpPr>
          <p:cNvPr id="5" name="文本框 4"/>
          <p:cNvSpPr txBox="1"/>
          <p:nvPr/>
        </p:nvSpPr>
        <p:spPr>
          <a:xfrm>
            <a:off x="395536" y="404664"/>
            <a:ext cx="7560840" cy="1207318"/>
          </a:xfrm>
          <a:prstGeom prst="rect">
            <a:avLst/>
          </a:prstGeom>
          <a:noFill/>
        </p:spPr>
        <p:txBody>
          <a:bodyPr wrap="square" rtlCol="0">
            <a:spAutoFit/>
          </a:bodyPr>
          <a:lstStyle/>
          <a:p>
            <a:pPr algn="just">
              <a:lnSpc>
                <a:spcPts val="3000"/>
              </a:lnSpc>
            </a:pPr>
            <a:r>
              <a:rPr lang="zh-CN" altLang="en-US" sz="2000" dirty="0" smtClean="0">
                <a:ea typeface="+mn-ea"/>
                <a:cs typeface="Times New Roman" panose="02020603050405020304" pitchFamily="18" charset="0"/>
              </a:rPr>
              <a:t>例：图所示为双环频率合成器的工作原理，其中两个</a:t>
            </a:r>
            <a:r>
              <a:rPr lang="en-US" altLang="zh-CN" sz="2000" i="1" dirty="0" smtClean="0">
                <a:ea typeface="+mn-ea"/>
                <a:cs typeface="Times New Roman" panose="02020603050405020304" pitchFamily="18" charset="0"/>
              </a:rPr>
              <a:t>N</a:t>
            </a:r>
            <a:r>
              <a:rPr lang="en-US" altLang="zh-CN" sz="2000" i="1" baseline="-25000" dirty="0" smtClean="0">
                <a:ea typeface="+mn-ea"/>
                <a:cs typeface="Times New Roman" panose="02020603050405020304" pitchFamily="18" charset="0"/>
              </a:rPr>
              <a:t>2</a:t>
            </a:r>
            <a:r>
              <a:rPr lang="zh-CN" altLang="en-US" sz="2000" dirty="0" smtClean="0">
                <a:ea typeface="+mn-ea"/>
                <a:cs typeface="Times New Roman" panose="02020603050405020304" pitchFamily="18" charset="0"/>
              </a:rPr>
              <a:t>可变分频率器是完全同步的。列出输出频率</a:t>
            </a:r>
            <a:r>
              <a:rPr lang="en-US" altLang="zh-CN" sz="2000" i="1" dirty="0" err="1" smtClean="0">
                <a:ea typeface="+mn-ea"/>
                <a:cs typeface="Times New Roman" panose="02020603050405020304" pitchFamily="18" charset="0"/>
              </a:rPr>
              <a:t>f</a:t>
            </a:r>
            <a:r>
              <a:rPr lang="en-US" altLang="zh-CN" sz="2000" i="1" baseline="-25000" dirty="0" err="1">
                <a:ea typeface="+mn-ea"/>
                <a:cs typeface="Times New Roman" panose="02020603050405020304" pitchFamily="18" charset="0"/>
              </a:rPr>
              <a:t>o</a:t>
            </a:r>
            <a:r>
              <a:rPr lang="zh-CN" altLang="en-US" sz="2000" dirty="0" smtClean="0">
                <a:ea typeface="+mn-ea"/>
                <a:cs typeface="Times New Roman" panose="02020603050405020304" pitchFamily="18" charset="0"/>
              </a:rPr>
              <a:t>与参考信号频率</a:t>
            </a:r>
            <a:r>
              <a:rPr lang="en-US" altLang="zh-CN" sz="2000" i="1" dirty="0" smtClean="0">
                <a:ea typeface="+mn-ea"/>
                <a:cs typeface="Times New Roman" panose="02020603050405020304" pitchFamily="18" charset="0"/>
              </a:rPr>
              <a:t>f</a:t>
            </a:r>
            <a:r>
              <a:rPr lang="en-US" altLang="zh-CN" sz="2000" i="1" baseline="-25000" dirty="0" smtClean="0">
                <a:ea typeface="+mn-ea"/>
                <a:cs typeface="Times New Roman" panose="02020603050405020304" pitchFamily="18" charset="0"/>
              </a:rPr>
              <a:t>r1</a:t>
            </a:r>
            <a:r>
              <a:rPr lang="zh-CN" altLang="en-US" sz="2000" dirty="0">
                <a:ea typeface="+mn-ea"/>
                <a:cs typeface="Times New Roman" panose="02020603050405020304" pitchFamily="18" charset="0"/>
              </a:rPr>
              <a:t>，</a:t>
            </a:r>
            <a:r>
              <a:rPr lang="en-US" altLang="zh-CN" sz="2000" i="1" dirty="0" smtClean="0">
                <a:ea typeface="+mn-ea"/>
                <a:cs typeface="Times New Roman" panose="02020603050405020304" pitchFamily="18" charset="0"/>
              </a:rPr>
              <a:t>f</a:t>
            </a:r>
            <a:r>
              <a:rPr lang="en-US" altLang="zh-CN" sz="2000" i="1" baseline="-25000" dirty="0" smtClean="0">
                <a:ea typeface="+mn-ea"/>
                <a:cs typeface="Times New Roman" panose="02020603050405020304" pitchFamily="18" charset="0"/>
              </a:rPr>
              <a:t>r2</a:t>
            </a:r>
            <a:r>
              <a:rPr lang="zh-CN" altLang="en-US" sz="2000" dirty="0" smtClean="0">
                <a:ea typeface="+mn-ea"/>
                <a:cs typeface="Times New Roman" panose="02020603050405020304" pitchFamily="18" charset="0"/>
              </a:rPr>
              <a:t>的关系式，计算该频率合成器的信道间隔</a:t>
            </a:r>
            <a:r>
              <a:rPr lang="en-US" altLang="zh-CN" sz="2000" i="1" dirty="0" err="1" smtClean="0">
                <a:ea typeface="+mn-ea"/>
                <a:cs typeface="Times New Roman" panose="02020603050405020304" pitchFamily="18" charset="0"/>
              </a:rPr>
              <a:t>f</a:t>
            </a:r>
            <a:r>
              <a:rPr lang="en-US" altLang="zh-CN" sz="2000" i="1" baseline="-25000" dirty="0" err="1">
                <a:ea typeface="+mn-ea"/>
                <a:cs typeface="Times New Roman" panose="02020603050405020304" pitchFamily="18" charset="0"/>
              </a:rPr>
              <a:t>ch</a:t>
            </a:r>
            <a:r>
              <a:rPr lang="zh-CN" altLang="en-US" sz="2000" dirty="0" smtClean="0">
                <a:ea typeface="+mn-ea"/>
                <a:cs typeface="Times New Roman" panose="02020603050405020304" pitchFamily="18" charset="0"/>
              </a:rPr>
              <a:t>及输出频率范围。</a:t>
            </a:r>
            <a:endParaRPr lang="zh-CN" altLang="en-US" sz="2000" dirty="0">
              <a:ea typeface="+mn-ea"/>
              <a:cs typeface="Times New Roman" panose="02020603050405020304" pitchFamily="18" charset="0"/>
            </a:endParaRPr>
          </a:p>
        </p:txBody>
      </p:sp>
      <p:sp>
        <p:nvSpPr>
          <p:cNvPr id="7" name="文本框 6"/>
          <p:cNvSpPr txBox="1"/>
          <p:nvPr/>
        </p:nvSpPr>
        <p:spPr>
          <a:xfrm>
            <a:off x="1043608" y="2492896"/>
            <a:ext cx="1008112" cy="369332"/>
          </a:xfrm>
          <a:prstGeom prst="rect">
            <a:avLst/>
          </a:prstGeom>
          <a:solidFill>
            <a:schemeClr val="bg1"/>
          </a:solidFill>
          <a:ln w="28575">
            <a:solidFill>
              <a:schemeClr val="tx1"/>
            </a:solidFill>
          </a:ln>
        </p:spPr>
        <p:txBody>
          <a:bodyPr wrap="square" rtlCol="0">
            <a:spAutoFit/>
          </a:bodyPr>
          <a:lstStyle/>
          <a:p>
            <a:pPr algn="ctr"/>
            <a:r>
              <a:rPr lang="zh-CN" altLang="en-US" dirty="0" smtClean="0"/>
              <a:t>上混频</a:t>
            </a:r>
            <a:endParaRPr lang="zh-CN" altLang="en-US" dirty="0"/>
          </a:p>
        </p:txBody>
      </p:sp>
      <p:cxnSp>
        <p:nvCxnSpPr>
          <p:cNvPr id="9" name="直接箭头连接符 8"/>
          <p:cNvCxnSpPr/>
          <p:nvPr/>
        </p:nvCxnSpPr>
        <p:spPr bwMode="auto">
          <a:xfrm>
            <a:off x="467544"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0" name="文本框 9"/>
          <p:cNvSpPr txBox="1"/>
          <p:nvPr/>
        </p:nvSpPr>
        <p:spPr>
          <a:xfrm>
            <a:off x="1043608" y="334770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N</a:t>
            </a:r>
            <a:r>
              <a:rPr lang="en-US" altLang="zh-CN" baseline="-25000" dirty="0" smtClean="0"/>
              <a:t>2</a:t>
            </a:r>
            <a:r>
              <a:rPr lang="zh-CN" altLang="en-US" dirty="0" smtClean="0"/>
              <a:t>分频</a:t>
            </a:r>
            <a:endParaRPr lang="zh-CN" altLang="en-US" dirty="0"/>
          </a:p>
        </p:txBody>
      </p:sp>
      <p:sp>
        <p:nvSpPr>
          <p:cNvPr id="11" name="文本框 10"/>
          <p:cNvSpPr txBox="1"/>
          <p:nvPr/>
        </p:nvSpPr>
        <p:spPr>
          <a:xfrm>
            <a:off x="1043608" y="4077072"/>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M</a:t>
            </a:r>
            <a:r>
              <a:rPr lang="zh-CN" altLang="en-US" dirty="0" smtClean="0"/>
              <a:t>分频</a:t>
            </a:r>
            <a:endParaRPr lang="zh-CN" altLang="en-US" dirty="0"/>
          </a:p>
        </p:txBody>
      </p:sp>
      <p:sp>
        <p:nvSpPr>
          <p:cNvPr id="12" name="文本框 11"/>
          <p:cNvSpPr txBox="1"/>
          <p:nvPr/>
        </p:nvSpPr>
        <p:spPr>
          <a:xfrm>
            <a:off x="2648000" y="2354396"/>
            <a:ext cx="1008112" cy="646331"/>
          </a:xfrm>
          <a:prstGeom prst="rect">
            <a:avLst/>
          </a:prstGeom>
          <a:solidFill>
            <a:schemeClr val="bg1"/>
          </a:solidFill>
          <a:ln w="28575">
            <a:solidFill>
              <a:schemeClr val="tx1"/>
            </a:solidFill>
          </a:ln>
        </p:spPr>
        <p:txBody>
          <a:bodyPr wrap="square" rtlCol="0">
            <a:spAutoFit/>
          </a:bodyPr>
          <a:lstStyle/>
          <a:p>
            <a:pPr algn="ctr"/>
            <a:r>
              <a:rPr lang="zh-CN" altLang="en-US" dirty="0"/>
              <a:t>带</a:t>
            </a:r>
            <a:r>
              <a:rPr lang="zh-CN" altLang="en-US" dirty="0" smtClean="0"/>
              <a:t>通</a:t>
            </a:r>
            <a:endParaRPr lang="en-US" altLang="zh-CN" dirty="0" smtClean="0"/>
          </a:p>
          <a:p>
            <a:pPr algn="ctr"/>
            <a:r>
              <a:rPr lang="zh-CN" altLang="en-US" dirty="0" smtClean="0"/>
              <a:t>滤波</a:t>
            </a:r>
            <a:endParaRPr lang="zh-CN" altLang="en-US" dirty="0"/>
          </a:p>
        </p:txBody>
      </p:sp>
      <p:sp>
        <p:nvSpPr>
          <p:cNvPr id="13" name="文本框 12"/>
          <p:cNvSpPr txBox="1"/>
          <p:nvPr/>
        </p:nvSpPr>
        <p:spPr>
          <a:xfrm>
            <a:off x="4252392" y="248297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PD2</a:t>
            </a:r>
            <a:endParaRPr lang="zh-CN" altLang="en-US" dirty="0"/>
          </a:p>
        </p:txBody>
      </p:sp>
      <p:sp>
        <p:nvSpPr>
          <p:cNvPr id="14" name="文本框 13"/>
          <p:cNvSpPr txBox="1"/>
          <p:nvPr/>
        </p:nvSpPr>
        <p:spPr>
          <a:xfrm>
            <a:off x="5868144" y="2483604"/>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LF2</a:t>
            </a:r>
            <a:endParaRPr lang="zh-CN" altLang="en-US" dirty="0"/>
          </a:p>
        </p:txBody>
      </p:sp>
      <p:sp>
        <p:nvSpPr>
          <p:cNvPr id="15" name="文本框 14"/>
          <p:cNvSpPr txBox="1"/>
          <p:nvPr/>
        </p:nvSpPr>
        <p:spPr>
          <a:xfrm>
            <a:off x="7339880" y="2463091"/>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VCO2</a:t>
            </a:r>
            <a:endParaRPr lang="zh-CN" altLang="en-US" dirty="0"/>
          </a:p>
        </p:txBody>
      </p:sp>
      <p:sp>
        <p:nvSpPr>
          <p:cNvPr id="16" name="文本框 15"/>
          <p:cNvSpPr txBox="1"/>
          <p:nvPr/>
        </p:nvSpPr>
        <p:spPr>
          <a:xfrm>
            <a:off x="5796136" y="346965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N</a:t>
            </a:r>
            <a:r>
              <a:rPr lang="en-US" altLang="zh-CN" baseline="-25000" dirty="0" smtClean="0"/>
              <a:t>2</a:t>
            </a:r>
            <a:r>
              <a:rPr lang="zh-CN" altLang="en-US" dirty="0" smtClean="0"/>
              <a:t>分频</a:t>
            </a:r>
            <a:endParaRPr lang="zh-CN" altLang="en-US" dirty="0"/>
          </a:p>
        </p:txBody>
      </p:sp>
      <p:sp>
        <p:nvSpPr>
          <p:cNvPr id="17" name="文本框 16"/>
          <p:cNvSpPr txBox="1"/>
          <p:nvPr/>
        </p:nvSpPr>
        <p:spPr>
          <a:xfrm>
            <a:off x="4252392" y="4464105"/>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VCO1</a:t>
            </a:r>
            <a:endParaRPr lang="zh-CN" altLang="en-US" dirty="0"/>
          </a:p>
        </p:txBody>
      </p:sp>
      <p:sp>
        <p:nvSpPr>
          <p:cNvPr id="18" name="文本框 17"/>
          <p:cNvSpPr txBox="1"/>
          <p:nvPr/>
        </p:nvSpPr>
        <p:spPr>
          <a:xfrm>
            <a:off x="5796136" y="445633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LF1</a:t>
            </a:r>
            <a:endParaRPr lang="zh-CN" altLang="en-US" dirty="0"/>
          </a:p>
        </p:txBody>
      </p:sp>
      <p:sp>
        <p:nvSpPr>
          <p:cNvPr id="19" name="文本框 18"/>
          <p:cNvSpPr txBox="1"/>
          <p:nvPr/>
        </p:nvSpPr>
        <p:spPr>
          <a:xfrm>
            <a:off x="7339880" y="4444226"/>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PD1</a:t>
            </a:r>
            <a:endParaRPr lang="zh-CN" altLang="en-US" dirty="0"/>
          </a:p>
        </p:txBody>
      </p:sp>
      <p:sp>
        <p:nvSpPr>
          <p:cNvPr id="20" name="文本框 19"/>
          <p:cNvSpPr txBox="1"/>
          <p:nvPr/>
        </p:nvSpPr>
        <p:spPr>
          <a:xfrm>
            <a:off x="5796136" y="5450785"/>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N</a:t>
            </a:r>
            <a:r>
              <a:rPr lang="en-US" altLang="zh-CN" baseline="-25000" dirty="0" smtClean="0"/>
              <a:t>1</a:t>
            </a:r>
            <a:r>
              <a:rPr lang="zh-CN" altLang="en-US" dirty="0" smtClean="0"/>
              <a:t>分频</a:t>
            </a:r>
            <a:endParaRPr lang="zh-CN" altLang="en-US" dirty="0"/>
          </a:p>
        </p:txBody>
      </p:sp>
      <p:cxnSp>
        <p:nvCxnSpPr>
          <p:cNvPr id="21" name="直接箭头连接符 20"/>
          <p:cNvCxnSpPr/>
          <p:nvPr/>
        </p:nvCxnSpPr>
        <p:spPr bwMode="auto">
          <a:xfrm>
            <a:off x="2071936"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2" name="直接箭头连接符 21"/>
          <p:cNvCxnSpPr/>
          <p:nvPr/>
        </p:nvCxnSpPr>
        <p:spPr bwMode="auto">
          <a:xfrm>
            <a:off x="3676328"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3" name="直接箭头连接符 22"/>
          <p:cNvCxnSpPr/>
          <p:nvPr/>
        </p:nvCxnSpPr>
        <p:spPr bwMode="auto">
          <a:xfrm>
            <a:off x="5260504"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5" name="直接箭头连接符 24"/>
          <p:cNvCxnSpPr>
            <a:endCxn id="15" idx="1"/>
          </p:cNvCxnSpPr>
          <p:nvPr/>
        </p:nvCxnSpPr>
        <p:spPr bwMode="auto">
          <a:xfrm flipV="1">
            <a:off x="6876256" y="2647757"/>
            <a:ext cx="46362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7" name="直接箭头连接符 26"/>
          <p:cNvCxnSpPr/>
          <p:nvPr/>
        </p:nvCxnSpPr>
        <p:spPr bwMode="auto">
          <a:xfrm>
            <a:off x="8347992" y="2647757"/>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1" name="直接连接符 30"/>
          <p:cNvCxnSpPr>
            <a:stCxn id="15" idx="2"/>
          </p:cNvCxnSpPr>
          <p:nvPr/>
        </p:nvCxnSpPr>
        <p:spPr bwMode="auto">
          <a:xfrm flipH="1">
            <a:off x="7812360" y="2832423"/>
            <a:ext cx="0" cy="82189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3" name="直接箭头连接符 32"/>
          <p:cNvCxnSpPr/>
          <p:nvPr/>
        </p:nvCxnSpPr>
        <p:spPr bwMode="auto">
          <a:xfrm flipH="1">
            <a:off x="6804248" y="3654316"/>
            <a:ext cx="1008112"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6" name="直接连接符 35"/>
          <p:cNvCxnSpPr>
            <a:stCxn id="16" idx="1"/>
          </p:cNvCxnSpPr>
          <p:nvPr/>
        </p:nvCxnSpPr>
        <p:spPr bwMode="auto">
          <a:xfrm flipH="1">
            <a:off x="4756448" y="3654316"/>
            <a:ext cx="103968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8" name="直接箭头连接符 37"/>
          <p:cNvCxnSpPr/>
          <p:nvPr/>
        </p:nvCxnSpPr>
        <p:spPr bwMode="auto">
          <a:xfrm flipH="1" flipV="1">
            <a:off x="4759188" y="2852302"/>
            <a:ext cx="0" cy="802014"/>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0" name="直接箭头连接符 39"/>
          <p:cNvCxnSpPr>
            <a:stCxn id="10" idx="0"/>
          </p:cNvCxnSpPr>
          <p:nvPr/>
        </p:nvCxnSpPr>
        <p:spPr bwMode="auto">
          <a:xfrm flipV="1">
            <a:off x="1547664" y="2862228"/>
            <a:ext cx="0" cy="48547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2" name="直接箭头连接符 41"/>
          <p:cNvCxnSpPr>
            <a:stCxn id="11" idx="0"/>
            <a:endCxn id="10" idx="2"/>
          </p:cNvCxnSpPr>
          <p:nvPr/>
        </p:nvCxnSpPr>
        <p:spPr bwMode="auto">
          <a:xfrm flipV="1">
            <a:off x="1547664" y="3717032"/>
            <a:ext cx="0" cy="36004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4" name="直接箭头连接符 43"/>
          <p:cNvCxnSpPr/>
          <p:nvPr/>
        </p:nvCxnSpPr>
        <p:spPr bwMode="auto">
          <a:xfrm flipV="1">
            <a:off x="1547664" y="4446404"/>
            <a:ext cx="0" cy="20673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6" name="直接连接符 45"/>
          <p:cNvCxnSpPr/>
          <p:nvPr/>
        </p:nvCxnSpPr>
        <p:spPr bwMode="auto">
          <a:xfrm flipH="1">
            <a:off x="1547664" y="4653136"/>
            <a:ext cx="269953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0" name="直接箭头连接符 49"/>
          <p:cNvCxnSpPr/>
          <p:nvPr/>
        </p:nvCxnSpPr>
        <p:spPr bwMode="auto">
          <a:xfrm flipH="1">
            <a:off x="5260504" y="4623982"/>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2" name="直接箭头连接符 51"/>
          <p:cNvCxnSpPr/>
          <p:nvPr/>
        </p:nvCxnSpPr>
        <p:spPr bwMode="auto">
          <a:xfrm flipH="1">
            <a:off x="6804248" y="4625004"/>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3" name="直接连接符 52"/>
          <p:cNvCxnSpPr/>
          <p:nvPr/>
        </p:nvCxnSpPr>
        <p:spPr bwMode="auto">
          <a:xfrm>
            <a:off x="4756448" y="4833437"/>
            <a:ext cx="0" cy="80201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4" name="直接箭头连接符 53"/>
          <p:cNvCxnSpPr>
            <a:endCxn id="20" idx="1"/>
          </p:cNvCxnSpPr>
          <p:nvPr/>
        </p:nvCxnSpPr>
        <p:spPr bwMode="auto">
          <a:xfrm flipV="1">
            <a:off x="4756448" y="5635451"/>
            <a:ext cx="1039688"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9" name="直接箭头连接符 58"/>
          <p:cNvCxnSpPr/>
          <p:nvPr/>
        </p:nvCxnSpPr>
        <p:spPr bwMode="auto">
          <a:xfrm flipV="1">
            <a:off x="7812360" y="4833437"/>
            <a:ext cx="0" cy="82781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61" name="直接连接符 60"/>
          <p:cNvCxnSpPr/>
          <p:nvPr/>
        </p:nvCxnSpPr>
        <p:spPr bwMode="auto">
          <a:xfrm flipH="1">
            <a:off x="6820036" y="5661248"/>
            <a:ext cx="99232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3" name="直接箭头连接符 62"/>
          <p:cNvCxnSpPr/>
          <p:nvPr/>
        </p:nvCxnSpPr>
        <p:spPr bwMode="auto">
          <a:xfrm flipH="1">
            <a:off x="8368208" y="4623982"/>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64" name="文本框 63"/>
          <p:cNvSpPr txBox="1"/>
          <p:nvPr/>
        </p:nvSpPr>
        <p:spPr>
          <a:xfrm>
            <a:off x="543654" y="2205971"/>
            <a:ext cx="499954" cy="461665"/>
          </a:xfrm>
          <a:prstGeom prst="rect">
            <a:avLst/>
          </a:prstGeom>
          <a:noFill/>
        </p:spPr>
        <p:txBody>
          <a:bodyPr wrap="square" rtlCol="0">
            <a:spAutoFit/>
          </a:bodyPr>
          <a:lstStyle/>
          <a:p>
            <a:r>
              <a:rPr lang="en-US" altLang="zh-CN" sz="2400" i="1" dirty="0" smtClean="0"/>
              <a:t>f</a:t>
            </a:r>
            <a:r>
              <a:rPr lang="en-US" altLang="zh-CN" sz="2400" i="1" baseline="-25000" dirty="0" smtClean="0"/>
              <a:t>r2</a:t>
            </a:r>
            <a:endParaRPr lang="zh-CN" altLang="en-US" sz="2400" i="1" baseline="-25000" dirty="0"/>
          </a:p>
        </p:txBody>
      </p:sp>
      <p:sp>
        <p:nvSpPr>
          <p:cNvPr id="65" name="文本框 64"/>
          <p:cNvSpPr txBox="1"/>
          <p:nvPr/>
        </p:nvSpPr>
        <p:spPr>
          <a:xfrm>
            <a:off x="1638840" y="2901985"/>
            <a:ext cx="553759" cy="400110"/>
          </a:xfrm>
          <a:prstGeom prst="rect">
            <a:avLst/>
          </a:prstGeom>
          <a:noFill/>
        </p:spPr>
        <p:txBody>
          <a:bodyPr wrap="square" rtlCol="0">
            <a:spAutoFit/>
          </a:bodyPr>
          <a:lstStyle/>
          <a:p>
            <a:r>
              <a:rPr lang="en-US" altLang="zh-CN" sz="2000" i="1" dirty="0" smtClean="0"/>
              <a:t>f</a:t>
            </a:r>
            <a:r>
              <a:rPr lang="en-US" altLang="zh-CN" sz="2000" i="1" baseline="30000" dirty="0" smtClean="0"/>
              <a:t>'</a:t>
            </a:r>
            <a:r>
              <a:rPr lang="en-US" altLang="zh-CN" sz="2000" i="1" baseline="-25000" dirty="0" smtClean="0"/>
              <a:t>r2</a:t>
            </a:r>
            <a:endParaRPr lang="zh-CN" altLang="en-US" sz="2000" i="1" baseline="-25000" dirty="0"/>
          </a:p>
        </p:txBody>
      </p:sp>
      <p:sp>
        <p:nvSpPr>
          <p:cNvPr id="66" name="文本框 65"/>
          <p:cNvSpPr txBox="1"/>
          <p:nvPr/>
        </p:nvSpPr>
        <p:spPr>
          <a:xfrm>
            <a:off x="1650254" y="3682170"/>
            <a:ext cx="553759" cy="400110"/>
          </a:xfrm>
          <a:prstGeom prst="rect">
            <a:avLst/>
          </a:prstGeom>
          <a:noFill/>
        </p:spPr>
        <p:txBody>
          <a:bodyPr wrap="square" rtlCol="0">
            <a:spAutoFit/>
          </a:bodyPr>
          <a:lstStyle/>
          <a:p>
            <a:r>
              <a:rPr lang="en-US" altLang="zh-CN" sz="2000" i="1" dirty="0" smtClean="0"/>
              <a:t>f</a:t>
            </a:r>
            <a:r>
              <a:rPr lang="en-US" altLang="zh-CN" sz="2000" i="1" baseline="30000" dirty="0" smtClean="0"/>
              <a:t>'</a:t>
            </a:r>
            <a:r>
              <a:rPr lang="en-US" altLang="zh-CN" sz="2000" i="1" baseline="-25000" dirty="0" smtClean="0"/>
              <a:t>o1</a:t>
            </a:r>
            <a:endParaRPr lang="zh-CN" altLang="en-US" sz="2000" i="1" baseline="-25000" dirty="0"/>
          </a:p>
        </p:txBody>
      </p:sp>
      <p:sp>
        <p:nvSpPr>
          <p:cNvPr id="67" name="文本框 66"/>
          <p:cNvSpPr txBox="1"/>
          <p:nvPr/>
        </p:nvSpPr>
        <p:spPr>
          <a:xfrm>
            <a:off x="2881593" y="4162317"/>
            <a:ext cx="553759" cy="461665"/>
          </a:xfrm>
          <a:prstGeom prst="rect">
            <a:avLst/>
          </a:prstGeom>
          <a:noFill/>
        </p:spPr>
        <p:txBody>
          <a:bodyPr wrap="square" rtlCol="0">
            <a:spAutoFit/>
          </a:bodyPr>
          <a:lstStyle/>
          <a:p>
            <a:r>
              <a:rPr lang="en-US" altLang="zh-CN" sz="2400" i="1" dirty="0" smtClean="0"/>
              <a:t>f</a:t>
            </a:r>
            <a:r>
              <a:rPr lang="en-US" altLang="zh-CN" sz="2400" i="1" baseline="-25000" dirty="0" smtClean="0"/>
              <a:t>o1</a:t>
            </a:r>
            <a:endParaRPr lang="zh-CN" altLang="en-US" sz="2400" i="1" baseline="-25000" dirty="0"/>
          </a:p>
        </p:txBody>
      </p:sp>
      <p:sp>
        <p:nvSpPr>
          <p:cNvPr id="68" name="文本框 67"/>
          <p:cNvSpPr txBox="1"/>
          <p:nvPr/>
        </p:nvSpPr>
        <p:spPr>
          <a:xfrm>
            <a:off x="7890077" y="4772779"/>
            <a:ext cx="1450239" cy="461665"/>
          </a:xfrm>
          <a:prstGeom prst="rect">
            <a:avLst/>
          </a:prstGeom>
          <a:noFill/>
        </p:spPr>
        <p:txBody>
          <a:bodyPr wrap="square" rtlCol="0">
            <a:spAutoFit/>
          </a:bodyPr>
          <a:lstStyle/>
          <a:p>
            <a:r>
              <a:rPr lang="en-US" altLang="zh-CN" sz="2400" i="1" dirty="0" smtClean="0"/>
              <a:t>f</a:t>
            </a:r>
            <a:r>
              <a:rPr lang="en-US" altLang="zh-CN" sz="2400" i="1" baseline="-25000" dirty="0" smtClean="0"/>
              <a:t>r1</a:t>
            </a:r>
            <a:r>
              <a:rPr lang="en-US" altLang="zh-CN" sz="2400" i="1" dirty="0" smtClean="0"/>
              <a:t>=1kHz</a:t>
            </a:r>
            <a:endParaRPr lang="zh-CN" altLang="en-US" sz="2400" i="1" dirty="0"/>
          </a:p>
        </p:txBody>
      </p:sp>
      <p:sp>
        <p:nvSpPr>
          <p:cNvPr id="69" name="文本框 68"/>
          <p:cNvSpPr txBox="1"/>
          <p:nvPr/>
        </p:nvSpPr>
        <p:spPr>
          <a:xfrm>
            <a:off x="8409920" y="2123349"/>
            <a:ext cx="553759" cy="461665"/>
          </a:xfrm>
          <a:prstGeom prst="rect">
            <a:avLst/>
          </a:prstGeom>
          <a:noFill/>
        </p:spPr>
        <p:txBody>
          <a:bodyPr wrap="square" rtlCol="0">
            <a:spAutoFit/>
          </a:bodyPr>
          <a:lstStyle/>
          <a:p>
            <a:r>
              <a:rPr lang="en-US" altLang="zh-CN" sz="2400" i="1" dirty="0" err="1" smtClean="0"/>
              <a:t>f</a:t>
            </a:r>
            <a:r>
              <a:rPr lang="en-US" altLang="zh-CN" sz="2400" i="1" baseline="-25000" dirty="0" err="1"/>
              <a:t>o</a:t>
            </a:r>
            <a:endParaRPr lang="zh-CN" altLang="en-US" sz="2400" i="1" baseline="-25000" dirty="0"/>
          </a:p>
        </p:txBody>
      </p:sp>
      <p:sp>
        <p:nvSpPr>
          <p:cNvPr id="70" name="文本框 69"/>
          <p:cNvSpPr txBox="1"/>
          <p:nvPr/>
        </p:nvSpPr>
        <p:spPr>
          <a:xfrm>
            <a:off x="3743701" y="2201320"/>
            <a:ext cx="553759" cy="461665"/>
          </a:xfrm>
          <a:prstGeom prst="rect">
            <a:avLst/>
          </a:prstGeom>
          <a:noFill/>
        </p:spPr>
        <p:txBody>
          <a:bodyPr wrap="square" rtlCol="0">
            <a:spAutoFit/>
          </a:bodyPr>
          <a:lstStyle/>
          <a:p>
            <a:r>
              <a:rPr lang="en-US" altLang="zh-CN" sz="2400" i="1" dirty="0" smtClean="0"/>
              <a:t>f</a:t>
            </a:r>
            <a:r>
              <a:rPr lang="en-US" altLang="zh-CN" sz="2400" i="1" baseline="-25000" dirty="0" smtClean="0"/>
              <a:t>1</a:t>
            </a:r>
            <a:endParaRPr lang="zh-CN" altLang="en-US" sz="2400" i="1" baseline="-25000" dirty="0"/>
          </a:p>
        </p:txBody>
      </p:sp>
      <p:sp>
        <p:nvSpPr>
          <p:cNvPr id="71" name="文本框 70"/>
          <p:cNvSpPr txBox="1"/>
          <p:nvPr/>
        </p:nvSpPr>
        <p:spPr>
          <a:xfrm>
            <a:off x="5807289" y="3835095"/>
            <a:ext cx="2005071" cy="400110"/>
          </a:xfrm>
          <a:prstGeom prst="rect">
            <a:avLst/>
          </a:prstGeom>
          <a:noFill/>
        </p:spPr>
        <p:txBody>
          <a:bodyPr wrap="square" rtlCol="0">
            <a:spAutoFit/>
          </a:bodyPr>
          <a:lstStyle/>
          <a:p>
            <a:r>
              <a:rPr lang="en-US" altLang="zh-CN" sz="2000" dirty="0" smtClean="0"/>
              <a:t>500~700</a:t>
            </a:r>
            <a:endParaRPr lang="zh-CN" altLang="en-US" sz="2000" baseline="-25000" dirty="0"/>
          </a:p>
        </p:txBody>
      </p:sp>
      <p:sp>
        <p:nvSpPr>
          <p:cNvPr id="72" name="文本框 71"/>
          <p:cNvSpPr txBox="1"/>
          <p:nvPr/>
        </p:nvSpPr>
        <p:spPr>
          <a:xfrm>
            <a:off x="2129302" y="3328455"/>
            <a:ext cx="2005071" cy="400110"/>
          </a:xfrm>
          <a:prstGeom prst="rect">
            <a:avLst/>
          </a:prstGeom>
          <a:noFill/>
        </p:spPr>
        <p:txBody>
          <a:bodyPr wrap="square" rtlCol="0">
            <a:spAutoFit/>
          </a:bodyPr>
          <a:lstStyle/>
          <a:p>
            <a:r>
              <a:rPr lang="en-US" altLang="zh-CN" sz="2000" dirty="0" smtClean="0"/>
              <a:t>500~700</a:t>
            </a:r>
            <a:endParaRPr lang="zh-CN" altLang="en-US" sz="2000" baseline="-25000" dirty="0"/>
          </a:p>
        </p:txBody>
      </p:sp>
      <p:sp>
        <p:nvSpPr>
          <p:cNvPr id="73" name="文本框 72"/>
          <p:cNvSpPr txBox="1"/>
          <p:nvPr/>
        </p:nvSpPr>
        <p:spPr>
          <a:xfrm>
            <a:off x="5527394" y="5868803"/>
            <a:ext cx="2005071" cy="400110"/>
          </a:xfrm>
          <a:prstGeom prst="rect">
            <a:avLst/>
          </a:prstGeom>
          <a:noFill/>
        </p:spPr>
        <p:txBody>
          <a:bodyPr wrap="square" rtlCol="0">
            <a:spAutoFit/>
          </a:bodyPr>
          <a:lstStyle/>
          <a:p>
            <a:r>
              <a:rPr lang="en-US" altLang="zh-CN" sz="2000" dirty="0" smtClean="0"/>
              <a:t>10000~12000</a:t>
            </a:r>
            <a:endParaRPr lang="zh-CN" altLang="en-US" sz="2000" baseline="-25000" dirty="0"/>
          </a:p>
        </p:txBody>
      </p:sp>
      <p:sp>
        <p:nvSpPr>
          <p:cNvPr id="74" name="文本框 73"/>
          <p:cNvSpPr txBox="1"/>
          <p:nvPr/>
        </p:nvSpPr>
        <p:spPr>
          <a:xfrm>
            <a:off x="2547320" y="4808648"/>
            <a:ext cx="2376264"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25000" dirty="0" smtClean="0">
                <a:solidFill>
                  <a:srgbClr val="0000CC"/>
                </a:solidFill>
              </a:rPr>
              <a:t>o1</a:t>
            </a:r>
            <a:r>
              <a:rPr lang="en-US" altLang="zh-CN" sz="2000" dirty="0" smtClean="0">
                <a:solidFill>
                  <a:srgbClr val="0000CC"/>
                </a:solidFill>
              </a:rPr>
              <a:t>=</a:t>
            </a:r>
            <a:r>
              <a:rPr lang="en-US" altLang="zh-CN" sz="2000" i="1" dirty="0" smtClean="0">
                <a:solidFill>
                  <a:srgbClr val="0000CC"/>
                </a:solidFill>
              </a:rPr>
              <a:t>N</a:t>
            </a:r>
            <a:r>
              <a:rPr lang="en-US" altLang="zh-CN" sz="2000" i="1" baseline="-25000" dirty="0" smtClean="0">
                <a:solidFill>
                  <a:srgbClr val="0000CC"/>
                </a:solidFill>
              </a:rPr>
              <a:t>1</a:t>
            </a:r>
            <a:r>
              <a:rPr lang="en-US" altLang="zh-CN" sz="2000" i="1" dirty="0" smtClean="0">
                <a:solidFill>
                  <a:srgbClr val="0000CC"/>
                </a:solidFill>
              </a:rPr>
              <a:t>f</a:t>
            </a:r>
            <a:r>
              <a:rPr lang="en-US" altLang="zh-CN" sz="2000" i="1" baseline="-25000" dirty="0" smtClean="0">
                <a:solidFill>
                  <a:srgbClr val="0000CC"/>
                </a:solidFill>
              </a:rPr>
              <a:t>r1</a:t>
            </a:r>
            <a:endParaRPr lang="zh-CN" altLang="en-US" sz="2000" i="1" baseline="-25000" dirty="0">
              <a:solidFill>
                <a:srgbClr val="0000CC"/>
              </a:solidFill>
            </a:endParaRPr>
          </a:p>
        </p:txBody>
      </p:sp>
      <p:sp>
        <p:nvSpPr>
          <p:cNvPr id="75" name="文本框 74"/>
          <p:cNvSpPr txBox="1"/>
          <p:nvPr/>
        </p:nvSpPr>
        <p:spPr>
          <a:xfrm>
            <a:off x="2142895" y="2956818"/>
            <a:ext cx="2376264"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r2</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01</a:t>
            </a:r>
            <a:r>
              <a:rPr lang="en-US" altLang="zh-CN" sz="2000" i="1" dirty="0" smtClean="0">
                <a:solidFill>
                  <a:srgbClr val="0000CC"/>
                </a:solidFill>
              </a:rPr>
              <a:t>/MN</a:t>
            </a:r>
            <a:r>
              <a:rPr lang="en-US" altLang="zh-CN" sz="2000" i="1" baseline="-25000" dirty="0" smtClean="0">
                <a:solidFill>
                  <a:srgbClr val="0000CC"/>
                </a:solidFill>
              </a:rPr>
              <a:t>2</a:t>
            </a:r>
            <a:endParaRPr lang="zh-CN" altLang="en-US" sz="2000" i="1" baseline="-25000" dirty="0">
              <a:solidFill>
                <a:srgbClr val="0000CC"/>
              </a:solidFill>
            </a:endParaRPr>
          </a:p>
        </p:txBody>
      </p:sp>
      <p:sp>
        <p:nvSpPr>
          <p:cNvPr id="76" name="文本框 75"/>
          <p:cNvSpPr txBox="1"/>
          <p:nvPr/>
        </p:nvSpPr>
        <p:spPr>
          <a:xfrm>
            <a:off x="2154309" y="3667692"/>
            <a:ext cx="2376264"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o1</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01</a:t>
            </a:r>
            <a:r>
              <a:rPr lang="en-US" altLang="zh-CN" sz="2000" i="1" dirty="0" smtClean="0">
                <a:solidFill>
                  <a:srgbClr val="0000CC"/>
                </a:solidFill>
              </a:rPr>
              <a:t>/M</a:t>
            </a:r>
            <a:endParaRPr lang="zh-CN" altLang="en-US" sz="2000" i="1" dirty="0">
              <a:solidFill>
                <a:srgbClr val="0000CC"/>
              </a:solidFill>
            </a:endParaRPr>
          </a:p>
        </p:txBody>
      </p:sp>
      <p:sp>
        <p:nvSpPr>
          <p:cNvPr id="77" name="文本框 76"/>
          <p:cNvSpPr txBox="1"/>
          <p:nvPr/>
        </p:nvSpPr>
        <p:spPr>
          <a:xfrm>
            <a:off x="3342441" y="1835663"/>
            <a:ext cx="1301567"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25000" dirty="0" smtClean="0">
                <a:solidFill>
                  <a:srgbClr val="0000CC"/>
                </a:solidFill>
              </a:rPr>
              <a:t>1</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r2</a:t>
            </a:r>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r2</a:t>
            </a:r>
            <a:endParaRPr lang="zh-CN" altLang="en-US" sz="2000" i="1" baseline="-25000" dirty="0">
              <a:solidFill>
                <a:srgbClr val="0000CC"/>
              </a:solidFill>
            </a:endParaRPr>
          </a:p>
        </p:txBody>
      </p:sp>
      <p:sp>
        <p:nvSpPr>
          <p:cNvPr id="78" name="文本框 77"/>
          <p:cNvSpPr txBox="1"/>
          <p:nvPr/>
        </p:nvSpPr>
        <p:spPr>
          <a:xfrm>
            <a:off x="7294512" y="1792760"/>
            <a:ext cx="1771365" cy="400110"/>
          </a:xfrm>
          <a:prstGeom prst="rect">
            <a:avLst/>
          </a:prstGeom>
          <a:noFill/>
        </p:spPr>
        <p:txBody>
          <a:bodyPr wrap="square" rtlCol="0">
            <a:spAutoFit/>
          </a:bodyPr>
          <a:lstStyle/>
          <a:p>
            <a:r>
              <a:rPr lang="en-US" altLang="zh-CN" sz="2000" i="1" dirty="0" err="1" smtClean="0">
                <a:solidFill>
                  <a:srgbClr val="0000CC"/>
                </a:solidFill>
              </a:rPr>
              <a:t>f</a:t>
            </a:r>
            <a:r>
              <a:rPr lang="en-US" altLang="zh-CN" sz="2000" i="1" baseline="-25000" dirty="0" err="1" smtClean="0">
                <a:solidFill>
                  <a:srgbClr val="0000CC"/>
                </a:solidFill>
              </a:rPr>
              <a:t>o</a:t>
            </a:r>
            <a:r>
              <a:rPr lang="en-US" altLang="zh-CN" sz="2000" dirty="0" smtClean="0">
                <a:solidFill>
                  <a:srgbClr val="0000CC"/>
                </a:solidFill>
              </a:rPr>
              <a:t>=</a:t>
            </a:r>
            <a:r>
              <a:rPr lang="en-US" altLang="zh-CN" sz="2000" dirty="0">
                <a:solidFill>
                  <a:srgbClr val="0000CC"/>
                </a:solidFill>
              </a:rPr>
              <a:t>N</a:t>
            </a:r>
            <a:r>
              <a:rPr lang="en-US" altLang="zh-CN" sz="2000" baseline="-25000" dirty="0">
                <a:solidFill>
                  <a:srgbClr val="0000CC"/>
                </a:solidFill>
              </a:rPr>
              <a:t>2 </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r2</a:t>
            </a:r>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r2</a:t>
            </a:r>
            <a:r>
              <a:rPr lang="en-US" altLang="zh-CN" sz="2000" dirty="0" smtClean="0">
                <a:solidFill>
                  <a:srgbClr val="0000CC"/>
                </a:solidFill>
              </a:rPr>
              <a:t>)</a:t>
            </a:r>
            <a:endParaRPr lang="zh-CN" altLang="en-US" sz="2000" i="1" baseline="-25000" dirty="0">
              <a:solidFill>
                <a:srgbClr val="0000CC"/>
              </a:solidFill>
            </a:endParaRPr>
          </a:p>
        </p:txBody>
      </p:sp>
      <p:sp>
        <p:nvSpPr>
          <p:cNvPr id="79" name="文本框 78"/>
          <p:cNvSpPr txBox="1"/>
          <p:nvPr/>
        </p:nvSpPr>
        <p:spPr>
          <a:xfrm>
            <a:off x="1503747" y="5325683"/>
            <a:ext cx="2755692" cy="1554272"/>
          </a:xfrm>
          <a:prstGeom prst="rect">
            <a:avLst/>
          </a:prstGeom>
          <a:noFill/>
        </p:spPr>
        <p:txBody>
          <a:bodyPr wrap="square" rtlCol="0">
            <a:spAutoFit/>
          </a:bodyPr>
          <a:lstStyle/>
          <a:p>
            <a:pPr>
              <a:lnSpc>
                <a:spcPts val="3000"/>
              </a:lnSpc>
            </a:pPr>
            <a:r>
              <a:rPr lang="en-US" altLang="zh-CN" sz="2000" i="1" dirty="0" err="1" smtClean="0">
                <a:solidFill>
                  <a:srgbClr val="FF0000"/>
                </a:solidFill>
              </a:rPr>
              <a:t>f</a:t>
            </a:r>
            <a:r>
              <a:rPr lang="en-US" altLang="zh-CN" sz="2000" i="1" baseline="-25000" dirty="0" err="1" smtClean="0">
                <a:solidFill>
                  <a:srgbClr val="FF0000"/>
                </a:solidFill>
              </a:rPr>
              <a:t>o</a:t>
            </a:r>
            <a:r>
              <a:rPr lang="en-US" altLang="zh-CN" sz="2000" dirty="0" smtClean="0">
                <a:solidFill>
                  <a:srgbClr val="FF0000"/>
                </a:solidFill>
              </a:rPr>
              <a:t>=</a:t>
            </a:r>
            <a:r>
              <a:rPr lang="en-US" altLang="zh-CN" sz="2000" dirty="0">
                <a:solidFill>
                  <a:srgbClr val="FF0000"/>
                </a:solidFill>
              </a:rPr>
              <a:t>N</a:t>
            </a:r>
            <a:r>
              <a:rPr lang="en-US" altLang="zh-CN" sz="2000" baseline="-25000" dirty="0">
                <a:solidFill>
                  <a:srgbClr val="FF0000"/>
                </a:solidFill>
              </a:rPr>
              <a:t>2 </a:t>
            </a:r>
            <a:r>
              <a:rPr lang="en-US" altLang="zh-CN" sz="2000" dirty="0" smtClean="0">
                <a:solidFill>
                  <a:srgbClr val="FF0000"/>
                </a:solidFill>
              </a:rPr>
              <a:t>(</a:t>
            </a:r>
            <a:r>
              <a:rPr lang="en-US" altLang="zh-CN" sz="2000" i="1" dirty="0" smtClean="0">
                <a:solidFill>
                  <a:srgbClr val="FF0000"/>
                </a:solidFill>
              </a:rPr>
              <a:t>f</a:t>
            </a:r>
            <a:r>
              <a:rPr lang="en-US" altLang="zh-CN" sz="2000" i="1" baseline="-25000" dirty="0" smtClean="0">
                <a:solidFill>
                  <a:srgbClr val="FF0000"/>
                </a:solidFill>
              </a:rPr>
              <a:t>r2</a:t>
            </a:r>
            <a:r>
              <a:rPr lang="en-US" altLang="zh-CN" sz="2000" i="1" dirty="0" smtClean="0">
                <a:solidFill>
                  <a:srgbClr val="FF0000"/>
                </a:solidFill>
              </a:rPr>
              <a:t>+f</a:t>
            </a:r>
            <a:r>
              <a:rPr lang="en-US" altLang="zh-CN" sz="2000" i="1" baseline="30000" dirty="0" smtClean="0">
                <a:solidFill>
                  <a:srgbClr val="FF0000"/>
                </a:solidFill>
              </a:rPr>
              <a:t>’</a:t>
            </a:r>
            <a:r>
              <a:rPr lang="en-US" altLang="zh-CN" sz="2000" i="1" baseline="-25000" dirty="0" smtClean="0">
                <a:solidFill>
                  <a:srgbClr val="FF0000"/>
                </a:solidFill>
              </a:rPr>
              <a:t>r2</a:t>
            </a:r>
            <a:r>
              <a:rPr lang="en-US" altLang="zh-CN" sz="2000" dirty="0" smtClean="0">
                <a:solidFill>
                  <a:srgbClr val="FF0000"/>
                </a:solidFill>
              </a:rPr>
              <a:t>)</a:t>
            </a:r>
          </a:p>
          <a:p>
            <a:pPr>
              <a:lnSpc>
                <a:spcPts val="3000"/>
              </a:lnSpc>
            </a:pPr>
            <a:r>
              <a:rPr lang="en-US" altLang="zh-CN" sz="2000" i="1" baseline="-25000" dirty="0">
                <a:solidFill>
                  <a:srgbClr val="FF0000"/>
                </a:solidFill>
              </a:rPr>
              <a:t> </a:t>
            </a:r>
            <a:r>
              <a:rPr lang="en-US" altLang="zh-CN" sz="2000" i="1" baseline="-25000" dirty="0" smtClean="0">
                <a:solidFill>
                  <a:srgbClr val="FF0000"/>
                </a:solidFill>
              </a:rPr>
              <a:t>   </a:t>
            </a:r>
            <a:r>
              <a:rPr lang="en-US" altLang="zh-CN" sz="2000" i="1" dirty="0" smtClean="0">
                <a:solidFill>
                  <a:srgbClr val="FF0000"/>
                </a:solidFill>
              </a:rPr>
              <a:t>=</a:t>
            </a:r>
            <a:r>
              <a:rPr lang="en-US" altLang="zh-CN" sz="2000" dirty="0">
                <a:solidFill>
                  <a:srgbClr val="FF0000"/>
                </a:solidFill>
              </a:rPr>
              <a:t> N</a:t>
            </a:r>
            <a:r>
              <a:rPr lang="en-US" altLang="zh-CN" sz="2000" baseline="-25000" dirty="0">
                <a:solidFill>
                  <a:srgbClr val="FF0000"/>
                </a:solidFill>
              </a:rPr>
              <a:t>2</a:t>
            </a:r>
            <a:r>
              <a:rPr lang="en-US" altLang="zh-CN" sz="2000" i="1" dirty="0">
                <a:solidFill>
                  <a:srgbClr val="FF0000"/>
                </a:solidFill>
              </a:rPr>
              <a:t>f</a:t>
            </a:r>
            <a:r>
              <a:rPr lang="en-US" altLang="zh-CN" sz="2000" i="1" baseline="-25000" dirty="0">
                <a:solidFill>
                  <a:srgbClr val="FF0000"/>
                </a:solidFill>
              </a:rPr>
              <a:t>r2 </a:t>
            </a:r>
            <a:r>
              <a:rPr lang="en-US" altLang="zh-CN" sz="2000" i="1" dirty="0" smtClean="0">
                <a:solidFill>
                  <a:srgbClr val="FF0000"/>
                </a:solidFill>
              </a:rPr>
              <a:t>+f</a:t>
            </a:r>
            <a:r>
              <a:rPr lang="en-US" altLang="zh-CN" sz="2000" i="1" baseline="-25000" dirty="0" smtClean="0">
                <a:solidFill>
                  <a:srgbClr val="FF0000"/>
                </a:solidFill>
              </a:rPr>
              <a:t>01</a:t>
            </a:r>
            <a:r>
              <a:rPr lang="en-US" altLang="zh-CN" sz="2000" i="1" dirty="0" smtClean="0">
                <a:solidFill>
                  <a:srgbClr val="FF0000"/>
                </a:solidFill>
              </a:rPr>
              <a:t>/M</a:t>
            </a:r>
          </a:p>
          <a:p>
            <a:pPr>
              <a:lnSpc>
                <a:spcPts val="3000"/>
              </a:lnSpc>
            </a:pPr>
            <a:r>
              <a:rPr lang="en-US" altLang="zh-CN" sz="2000" i="1" dirty="0">
                <a:solidFill>
                  <a:srgbClr val="FF0000"/>
                </a:solidFill>
              </a:rPr>
              <a:t> </a:t>
            </a:r>
            <a:r>
              <a:rPr lang="en-US" altLang="zh-CN" sz="2000" i="1" dirty="0" smtClean="0">
                <a:solidFill>
                  <a:srgbClr val="FF0000"/>
                </a:solidFill>
              </a:rPr>
              <a:t>  =</a:t>
            </a:r>
            <a:r>
              <a:rPr lang="en-US" altLang="zh-CN" sz="2000" dirty="0">
                <a:solidFill>
                  <a:srgbClr val="FF0000"/>
                </a:solidFill>
              </a:rPr>
              <a:t>N</a:t>
            </a:r>
            <a:r>
              <a:rPr lang="en-US" altLang="zh-CN" sz="2000" baseline="-25000" dirty="0">
                <a:solidFill>
                  <a:srgbClr val="FF0000"/>
                </a:solidFill>
              </a:rPr>
              <a:t>2</a:t>
            </a:r>
            <a:r>
              <a:rPr lang="en-US" altLang="zh-CN" sz="2000" i="1" dirty="0">
                <a:solidFill>
                  <a:srgbClr val="FF0000"/>
                </a:solidFill>
              </a:rPr>
              <a:t>f</a:t>
            </a:r>
            <a:r>
              <a:rPr lang="en-US" altLang="zh-CN" sz="2000" i="1" baseline="-25000" dirty="0">
                <a:solidFill>
                  <a:srgbClr val="FF0000"/>
                </a:solidFill>
              </a:rPr>
              <a:t>r2 </a:t>
            </a:r>
            <a:r>
              <a:rPr lang="en-US" altLang="zh-CN" sz="2000" i="1" dirty="0" smtClean="0">
                <a:solidFill>
                  <a:srgbClr val="FF0000"/>
                </a:solidFill>
              </a:rPr>
              <a:t>+N</a:t>
            </a:r>
            <a:r>
              <a:rPr lang="en-US" altLang="zh-CN" sz="2000" i="1" baseline="-25000" dirty="0" smtClean="0">
                <a:solidFill>
                  <a:srgbClr val="FF0000"/>
                </a:solidFill>
              </a:rPr>
              <a:t>1</a:t>
            </a:r>
            <a:r>
              <a:rPr lang="en-US" altLang="zh-CN" sz="2000" i="1" dirty="0" smtClean="0">
                <a:solidFill>
                  <a:srgbClr val="FF0000"/>
                </a:solidFill>
              </a:rPr>
              <a:t>f</a:t>
            </a:r>
            <a:r>
              <a:rPr lang="en-US" altLang="zh-CN" sz="2000" i="1" baseline="-25000" dirty="0" smtClean="0">
                <a:solidFill>
                  <a:srgbClr val="FF0000"/>
                </a:solidFill>
              </a:rPr>
              <a:t>r1</a:t>
            </a:r>
            <a:r>
              <a:rPr lang="en-US" altLang="zh-CN" sz="2000" i="1" dirty="0" smtClean="0">
                <a:solidFill>
                  <a:srgbClr val="FF0000"/>
                </a:solidFill>
              </a:rPr>
              <a:t>/M</a:t>
            </a:r>
            <a:endParaRPr lang="en-US" altLang="zh-CN" sz="2000" i="1" dirty="0">
              <a:solidFill>
                <a:srgbClr val="FF0000"/>
              </a:solidFill>
            </a:endParaRPr>
          </a:p>
          <a:p>
            <a:endParaRPr lang="zh-CN" altLang="en-US" sz="2000" i="1" dirty="0">
              <a:solidFill>
                <a:srgbClr val="0000CC"/>
              </a:solidFill>
            </a:endParaRPr>
          </a:p>
        </p:txBody>
      </p:sp>
    </p:spTree>
    <p:extLst>
      <p:ext uri="{BB962C8B-B14F-4D97-AF65-F5344CB8AC3E}">
        <p14:creationId xmlns:p14="http://schemas.microsoft.com/office/powerpoint/2010/main" val="87931835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78" grpId="0"/>
      <p:bldP spid="7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62</a:t>
            </a:fld>
            <a:endParaRPr lang="en-US" altLang="zh-CN"/>
          </a:p>
        </p:txBody>
      </p:sp>
      <p:sp>
        <p:nvSpPr>
          <p:cNvPr id="5" name="文本框 4"/>
          <p:cNvSpPr txBox="1"/>
          <p:nvPr/>
        </p:nvSpPr>
        <p:spPr>
          <a:xfrm>
            <a:off x="683568" y="692696"/>
            <a:ext cx="5653608" cy="461665"/>
          </a:xfrm>
          <a:prstGeom prst="rect">
            <a:avLst/>
          </a:prstGeom>
          <a:noFill/>
        </p:spPr>
        <p:txBody>
          <a:bodyPr wrap="square" rtlCol="0">
            <a:spAutoFit/>
          </a:bodyPr>
          <a:lstStyle/>
          <a:p>
            <a:r>
              <a:rPr lang="zh-CN" altLang="en-US" sz="2400" dirty="0" smtClean="0"/>
              <a:t>解：（</a:t>
            </a:r>
            <a:r>
              <a:rPr lang="en-US" altLang="zh-CN" sz="2400" dirty="0" smtClean="0"/>
              <a:t>1</a:t>
            </a:r>
            <a:r>
              <a:rPr lang="zh-CN" altLang="en-US" sz="2400" dirty="0" smtClean="0"/>
              <a:t>）</a:t>
            </a:r>
            <a:endParaRPr lang="zh-CN" altLang="en-US" sz="2400" dirty="0"/>
          </a:p>
        </p:txBody>
      </p:sp>
      <p:sp>
        <p:nvSpPr>
          <p:cNvPr id="6" name="文本框 5"/>
          <p:cNvSpPr txBox="1"/>
          <p:nvPr/>
        </p:nvSpPr>
        <p:spPr>
          <a:xfrm>
            <a:off x="2411760" y="2132856"/>
            <a:ext cx="2755692" cy="784830"/>
          </a:xfrm>
          <a:prstGeom prst="rect">
            <a:avLst/>
          </a:prstGeom>
          <a:noFill/>
        </p:spPr>
        <p:txBody>
          <a:bodyPr wrap="square" rtlCol="0">
            <a:spAutoFit/>
          </a:bodyPr>
          <a:lstStyle/>
          <a:p>
            <a:pPr>
              <a:lnSpc>
                <a:spcPts val="3000"/>
              </a:lnSpc>
            </a:pPr>
            <a:r>
              <a:rPr lang="en-US" altLang="zh-CN" sz="2400" i="1" dirty="0" err="1" smtClean="0"/>
              <a:t>f</a:t>
            </a:r>
            <a:r>
              <a:rPr lang="en-US" altLang="zh-CN" sz="2400" i="1" baseline="-25000" dirty="0" err="1" smtClean="0"/>
              <a:t>ch</a:t>
            </a:r>
            <a:r>
              <a:rPr lang="en-US" altLang="zh-CN" sz="2400" dirty="0" smtClean="0"/>
              <a:t>=</a:t>
            </a:r>
            <a:r>
              <a:rPr lang="en-US" altLang="zh-CN" sz="2400" i="1" dirty="0" smtClean="0"/>
              <a:t>f</a:t>
            </a:r>
            <a:r>
              <a:rPr lang="en-US" altLang="zh-CN" sz="2400" i="1" baseline="-25000" dirty="0" smtClean="0"/>
              <a:t>r1</a:t>
            </a:r>
            <a:r>
              <a:rPr lang="en-US" altLang="zh-CN" sz="2400" i="1" dirty="0" smtClean="0"/>
              <a:t>/M=</a:t>
            </a:r>
            <a:r>
              <a:rPr lang="en-US" altLang="zh-CN" sz="2400" dirty="0" smtClean="0"/>
              <a:t>100Hz</a:t>
            </a:r>
            <a:endParaRPr lang="en-US" altLang="zh-CN" sz="2400" dirty="0"/>
          </a:p>
          <a:p>
            <a:endParaRPr lang="zh-CN" altLang="en-US" sz="2000" i="1" dirty="0">
              <a:solidFill>
                <a:srgbClr val="0000CC"/>
              </a:solidFill>
            </a:endParaRPr>
          </a:p>
        </p:txBody>
      </p:sp>
      <p:sp>
        <p:nvSpPr>
          <p:cNvPr id="7" name="文本框 6"/>
          <p:cNvSpPr txBox="1"/>
          <p:nvPr/>
        </p:nvSpPr>
        <p:spPr>
          <a:xfrm>
            <a:off x="1331640" y="1556792"/>
            <a:ext cx="7632848" cy="461665"/>
          </a:xfrm>
          <a:prstGeom prst="rect">
            <a:avLst/>
          </a:prstGeom>
          <a:noFill/>
        </p:spPr>
        <p:txBody>
          <a:bodyPr wrap="square" rtlCol="0">
            <a:spAutoFit/>
          </a:bodyPr>
          <a:lstStyle/>
          <a:p>
            <a:r>
              <a:rPr lang="zh-CN" altLang="en-US" sz="2400" dirty="0" smtClean="0"/>
              <a:t>（</a:t>
            </a:r>
            <a:r>
              <a:rPr lang="en-US" altLang="zh-CN" sz="2400" dirty="0" smtClean="0"/>
              <a:t>2</a:t>
            </a:r>
            <a:r>
              <a:rPr lang="zh-CN" altLang="en-US" sz="2400" dirty="0" smtClean="0"/>
              <a:t>）该频率合成器的信道间隔（</a:t>
            </a:r>
            <a:r>
              <a:rPr lang="zh-CN" altLang="en-US" sz="2400" dirty="0" smtClean="0">
                <a:solidFill>
                  <a:srgbClr val="FF0000"/>
                </a:solidFill>
              </a:rPr>
              <a:t>频率分辨率</a:t>
            </a:r>
            <a:r>
              <a:rPr lang="zh-CN" altLang="en-US" sz="2400" dirty="0" smtClean="0"/>
              <a:t>）</a:t>
            </a:r>
            <a:endParaRPr lang="zh-CN" altLang="en-US" sz="2400" dirty="0"/>
          </a:p>
        </p:txBody>
      </p:sp>
      <p:sp>
        <p:nvSpPr>
          <p:cNvPr id="8" name="文本框 7"/>
          <p:cNvSpPr txBox="1"/>
          <p:nvPr/>
        </p:nvSpPr>
        <p:spPr>
          <a:xfrm>
            <a:off x="2492152" y="845096"/>
            <a:ext cx="2755692" cy="784830"/>
          </a:xfrm>
          <a:prstGeom prst="rect">
            <a:avLst/>
          </a:prstGeom>
          <a:noFill/>
        </p:spPr>
        <p:txBody>
          <a:bodyPr wrap="square" rtlCol="0">
            <a:spAutoFit/>
          </a:bodyPr>
          <a:lstStyle/>
          <a:p>
            <a:pPr>
              <a:lnSpc>
                <a:spcPts val="3000"/>
              </a:lnSpc>
            </a:pPr>
            <a:r>
              <a:rPr lang="en-US" altLang="zh-CN" sz="2400" i="1" dirty="0" err="1" smtClean="0"/>
              <a:t>f</a:t>
            </a:r>
            <a:r>
              <a:rPr lang="en-US" altLang="zh-CN" sz="2400" i="1" baseline="-25000" dirty="0" err="1" smtClean="0"/>
              <a:t>o</a:t>
            </a:r>
            <a:r>
              <a:rPr lang="en-US" altLang="zh-CN" sz="2400" dirty="0" smtClean="0"/>
              <a:t>=N</a:t>
            </a:r>
            <a:r>
              <a:rPr lang="en-US" altLang="zh-CN" sz="2400" baseline="-25000" dirty="0" smtClean="0"/>
              <a:t>2</a:t>
            </a:r>
            <a:r>
              <a:rPr lang="en-US" altLang="zh-CN" sz="2400" i="1" dirty="0" smtClean="0"/>
              <a:t>f</a:t>
            </a:r>
            <a:r>
              <a:rPr lang="en-US" altLang="zh-CN" sz="2400" i="1" baseline="-25000" dirty="0" smtClean="0"/>
              <a:t>r2 </a:t>
            </a:r>
            <a:r>
              <a:rPr lang="en-US" altLang="zh-CN" sz="2400" i="1" dirty="0" smtClean="0"/>
              <a:t>+N</a:t>
            </a:r>
            <a:r>
              <a:rPr lang="en-US" altLang="zh-CN" sz="2400" i="1" baseline="-25000" dirty="0" smtClean="0"/>
              <a:t>1</a:t>
            </a:r>
            <a:r>
              <a:rPr lang="en-US" altLang="zh-CN" sz="2400" i="1" dirty="0" smtClean="0"/>
              <a:t>f</a:t>
            </a:r>
            <a:r>
              <a:rPr lang="en-US" altLang="zh-CN" sz="2400" i="1" baseline="-25000" dirty="0" smtClean="0"/>
              <a:t>r1</a:t>
            </a:r>
            <a:r>
              <a:rPr lang="en-US" altLang="zh-CN" sz="2400" i="1" dirty="0" smtClean="0"/>
              <a:t>/M</a:t>
            </a:r>
            <a:endParaRPr lang="en-US" altLang="zh-CN" sz="2400" i="1" dirty="0"/>
          </a:p>
          <a:p>
            <a:endParaRPr lang="zh-CN" altLang="en-US" sz="2000" i="1" dirty="0">
              <a:solidFill>
                <a:srgbClr val="0000CC"/>
              </a:solidFill>
            </a:endParaRPr>
          </a:p>
        </p:txBody>
      </p:sp>
      <p:sp>
        <p:nvSpPr>
          <p:cNvPr id="9" name="文本框 8"/>
          <p:cNvSpPr txBox="1"/>
          <p:nvPr/>
        </p:nvSpPr>
        <p:spPr>
          <a:xfrm>
            <a:off x="1331640" y="2838031"/>
            <a:ext cx="5688632" cy="461665"/>
          </a:xfrm>
          <a:prstGeom prst="rect">
            <a:avLst/>
          </a:prstGeom>
          <a:noFill/>
        </p:spPr>
        <p:txBody>
          <a:bodyPr wrap="square" rtlCol="0">
            <a:spAutoFit/>
          </a:bodyPr>
          <a:lstStyle/>
          <a:p>
            <a:r>
              <a:rPr lang="zh-CN" altLang="en-US" sz="2400" dirty="0" smtClean="0"/>
              <a:t>（</a:t>
            </a:r>
            <a:r>
              <a:rPr lang="en-US" altLang="zh-CN" sz="2400" dirty="0" smtClean="0"/>
              <a:t>3</a:t>
            </a:r>
            <a:r>
              <a:rPr lang="zh-CN" altLang="en-US" sz="2400" dirty="0" smtClean="0"/>
              <a:t>）</a:t>
            </a:r>
            <a:endParaRPr lang="zh-CN" altLang="en-US" sz="2400" dirty="0"/>
          </a:p>
        </p:txBody>
      </p:sp>
      <p:sp>
        <p:nvSpPr>
          <p:cNvPr id="10" name="文本框 9"/>
          <p:cNvSpPr txBox="1"/>
          <p:nvPr/>
        </p:nvSpPr>
        <p:spPr>
          <a:xfrm>
            <a:off x="395536" y="3318617"/>
            <a:ext cx="8928992" cy="477054"/>
          </a:xfrm>
          <a:prstGeom prst="rect">
            <a:avLst/>
          </a:prstGeom>
          <a:noFill/>
        </p:spPr>
        <p:txBody>
          <a:bodyPr wrap="square" rtlCol="0">
            <a:spAutoFit/>
          </a:bodyPr>
          <a:lstStyle/>
          <a:p>
            <a:pPr>
              <a:lnSpc>
                <a:spcPts val="3000"/>
              </a:lnSpc>
            </a:pPr>
            <a:r>
              <a:rPr lang="en-US" altLang="zh-CN" sz="2400" i="1" dirty="0" smtClean="0"/>
              <a:t>f</a:t>
            </a:r>
            <a:r>
              <a:rPr lang="en-US" altLang="zh-CN" sz="2400" i="1" baseline="-25000" dirty="0" smtClean="0"/>
              <a:t>r1</a:t>
            </a:r>
            <a:r>
              <a:rPr lang="en-US" altLang="zh-CN" sz="2400" dirty="0" smtClean="0"/>
              <a:t>=1kHz</a:t>
            </a:r>
            <a:r>
              <a:rPr lang="zh-CN" altLang="en-US" sz="2400" dirty="0" smtClean="0"/>
              <a:t>，</a:t>
            </a:r>
            <a:r>
              <a:rPr lang="en-US" altLang="zh-CN" sz="2400" dirty="0" smtClean="0"/>
              <a:t>N</a:t>
            </a:r>
            <a:r>
              <a:rPr lang="en-US" altLang="zh-CN" sz="2400" baseline="-25000" dirty="0" smtClean="0"/>
              <a:t>1</a:t>
            </a:r>
            <a:r>
              <a:rPr lang="en-US" altLang="zh-CN" sz="2400" dirty="0" smtClean="0"/>
              <a:t>=10000~12000</a:t>
            </a:r>
            <a:r>
              <a:rPr lang="zh-CN" altLang="en-US" sz="2400" dirty="0" smtClean="0"/>
              <a:t>，</a:t>
            </a:r>
            <a:r>
              <a:rPr lang="en-US" altLang="zh-CN" sz="2400" dirty="0" smtClean="0"/>
              <a:t>M=10</a:t>
            </a:r>
            <a:r>
              <a:rPr lang="zh-CN" altLang="en-US" sz="2400" dirty="0" smtClean="0"/>
              <a:t>，</a:t>
            </a:r>
            <a:r>
              <a:rPr lang="en-US" altLang="zh-CN" sz="2400" i="1" dirty="0" smtClean="0"/>
              <a:t>N</a:t>
            </a:r>
            <a:r>
              <a:rPr lang="en-US" altLang="zh-CN" sz="2400" i="1" baseline="-25000" dirty="0" smtClean="0"/>
              <a:t>2</a:t>
            </a:r>
            <a:r>
              <a:rPr lang="en-US" altLang="zh-CN" sz="2400" i="1" dirty="0" smtClean="0"/>
              <a:t>=500~700</a:t>
            </a:r>
            <a:r>
              <a:rPr lang="zh-CN" altLang="en-US" sz="2400" i="1" dirty="0" smtClean="0"/>
              <a:t>，</a:t>
            </a:r>
            <a:r>
              <a:rPr lang="en-US" altLang="zh-CN" sz="2400" i="1" dirty="0"/>
              <a:t> </a:t>
            </a:r>
            <a:r>
              <a:rPr lang="en-US" altLang="zh-CN" sz="2400" i="1" dirty="0" smtClean="0"/>
              <a:t>f</a:t>
            </a:r>
            <a:r>
              <a:rPr lang="en-US" altLang="zh-CN" sz="2400" i="1" baseline="-25000" dirty="0" smtClean="0"/>
              <a:t>r2</a:t>
            </a:r>
            <a:r>
              <a:rPr lang="en-US" altLang="zh-CN" sz="2400" dirty="0" smtClean="0"/>
              <a:t>=100kHz</a:t>
            </a:r>
            <a:endParaRPr lang="zh-CN" altLang="en-US" sz="2000" i="1" dirty="0">
              <a:solidFill>
                <a:srgbClr val="0000CC"/>
              </a:solidFill>
            </a:endParaRPr>
          </a:p>
        </p:txBody>
      </p:sp>
      <p:sp>
        <p:nvSpPr>
          <p:cNvPr id="11" name="文本框 10"/>
          <p:cNvSpPr txBox="1"/>
          <p:nvPr/>
        </p:nvSpPr>
        <p:spPr>
          <a:xfrm>
            <a:off x="1309961" y="4293096"/>
            <a:ext cx="8014567" cy="784830"/>
          </a:xfrm>
          <a:prstGeom prst="rect">
            <a:avLst/>
          </a:prstGeom>
          <a:noFill/>
        </p:spPr>
        <p:txBody>
          <a:bodyPr wrap="square" rtlCol="0">
            <a:spAutoFit/>
          </a:bodyPr>
          <a:lstStyle/>
          <a:p>
            <a:pPr>
              <a:lnSpc>
                <a:spcPts val="3000"/>
              </a:lnSpc>
            </a:pPr>
            <a:r>
              <a:rPr lang="en-US" altLang="zh-CN" sz="2400" i="1" dirty="0" err="1" smtClean="0"/>
              <a:t>f</a:t>
            </a:r>
            <a:r>
              <a:rPr lang="en-US" altLang="zh-CN" sz="2400" i="1" baseline="-25000" dirty="0" err="1" smtClean="0"/>
              <a:t>omin</a:t>
            </a:r>
            <a:r>
              <a:rPr lang="en-US" altLang="zh-CN" sz="2400" dirty="0" smtClean="0"/>
              <a:t>=N</a:t>
            </a:r>
            <a:r>
              <a:rPr lang="en-US" altLang="zh-CN" sz="2400" baseline="-25000" dirty="0" smtClean="0"/>
              <a:t>2min</a:t>
            </a:r>
            <a:r>
              <a:rPr lang="en-US" altLang="zh-CN" sz="2400" i="1" dirty="0" smtClean="0"/>
              <a:t>f</a:t>
            </a:r>
            <a:r>
              <a:rPr lang="en-US" altLang="zh-CN" sz="2400" i="1" baseline="-25000" dirty="0" smtClean="0"/>
              <a:t>r2 </a:t>
            </a:r>
            <a:r>
              <a:rPr lang="en-US" altLang="zh-CN" sz="2400" i="1" dirty="0" smtClean="0"/>
              <a:t>+N</a:t>
            </a:r>
            <a:r>
              <a:rPr lang="en-US" altLang="zh-CN" sz="2400" i="1" baseline="-25000" dirty="0" smtClean="0"/>
              <a:t>1min</a:t>
            </a:r>
            <a:r>
              <a:rPr lang="en-US" altLang="zh-CN" sz="2400" i="1" dirty="0" smtClean="0"/>
              <a:t>f</a:t>
            </a:r>
            <a:r>
              <a:rPr lang="en-US" altLang="zh-CN" sz="2400" i="1" baseline="-25000" dirty="0" smtClean="0"/>
              <a:t>r1</a:t>
            </a:r>
            <a:r>
              <a:rPr lang="en-US" altLang="zh-CN" sz="2400" i="1" dirty="0" smtClean="0"/>
              <a:t>/M=</a:t>
            </a:r>
            <a:r>
              <a:rPr lang="en-US" altLang="zh-CN" sz="2400" dirty="0"/>
              <a:t>500 </a:t>
            </a:r>
            <a:r>
              <a:rPr lang="en-US" altLang="zh-CN" sz="2400" dirty="0" smtClean="0"/>
              <a:t>×10</a:t>
            </a:r>
            <a:r>
              <a:rPr lang="en-US" altLang="zh-CN" sz="2400" baseline="30000" dirty="0" smtClean="0"/>
              <a:t>5</a:t>
            </a:r>
            <a:r>
              <a:rPr lang="en-US" altLang="zh-CN" sz="2400" dirty="0" smtClean="0"/>
              <a:t>+</a:t>
            </a:r>
            <a:r>
              <a:rPr lang="en-US" altLang="zh-CN" sz="2400" dirty="0"/>
              <a:t> </a:t>
            </a:r>
            <a:r>
              <a:rPr lang="en-US" altLang="zh-CN" sz="2400" dirty="0" smtClean="0"/>
              <a:t>10</a:t>
            </a:r>
            <a:r>
              <a:rPr lang="en-US" altLang="zh-CN" sz="2400" baseline="30000" dirty="0" smtClean="0"/>
              <a:t>4</a:t>
            </a:r>
            <a:r>
              <a:rPr lang="en-US" altLang="zh-CN" sz="2400" dirty="0" smtClean="0"/>
              <a:t> ×100=51MHz</a:t>
            </a:r>
          </a:p>
          <a:p>
            <a:endParaRPr lang="zh-CN" altLang="en-US" sz="2000" i="1" dirty="0">
              <a:solidFill>
                <a:srgbClr val="0000CC"/>
              </a:solidFill>
            </a:endParaRPr>
          </a:p>
        </p:txBody>
      </p:sp>
      <p:sp>
        <p:nvSpPr>
          <p:cNvPr id="12" name="文本框 11"/>
          <p:cNvSpPr txBox="1"/>
          <p:nvPr/>
        </p:nvSpPr>
        <p:spPr>
          <a:xfrm>
            <a:off x="395536" y="4004871"/>
            <a:ext cx="1008112" cy="461665"/>
          </a:xfrm>
          <a:prstGeom prst="rect">
            <a:avLst/>
          </a:prstGeom>
          <a:noFill/>
        </p:spPr>
        <p:txBody>
          <a:bodyPr wrap="square" rtlCol="0">
            <a:spAutoFit/>
          </a:bodyPr>
          <a:lstStyle/>
          <a:p>
            <a:r>
              <a:rPr lang="zh-CN" altLang="en-US" sz="2400" dirty="0" smtClean="0"/>
              <a:t>则：</a:t>
            </a:r>
            <a:endParaRPr lang="zh-CN" altLang="en-US" sz="2400" dirty="0"/>
          </a:p>
        </p:txBody>
      </p:sp>
      <p:sp>
        <p:nvSpPr>
          <p:cNvPr id="13" name="文本框 12"/>
          <p:cNvSpPr txBox="1"/>
          <p:nvPr/>
        </p:nvSpPr>
        <p:spPr>
          <a:xfrm>
            <a:off x="1240560" y="4973736"/>
            <a:ext cx="8444008" cy="1118255"/>
          </a:xfrm>
          <a:prstGeom prst="rect">
            <a:avLst/>
          </a:prstGeom>
          <a:noFill/>
        </p:spPr>
        <p:txBody>
          <a:bodyPr wrap="square" rtlCol="0">
            <a:spAutoFit/>
          </a:bodyPr>
          <a:lstStyle/>
          <a:p>
            <a:pPr>
              <a:lnSpc>
                <a:spcPts val="4000"/>
              </a:lnSpc>
            </a:pPr>
            <a:r>
              <a:rPr lang="en-US" altLang="zh-CN" sz="2400" i="1" dirty="0" err="1" smtClean="0"/>
              <a:t>f</a:t>
            </a:r>
            <a:r>
              <a:rPr lang="en-US" altLang="zh-CN" sz="2400" i="1" baseline="-25000" dirty="0" err="1" smtClean="0"/>
              <a:t>omax</a:t>
            </a:r>
            <a:r>
              <a:rPr lang="en-US" altLang="zh-CN" sz="2400" dirty="0" smtClean="0"/>
              <a:t>=N</a:t>
            </a:r>
            <a:r>
              <a:rPr lang="en-US" altLang="zh-CN" sz="2400" baseline="-25000" dirty="0" smtClean="0"/>
              <a:t>2max</a:t>
            </a:r>
            <a:r>
              <a:rPr lang="en-US" altLang="zh-CN" sz="2400" i="1" dirty="0" smtClean="0"/>
              <a:t>f</a:t>
            </a:r>
            <a:r>
              <a:rPr lang="en-US" altLang="zh-CN" sz="2400" i="1" baseline="-25000" dirty="0" smtClean="0"/>
              <a:t>r2 </a:t>
            </a:r>
            <a:r>
              <a:rPr lang="en-US" altLang="zh-CN" sz="2400" i="1" dirty="0" smtClean="0"/>
              <a:t>+N</a:t>
            </a:r>
            <a:r>
              <a:rPr lang="en-US" altLang="zh-CN" sz="2400" i="1" baseline="-25000" dirty="0" smtClean="0"/>
              <a:t>1max</a:t>
            </a:r>
            <a:r>
              <a:rPr lang="en-US" altLang="zh-CN" sz="2400" i="1" dirty="0" smtClean="0"/>
              <a:t>f</a:t>
            </a:r>
            <a:r>
              <a:rPr lang="en-US" altLang="zh-CN" sz="2400" i="1" baseline="-25000" dirty="0" smtClean="0"/>
              <a:t>r1</a:t>
            </a:r>
            <a:r>
              <a:rPr lang="en-US" altLang="zh-CN" sz="2400" i="1" dirty="0" smtClean="0"/>
              <a:t>/M=</a:t>
            </a:r>
            <a:r>
              <a:rPr lang="en-US" altLang="zh-CN" sz="2400" dirty="0" smtClean="0"/>
              <a:t>700 ×10</a:t>
            </a:r>
            <a:r>
              <a:rPr lang="en-US" altLang="zh-CN" sz="2400" baseline="30000" dirty="0" smtClean="0"/>
              <a:t>5</a:t>
            </a:r>
            <a:r>
              <a:rPr lang="en-US" altLang="zh-CN" sz="2400" dirty="0" smtClean="0"/>
              <a:t>+</a:t>
            </a:r>
            <a:r>
              <a:rPr lang="en-US" altLang="zh-CN" sz="2400" dirty="0"/>
              <a:t> </a:t>
            </a:r>
            <a:r>
              <a:rPr lang="en-US" altLang="zh-CN" sz="2400" dirty="0" smtClean="0"/>
              <a:t>1.2</a:t>
            </a:r>
            <a:r>
              <a:rPr lang="en-US" altLang="zh-CN" sz="2400" dirty="0"/>
              <a:t> × </a:t>
            </a:r>
            <a:r>
              <a:rPr lang="en-US" altLang="zh-CN" sz="2400" dirty="0" smtClean="0"/>
              <a:t>10</a:t>
            </a:r>
            <a:r>
              <a:rPr lang="en-US" altLang="zh-CN" sz="2400" baseline="30000" dirty="0" smtClean="0"/>
              <a:t>4</a:t>
            </a:r>
            <a:r>
              <a:rPr lang="en-US" altLang="zh-CN" sz="2400" dirty="0" smtClean="0"/>
              <a:t> ×100</a:t>
            </a:r>
          </a:p>
          <a:p>
            <a:pPr>
              <a:lnSpc>
                <a:spcPts val="4000"/>
              </a:lnSpc>
            </a:pPr>
            <a:r>
              <a:rPr lang="en-US" altLang="zh-CN" sz="2400" dirty="0"/>
              <a:t> </a:t>
            </a:r>
            <a:r>
              <a:rPr lang="en-US" altLang="zh-CN" sz="2400" dirty="0" smtClean="0"/>
              <a:t>       =72MHz</a:t>
            </a:r>
          </a:p>
        </p:txBody>
      </p:sp>
      <p:sp>
        <p:nvSpPr>
          <p:cNvPr id="14" name="文本框 13"/>
          <p:cNvSpPr txBox="1"/>
          <p:nvPr/>
        </p:nvSpPr>
        <p:spPr>
          <a:xfrm>
            <a:off x="1043608" y="6096818"/>
            <a:ext cx="8028384" cy="461665"/>
          </a:xfrm>
          <a:prstGeom prst="rect">
            <a:avLst/>
          </a:prstGeom>
          <a:noFill/>
        </p:spPr>
        <p:txBody>
          <a:bodyPr wrap="square" rtlCol="0">
            <a:spAutoFit/>
          </a:bodyPr>
          <a:lstStyle/>
          <a:p>
            <a:r>
              <a:rPr lang="zh-CN" altLang="en-US" sz="2400" dirty="0" smtClean="0"/>
              <a:t>该频率合成器的频率输出范围为（</a:t>
            </a:r>
            <a:r>
              <a:rPr lang="en-US" altLang="zh-CN" sz="2400" dirty="0" smtClean="0"/>
              <a:t>51~72</a:t>
            </a:r>
            <a:r>
              <a:rPr lang="zh-CN" altLang="en-US" sz="2400" dirty="0" smtClean="0"/>
              <a:t>）</a:t>
            </a:r>
            <a:r>
              <a:rPr lang="en-US" altLang="zh-CN" sz="2400" dirty="0" smtClean="0"/>
              <a:t>MHz</a:t>
            </a:r>
            <a:endParaRPr lang="zh-CN" altLang="en-US" sz="2400" dirty="0"/>
          </a:p>
        </p:txBody>
      </p:sp>
    </p:spTree>
    <p:extLst>
      <p:ext uri="{BB962C8B-B14F-4D97-AF65-F5344CB8AC3E}">
        <p14:creationId xmlns:p14="http://schemas.microsoft.com/office/powerpoint/2010/main" val="1189451834"/>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41300"/>
            <a:ext cx="7543800" cy="129540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常见收</a:t>
            </a:r>
            <a:r>
              <a:rPr lang="zh-CN" altLang="en-US" sz="4000" dirty="0">
                <a:latin typeface="微软雅黑" panose="020B0503020204020204" pitchFamily="34" charset="-122"/>
                <a:ea typeface="微软雅黑" panose="020B0503020204020204" pitchFamily="34" charset="-122"/>
              </a:rPr>
              <a:t>发信机框图</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7</a:t>
            </a:fld>
            <a:endParaRPr lang="en-US" altLang="zh-CN"/>
          </a:p>
        </p:txBody>
      </p:sp>
      <p:graphicFrame>
        <p:nvGraphicFramePr>
          <p:cNvPr id="5" name="Object 15"/>
          <p:cNvGraphicFramePr>
            <a:graphicFrameLocks noGrp="1" noChangeAspect="1"/>
          </p:cNvGraphicFramePr>
          <p:nvPr>
            <p:ph idx="1"/>
            <p:extLst>
              <p:ext uri="{D42A27DB-BD31-4B8C-83A1-F6EECF244321}">
                <p14:modId xmlns:p14="http://schemas.microsoft.com/office/powerpoint/2010/main" val="282446450"/>
              </p:ext>
            </p:extLst>
          </p:nvPr>
        </p:nvGraphicFramePr>
        <p:xfrm>
          <a:off x="539552" y="1412776"/>
          <a:ext cx="9323388" cy="5651500"/>
        </p:xfrm>
        <a:graphic>
          <a:graphicData uri="http://schemas.openxmlformats.org/presentationml/2006/ole">
            <mc:AlternateContent xmlns:mc="http://schemas.openxmlformats.org/markup-compatibility/2006">
              <mc:Choice xmlns:v="urn:schemas-microsoft-com:vml" Requires="v">
                <p:oleObj spid="_x0000_s109664" name="Visio" r:id="rId3" imgW="9609026" imgH="5825052" progId="Visio.Drawing.11">
                  <p:embed/>
                </p:oleObj>
              </mc:Choice>
              <mc:Fallback>
                <p:oleObj name="Visio" r:id="rId3" imgW="9609026" imgH="5825052" progId="Visio.Drawing.11">
                  <p:embed/>
                  <p:pic>
                    <p:nvPicPr>
                      <p:cNvPr id="20482" name="Object 15"/>
                      <p:cNvPicPr>
                        <a:picLocks noChangeAspect="1" noChangeArrowheads="1"/>
                      </p:cNvPicPr>
                      <p:nvPr/>
                    </p:nvPicPr>
                    <p:blipFill>
                      <a:blip r:embed="rId4"/>
                      <a:srcRect/>
                      <a:stretch>
                        <a:fillRect/>
                      </a:stretch>
                    </p:blipFill>
                    <p:spPr bwMode="auto">
                      <a:xfrm>
                        <a:off x="539552" y="1412776"/>
                        <a:ext cx="9323388" cy="5651500"/>
                      </a:xfrm>
                      <a:prstGeom prst="rect">
                        <a:avLst/>
                      </a:prstGeom>
                      <a:noFill/>
                      <a:ln>
                        <a:noFill/>
                      </a:ln>
                      <a:effectLst/>
                      <a:extLst/>
                    </p:spPr>
                  </p:pic>
                </p:oleObj>
              </mc:Fallback>
            </mc:AlternateContent>
          </a:graphicData>
        </a:graphic>
      </p:graphicFrame>
      <p:sp>
        <p:nvSpPr>
          <p:cNvPr id="7" name="文本框 6"/>
          <p:cNvSpPr txBox="1"/>
          <p:nvPr/>
        </p:nvSpPr>
        <p:spPr>
          <a:xfrm>
            <a:off x="2051720" y="5229200"/>
            <a:ext cx="6537920" cy="1261884"/>
          </a:xfrm>
          <a:prstGeom prst="rect">
            <a:avLst/>
          </a:prstGeom>
          <a:noFill/>
        </p:spPr>
        <p:txBody>
          <a:bodyPr wrap="square" rtlCol="0">
            <a:spAutoFit/>
          </a:bodyPr>
          <a:lstStyle/>
          <a:p>
            <a:r>
              <a:rPr lang="zh-CN" altLang="en-US" sz="2800" b="1" dirty="0" smtClean="0">
                <a:solidFill>
                  <a:srgbClr val="0000FF"/>
                </a:solidFill>
              </a:rPr>
              <a:t>直调、直解；数字中频；超外差</a:t>
            </a:r>
            <a:endParaRPr lang="en-US" altLang="zh-CN" sz="2800" b="1" dirty="0" smtClean="0">
              <a:solidFill>
                <a:srgbClr val="0000FF"/>
              </a:solidFill>
            </a:endParaRPr>
          </a:p>
          <a:p>
            <a:r>
              <a:rPr lang="zh-CN" altLang="en-US" sz="2400" dirty="0" smtClean="0">
                <a:solidFill>
                  <a:srgbClr val="660066"/>
                </a:solidFill>
              </a:rPr>
              <a:t>对应的射频、中频、本振的频率范围；</a:t>
            </a:r>
            <a:endParaRPr lang="en-US" altLang="zh-CN" sz="2400" dirty="0" smtClean="0">
              <a:solidFill>
                <a:srgbClr val="660066"/>
              </a:solidFill>
            </a:endParaRPr>
          </a:p>
          <a:p>
            <a:r>
              <a:rPr lang="zh-CN" altLang="en-US" sz="2400" b="1" dirty="0" smtClean="0">
                <a:solidFill>
                  <a:srgbClr val="660066"/>
                </a:solidFill>
              </a:rPr>
              <a:t>能自主设计收发信机</a:t>
            </a:r>
            <a:endParaRPr lang="zh-CN" altLang="en-US" sz="2400" b="1" dirty="0">
              <a:solidFill>
                <a:srgbClr val="660066"/>
              </a:solidFill>
            </a:endParaRPr>
          </a:p>
        </p:txBody>
      </p:sp>
    </p:spTree>
    <p:extLst>
      <p:ext uri="{BB962C8B-B14F-4D97-AF65-F5344CB8AC3E}">
        <p14:creationId xmlns:p14="http://schemas.microsoft.com/office/powerpoint/2010/main" val="2566244354"/>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p:cNvSpPr>
            <a:spLocks noGrp="1" noChangeArrowheads="1"/>
          </p:cNvSpPr>
          <p:nvPr>
            <p:ph type="title"/>
          </p:nvPr>
        </p:nvSpPr>
        <p:spPr>
          <a:xfrm>
            <a:off x="827088" y="112713"/>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直接调制发射机原理框图</a:t>
            </a:r>
          </a:p>
        </p:txBody>
      </p:sp>
      <p:graphicFrame>
        <p:nvGraphicFramePr>
          <p:cNvPr id="12290" name="Object 4"/>
          <p:cNvGraphicFramePr>
            <a:graphicFrameLocks noGrp="1" noChangeAspect="1"/>
          </p:cNvGraphicFramePr>
          <p:nvPr>
            <p:ph idx="1"/>
            <p:extLst/>
          </p:nvPr>
        </p:nvGraphicFramePr>
        <p:xfrm>
          <a:off x="1042988" y="1700213"/>
          <a:ext cx="6242050" cy="2436812"/>
        </p:xfrm>
        <a:graphic>
          <a:graphicData uri="http://schemas.openxmlformats.org/presentationml/2006/ole">
            <mc:AlternateContent xmlns:mc="http://schemas.openxmlformats.org/markup-compatibility/2006">
              <mc:Choice xmlns:v="urn:schemas-microsoft-com:vml" Requires="v">
                <p:oleObj spid="_x0000_s118854" name="Visio" r:id="rId3" imgW="6083495" imgH="2374829" progId="Visio.Drawing.11">
                  <p:embed/>
                </p:oleObj>
              </mc:Choice>
              <mc:Fallback>
                <p:oleObj name="Visio" r:id="rId3" imgW="6083495" imgH="2374829" progId="Visio.Drawing.11">
                  <p:embed/>
                  <p:pic>
                    <p:nvPicPr>
                      <p:cNvPr id="12290" name="Object 4"/>
                      <p:cNvPicPr>
                        <a:picLocks noChangeAspect="1" noChangeArrowheads="1"/>
                      </p:cNvPicPr>
                      <p:nvPr/>
                    </p:nvPicPr>
                    <p:blipFill>
                      <a:blip r:embed="rId4"/>
                      <a:srcRect/>
                      <a:stretch>
                        <a:fillRect/>
                      </a:stretch>
                    </p:blipFill>
                    <p:spPr bwMode="auto">
                      <a:xfrm>
                        <a:off x="1042988" y="1700213"/>
                        <a:ext cx="6242050" cy="2436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76" name="Text Box 8"/>
          <p:cNvSpPr txBox="1">
            <a:spLocks noChangeArrowheads="1"/>
          </p:cNvSpPr>
          <p:nvPr/>
        </p:nvSpPr>
        <p:spPr bwMode="auto">
          <a:xfrm>
            <a:off x="827088" y="4581525"/>
            <a:ext cx="7634287" cy="1631216"/>
          </a:xfrm>
          <a:prstGeom prst="rect">
            <a:avLst/>
          </a:prstGeom>
          <a:noFill/>
          <a:ln w="9525" algn="ctr">
            <a:noFill/>
            <a:miter lim="800000"/>
            <a:headEnd/>
            <a:tailEnd type="none" w="med" len="lg"/>
          </a:ln>
        </p:spPr>
        <p:txBody>
          <a:bodyPr>
            <a:spAutoFit/>
          </a:bodyPr>
          <a:lstStyle/>
          <a:p>
            <a:pPr algn="l">
              <a:lnSpc>
                <a:spcPts val="4000"/>
              </a:lnSpc>
            </a:pPr>
            <a:r>
              <a:rPr lang="zh-CN" altLang="en-US" sz="2400" b="1" dirty="0">
                <a:latin typeface="+mn-ea"/>
                <a:ea typeface="+mn-ea"/>
              </a:rPr>
              <a:t>优点：结构简单，器件少，成本低；</a:t>
            </a:r>
          </a:p>
          <a:p>
            <a:pPr algn="l">
              <a:lnSpc>
                <a:spcPts val="4000"/>
              </a:lnSpc>
            </a:pPr>
            <a:r>
              <a:rPr lang="zh-CN" altLang="en-US" sz="2400" b="1" dirty="0">
                <a:latin typeface="+mn-ea"/>
                <a:ea typeface="+mn-ea"/>
              </a:rPr>
              <a:t>缺点：</a:t>
            </a:r>
            <a:r>
              <a:rPr lang="en-US" altLang="zh-CN" sz="2400" b="1" dirty="0">
                <a:latin typeface="+mn-ea"/>
                <a:ea typeface="+mn-ea"/>
              </a:rPr>
              <a:t>I/Q</a:t>
            </a:r>
            <a:r>
              <a:rPr lang="zh-CN" altLang="en-US" sz="2400" b="1" dirty="0">
                <a:latin typeface="+mn-ea"/>
                <a:ea typeface="+mn-ea"/>
              </a:rPr>
              <a:t>相位的幅度和相位不平衡不易调节，易造成   </a:t>
            </a:r>
          </a:p>
          <a:p>
            <a:pPr algn="l">
              <a:lnSpc>
                <a:spcPts val="4000"/>
              </a:lnSpc>
            </a:pPr>
            <a:r>
              <a:rPr lang="zh-CN" altLang="en-US" sz="2400" b="1" dirty="0">
                <a:latin typeface="+mn-ea"/>
                <a:ea typeface="+mn-ea"/>
              </a:rPr>
              <a:t>      </a:t>
            </a:r>
            <a:r>
              <a:rPr lang="zh-CN" altLang="en-US" sz="2400" b="1" dirty="0" smtClean="0">
                <a:latin typeface="+mn-ea"/>
                <a:ea typeface="+mn-ea"/>
              </a:rPr>
              <a:t>较大</a:t>
            </a:r>
            <a:r>
              <a:rPr lang="zh-CN" altLang="en-US" sz="2400" b="1" dirty="0">
                <a:latin typeface="+mn-ea"/>
                <a:ea typeface="+mn-ea"/>
              </a:rPr>
              <a:t>的载波泄漏和边带泄漏</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8</a:t>
            </a:fld>
            <a:endParaRPr lang="en-US" altLang="zh-CN"/>
          </a:p>
        </p:txBody>
      </p:sp>
      <p:sp>
        <p:nvSpPr>
          <p:cNvPr id="8" name="文本框 7"/>
          <p:cNvSpPr txBox="1"/>
          <p:nvPr/>
        </p:nvSpPr>
        <p:spPr>
          <a:xfrm>
            <a:off x="2286000" y="2743200"/>
            <a:ext cx="533400" cy="369332"/>
          </a:xfrm>
          <a:prstGeom prst="rect">
            <a:avLst/>
          </a:prstGeom>
          <a:solidFill>
            <a:schemeClr val="accent3">
              <a:lumMod val="95000"/>
            </a:schemeClr>
          </a:solidFill>
          <a:ln>
            <a:solidFill>
              <a:schemeClr val="accent6">
                <a:lumMod val="20000"/>
                <a:lumOff val="80000"/>
              </a:schemeClr>
            </a:solidFill>
          </a:ln>
          <a:effectLst>
            <a:outerShdw blurRad="50800" dist="38100" dir="5400000" algn="t" rotWithShape="0">
              <a:prstClr val="black">
                <a:alpha val="40000"/>
              </a:prstClr>
            </a:outerShdw>
          </a:effectLst>
        </p:spPr>
        <p:txBody>
          <a:bodyPr wrap="square" rtlCol="0">
            <a:spAutoFit/>
          </a:bodyPr>
          <a:lstStyle/>
          <a:p>
            <a:pPr algn="ctr"/>
            <a:r>
              <a:rPr lang="en-US" altLang="zh-CN" b="1" dirty="0" smtClean="0">
                <a:latin typeface="Times New Roman" panose="02020603050405020304" pitchFamily="18" charset="0"/>
                <a:cs typeface="Times New Roman" panose="02020603050405020304" pitchFamily="18" charset="0"/>
              </a:rPr>
              <a:t>LO</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44099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6376"/>
                                        </p:tgtEl>
                                        <p:attrNameLst>
                                          <p:attrName>style.visibility</p:attrName>
                                        </p:attrNameLst>
                                      </p:cBhvr>
                                      <p:to>
                                        <p:strVal val="visible"/>
                                      </p:to>
                                    </p:set>
                                    <p:animEffect transition="in" filter="blinds(horizontal)">
                                      <p:cBhvr>
                                        <p:cTn id="7" dur="1000"/>
                                        <p:tgtEl>
                                          <p:spTgt spid="186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超外差发射机原理框图</a:t>
            </a:r>
          </a:p>
        </p:txBody>
      </p:sp>
      <p:sp>
        <p:nvSpPr>
          <p:cNvPr id="13316" name="Rectangle 5"/>
          <p:cNvSpPr>
            <a:spLocks noChangeArrowheads="1"/>
          </p:cNvSpPr>
          <p:nvPr/>
        </p:nvSpPr>
        <p:spPr bwMode="auto">
          <a:xfrm>
            <a:off x="0" y="2890838"/>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3314" name="Object 4"/>
          <p:cNvGraphicFramePr>
            <a:graphicFrameLocks noChangeAspect="1"/>
          </p:cNvGraphicFramePr>
          <p:nvPr>
            <p:extLst/>
          </p:nvPr>
        </p:nvGraphicFramePr>
        <p:xfrm>
          <a:off x="304800" y="1600200"/>
          <a:ext cx="8217204" cy="2338387"/>
        </p:xfrm>
        <a:graphic>
          <a:graphicData uri="http://schemas.openxmlformats.org/presentationml/2006/ole">
            <mc:AlternateContent xmlns:mc="http://schemas.openxmlformats.org/markup-compatibility/2006">
              <mc:Choice xmlns:v="urn:schemas-microsoft-com:vml" Requires="v">
                <p:oleObj spid="_x0000_s119878" name="Visio" r:id="rId3" imgW="7747692" imgH="2385622" progId="Visio.Drawing.11">
                  <p:embed/>
                </p:oleObj>
              </mc:Choice>
              <mc:Fallback>
                <p:oleObj name="Visio" r:id="rId3" imgW="7747692" imgH="2385622" progId="Visio.Drawing.11">
                  <p:embed/>
                  <p:pic>
                    <p:nvPicPr>
                      <p:cNvPr id="1331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00200"/>
                        <a:ext cx="8217204" cy="2338387"/>
                      </a:xfrm>
                      <a:prstGeom prst="rect">
                        <a:avLst/>
                      </a:prstGeom>
                      <a:noFill/>
                      <a:extLst/>
                    </p:spPr>
                  </p:pic>
                </p:oleObj>
              </mc:Fallback>
            </mc:AlternateContent>
          </a:graphicData>
        </a:graphic>
      </p:graphicFrame>
      <p:sp>
        <p:nvSpPr>
          <p:cNvPr id="184330" name="Text Box 10"/>
          <p:cNvSpPr txBox="1">
            <a:spLocks noChangeArrowheads="1"/>
          </p:cNvSpPr>
          <p:nvPr/>
        </p:nvSpPr>
        <p:spPr bwMode="auto">
          <a:xfrm>
            <a:off x="533400" y="4192061"/>
            <a:ext cx="7770812" cy="2144177"/>
          </a:xfrm>
          <a:prstGeom prst="rect">
            <a:avLst/>
          </a:prstGeom>
          <a:noFill/>
          <a:ln w="9525" algn="ctr">
            <a:noFill/>
            <a:miter lim="800000"/>
            <a:headEnd/>
            <a:tailEnd type="none" w="med" len="lg"/>
          </a:ln>
        </p:spPr>
        <p:txBody>
          <a:bodyPr wrap="square">
            <a:spAutoFit/>
          </a:bodyPr>
          <a:lstStyle/>
          <a:p>
            <a:pPr algn="l">
              <a:lnSpc>
                <a:spcPts val="4000"/>
              </a:lnSpc>
            </a:pPr>
            <a:r>
              <a:rPr lang="zh-CN" altLang="en-US" sz="2400" b="1" dirty="0"/>
              <a:t>优点：低频调制器具有更好的幅频特性；功放和本振有</a:t>
            </a:r>
          </a:p>
          <a:p>
            <a:pPr algn="l">
              <a:lnSpc>
                <a:spcPts val="4000"/>
              </a:lnSpc>
            </a:pPr>
            <a:r>
              <a:rPr lang="zh-CN" altLang="en-US" sz="2400" b="1" dirty="0"/>
              <a:t>            很好的隔离；</a:t>
            </a:r>
          </a:p>
          <a:p>
            <a:pPr algn="l">
              <a:lnSpc>
                <a:spcPts val="4000"/>
              </a:lnSpc>
            </a:pPr>
            <a:r>
              <a:rPr lang="zh-CN" altLang="en-US" sz="2400" b="1" dirty="0"/>
              <a:t>缺点：所需元件多，增加噪声，增加发射机的复杂度、</a:t>
            </a:r>
          </a:p>
          <a:p>
            <a:pPr algn="l">
              <a:lnSpc>
                <a:spcPts val="4000"/>
              </a:lnSpc>
            </a:pPr>
            <a:r>
              <a:rPr lang="zh-CN" altLang="en-US" sz="2400" b="1" dirty="0"/>
              <a:t>            体积、功耗和成本。</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9</a:t>
            </a:fld>
            <a:endParaRPr lang="en-US" altLang="zh-CN"/>
          </a:p>
        </p:txBody>
      </p:sp>
      <p:sp>
        <p:nvSpPr>
          <p:cNvPr id="7" name="文本框 6"/>
          <p:cNvSpPr txBox="1"/>
          <p:nvPr/>
        </p:nvSpPr>
        <p:spPr>
          <a:xfrm>
            <a:off x="1600200" y="2584727"/>
            <a:ext cx="533400" cy="369332"/>
          </a:xfrm>
          <a:prstGeom prst="rect">
            <a:avLst/>
          </a:prstGeom>
          <a:solidFill>
            <a:schemeClr val="accent3">
              <a:lumMod val="95000"/>
            </a:schemeClr>
          </a:solidFill>
          <a:ln>
            <a:solidFill>
              <a:schemeClr val="accent6">
                <a:lumMod val="20000"/>
                <a:lumOff val="80000"/>
              </a:schemeClr>
            </a:solidFill>
          </a:ln>
          <a:effectLst>
            <a:outerShdw blurRad="50800" dist="38100" dir="5400000" algn="t" rotWithShape="0">
              <a:prstClr val="black">
                <a:alpha val="40000"/>
              </a:prstClr>
            </a:outerShdw>
          </a:effectLst>
        </p:spPr>
        <p:txBody>
          <a:bodyPr wrap="square" rtlCol="0">
            <a:spAutoFit/>
          </a:bodyPr>
          <a:lstStyle/>
          <a:p>
            <a:pPr algn="ctr"/>
            <a:r>
              <a:rPr lang="en-US" altLang="zh-CN" b="1" dirty="0" smtClean="0">
                <a:latin typeface="Times New Roman" panose="02020603050405020304" pitchFamily="18" charset="0"/>
                <a:cs typeface="Times New Roman" panose="02020603050405020304" pitchFamily="18" charset="0"/>
              </a:rPr>
              <a:t>LO</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4315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30"/>
                                        </p:tgtEl>
                                        <p:attrNameLst>
                                          <p:attrName>style.visibility</p:attrName>
                                        </p:attrNameLst>
                                      </p:cBhvr>
                                      <p:to>
                                        <p:strVal val="visible"/>
                                      </p:to>
                                    </p:set>
                                    <p:animEffect transition="in" filter="blinds(horizontal)">
                                      <p:cBhvr>
                                        <p:cTn id="7" dur="1000"/>
                                        <p:tgtEl>
                                          <p:spTgt spid="184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0" grpId="0"/>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mp_lesson2</Template>
  <TotalTime>15642</TotalTime>
  <Words>3679</Words>
  <Application>Microsoft Office PowerPoint</Application>
  <PresentationFormat>全屏显示(4:3)</PresentationFormat>
  <Paragraphs>448</Paragraphs>
  <Slides>62</Slides>
  <Notes>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62</vt:i4>
      </vt:variant>
    </vt:vector>
  </HeadingPairs>
  <TitlesOfParts>
    <vt:vector size="79" baseType="lpstr">
      <vt:lpstr>Gulim</vt:lpstr>
      <vt:lpstr>黑体</vt:lpstr>
      <vt:lpstr>华文新魏</vt:lpstr>
      <vt:lpstr>楷体_GB2312</vt:lpstr>
      <vt:lpstr>宋体</vt:lpstr>
      <vt:lpstr>微软雅黑</vt:lpstr>
      <vt:lpstr>Arial</vt:lpstr>
      <vt:lpstr>Calibri</vt:lpstr>
      <vt:lpstr>Cambria Math</vt:lpstr>
      <vt:lpstr>Tahoma</vt:lpstr>
      <vt:lpstr>Times New Roman</vt:lpstr>
      <vt:lpstr>Wingdings</vt:lpstr>
      <vt:lpstr>Network</vt:lpstr>
      <vt:lpstr>Visio</vt:lpstr>
      <vt:lpstr>公式</vt:lpstr>
      <vt:lpstr>Equation</vt:lpstr>
      <vt:lpstr>Equation.DSMT4</vt:lpstr>
      <vt:lpstr>复    习</vt:lpstr>
      <vt:lpstr>考试注意事项</vt:lpstr>
      <vt:lpstr>常用单位及转换关系</vt:lpstr>
      <vt:lpstr>第一章 通信电子线路简介</vt:lpstr>
      <vt:lpstr>第二章 通信系统概论</vt:lpstr>
      <vt:lpstr>常用的器件符号</vt:lpstr>
      <vt:lpstr>常见收发信机框图</vt:lpstr>
      <vt:lpstr>直接调制发射机原理框图</vt:lpstr>
      <vt:lpstr>超外差发射机原理框图</vt:lpstr>
      <vt:lpstr>数字中频发射机原理图</vt:lpstr>
      <vt:lpstr>超外差射频接收机原理框图</vt:lpstr>
      <vt:lpstr>直接解调射频接收机原理框图</vt:lpstr>
      <vt:lpstr>数字中频接收机原理框图</vt:lpstr>
      <vt:lpstr>第三章 常用无源器件</vt:lpstr>
      <vt:lpstr>谐振器</vt:lpstr>
      <vt:lpstr>滤波器</vt:lpstr>
      <vt:lpstr>PowerPoint 演示文稿</vt:lpstr>
      <vt:lpstr>PowerPoint 演示文稿</vt:lpstr>
      <vt:lpstr>第四章 放大器及非线性</vt:lpstr>
      <vt:lpstr>放大器</vt:lpstr>
      <vt:lpstr>噪声系数</vt:lpstr>
      <vt:lpstr>等效噪声温度（另一种度量参数）</vt:lpstr>
      <vt:lpstr>等效噪声温度</vt:lpstr>
      <vt:lpstr>PowerPoint 演示文稿</vt:lpstr>
      <vt:lpstr>PowerPoint 演示文稿</vt:lpstr>
      <vt:lpstr>PowerPoint 演示文稿</vt:lpstr>
      <vt:lpstr>噪声系数级联</vt:lpstr>
      <vt:lpstr>PowerPoint 演示文稿</vt:lpstr>
      <vt:lpstr>PowerPoint 演示文稿</vt:lpstr>
      <vt:lpstr>接收灵敏度</vt:lpstr>
      <vt:lpstr>PowerPoint 演示文稿</vt:lpstr>
      <vt:lpstr>PowerPoint 演示文稿</vt:lpstr>
      <vt:lpstr>放大器的非线性</vt:lpstr>
      <vt:lpstr>PowerPoint 演示文稿</vt:lpstr>
      <vt:lpstr>动态范围(Dynamic Range)</vt:lpstr>
      <vt:lpstr>常见的功放线性化技术</vt:lpstr>
      <vt:lpstr>第五章 混频器</vt:lpstr>
      <vt:lpstr>混频器的基本原理</vt:lpstr>
      <vt:lpstr>混频器参数定义</vt:lpstr>
      <vt:lpstr>本振频率选择</vt:lpstr>
      <vt:lpstr>PowerPoint 演示文稿</vt:lpstr>
      <vt:lpstr>互相调制（Inter Modulation）</vt:lpstr>
      <vt:lpstr>PowerPoint 演示文稿</vt:lpstr>
      <vt:lpstr>PowerPoint 演示文稿</vt:lpstr>
      <vt:lpstr>PowerPoint 演示文稿</vt:lpstr>
      <vt:lpstr>第六章 调制解调器</vt:lpstr>
      <vt:lpstr>振幅调制电路</vt:lpstr>
      <vt:lpstr>PowerPoint 演示文稿</vt:lpstr>
      <vt:lpstr>PowerPoint 演示文稿</vt:lpstr>
      <vt:lpstr>PowerPoint 演示文稿</vt:lpstr>
      <vt:lpstr>例题</vt:lpstr>
      <vt:lpstr>PowerPoint 演示文稿</vt:lpstr>
      <vt:lpstr>PowerPoint 演示文稿</vt:lpstr>
      <vt:lpstr>PowerPoint 演示文稿</vt:lpstr>
      <vt:lpstr>第七章 频率合成器</vt:lpstr>
      <vt:lpstr>  锁相频率合成 </vt:lpstr>
      <vt:lpstr>PowerPoint 演示文稿</vt:lpstr>
      <vt:lpstr>PowerPoint 演示文稿</vt:lpstr>
      <vt:lpstr>倒易混频</vt:lpstr>
      <vt:lpstr>GSM接收机相位噪声要求</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Windows 用户</cp:lastModifiedBy>
  <cp:revision>515</cp:revision>
  <dcterms:created xsi:type="dcterms:W3CDTF">1601-01-01T00:00:00Z</dcterms:created>
  <dcterms:modified xsi:type="dcterms:W3CDTF">2019-12-18T07:29:41Z</dcterms:modified>
</cp:coreProperties>
</file>