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74" r:id="rId11"/>
    <p:sldId id="268" r:id="rId12"/>
    <p:sldId id="269" r:id="rId13"/>
    <p:sldId id="270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第一章  质点运动学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324" y="1285860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位置矢量、速度、加速度关系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914386" y="2205027"/>
            <a:ext cx="7315200" cy="944563"/>
            <a:chOff x="612" y="2879"/>
            <a:chExt cx="4608" cy="595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4404" y="2879"/>
              <a:ext cx="816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E6F3B7"/>
                </a:gs>
                <a:gs pos="50000">
                  <a:schemeClr val="bg1"/>
                </a:gs>
                <a:gs pos="100000">
                  <a:srgbClr val="E6F3B7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12" y="2898"/>
              <a:ext cx="816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E6F3B7"/>
                </a:gs>
                <a:gs pos="50000">
                  <a:schemeClr val="bg1"/>
                </a:gs>
                <a:gs pos="100000">
                  <a:srgbClr val="E6F3B7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4548" y="2975"/>
            <a:ext cx="576" cy="354"/>
          </p:xfrm>
          <a:graphic>
            <a:graphicData uri="http://schemas.openxmlformats.org/presentationml/2006/ole">
              <p:oleObj spid="_x0000_s1026" name="公式" r:id="rId3" imgW="444240" imgH="30456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756" y="2994"/>
            <a:ext cx="576" cy="356"/>
          </p:xfrm>
          <a:graphic>
            <a:graphicData uri="http://schemas.openxmlformats.org/presentationml/2006/ole">
              <p:oleObj spid="_x0000_s1027" name="公式" r:id="rId4" imgW="431640" imgH="304560" progId="Equation.3">
                <p:embed/>
              </p:oleObj>
            </a:graphicData>
          </a:graphic>
        </p:graphicFrame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436" y="2879"/>
              <a:ext cx="816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E6F3B7"/>
                </a:gs>
                <a:gs pos="50000">
                  <a:schemeClr val="bg1"/>
                </a:gs>
                <a:gs pos="100000">
                  <a:srgbClr val="E6F3B7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2580" y="2975"/>
            <a:ext cx="576" cy="366"/>
          </p:xfrm>
          <a:graphic>
            <a:graphicData uri="http://schemas.openxmlformats.org/presentationml/2006/ole">
              <p:oleObj spid="_x0000_s1028" name="Equation" r:id="rId5" imgW="279360" imgH="203040" progId="">
                <p:embed/>
              </p:oleObj>
            </a:graphicData>
          </a:graphic>
        </p:graphicFrame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643174" y="2000240"/>
            <a:ext cx="4138612" cy="617537"/>
            <a:chOff x="1701" y="2750"/>
            <a:chExt cx="2607" cy="38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568" y="2750"/>
              <a:ext cx="7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ea typeface="宋体" charset="-122"/>
                </a:rPr>
                <a:t>求导</a:t>
              </a: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574" y="3067"/>
              <a:ext cx="576" cy="72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FF99CC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706" y="2750"/>
              <a:ext cx="7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ea typeface="宋体" charset="-122"/>
                </a:rPr>
                <a:t>求导</a:t>
              </a: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1701" y="3067"/>
              <a:ext cx="576" cy="72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FF99CC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557449" y="2617777"/>
            <a:ext cx="4117975" cy="587375"/>
            <a:chOff x="1692" y="3139"/>
            <a:chExt cx="2568" cy="370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588" y="3182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1C1C1C"/>
                  </a:solidFill>
                  <a:ea typeface="宋体" charset="-122"/>
                </a:rPr>
                <a:t>积分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3574" y="3139"/>
              <a:ext cx="576" cy="72"/>
            </a:xfrm>
            <a:prstGeom prst="leftArrow">
              <a:avLst>
                <a:gd name="adj1" fmla="val 50000"/>
                <a:gd name="adj2" fmla="val 200000"/>
              </a:avLst>
            </a:prstGeom>
            <a:solidFill>
              <a:srgbClr val="E6F3B7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692" y="3182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1C1C1C"/>
                  </a:solidFill>
                  <a:ea typeface="宋体" charset="-122"/>
                </a:rPr>
                <a:t>积分</a:t>
              </a: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701" y="3158"/>
              <a:ext cx="576" cy="72"/>
            </a:xfrm>
            <a:prstGeom prst="leftArrow">
              <a:avLst>
                <a:gd name="adj1" fmla="val 50000"/>
                <a:gd name="adj2" fmla="val 200000"/>
              </a:avLst>
            </a:prstGeom>
            <a:solidFill>
              <a:srgbClr val="E6F3B7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406" y="3714752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自然坐标系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06" y="4857760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相对运动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35550" name="Object 30"/>
          <p:cNvGraphicFramePr>
            <a:graphicFrameLocks noGrp="1" noChangeAspect="1"/>
          </p:cNvGraphicFramePr>
          <p:nvPr/>
        </p:nvGraphicFramePr>
        <p:xfrm>
          <a:off x="3786182" y="3786190"/>
          <a:ext cx="2933700" cy="901700"/>
        </p:xfrm>
        <a:graphic>
          <a:graphicData uri="http://schemas.openxmlformats.org/presentationml/2006/ole">
            <p:oleObj spid="_x0000_s1030" name="公式" r:id="rId6" imgW="2933640" imgH="901440" progId="Equation.3">
              <p:embed/>
            </p:oleObj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7072330" y="3643314"/>
          <a:ext cx="1860550" cy="1192212"/>
        </p:xfrm>
        <a:graphic>
          <a:graphicData uri="http://schemas.openxmlformats.org/presentationml/2006/ole">
            <p:oleObj spid="_x0000_s1031" name="公式" r:id="rId7" imgW="558720" imgH="393480" progId="Equation.3">
              <p:embed/>
            </p:oleObj>
          </a:graphicData>
        </a:graphic>
      </p:graphicFrame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286116" y="4914924"/>
            <a:ext cx="2951163" cy="18716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>
            <a:off x="3500429" y="5386411"/>
            <a:ext cx="2087562" cy="744538"/>
          </a:xfrm>
          <a:custGeom>
            <a:avLst/>
            <a:gdLst>
              <a:gd name="T0" fmla="*/ 0 w 1315"/>
              <a:gd name="T1" fmla="*/ 2147483647 h 469"/>
              <a:gd name="T2" fmla="*/ 2147483647 w 1315"/>
              <a:gd name="T3" fmla="*/ 0 h 469"/>
              <a:gd name="T4" fmla="*/ 0 60000 65536"/>
              <a:gd name="T5" fmla="*/ 0 60000 65536"/>
              <a:gd name="T6" fmla="*/ 0 w 1315"/>
              <a:gd name="T7" fmla="*/ 0 h 469"/>
              <a:gd name="T8" fmla="*/ 1315 w 1315"/>
              <a:gd name="T9" fmla="*/ 469 h 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15" h="469">
                <a:moveTo>
                  <a:pt x="0" y="469"/>
                </a:moveTo>
                <a:lnTo>
                  <a:pt x="131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4519604" y="5397524"/>
            <a:ext cx="1066800" cy="760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3500429" y="6143649"/>
            <a:ext cx="1066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15"/>
          <p:cNvGraphicFramePr>
            <a:graphicFrameLocks noChangeAspect="1"/>
          </p:cNvGraphicFramePr>
          <p:nvPr/>
        </p:nvGraphicFramePr>
        <p:xfrm>
          <a:off x="4581516" y="6108724"/>
          <a:ext cx="360363" cy="419100"/>
        </p:xfrm>
        <a:graphic>
          <a:graphicData uri="http://schemas.openxmlformats.org/presentationml/2006/ole">
            <p:oleObj spid="_x0000_s1032" name="Equation" r:id="rId8" imgW="177480" imgH="228600" progId="Equation.3">
              <p:embed/>
            </p:oleObj>
          </a:graphicData>
        </a:graphic>
      </p:graphicFrame>
      <p:graphicFrame>
        <p:nvGraphicFramePr>
          <p:cNvPr id="35" name="Object 16"/>
          <p:cNvGraphicFramePr>
            <a:graphicFrameLocks noChangeAspect="1"/>
          </p:cNvGraphicFramePr>
          <p:nvPr/>
        </p:nvGraphicFramePr>
        <p:xfrm>
          <a:off x="4643429" y="5230836"/>
          <a:ext cx="360362" cy="419100"/>
        </p:xfrm>
        <a:graphic>
          <a:graphicData uri="http://schemas.openxmlformats.org/presentationml/2006/ole">
            <p:oleObj spid="_x0000_s1033" name="Equation" r:id="rId9" imgW="177480" imgH="228600" progId="Equation.3">
              <p:embed/>
            </p:oleObj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5518141" y="5291161"/>
          <a:ext cx="576263" cy="560388"/>
        </p:xfrm>
        <a:graphic>
          <a:graphicData uri="http://schemas.openxmlformats.org/presentationml/2006/ole">
            <p:oleObj spid="_x0000_s1034" name="公式" r:id="rId10" imgW="164880" imgH="177480" progId="Equation.3">
              <p:embed/>
            </p:oleObj>
          </a:graphicData>
        </a:graphic>
      </p:graphicFrame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502016" y="5246711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宋体" charset="-122"/>
              </a:rPr>
              <a:t>绝对</a:t>
            </a:r>
            <a:r>
              <a:rPr lang="zh-CN" altLang="en-US" sz="2000" b="1">
                <a:ea typeface="宋体" charset="-122"/>
              </a:rPr>
              <a:t>速度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428991" y="6138886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  <a:ea typeface="宋体" charset="-122"/>
              </a:rPr>
              <a:t>牵连</a:t>
            </a:r>
            <a:r>
              <a:rPr lang="zh-CN" altLang="en-US" sz="2000" b="1">
                <a:ea typeface="宋体" charset="-122"/>
              </a:rPr>
              <a:t>速度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941879" y="5707086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ea typeface="宋体" charset="-122"/>
              </a:rPr>
              <a:t>相对</a:t>
            </a:r>
            <a:r>
              <a:rPr lang="zh-CN" altLang="en-US" sz="2000" b="1" dirty="0">
                <a:ea typeface="宋体" charset="-122"/>
              </a:rPr>
              <a:t>速度</a:t>
            </a:r>
          </a:p>
        </p:txBody>
      </p:sp>
      <p:graphicFrame>
        <p:nvGraphicFramePr>
          <p:cNvPr id="1035" name="Object 18"/>
          <p:cNvGraphicFramePr>
            <a:graphicFrameLocks noChangeAspect="1"/>
          </p:cNvGraphicFramePr>
          <p:nvPr/>
        </p:nvGraphicFramePr>
        <p:xfrm>
          <a:off x="6429388" y="5929330"/>
          <a:ext cx="1944687" cy="541337"/>
        </p:xfrm>
        <a:graphic>
          <a:graphicData uri="http://schemas.openxmlformats.org/presentationml/2006/ole">
            <p:oleObj spid="_x0000_s1035" name="公式" r:id="rId11" imgW="609480" imgH="177480" progId="Equation.3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215074" y="1142984"/>
            <a:ext cx="153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ex1-1,2,8</a:t>
            </a:r>
            <a:endParaRPr lang="zh-CN" alt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1472" y="5500702"/>
            <a:ext cx="262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ex1-29,30,P21</a:t>
            </a:r>
            <a:r>
              <a:rPr lang="zh-CN" altLang="en-US" sz="2800" dirty="0" smtClean="0"/>
              <a:t>例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71472" y="4286256"/>
            <a:ext cx="30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ex1-22,23,24,P17</a:t>
            </a:r>
            <a:r>
              <a:rPr lang="zh-CN" altLang="en-US" sz="2800" dirty="0" smtClean="0"/>
              <a:t>例</a:t>
            </a:r>
            <a:endParaRPr lang="zh-CN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215074" y="1571612"/>
            <a:ext cx="1989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ex1-5,P7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87313" y="331788"/>
            <a:ext cx="911018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一质量为</a:t>
            </a:r>
            <a:r>
              <a:rPr lang="en-US" altLang="zh-CN" sz="3200" dirty="0"/>
              <a:t>M,</a:t>
            </a:r>
            <a:r>
              <a:rPr lang="zh-CN" altLang="en-US" sz="3200" dirty="0"/>
              <a:t>半径为</a:t>
            </a:r>
            <a:r>
              <a:rPr lang="en-US" altLang="zh-CN" sz="3200" dirty="0"/>
              <a:t>2R</a:t>
            </a:r>
            <a:r>
              <a:rPr lang="zh-CN" altLang="en-US" sz="3200" dirty="0"/>
              <a:t>的均质圆柱体放在粗糙水</a:t>
            </a:r>
          </a:p>
          <a:p>
            <a:r>
              <a:rPr lang="zh-CN" altLang="en-US" sz="3200" dirty="0"/>
              <a:t>平面上</a:t>
            </a:r>
            <a:r>
              <a:rPr lang="en-US" altLang="zh-CN" sz="3200" dirty="0"/>
              <a:t>,</a:t>
            </a:r>
            <a:r>
              <a:rPr lang="zh-CN" altLang="en-US" sz="3200" dirty="0"/>
              <a:t>圆柱体的几何轴上系有细绳</a:t>
            </a:r>
            <a:r>
              <a:rPr lang="en-US" altLang="zh-CN" sz="3200" dirty="0"/>
              <a:t>(</a:t>
            </a:r>
            <a:r>
              <a:rPr lang="zh-CN" altLang="en-US" sz="3200" dirty="0"/>
              <a:t>质量不计</a:t>
            </a:r>
            <a:r>
              <a:rPr lang="en-US" altLang="zh-CN" sz="3200" dirty="0"/>
              <a:t>,</a:t>
            </a:r>
            <a:r>
              <a:rPr lang="zh-CN" altLang="en-US" sz="3200" dirty="0"/>
              <a:t>方</a:t>
            </a:r>
          </a:p>
          <a:p>
            <a:r>
              <a:rPr lang="zh-CN" altLang="en-US" sz="3200" dirty="0"/>
              <a:t>向水平</a:t>
            </a:r>
            <a:r>
              <a:rPr lang="en-US" altLang="zh-CN" sz="3200" dirty="0"/>
              <a:t>),</a:t>
            </a:r>
            <a:r>
              <a:rPr lang="zh-CN" altLang="en-US" sz="3200" dirty="0"/>
              <a:t>绳子跨过一半径为</a:t>
            </a:r>
            <a:r>
              <a:rPr lang="en-US" altLang="zh-CN" sz="3200" dirty="0"/>
              <a:t>R,</a:t>
            </a:r>
            <a:r>
              <a:rPr lang="zh-CN" altLang="en-US" sz="3200" dirty="0"/>
              <a:t>质量为</a:t>
            </a:r>
            <a:r>
              <a:rPr lang="en-US" altLang="zh-CN" sz="3200" dirty="0"/>
              <a:t>M</a:t>
            </a:r>
            <a:r>
              <a:rPr lang="zh-CN" altLang="en-US" sz="3200" dirty="0"/>
              <a:t>的均质圆</a:t>
            </a:r>
          </a:p>
          <a:p>
            <a:r>
              <a:rPr lang="zh-CN" altLang="en-US" sz="3200" dirty="0"/>
              <a:t>盘形定滑轮</a:t>
            </a:r>
            <a:r>
              <a:rPr lang="en-US" altLang="zh-CN" sz="3200" dirty="0"/>
              <a:t>,</a:t>
            </a:r>
            <a:r>
              <a:rPr lang="zh-CN" altLang="en-US" sz="3200" dirty="0"/>
              <a:t>并系在另一质量为</a:t>
            </a:r>
            <a:r>
              <a:rPr lang="en-US" altLang="zh-CN" sz="3200" dirty="0"/>
              <a:t>M,</a:t>
            </a:r>
            <a:r>
              <a:rPr lang="zh-CN" altLang="en-US" sz="3200" dirty="0"/>
              <a:t>竖直悬挂的物体</a:t>
            </a:r>
          </a:p>
          <a:p>
            <a:r>
              <a:rPr lang="zh-CN" altLang="en-US" sz="3200" dirty="0"/>
              <a:t>上</a:t>
            </a:r>
            <a:r>
              <a:rPr lang="en-US" altLang="zh-CN" sz="3200" dirty="0"/>
              <a:t>,</a:t>
            </a:r>
            <a:r>
              <a:rPr lang="zh-CN" altLang="en-US" sz="3200" dirty="0"/>
              <a:t>定滑轮与绳间无滑动</a:t>
            </a:r>
            <a:r>
              <a:rPr lang="en-US" altLang="zh-CN" sz="3200" dirty="0"/>
              <a:t>,</a:t>
            </a:r>
            <a:r>
              <a:rPr lang="zh-CN" altLang="en-US" sz="3200" dirty="0"/>
              <a:t>定滑轮与轴承间摩擦不计</a:t>
            </a:r>
            <a:r>
              <a:rPr lang="en-US" altLang="zh-CN" sz="3200" dirty="0"/>
              <a:t>,</a:t>
            </a:r>
          </a:p>
          <a:p>
            <a:r>
              <a:rPr lang="zh-CN" altLang="en-US" sz="3200" dirty="0"/>
              <a:t>圆柱体在整个运动过程中只滚不滑</a:t>
            </a:r>
            <a:r>
              <a:rPr lang="en-US" altLang="zh-CN" sz="3200" dirty="0"/>
              <a:t>,</a:t>
            </a:r>
            <a:r>
              <a:rPr lang="zh-CN" altLang="en-US" sz="3200" dirty="0"/>
              <a:t>则竖直悬挂的</a:t>
            </a:r>
          </a:p>
          <a:p>
            <a:r>
              <a:rPr lang="zh-CN" altLang="en-US" sz="3200" dirty="0"/>
              <a:t>物体在由静止释放后的加速度为多少</a:t>
            </a:r>
            <a:r>
              <a:rPr lang="en-US" altLang="zh-CN" sz="3200" dirty="0"/>
              <a:t>?</a:t>
            </a:r>
          </a:p>
        </p:txBody>
      </p:sp>
      <p:sp>
        <p:nvSpPr>
          <p:cNvPr id="77827" name="Line 5"/>
          <p:cNvSpPr>
            <a:spLocks noChangeShapeType="1"/>
          </p:cNvSpPr>
          <p:nvPr/>
        </p:nvSpPr>
        <p:spPr bwMode="auto">
          <a:xfrm>
            <a:off x="136525" y="5181600"/>
            <a:ext cx="2979738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28" name="Line 6"/>
          <p:cNvSpPr>
            <a:spLocks noChangeShapeType="1"/>
          </p:cNvSpPr>
          <p:nvPr/>
        </p:nvSpPr>
        <p:spPr bwMode="auto">
          <a:xfrm flipH="1">
            <a:off x="3086100" y="5181600"/>
            <a:ext cx="793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29" name="Oval 7"/>
          <p:cNvSpPr>
            <a:spLocks noChangeArrowheads="1"/>
          </p:cNvSpPr>
          <p:nvPr/>
        </p:nvSpPr>
        <p:spPr bwMode="auto">
          <a:xfrm>
            <a:off x="198438" y="4564063"/>
            <a:ext cx="7080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Line 8"/>
          <p:cNvSpPr>
            <a:spLocks noChangeShapeType="1"/>
          </p:cNvSpPr>
          <p:nvPr/>
        </p:nvSpPr>
        <p:spPr bwMode="auto">
          <a:xfrm flipV="1">
            <a:off x="549275" y="4860925"/>
            <a:ext cx="2605088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1" name="Oval 10"/>
          <p:cNvSpPr>
            <a:spLocks noChangeArrowheads="1"/>
          </p:cNvSpPr>
          <p:nvPr/>
        </p:nvSpPr>
        <p:spPr bwMode="auto">
          <a:xfrm>
            <a:off x="3132138" y="4876800"/>
            <a:ext cx="319087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11"/>
          <p:cNvSpPr>
            <a:spLocks noChangeShapeType="1"/>
          </p:cNvSpPr>
          <p:nvPr/>
        </p:nvSpPr>
        <p:spPr bwMode="auto">
          <a:xfrm>
            <a:off x="3116263" y="4860925"/>
            <a:ext cx="198437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3" name="Line 12"/>
          <p:cNvSpPr>
            <a:spLocks noChangeShapeType="1"/>
          </p:cNvSpPr>
          <p:nvPr/>
        </p:nvSpPr>
        <p:spPr bwMode="auto">
          <a:xfrm flipH="1">
            <a:off x="2963863" y="5037138"/>
            <a:ext cx="334962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4" name="Line 13"/>
          <p:cNvSpPr>
            <a:spLocks noChangeShapeType="1"/>
          </p:cNvSpPr>
          <p:nvPr/>
        </p:nvSpPr>
        <p:spPr bwMode="auto">
          <a:xfrm flipH="1">
            <a:off x="3436938" y="5075238"/>
            <a:ext cx="7937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3254375" y="5653088"/>
            <a:ext cx="365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6215074" y="4572008"/>
            <a:ext cx="14035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/>
              <a:t>a=g/3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车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3786190"/>
            <a:ext cx="4286248" cy="2269896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4963" y="257175"/>
            <a:ext cx="82851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将一个均匀的圆柱体放在平板卡车上，圆柱</a:t>
            </a:r>
            <a:endParaRPr lang="en-US" altLang="zh-CN" sz="3200" dirty="0"/>
          </a:p>
          <a:p>
            <a:r>
              <a:rPr lang="zh-CN" altLang="en-US" sz="3200" dirty="0"/>
              <a:t>体的轴到卡车后沿的距离为</a:t>
            </a:r>
            <a:r>
              <a:rPr lang="en-US" altLang="zh-CN" sz="3200" dirty="0"/>
              <a:t>L</a:t>
            </a:r>
            <a:r>
              <a:rPr lang="zh-CN" altLang="en-US" sz="3200" dirty="0"/>
              <a:t>。如卡车突然以</a:t>
            </a:r>
            <a:endParaRPr lang="en-US" altLang="zh-CN" sz="3200" dirty="0"/>
          </a:p>
          <a:p>
            <a:r>
              <a:rPr lang="zh-CN" altLang="en-US" sz="3200" dirty="0"/>
              <a:t>匀加速</a:t>
            </a:r>
            <a:r>
              <a:rPr lang="en-US" altLang="zh-CN" sz="3200" dirty="0"/>
              <a:t>a</a:t>
            </a:r>
            <a:r>
              <a:rPr lang="zh-CN" altLang="en-US" sz="3200" dirty="0"/>
              <a:t>向前开动，圆柱体在车上只滚不滑，</a:t>
            </a:r>
            <a:endParaRPr lang="en-US" altLang="zh-CN" sz="3200" dirty="0"/>
          </a:p>
          <a:p>
            <a:r>
              <a:rPr lang="zh-CN" altLang="en-US" sz="3200" dirty="0"/>
              <a:t>试以卡车为参照系进行计算，求当圆柱体刚</a:t>
            </a:r>
            <a:endParaRPr lang="en-US" altLang="zh-CN" sz="3200" dirty="0"/>
          </a:p>
          <a:p>
            <a:r>
              <a:rPr lang="zh-CN" altLang="en-US" sz="3200" dirty="0"/>
              <a:t>滚下车时，卡车相对地面行驶的距离。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57224" y="350043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/>
              <a:t>S=3/2 L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圆锥摆的摆球质量为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，速率为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，圆半径为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当摆球在轨道上运动半周过程中，摆球所受重力冲量</a:t>
            </a:r>
            <a:endParaRPr lang="en-US" altLang="zh-CN" sz="2800" dirty="0" smtClean="0"/>
          </a:p>
          <a:p>
            <a:r>
              <a:rPr lang="zh-CN" altLang="en-US" sz="2800" dirty="0" smtClean="0"/>
              <a:t>大小为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1214422"/>
          <a:ext cx="2071702" cy="867876"/>
        </p:xfrm>
        <a:graphic>
          <a:graphicData uri="http://schemas.openxmlformats.org/presentationml/2006/ole">
            <p:oleObj spid="_x0000_s12290" name="公式" r:id="rId3" imgW="93960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590" y="3500438"/>
            <a:ext cx="88024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如图所示，一个绕轴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作高速转动的轮子，轴的一端</a:t>
            </a:r>
            <a:r>
              <a:rPr lang="en-US" altLang="zh-CN" sz="2800" dirty="0" smtClean="0"/>
              <a:t>A</a:t>
            </a:r>
          </a:p>
          <a:p>
            <a:r>
              <a:rPr lang="zh-CN" altLang="en-US" sz="2800" dirty="0" smtClean="0"/>
              <a:t>用一根链条挂起。如果原来轴在水平位置，从轮子上面</a:t>
            </a:r>
            <a:endParaRPr lang="en-US" altLang="zh-CN" sz="2800" dirty="0" smtClean="0"/>
          </a:p>
          <a:p>
            <a:r>
              <a:rPr lang="zh-CN" altLang="en-US" sz="2800" dirty="0" smtClean="0"/>
              <a:t>向下看，则它的运动为</a:t>
            </a:r>
            <a:endParaRPr lang="en-US" altLang="zh-CN" sz="2800" dirty="0" smtClean="0"/>
          </a:p>
          <a:p>
            <a:r>
              <a:rPr lang="en-US" altLang="zh-CN" sz="2800" dirty="0" smtClean="0"/>
              <a:t>A</a:t>
            </a:r>
            <a:r>
              <a:rPr lang="zh-CN" altLang="en-US" sz="2800" dirty="0" smtClean="0"/>
              <a:t>。轴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绕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点在水平面内作逆时针转动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zh-CN" altLang="en-US" sz="2800" dirty="0" smtClean="0"/>
              <a:t>。轴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绕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点在水平面内作顺时针转动</a:t>
            </a:r>
            <a:endParaRPr lang="en-US" altLang="zh-C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6248" y="435769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pic>
        <p:nvPicPr>
          <p:cNvPr id="8" name="图片 7" descr="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1285860"/>
            <a:ext cx="1632778" cy="1966405"/>
          </a:xfrm>
          <a:prstGeom prst="rect">
            <a:avLst/>
          </a:prstGeom>
        </p:spPr>
      </p:pic>
      <p:pic>
        <p:nvPicPr>
          <p:cNvPr id="10" name="图片 9" descr="1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4572008"/>
            <a:ext cx="2571736" cy="1851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一根细杆长为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，单位长度的质量为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57224" y="1000108"/>
          <a:ext cx="4243410" cy="471490"/>
        </p:xfrm>
        <a:graphic>
          <a:graphicData uri="http://schemas.openxmlformats.org/presentationml/2006/ole">
            <p:oleObj spid="_x0000_s13314" name="公式" r:id="rId3" imgW="2057400" imgH="2286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158" y="178592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此杆的质心坐标为</a:t>
            </a:r>
            <a:endParaRPr lang="zh-CN" altLang="en-US" sz="2800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130675" y="1550988"/>
          <a:ext cx="2697163" cy="942975"/>
        </p:xfrm>
        <a:graphic>
          <a:graphicData uri="http://schemas.openxmlformats.org/presentationml/2006/ole">
            <p:oleObj spid="_x0000_s13315" name="公式" r:id="rId4" imgW="1307880" imgH="457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3714752"/>
            <a:ext cx="85218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四根质量为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，长为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的均匀细杆，构成正方形框架，</a:t>
            </a:r>
            <a:endParaRPr lang="en-US" altLang="zh-CN" sz="2800" dirty="0" smtClean="0"/>
          </a:p>
          <a:p>
            <a:r>
              <a:rPr lang="zh-CN" altLang="en-US" sz="2800" dirty="0" smtClean="0"/>
              <a:t>框架对通过其一边中点并与框架面垂直的轴的转动</a:t>
            </a:r>
            <a:endParaRPr lang="en-US" altLang="zh-CN" sz="2800" dirty="0" smtClean="0"/>
          </a:p>
          <a:p>
            <a:r>
              <a:rPr lang="zh-CN" altLang="en-US" sz="2800" dirty="0" smtClean="0"/>
              <a:t>惯量为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85984" y="4857760"/>
          <a:ext cx="785818" cy="836516"/>
        </p:xfrm>
        <a:graphic>
          <a:graphicData uri="http://schemas.openxmlformats.org/presentationml/2006/ole">
            <p:oleObj spid="_x0000_s13316" name="公式" r:id="rId5" imgW="393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6244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图示系统置于以</a:t>
            </a:r>
            <a:r>
              <a:rPr lang="en-US" altLang="zh-CN" sz="2800" dirty="0" smtClean="0"/>
              <a:t>a=g/2</a:t>
            </a:r>
            <a:r>
              <a:rPr lang="zh-CN" altLang="en-US" sz="2800" dirty="0" smtClean="0"/>
              <a:t>的加速度上升的升降机内，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</a:t>
            </a:r>
          </a:p>
          <a:p>
            <a:r>
              <a:rPr lang="zh-CN" altLang="en-US" sz="2800" dirty="0" smtClean="0"/>
              <a:t>两物体质量相等，均为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所在桌面水平，绳子和定</a:t>
            </a:r>
            <a:endParaRPr lang="en-US" altLang="zh-CN" sz="2800" dirty="0" smtClean="0"/>
          </a:p>
          <a:p>
            <a:r>
              <a:rPr lang="zh-CN" altLang="en-US" sz="2800" dirty="0" smtClean="0"/>
              <a:t>滑轮质量不计，忽略滑轮轴上和桌面摩擦，不计空气</a:t>
            </a:r>
            <a:endParaRPr lang="en-US" altLang="zh-CN" sz="2800" dirty="0" smtClean="0"/>
          </a:p>
          <a:p>
            <a:r>
              <a:rPr lang="zh-CN" altLang="en-US" sz="2800" dirty="0" smtClean="0"/>
              <a:t>阻力，则绳中张力为</a:t>
            </a:r>
            <a:endParaRPr lang="en-US" altLang="zh-CN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43306" y="1428736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3mg/4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077" y="3429000"/>
            <a:ext cx="8755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一质点沿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轴做直线运动，其</a:t>
            </a:r>
            <a:r>
              <a:rPr lang="en-US" altLang="zh-CN" sz="2800" dirty="0" smtClean="0"/>
              <a:t>v-t</a:t>
            </a:r>
            <a:r>
              <a:rPr lang="zh-CN" altLang="en-US" sz="2800" dirty="0" smtClean="0"/>
              <a:t>曲线如图。</a:t>
            </a:r>
            <a:r>
              <a:rPr lang="en-US" altLang="zh-CN" sz="2800" dirty="0" smtClean="0"/>
              <a:t>t=0</a:t>
            </a:r>
            <a:r>
              <a:rPr lang="zh-CN" altLang="en-US" sz="2800" dirty="0" smtClean="0"/>
              <a:t>时，质点</a:t>
            </a:r>
            <a:endParaRPr lang="en-US" altLang="zh-CN" sz="2800" dirty="0" smtClean="0"/>
          </a:p>
          <a:p>
            <a:r>
              <a:rPr lang="zh-CN" altLang="en-US" sz="2800" dirty="0" smtClean="0"/>
              <a:t>处于原点，则</a:t>
            </a:r>
            <a:r>
              <a:rPr lang="en-US" altLang="zh-CN" sz="2800" dirty="0" smtClean="0"/>
              <a:t>t=4.5</a:t>
            </a:r>
            <a:r>
              <a:rPr lang="zh-CN" altLang="en-US" sz="2800" dirty="0" smtClean="0"/>
              <a:t>秒时，质点在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轴上的位置为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15338" y="38576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2m</a:t>
            </a:r>
            <a:endParaRPr lang="zh-CN" altLang="en-US" sz="2800" dirty="0"/>
          </a:p>
        </p:txBody>
      </p:sp>
      <p:pic>
        <p:nvPicPr>
          <p:cNvPr id="7" name="图片 6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357298"/>
            <a:ext cx="1770273" cy="2000264"/>
          </a:xfrm>
          <a:prstGeom prst="rect">
            <a:avLst/>
          </a:prstGeom>
        </p:spPr>
      </p:pic>
      <p:pic>
        <p:nvPicPr>
          <p:cNvPr id="9" name="图片 8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359086"/>
            <a:ext cx="3508262" cy="2356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611188" y="1216025"/>
            <a:ext cx="8064500" cy="240873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sz="3200" b="1" dirty="0" smtClean="0">
                <a:ea typeface="宋体" pitchFamily="2" charset="-122"/>
                <a:cs typeface="Times New Roman" pitchFamily="18" charset="0"/>
              </a:rPr>
              <a:t>以</a:t>
            </a:r>
            <a:r>
              <a:rPr kumimoji="0" lang="zh-CN" altLang="en-US" sz="3200" b="1" dirty="0">
                <a:ea typeface="宋体" pitchFamily="2" charset="-122"/>
                <a:cs typeface="Times New Roman" pitchFamily="18" charset="0"/>
              </a:rPr>
              <a:t>初速度                    从地面抛出一小球</a:t>
            </a:r>
            <a:r>
              <a:rPr kumimoji="0" lang="en-US" altLang="zh-CN" sz="3200" b="1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3200" b="1" dirty="0">
                <a:ea typeface="宋体" pitchFamily="2" charset="-122"/>
                <a:cs typeface="Times New Roman" pitchFamily="18" charset="0"/>
              </a:rPr>
              <a:t>抛出方向与水平面成     的夹角，则小球落地处的轨道曲率半径为</a:t>
            </a:r>
            <a:r>
              <a:rPr kumimoji="0" lang="zh-CN" alt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（不计空气阻力，取                    ）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2357422" y="1274752"/>
          <a:ext cx="2030412" cy="654050"/>
        </p:xfrm>
        <a:graphic>
          <a:graphicData uri="http://schemas.openxmlformats.org/presentationml/2006/ole">
            <p:oleObj spid="_x0000_s2050" name="公式" r:id="rId3" imgW="749160" imgH="241200" progId="Equation.3">
              <p:embed/>
            </p:oleObj>
          </a:graphicData>
        </a:graphic>
      </p:graphicFrame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3567110" y="1811330"/>
          <a:ext cx="647700" cy="546100"/>
        </p:xfrm>
        <a:graphic>
          <a:graphicData uri="http://schemas.openxmlformats.org/presentationml/2006/ole">
            <p:oleObj spid="_x0000_s2051" name="公式" r:id="rId4" imgW="241200" imgH="203040" progId="Equation.3">
              <p:embed/>
            </p:oleObj>
          </a:graphicData>
        </a:graphic>
      </p:graphicFrame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435600" y="5226050"/>
            <a:ext cx="15113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Arial" charset="0"/>
                <a:ea typeface="宋体" charset="-122"/>
              </a:rPr>
              <a:t>答：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6227763" y="5300663"/>
          <a:ext cx="1512887" cy="482600"/>
        </p:xfrm>
        <a:graphic>
          <a:graphicData uri="http://schemas.openxmlformats.org/presentationml/2006/ole">
            <p:oleObj spid="_x0000_s2052" name="公式" r:id="rId5" imgW="558720" imgH="177480" progId="Equation.3">
              <p:embed/>
            </p:oleObj>
          </a:graphicData>
        </a:graphic>
      </p:graphicFrame>
      <p:graphicFrame>
        <p:nvGraphicFramePr>
          <p:cNvPr id="51205" name="Object 7"/>
          <p:cNvGraphicFramePr>
            <a:graphicFrameLocks noChangeAspect="1"/>
          </p:cNvGraphicFramePr>
          <p:nvPr/>
        </p:nvGraphicFramePr>
        <p:xfrm>
          <a:off x="1071538" y="2928934"/>
          <a:ext cx="1978025" cy="636588"/>
        </p:xfrm>
        <a:graphic>
          <a:graphicData uri="http://schemas.openxmlformats.org/presentationml/2006/ole">
            <p:oleObj spid="_x0000_s2053" name="公式" r:id="rId6" imgW="711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第二章  质点动力学</a:t>
            </a:r>
            <a:endParaRPr lang="zh-CN" altLang="en-US" sz="4000" b="1" dirty="0"/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1142976" y="1857364"/>
          <a:ext cx="2592388" cy="1116012"/>
        </p:xfrm>
        <a:graphic>
          <a:graphicData uri="http://schemas.openxmlformats.org/presentationml/2006/ole">
            <p:oleObj spid="_x0000_s4098" name="公式" r:id="rId3" imgW="1650960" imgH="711000" progId="Equation.3">
              <p:embed/>
            </p:oleObj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8596" y="3071810"/>
            <a:ext cx="3008313" cy="2116137"/>
            <a:chOff x="504" y="2843"/>
            <a:chExt cx="1895" cy="1333"/>
          </a:xfrm>
        </p:grpSpPr>
        <p:graphicFrame>
          <p:nvGraphicFramePr>
            <p:cNvPr id="5" name="Object 17"/>
            <p:cNvGraphicFramePr>
              <a:graphicFrameLocks noChangeAspect="1"/>
            </p:cNvGraphicFramePr>
            <p:nvPr/>
          </p:nvGraphicFramePr>
          <p:xfrm>
            <a:off x="634" y="2843"/>
            <a:ext cx="1765" cy="662"/>
          </p:xfrm>
          <a:graphic>
            <a:graphicData uri="http://schemas.openxmlformats.org/presentationml/2006/ole">
              <p:oleObj spid="_x0000_s4099" name="公式" r:id="rId4" imgW="1117440" imgH="393480" progId="Equation.3">
                <p:embed/>
              </p:oleObj>
            </a:graphicData>
          </a:graphic>
        </p:graphicFrame>
        <p:graphicFrame>
          <p:nvGraphicFramePr>
            <p:cNvPr id="6" name="Object 18"/>
            <p:cNvGraphicFramePr>
              <a:graphicFrameLocks noChangeAspect="1"/>
            </p:cNvGraphicFramePr>
            <p:nvPr/>
          </p:nvGraphicFramePr>
          <p:xfrm>
            <a:off x="635" y="3468"/>
            <a:ext cx="1756" cy="708"/>
          </p:xfrm>
          <a:graphic>
            <a:graphicData uri="http://schemas.openxmlformats.org/presentationml/2006/ole">
              <p:oleObj spid="_x0000_s4100" name="公式" r:id="rId5" imgW="1130040" imgH="419040" progId="Equation.3">
                <p:embed/>
              </p:oleObj>
            </a:graphicData>
          </a:graphic>
        </p:graphicFrame>
        <p:sp>
          <p:nvSpPr>
            <p:cNvPr id="7" name="AutoShape 19"/>
            <p:cNvSpPr>
              <a:spLocks/>
            </p:cNvSpPr>
            <p:nvPr/>
          </p:nvSpPr>
          <p:spPr bwMode="auto">
            <a:xfrm>
              <a:off x="504" y="3144"/>
              <a:ext cx="118" cy="780"/>
            </a:xfrm>
            <a:prstGeom prst="leftBrace">
              <a:avLst>
                <a:gd name="adj1" fmla="val 55085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286248" y="3214686"/>
            <a:ext cx="3311525" cy="2152650"/>
            <a:chOff x="3160" y="2943"/>
            <a:chExt cx="2086" cy="1356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3160" y="3228"/>
              <a:ext cx="96" cy="780"/>
            </a:xfrm>
            <a:prstGeom prst="leftBrace">
              <a:avLst>
                <a:gd name="adj1" fmla="val 6770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3389" y="2943"/>
            <a:ext cx="1855" cy="657"/>
          </p:xfrm>
          <a:graphic>
            <a:graphicData uri="http://schemas.openxmlformats.org/presentationml/2006/ole">
              <p:oleObj spid="_x0000_s4101" name="公式" r:id="rId6" imgW="1015920" imgH="393480" progId="Equation.3">
                <p:embed/>
              </p:oleObj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420" y="3599"/>
            <a:ext cx="1826" cy="700"/>
          </p:xfrm>
          <a:graphic>
            <a:graphicData uri="http://schemas.openxmlformats.org/presentationml/2006/ole">
              <p:oleObj spid="_x0000_s4102" name="公式" r:id="rId7" imgW="1054080" imgH="419040" progId="Equation.3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286248" y="2143116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P41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2, P44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4,ex2-15,21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142984"/>
            <a:ext cx="924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由受力情况求运动情况，由运动情况求受力情况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00702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在非惯性系中处理力学问题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6072206"/>
            <a:ext cx="171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ex2-5,9,27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第三章  守恒定律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动量定理，动量守恒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43248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质点系动能定理，机械能守恒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1357290" y="1857364"/>
          <a:ext cx="1493838" cy="479425"/>
        </p:xfrm>
        <a:graphic>
          <a:graphicData uri="http://schemas.openxmlformats.org/presentationml/2006/ole">
            <p:oleObj spid="_x0000_s5122" name="公式" r:id="rId3" imgW="596880" imgH="20304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14678" y="1928802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宋体" charset="-122"/>
              </a:rPr>
              <a:t>只有外力才对系统的总动量变化有贡献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1285860"/>
            <a:ext cx="1899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ex3-2,16,12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85786" y="242886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系统内质量移动问题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124" y="2428868"/>
            <a:ext cx="441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P64</a:t>
            </a:r>
            <a:r>
              <a:rPr lang="zh-CN" altLang="en-US" sz="2800" dirty="0" smtClean="0"/>
              <a:t>火箭飞行</a:t>
            </a:r>
            <a:r>
              <a:rPr lang="en-US" altLang="zh-CN" sz="2800" dirty="0" smtClean="0"/>
              <a:t>,ex3-18,</a:t>
            </a:r>
            <a:r>
              <a:rPr lang="zh-CN" altLang="en-US" sz="2800" dirty="0" smtClean="0"/>
              <a:t>洒水车</a:t>
            </a:r>
            <a:endParaRPr lang="zh-CN" altLang="en-US" sz="2800" dirty="0"/>
          </a:p>
        </p:txBody>
      </p:sp>
      <p:graphicFrame>
        <p:nvGraphicFramePr>
          <p:cNvPr id="190493" name="Object 29"/>
          <p:cNvGraphicFramePr>
            <a:graphicFrameLocks noChangeAspect="1"/>
          </p:cNvGraphicFramePr>
          <p:nvPr/>
        </p:nvGraphicFramePr>
        <p:xfrm>
          <a:off x="4000464" y="4429132"/>
          <a:ext cx="5143536" cy="1134055"/>
        </p:xfrm>
        <a:graphic>
          <a:graphicData uri="http://schemas.openxmlformats.org/presentationml/2006/ole">
            <p:oleObj spid="_x0000_s5124" name="公式" r:id="rId4" imgW="2311200" imgH="482400" progId="Equation.3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0" y="478632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变力作功，保守力做功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285720" y="3643314"/>
          <a:ext cx="3919538" cy="1062037"/>
        </p:xfrm>
        <a:graphic>
          <a:graphicData uri="http://schemas.openxmlformats.org/presentationml/2006/ole">
            <p:oleObj spid="_x0000_s5125" name="公式" r:id="rId5" imgW="1409400" imgH="43164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214810" y="3905912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一对</a:t>
            </a:r>
            <a:r>
              <a:rPr lang="zh-CN" altLang="en-US" sz="2800" b="1" dirty="0" smtClean="0">
                <a:latin typeface="Arial" charset="0"/>
              </a:rPr>
              <a:t>内力做功之和可能不为零</a:t>
            </a:r>
            <a:endParaRPr lang="zh-CN" altLang="en-US" sz="2800" b="1" dirty="0">
              <a:latin typeface="Arial" charset="0"/>
            </a:endParaRPr>
          </a:p>
        </p:txBody>
      </p:sp>
      <p:graphicFrame>
        <p:nvGraphicFramePr>
          <p:cNvPr id="109575" name="Object 11"/>
          <p:cNvGraphicFramePr>
            <a:graphicFrameLocks noChangeAspect="1"/>
          </p:cNvGraphicFramePr>
          <p:nvPr/>
        </p:nvGraphicFramePr>
        <p:xfrm>
          <a:off x="5929322" y="5429264"/>
          <a:ext cx="2541587" cy="579437"/>
        </p:xfrm>
        <a:graphic>
          <a:graphicData uri="http://schemas.openxmlformats.org/presentationml/2006/ole">
            <p:oleObj spid="_x0000_s5126" name="公式" r:id="rId6" imgW="1066680" imgH="2286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786182" y="5929330"/>
          <a:ext cx="3662362" cy="635000"/>
        </p:xfrm>
        <a:graphic>
          <a:graphicData uri="http://schemas.openxmlformats.org/presentationml/2006/ole">
            <p:oleObj spid="_x0000_s5127" name="公式" r:id="rId7" imgW="1434960" imgH="24120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7158" y="5357826"/>
            <a:ext cx="3178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P72,ex3-20,22,23,38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71472" y="5929330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机械能守恒条件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8" name="Object 10"/>
          <p:cNvGraphicFramePr>
            <a:graphicFrameLocks noChangeAspect="1"/>
          </p:cNvGraphicFramePr>
          <p:nvPr/>
        </p:nvGraphicFramePr>
        <p:xfrm>
          <a:off x="857224" y="1000108"/>
          <a:ext cx="2195512" cy="2078038"/>
        </p:xfrm>
        <a:graphic>
          <a:graphicData uri="http://schemas.openxmlformats.org/presentationml/2006/ole">
            <p:oleObj spid="_x0000_s6146" name="公式" r:id="rId3" imgW="761760" imgH="83808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034" y="214290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质心，质心运动定理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372" y="2428868"/>
            <a:ext cx="280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P90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2,ex3-40,41</a:t>
            </a:r>
            <a:endParaRPr lang="zh-CN" altLang="en-US" sz="2800" dirty="0"/>
          </a:p>
        </p:txBody>
      </p:sp>
      <p:graphicFrame>
        <p:nvGraphicFramePr>
          <p:cNvPr id="6147" name="Object 29"/>
          <p:cNvGraphicFramePr>
            <a:graphicFrameLocks noChangeAspect="1"/>
          </p:cNvGraphicFramePr>
          <p:nvPr/>
        </p:nvGraphicFramePr>
        <p:xfrm>
          <a:off x="4643438" y="1071546"/>
          <a:ext cx="3716337" cy="1138237"/>
        </p:xfrm>
        <a:graphic>
          <a:graphicData uri="http://schemas.openxmlformats.org/presentationml/2006/ole">
            <p:oleObj spid="_x0000_s6147" name="公式" r:id="rId4" imgW="1409400" imgH="431640" progId="Equation.3">
              <p:embed/>
            </p:oleObj>
          </a:graphicData>
        </a:graphic>
      </p:graphicFrame>
      <p:graphicFrame>
        <p:nvGraphicFramePr>
          <p:cNvPr id="243714" name="Object 2"/>
          <p:cNvGraphicFramePr>
            <a:graphicFrameLocks noGrp="1" noChangeAspect="1"/>
          </p:cNvGraphicFramePr>
          <p:nvPr/>
        </p:nvGraphicFramePr>
        <p:xfrm>
          <a:off x="428596" y="3214686"/>
          <a:ext cx="3694112" cy="1081087"/>
        </p:xfrm>
        <a:graphic>
          <a:graphicData uri="http://schemas.openxmlformats.org/presentationml/2006/ole">
            <p:oleObj spid="_x0000_s6148" name="公式" r:id="rId5" imgW="1295280" imgH="39348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214810" y="3357562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Arial" charset="0"/>
                <a:ea typeface="宋体" charset="-122"/>
              </a:rPr>
              <a:t>作用在系统上的合外力等于系统的总质量乘以质心的加速度</a:t>
            </a:r>
            <a:r>
              <a:rPr lang="en-US" altLang="zh-CN" dirty="0" smtClean="0">
                <a:solidFill>
                  <a:srgbClr val="CC0000"/>
                </a:solidFill>
                <a:latin typeface="Arial" charset="0"/>
                <a:ea typeface="宋体" charset="-122"/>
              </a:rPr>
              <a:t>——</a:t>
            </a:r>
            <a:r>
              <a:rPr lang="zh-CN" altLang="en-US" b="1" dirty="0" smtClean="0">
                <a:solidFill>
                  <a:srgbClr val="CC0000"/>
                </a:solidFill>
                <a:latin typeface="Arial" charset="0"/>
                <a:ea typeface="宋体" charset="-122"/>
              </a:rPr>
              <a:t>质心运动定律</a:t>
            </a:r>
            <a:endParaRPr lang="zh-CN" altLang="en-US" b="1" dirty="0">
              <a:solidFill>
                <a:srgbClr val="CC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第四章  刚体运动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刚体转动的运动学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43" y="271462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刚体转动的动力学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4786322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质点角动量定理，角动量守恒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2910" y="2109783"/>
            <a:ext cx="4905375" cy="604837"/>
            <a:chOff x="394" y="1933"/>
            <a:chExt cx="3090" cy="381"/>
          </a:xfrm>
        </p:grpSpPr>
        <p:graphicFrame>
          <p:nvGraphicFramePr>
            <p:cNvPr id="7" name="Object 32"/>
            <p:cNvGraphicFramePr>
              <a:graphicFrameLocks noChangeAspect="1"/>
            </p:cNvGraphicFramePr>
            <p:nvPr/>
          </p:nvGraphicFramePr>
          <p:xfrm>
            <a:off x="394" y="1933"/>
            <a:ext cx="482" cy="341"/>
          </p:xfrm>
          <a:graphic>
            <a:graphicData uri="http://schemas.openxmlformats.org/presentationml/2006/ole">
              <p:oleObj spid="_x0000_s9218" name="公式" r:id="rId3" imgW="291960" imgH="203040" progId="Equation.3">
                <p:embed/>
              </p:oleObj>
            </a:graphicData>
          </a:graphic>
        </p:graphicFrame>
        <p:graphicFrame>
          <p:nvGraphicFramePr>
            <p:cNvPr id="8" name="Object 33"/>
            <p:cNvGraphicFramePr>
              <a:graphicFrameLocks noChangeAspect="1"/>
            </p:cNvGraphicFramePr>
            <p:nvPr/>
          </p:nvGraphicFramePr>
          <p:xfrm>
            <a:off x="1638" y="1936"/>
            <a:ext cx="602" cy="341"/>
          </p:xfrm>
          <a:graphic>
            <a:graphicData uri="http://schemas.openxmlformats.org/presentationml/2006/ole">
              <p:oleObj spid="_x0000_s9219" name="公式" r:id="rId4" imgW="304560" imgH="203040" progId="Equation.3">
                <p:embed/>
              </p:oleObj>
            </a:graphicData>
          </a:graphic>
        </p:graphicFrame>
        <p:graphicFrame>
          <p:nvGraphicFramePr>
            <p:cNvPr id="9" name="Object 34"/>
            <p:cNvGraphicFramePr>
              <a:graphicFrameLocks noChangeAspect="1"/>
            </p:cNvGraphicFramePr>
            <p:nvPr/>
          </p:nvGraphicFramePr>
          <p:xfrm>
            <a:off x="2882" y="1973"/>
            <a:ext cx="602" cy="341"/>
          </p:xfrm>
          <a:graphic>
            <a:graphicData uri="http://schemas.openxmlformats.org/presentationml/2006/ole">
              <p:oleObj spid="_x0000_s9220" name="公式" r:id="rId5" imgW="304560" imgH="203040" progId="Equation.3">
                <p:embed/>
              </p:oleObj>
            </a:graphicData>
          </a:graphic>
        </p:graphicFrame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970" y="2016"/>
              <a:ext cx="588" cy="103"/>
              <a:chOff x="1575" y="1894"/>
              <a:chExt cx="588" cy="103"/>
            </a:xfrm>
          </p:grpSpPr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 flipH="1" flipV="1">
                <a:off x="1579" y="1940"/>
                <a:ext cx="584" cy="3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>
                <a:off x="2038" y="1894"/>
                <a:ext cx="111" cy="44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1575" y="1931"/>
                <a:ext cx="133" cy="66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2280" y="2063"/>
              <a:ext cx="588" cy="103"/>
              <a:chOff x="1575" y="1894"/>
              <a:chExt cx="588" cy="103"/>
            </a:xfrm>
          </p:grpSpPr>
          <p:sp>
            <p:nvSpPr>
              <p:cNvPr id="12" name="Line 40"/>
              <p:cNvSpPr>
                <a:spLocks noChangeShapeType="1"/>
              </p:cNvSpPr>
              <p:nvPr/>
            </p:nvSpPr>
            <p:spPr bwMode="auto">
              <a:xfrm flipH="1" flipV="1">
                <a:off x="1579" y="1940"/>
                <a:ext cx="584" cy="3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>
                <a:off x="2038" y="1894"/>
                <a:ext cx="111" cy="44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42"/>
              <p:cNvSpPr>
                <a:spLocks noChangeShapeType="1"/>
              </p:cNvSpPr>
              <p:nvPr/>
            </p:nvSpPr>
            <p:spPr bwMode="auto">
              <a:xfrm>
                <a:off x="1575" y="1931"/>
                <a:ext cx="133" cy="66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41047" name="Object 55"/>
          <p:cNvGraphicFramePr>
            <a:graphicFrameLocks noChangeAspect="1"/>
          </p:cNvGraphicFramePr>
          <p:nvPr/>
        </p:nvGraphicFramePr>
        <p:xfrm>
          <a:off x="5889634" y="1527171"/>
          <a:ext cx="1131888" cy="473075"/>
        </p:xfrm>
        <a:graphic>
          <a:graphicData uri="http://schemas.openxmlformats.org/presentationml/2006/ole">
            <p:oleObj spid="_x0000_s9221" name="公式" r:id="rId6" imgW="431640" imgH="177480" progId="Equation.3">
              <p:embed/>
            </p:oleObj>
          </a:graphicData>
        </a:graphic>
      </p:graphicFrame>
      <p:graphicFrame>
        <p:nvGraphicFramePr>
          <p:cNvPr id="341048" name="Object 56"/>
          <p:cNvGraphicFramePr>
            <a:graphicFrameLocks noChangeAspect="1"/>
          </p:cNvGraphicFramePr>
          <p:nvPr/>
        </p:nvGraphicFramePr>
        <p:xfrm>
          <a:off x="7532697" y="1617658"/>
          <a:ext cx="1165225" cy="371475"/>
        </p:xfrm>
        <a:graphic>
          <a:graphicData uri="http://schemas.openxmlformats.org/presentationml/2006/ole">
            <p:oleObj spid="_x0000_s9222" name="公式" r:id="rId7" imgW="444240" imgH="139680" progId="Equation.3">
              <p:embed/>
            </p:oleObj>
          </a:graphicData>
        </a:graphic>
      </p:graphicFrame>
      <p:graphicFrame>
        <p:nvGraphicFramePr>
          <p:cNvPr id="341049" name="Object 57"/>
          <p:cNvGraphicFramePr>
            <a:graphicFrameLocks noChangeAspect="1"/>
          </p:cNvGraphicFramePr>
          <p:nvPr/>
        </p:nvGraphicFramePr>
        <p:xfrm>
          <a:off x="7440622" y="2120896"/>
          <a:ext cx="1498600" cy="642937"/>
        </p:xfrm>
        <a:graphic>
          <a:graphicData uri="http://schemas.openxmlformats.org/presentationml/2006/ole">
            <p:oleObj spid="_x0000_s9223" name="公式" r:id="rId8" imgW="571320" imgH="241200" progId="Equation.3">
              <p:embed/>
            </p:oleObj>
          </a:graphicData>
        </a:graphic>
      </p:graphicFrame>
      <p:graphicFrame>
        <p:nvGraphicFramePr>
          <p:cNvPr id="341050" name="Object 58"/>
          <p:cNvGraphicFramePr>
            <a:graphicFrameLocks noChangeAspect="1"/>
          </p:cNvGraphicFramePr>
          <p:nvPr/>
        </p:nvGraphicFramePr>
        <p:xfrm>
          <a:off x="5857884" y="2176458"/>
          <a:ext cx="1298575" cy="609600"/>
        </p:xfrm>
        <a:graphic>
          <a:graphicData uri="http://schemas.openxmlformats.org/presentationml/2006/ole">
            <p:oleObj spid="_x0000_s9224" name="公式" r:id="rId9" imgW="495000" imgH="228600" progId="Equation.3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1714480" y="17859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求导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14480" y="24288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积分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00496" y="121442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P108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1,2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785786" y="34290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转动惯量，转动定理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357158" y="4000504"/>
          <a:ext cx="2019300" cy="644525"/>
        </p:xfrm>
        <a:graphic>
          <a:graphicData uri="http://schemas.openxmlformats.org/presentationml/2006/ole">
            <p:oleObj spid="_x0000_s9225" name="公式" r:id="rId10" imgW="698400" imgH="279360" progId="Equation.3">
              <p:embed/>
            </p:oleObj>
          </a:graphicData>
        </a:graphic>
      </p:graphicFrame>
      <p:graphicFrame>
        <p:nvGraphicFramePr>
          <p:cNvPr id="27" name="Object 61"/>
          <p:cNvGraphicFramePr>
            <a:graphicFrameLocks noChangeAspect="1"/>
          </p:cNvGraphicFramePr>
          <p:nvPr/>
        </p:nvGraphicFramePr>
        <p:xfrm>
          <a:off x="2571736" y="4000504"/>
          <a:ext cx="1660525" cy="539750"/>
        </p:xfrm>
        <a:graphic>
          <a:graphicData uri="http://schemas.openxmlformats.org/presentationml/2006/ole">
            <p:oleObj spid="_x0000_s9226" name="公式" r:id="rId11" imgW="545760" imgH="17748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14810" y="3000372"/>
            <a:ext cx="4361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P113,P116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3,ex4-14,16,17</a:t>
            </a:r>
            <a:endParaRPr lang="zh-CN" altLang="en-US" sz="2800" dirty="0"/>
          </a:p>
        </p:txBody>
      </p:sp>
      <p:graphicFrame>
        <p:nvGraphicFramePr>
          <p:cNvPr id="239663" name="Object 47"/>
          <p:cNvGraphicFramePr>
            <a:graphicFrameLocks noChangeAspect="1"/>
          </p:cNvGraphicFramePr>
          <p:nvPr/>
        </p:nvGraphicFramePr>
        <p:xfrm>
          <a:off x="928662" y="5572140"/>
          <a:ext cx="1627188" cy="533400"/>
        </p:xfrm>
        <a:graphic>
          <a:graphicData uri="http://schemas.openxmlformats.org/presentationml/2006/ole">
            <p:oleObj spid="_x0000_s9227" name="公式" r:id="rId12" imgW="622080" imgH="203040" progId="Equation.3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2857488" y="542926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有心力场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如万有引力等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中相对于力心角动量守恒现象</a:t>
            </a:r>
            <a:endParaRPr lang="zh-CN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928926" y="6334780"/>
            <a:ext cx="558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行星椭圆轨道运动</a:t>
            </a:r>
            <a:r>
              <a:rPr lang="en-US" altLang="zh-CN" sz="2800" dirty="0" smtClean="0"/>
              <a:t>,P123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2,ex4-30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500826" y="4714884"/>
            <a:ext cx="2081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P128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4,</a:t>
            </a:r>
          </a:p>
          <a:p>
            <a:r>
              <a:rPr lang="en-US" altLang="zh-CN" sz="2800" dirty="0" smtClean="0"/>
              <a:t>ex4-20,24,25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214290"/>
            <a:ext cx="5541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_GB2312" pitchFamily="49" charset="-122"/>
              </a:rPr>
              <a:t>4.</a:t>
            </a:r>
            <a:r>
              <a:rPr lang="zh-CN" altLang="en-US" sz="3200" b="1" dirty="0" smtClean="0">
                <a:latin typeface="楷体_GB2312" pitchFamily="49" charset="-122"/>
              </a:rPr>
              <a:t>刚体定轴转动的角动量定理</a:t>
            </a:r>
            <a:endParaRPr lang="zh-CN" altLang="en-US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000496" y="1071546"/>
            <a:ext cx="469584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</a:pPr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charset="-122"/>
              </a:rPr>
              <a:t>内力矩不改变系统的角动量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785786" y="2111383"/>
            <a:ext cx="3500438" cy="579438"/>
            <a:chOff x="489" y="3579"/>
            <a:chExt cx="2205" cy="365"/>
          </a:xfrm>
        </p:grpSpPr>
        <p:graphicFrame>
          <p:nvGraphicFramePr>
            <p:cNvPr id="12" name="Object 21"/>
            <p:cNvGraphicFramePr>
              <a:graphicFrameLocks noChangeAspect="1"/>
            </p:cNvGraphicFramePr>
            <p:nvPr/>
          </p:nvGraphicFramePr>
          <p:xfrm>
            <a:off x="1955" y="3599"/>
            <a:ext cx="739" cy="311"/>
          </p:xfrm>
          <a:graphic>
            <a:graphicData uri="http://schemas.openxmlformats.org/presentationml/2006/ole">
              <p:oleObj spid="_x0000_s10247" name="公式" r:id="rId3" imgW="431640" imgH="203040" progId="Equation.3">
                <p:embed/>
              </p:oleObj>
            </a:graphicData>
          </a:graphic>
        </p:graphicFrame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89" y="3579"/>
              <a:ext cx="165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/>
                <a:t>对同一定</a:t>
              </a:r>
              <a:r>
                <a:rPr lang="zh-CN" altLang="en-US" sz="3200" dirty="0"/>
                <a:t>轴</a:t>
              </a: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5153054" y="2135182"/>
            <a:ext cx="3633788" cy="579438"/>
            <a:chOff x="2548" y="3955"/>
            <a:chExt cx="2289" cy="365"/>
          </a:xfrm>
        </p:grpSpPr>
        <p:graphicFrame>
          <p:nvGraphicFramePr>
            <p:cNvPr id="17" name="Object 25"/>
            <p:cNvGraphicFramePr>
              <a:graphicFrameLocks noChangeAspect="1"/>
            </p:cNvGraphicFramePr>
            <p:nvPr/>
          </p:nvGraphicFramePr>
          <p:xfrm>
            <a:off x="2548" y="3990"/>
            <a:ext cx="920" cy="319"/>
          </p:xfrm>
          <a:graphic>
            <a:graphicData uri="http://schemas.openxmlformats.org/presentationml/2006/ole">
              <p:oleObj spid="_x0000_s10248" name="公式" r:id="rId4" imgW="482400" imgH="177480" progId="Equation.3">
                <p:embed/>
              </p:oleObj>
            </a:graphicData>
          </a:graphic>
        </p:graphicFrame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430" y="3955"/>
              <a:ext cx="14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33CC"/>
                  </a:solidFill>
                </a:rPr>
                <a:t>= </a:t>
              </a:r>
              <a:r>
                <a:rPr lang="zh-CN" altLang="en-US" sz="3200" dirty="0">
                  <a:solidFill>
                    <a:srgbClr val="0033CC"/>
                  </a:solidFill>
                </a:rPr>
                <a:t>恒量</a:t>
              </a:r>
            </a:p>
          </p:txBody>
        </p:sp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928662" y="3143248"/>
            <a:ext cx="1955800" cy="3124200"/>
            <a:chOff x="612" y="1008"/>
            <a:chExt cx="1232" cy="1968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>
              <a:off x="1556" y="1008"/>
              <a:ext cx="28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664" y="1143"/>
              <a:ext cx="60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652" y="1200"/>
              <a:ext cx="96" cy="16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1268" y="2448"/>
              <a:ext cx="288" cy="9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9B9B00"/>
                </a:gs>
                <a:gs pos="50000">
                  <a:srgbClr val="CCCC00"/>
                </a:gs>
                <a:gs pos="100000">
                  <a:srgbClr val="9B9B00"/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172" y="2640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12" y="1162"/>
              <a:ext cx="391" cy="14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ea typeface="宋体" pitchFamily="2" charset="-122"/>
                </a:rPr>
                <a:t>子弹击入杆</a:t>
              </a:r>
            </a:p>
          </p:txBody>
        </p:sp>
        <p:graphicFrame>
          <p:nvGraphicFramePr>
            <p:cNvPr id="26" name="Object 9"/>
            <p:cNvGraphicFramePr>
              <a:graphicFrameLocks noChangeAspect="1"/>
            </p:cNvGraphicFramePr>
            <p:nvPr/>
          </p:nvGraphicFramePr>
          <p:xfrm>
            <a:off x="1412" y="1104"/>
            <a:ext cx="188" cy="216"/>
          </p:xfrm>
          <a:graphic>
            <a:graphicData uri="http://schemas.openxmlformats.org/presentationml/2006/ole">
              <p:oleObj spid="_x0000_s10249" name="Equation" r:id="rId5" imgW="164880" imgH="190440" progId="Equation.3">
                <p:embed/>
              </p:oleObj>
            </a:graphicData>
          </a:graphic>
        </p:graphicFrame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1268" y="2672"/>
            <a:ext cx="216" cy="304"/>
          </p:xfrm>
          <a:graphic>
            <a:graphicData uri="http://schemas.openxmlformats.org/presentationml/2006/ole">
              <p:oleObj spid="_x0000_s10250" name="Equation" r:id="rId6" imgW="126720" imgH="177480" progId="Equation.3">
                <p:embed/>
              </p:oleObj>
            </a:graphicData>
          </a:graphic>
        </p:graphicFrame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4214810" y="3286124"/>
            <a:ext cx="1947863" cy="2444750"/>
            <a:chOff x="4389" y="1894"/>
            <a:chExt cx="1227" cy="1540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4465" y="1894"/>
              <a:ext cx="1039" cy="1540"/>
              <a:chOff x="4465" y="1894"/>
              <a:chExt cx="1039" cy="1540"/>
            </a:xfrm>
          </p:grpSpPr>
          <p:sp>
            <p:nvSpPr>
              <p:cNvPr id="32" name="Rectangle 6" descr="浅色上对角线"/>
              <p:cNvSpPr>
                <a:spLocks noChangeArrowheads="1"/>
              </p:cNvSpPr>
              <p:nvPr/>
            </p:nvSpPr>
            <p:spPr bwMode="auto">
              <a:xfrm>
                <a:off x="4825" y="1894"/>
                <a:ext cx="336" cy="48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2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4969" y="1942"/>
                <a:ext cx="48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4969" y="213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873" y="2038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4873" y="2182"/>
                <a:ext cx="0" cy="1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5113" y="2182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5113" y="2998"/>
                <a:ext cx="144" cy="432"/>
                <a:chOff x="5113" y="2998"/>
                <a:chExt cx="144" cy="432"/>
              </a:xfrm>
            </p:grpSpPr>
            <p:sp>
              <p:nvSpPr>
                <p:cNvPr id="51" name="Oval 13"/>
                <p:cNvSpPr>
                  <a:spLocks noChangeArrowheads="1"/>
                </p:cNvSpPr>
                <p:nvPr/>
              </p:nvSpPr>
              <p:spPr bwMode="auto">
                <a:xfrm>
                  <a:off x="5161" y="299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5209" y="309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5161" y="3286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" name="Line 16"/>
                <p:cNvSpPr>
                  <a:spLocks noChangeShapeType="1"/>
                </p:cNvSpPr>
                <p:nvPr/>
              </p:nvSpPr>
              <p:spPr bwMode="auto">
                <a:xfrm>
                  <a:off x="5209" y="3286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13" y="314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Line 18"/>
                <p:cNvSpPr>
                  <a:spLocks noChangeShapeType="1"/>
                </p:cNvSpPr>
                <p:nvPr/>
              </p:nvSpPr>
              <p:spPr bwMode="auto">
                <a:xfrm>
                  <a:off x="5209" y="3142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113" y="3190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9" name="Object 20"/>
              <p:cNvGraphicFramePr>
                <a:graphicFrameLocks noChangeAspect="1"/>
              </p:cNvGraphicFramePr>
              <p:nvPr/>
            </p:nvGraphicFramePr>
            <p:xfrm>
              <a:off x="4465" y="2840"/>
              <a:ext cx="221" cy="187"/>
            </p:xfrm>
            <a:graphic>
              <a:graphicData uri="http://schemas.openxmlformats.org/presentationml/2006/ole">
                <p:oleObj spid="_x0000_s10251" name="Equation" r:id="rId7" imgW="164880" imgH="139680" progId="Equation.3">
                  <p:embed/>
                </p:oleObj>
              </a:graphicData>
            </a:graphic>
          </p:graphicFrame>
          <p:grpSp>
            <p:nvGrpSpPr>
              <p:cNvPr id="40" name="Group 21"/>
              <p:cNvGrpSpPr>
                <a:grpSpLocks/>
              </p:cNvGrpSpPr>
              <p:nvPr/>
            </p:nvGrpSpPr>
            <p:grpSpPr bwMode="auto">
              <a:xfrm flipH="1">
                <a:off x="4738" y="2790"/>
                <a:ext cx="144" cy="432"/>
                <a:chOff x="5113" y="2998"/>
                <a:chExt cx="144" cy="432"/>
              </a:xfrm>
            </p:grpSpPr>
            <p:sp>
              <p:nvSpPr>
                <p:cNvPr id="44" name="Oval 22"/>
                <p:cNvSpPr>
                  <a:spLocks noChangeArrowheads="1"/>
                </p:cNvSpPr>
                <p:nvPr/>
              </p:nvSpPr>
              <p:spPr bwMode="auto">
                <a:xfrm>
                  <a:off x="5161" y="299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5209" y="309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161" y="3286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" name="Line 25"/>
                <p:cNvSpPr>
                  <a:spLocks noChangeShapeType="1"/>
                </p:cNvSpPr>
                <p:nvPr/>
              </p:nvSpPr>
              <p:spPr bwMode="auto">
                <a:xfrm>
                  <a:off x="5209" y="3286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113" y="314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" name="Line 27"/>
                <p:cNvSpPr>
                  <a:spLocks noChangeShapeType="1"/>
                </p:cNvSpPr>
                <p:nvPr/>
              </p:nvSpPr>
              <p:spPr bwMode="auto">
                <a:xfrm>
                  <a:off x="5209" y="3142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113" y="3190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1" name="Object 29"/>
              <p:cNvGraphicFramePr>
                <a:graphicFrameLocks noChangeAspect="1"/>
              </p:cNvGraphicFramePr>
              <p:nvPr/>
            </p:nvGraphicFramePr>
            <p:xfrm>
              <a:off x="5283" y="2957"/>
              <a:ext cx="221" cy="187"/>
            </p:xfrm>
            <a:graphic>
              <a:graphicData uri="http://schemas.openxmlformats.org/presentationml/2006/ole">
                <p:oleObj spid="_x0000_s10252" name="Equation" r:id="rId8" imgW="164880" imgH="139680" progId="Equation.3">
                  <p:embed/>
                </p:oleObj>
              </a:graphicData>
            </a:graphic>
          </p:graphicFrame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 flipH="1" flipV="1">
                <a:off x="4901" y="2786"/>
                <a:ext cx="0" cy="3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1"/>
              <p:cNvSpPr>
                <a:spLocks noChangeShapeType="1"/>
              </p:cNvSpPr>
              <p:nvPr/>
            </p:nvSpPr>
            <p:spPr bwMode="auto">
              <a:xfrm flipH="1" flipV="1">
                <a:off x="5091" y="2945"/>
                <a:ext cx="0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389" y="3037"/>
              <a:ext cx="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charset="-122"/>
                  <a:ea typeface="宋体" charset="-122"/>
                </a:rPr>
                <a:t>甲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5239" y="3133"/>
              <a:ext cx="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charset="-122"/>
                  <a:ea typeface="宋体" charset="-122"/>
                </a:rPr>
                <a:t>乙</a:t>
              </a:r>
            </a:p>
          </p:txBody>
        </p:sp>
      </p:grpSp>
      <p:graphicFrame>
        <p:nvGraphicFramePr>
          <p:cNvPr id="322562" name="Object 2"/>
          <p:cNvGraphicFramePr>
            <a:graphicFrameLocks noGrp="1" noChangeAspect="1"/>
          </p:cNvGraphicFramePr>
          <p:nvPr/>
        </p:nvGraphicFramePr>
        <p:xfrm>
          <a:off x="714348" y="785794"/>
          <a:ext cx="3076575" cy="1057275"/>
        </p:xfrm>
        <a:graphic>
          <a:graphicData uri="http://schemas.openxmlformats.org/presentationml/2006/ole">
            <p:oleObj spid="_x0000_s10253" name="公式" r:id="rId9" imgW="1091880" imgH="419040" progId="Equation.3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286512" y="3286124"/>
            <a:ext cx="2537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P128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4,</a:t>
            </a:r>
          </a:p>
          <a:p>
            <a:r>
              <a:rPr lang="en-US" altLang="zh-CN" sz="2800" dirty="0" smtClean="0"/>
              <a:t>ex4-20,24,25,28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285728"/>
            <a:ext cx="5541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刚体绕定轴转动的动能定理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285860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变力矩作功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88959" y="2416167"/>
            <a:ext cx="2951163" cy="295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355697" y="2982904"/>
            <a:ext cx="1795462" cy="17954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1" y="10800"/>
                </a:moveTo>
                <a:cubicBezTo>
                  <a:pt x="1941" y="15693"/>
                  <a:pt x="5907" y="19659"/>
                  <a:pt x="10800" y="19659"/>
                </a:cubicBezTo>
                <a:cubicBezTo>
                  <a:pt x="15693" y="19659"/>
                  <a:pt x="19659" y="15693"/>
                  <a:pt x="19659" y="10800"/>
                </a:cubicBezTo>
                <a:cubicBezTo>
                  <a:pt x="19659" y="5907"/>
                  <a:pt x="15693" y="1941"/>
                  <a:pt x="10800" y="1941"/>
                </a:cubicBezTo>
                <a:cubicBezTo>
                  <a:pt x="5907" y="1941"/>
                  <a:pt x="1941" y="5907"/>
                  <a:pt x="1941" y="10800"/>
                </a:cubicBezTo>
                <a:close/>
              </a:path>
            </a:pathLst>
          </a:cu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263747" y="3216267"/>
            <a:ext cx="615950" cy="676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263747" y="3462329"/>
            <a:ext cx="800100" cy="430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2760634" y="3225792"/>
            <a:ext cx="293688" cy="322262"/>
          </a:xfrm>
          <a:custGeom>
            <a:avLst/>
            <a:gdLst>
              <a:gd name="T0" fmla="*/ 2147483647 w 216"/>
              <a:gd name="T1" fmla="*/ 0 h 237"/>
              <a:gd name="T2" fmla="*/ 2147483647 w 216"/>
              <a:gd name="T3" fmla="*/ 2147483647 h 237"/>
              <a:gd name="T4" fmla="*/ 2147483647 w 216"/>
              <a:gd name="T5" fmla="*/ 2147483647 h 237"/>
              <a:gd name="T6" fmla="*/ 0 w 216"/>
              <a:gd name="T7" fmla="*/ 2147483647 h 237"/>
              <a:gd name="T8" fmla="*/ 2147483647 w 216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37"/>
              <a:gd name="T17" fmla="*/ 216 w 216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37">
                <a:moveTo>
                  <a:pt x="81" y="0"/>
                </a:moveTo>
                <a:lnTo>
                  <a:pt x="216" y="180"/>
                </a:lnTo>
                <a:lnTo>
                  <a:pt x="108" y="237"/>
                </a:lnTo>
                <a:lnTo>
                  <a:pt x="0" y="87"/>
                </a:lnTo>
                <a:lnTo>
                  <a:pt x="81" y="0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1582709" y="3878254"/>
            <a:ext cx="681038" cy="1327150"/>
          </a:xfrm>
          <a:custGeom>
            <a:avLst/>
            <a:gdLst>
              <a:gd name="T0" fmla="*/ 2147483647 w 503"/>
              <a:gd name="T1" fmla="*/ 0 h 978"/>
              <a:gd name="T2" fmla="*/ 0 w 503"/>
              <a:gd name="T3" fmla="*/ 2147483647 h 978"/>
              <a:gd name="T4" fmla="*/ 0 60000 65536"/>
              <a:gd name="T5" fmla="*/ 0 60000 65536"/>
              <a:gd name="T6" fmla="*/ 0 w 503"/>
              <a:gd name="T7" fmla="*/ 0 h 978"/>
              <a:gd name="T8" fmla="*/ 503 w 503"/>
              <a:gd name="T9" fmla="*/ 978 h 9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3" h="978">
                <a:moveTo>
                  <a:pt x="503" y="0"/>
                </a:moveTo>
                <a:lnTo>
                  <a:pt x="0" y="97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366809" y="4624379"/>
            <a:ext cx="430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0" i="1">
                <a:ea typeface="宋体" charset="-122"/>
              </a:rPr>
              <a:t>R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73309" y="3524242"/>
            <a:ext cx="42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0" i="1">
                <a:ea typeface="宋体" charset="-122"/>
              </a:rPr>
              <a:t>r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062259" y="3317867"/>
            <a:ext cx="552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0">
                <a:ea typeface="宋体" charset="-122"/>
              </a:rPr>
              <a:t>d</a:t>
            </a:r>
            <a:r>
              <a:rPr kumimoji="0" lang="en-US" altLang="zh-CN" sz="2400" b="0" i="1">
                <a:ea typeface="宋体" charset="-122"/>
              </a:rPr>
              <a:t>r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903509" y="3046404"/>
            <a:ext cx="5540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0">
                <a:ea typeface="宋体" charset="-122"/>
              </a:rPr>
              <a:t>d</a:t>
            </a:r>
            <a:r>
              <a:rPr kumimoji="0" lang="en-US" altLang="zh-CN" sz="2400" b="0" i="1">
                <a:ea typeface="宋体" charset="-122"/>
              </a:rPr>
              <a:t>l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2398684" y="2909879"/>
            <a:ext cx="419100" cy="368300"/>
          </a:xfrm>
          <a:custGeom>
            <a:avLst/>
            <a:gdLst>
              <a:gd name="T0" fmla="*/ 2147483647 w 309"/>
              <a:gd name="T1" fmla="*/ 2147483647 h 272"/>
              <a:gd name="T2" fmla="*/ 0 w 309"/>
              <a:gd name="T3" fmla="*/ 0 h 272"/>
              <a:gd name="T4" fmla="*/ 0 60000 65536"/>
              <a:gd name="T5" fmla="*/ 0 60000 65536"/>
              <a:gd name="T6" fmla="*/ 0 w 309"/>
              <a:gd name="T7" fmla="*/ 0 h 272"/>
              <a:gd name="T8" fmla="*/ 309 w 309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9" h="272">
                <a:moveTo>
                  <a:pt x="309" y="27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2516159" y="2560629"/>
          <a:ext cx="512763" cy="576263"/>
        </p:xfrm>
        <a:graphic>
          <a:graphicData uri="http://schemas.openxmlformats.org/presentationml/2006/ole">
            <p:oleObj spid="_x0000_s11266" name="公式" r:id="rId3" imgW="203040" imgH="228600" progId="Equation.3">
              <p:embed/>
            </p:oleObj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71472" y="2214554"/>
            <a:ext cx="3384550" cy="3311525"/>
          </a:xfrm>
          <a:prstGeom prst="rect">
            <a:avLst/>
          </a:prstGeom>
          <a:noFill/>
          <a:ln w="12700" algn="ctr">
            <a:solidFill>
              <a:srgbClr val="00336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868459" y="3532179"/>
            <a:ext cx="5032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0" i="1">
                <a:ea typeface="宋体" charset="-122"/>
              </a:rPr>
              <a:t>o</a:t>
            </a: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572000" y="2357430"/>
            <a:ext cx="2338387" cy="2430463"/>
            <a:chOff x="3961" y="706"/>
            <a:chExt cx="1473" cy="153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 rot="2381380">
              <a:off x="4828" y="913"/>
              <a:ext cx="32" cy="119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50000">
                  <a:srgbClr val="1CC2C6"/>
                </a:gs>
                <a:gs pos="100000">
                  <a:srgbClr val="CCECFF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403" y="1943"/>
              <a:ext cx="128" cy="157"/>
              <a:chOff x="4032" y="2124"/>
              <a:chExt cx="182" cy="191"/>
            </a:xfrm>
          </p:grpSpPr>
          <p:sp>
            <p:nvSpPr>
              <p:cNvPr id="31" name="AutoShape 7" descr="再生纸"/>
              <p:cNvSpPr>
                <a:spLocks noChangeArrowheads="1"/>
              </p:cNvSpPr>
              <p:nvPr/>
            </p:nvSpPr>
            <p:spPr bwMode="auto">
              <a:xfrm>
                <a:off x="4032" y="2124"/>
                <a:ext cx="182" cy="191"/>
              </a:xfrm>
              <a:prstGeom prst="triangle">
                <a:avLst>
                  <a:gd name="adj" fmla="val 50000"/>
                </a:avLst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8" descr="再生纸"/>
              <p:cNvSpPr>
                <a:spLocks noChangeArrowheads="1"/>
              </p:cNvSpPr>
              <p:nvPr/>
            </p:nvSpPr>
            <p:spPr bwMode="auto">
              <a:xfrm>
                <a:off x="4105" y="2160"/>
                <a:ext cx="45" cy="45"/>
              </a:xfrm>
              <a:prstGeom prst="ellipse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54" y="779"/>
              <a:ext cx="32" cy="119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50000">
                  <a:srgbClr val="08B0B8"/>
                </a:gs>
                <a:gs pos="100000">
                  <a:srgbClr val="CCEC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Rectangle 10" descr="浅色上对角线"/>
            <p:cNvSpPr>
              <a:spLocks noChangeArrowheads="1"/>
            </p:cNvSpPr>
            <p:nvPr/>
          </p:nvSpPr>
          <p:spPr bwMode="auto">
            <a:xfrm>
              <a:off x="4111" y="2092"/>
              <a:ext cx="701" cy="66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502" y="1670"/>
              <a:ext cx="129" cy="67"/>
            </a:xfrm>
            <a:custGeom>
              <a:avLst/>
              <a:gdLst>
                <a:gd name="T0" fmla="*/ 0 w 183"/>
                <a:gd name="T1" fmla="*/ 2 h 81"/>
                <a:gd name="T2" fmla="*/ 1 w 183"/>
                <a:gd name="T3" fmla="*/ 2 h 81"/>
                <a:gd name="T4" fmla="*/ 2 w 183"/>
                <a:gd name="T5" fmla="*/ 3 h 81"/>
                <a:gd name="T6" fmla="*/ 3 w 183"/>
                <a:gd name="T7" fmla="*/ 8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81"/>
                <a:gd name="T14" fmla="*/ 183 w 18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81">
                  <a:moveTo>
                    <a:pt x="0" y="4"/>
                  </a:moveTo>
                  <a:cubicBezTo>
                    <a:pt x="10" y="4"/>
                    <a:pt x="41" y="0"/>
                    <a:pt x="63" y="4"/>
                  </a:cubicBezTo>
                  <a:cubicBezTo>
                    <a:pt x="85" y="8"/>
                    <a:pt x="111" y="17"/>
                    <a:pt x="131" y="30"/>
                  </a:cubicBezTo>
                  <a:cubicBezTo>
                    <a:pt x="151" y="43"/>
                    <a:pt x="172" y="71"/>
                    <a:pt x="183" y="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61" y="1226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i="1">
                  <a:ea typeface="宋体" charset="-122"/>
                </a:rPr>
                <a:t>m,l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183" y="179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i="1">
                  <a:ea typeface="宋体" charset="-122"/>
                </a:rPr>
                <a:t>O</a:t>
              </a: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4857" y="1462"/>
              <a:ext cx="0" cy="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4962" y="1552"/>
              <a:ext cx="4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i="1">
                  <a:ea typeface="宋体" charset="-122"/>
                </a:rPr>
                <a:t>mg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007" y="706"/>
              <a:ext cx="1277" cy="15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4412" y="1347"/>
              <a:ext cx="2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i="1">
                  <a:solidFill>
                    <a:srgbClr val="CC0000"/>
                  </a:solidFill>
                  <a:latin typeface="Arial" charset="0"/>
                  <a:ea typeface="宋体" charset="-122"/>
                </a:rPr>
                <a:t>θ</a:t>
              </a:r>
            </a:p>
          </p:txBody>
        </p:sp>
      </p:grpSp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5937250" y="214290"/>
          <a:ext cx="3206750" cy="998537"/>
        </p:xfrm>
        <a:graphic>
          <a:graphicData uri="http://schemas.openxmlformats.org/presentationml/2006/ole">
            <p:oleObj spid="_x0000_s11267" name="公式" r:id="rId5" imgW="1193760" imgH="393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929322" y="5072074"/>
            <a:ext cx="2081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ex4-32,37,39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285728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6.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刚体的进动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1285860"/>
            <a:ext cx="4305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刚体的平面平行运动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500174"/>
            <a:ext cx="2809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打击中心问题</a:t>
            </a:r>
            <a:endParaRPr lang="en-US" altLang="zh-CN" sz="2800" dirty="0" smtClean="0"/>
          </a:p>
          <a:p>
            <a:r>
              <a:rPr lang="en-US" altLang="zh-CN" sz="2800" dirty="0" smtClean="0"/>
              <a:t>P133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1,2,ex4-41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357166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见</a:t>
            </a:r>
            <a:r>
              <a:rPr lang="en-US" altLang="zh-CN" sz="2800" dirty="0" err="1" smtClean="0"/>
              <a:t>ppt</a:t>
            </a:r>
            <a:r>
              <a:rPr lang="zh-CN" altLang="en-US" sz="2800" dirty="0" smtClean="0"/>
              <a:t>相关部分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752</Words>
  <PresentationFormat>全屏显示(4:3)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hrpang</dc:creator>
  <cp:lastModifiedBy>hrpang</cp:lastModifiedBy>
  <cp:revision>26</cp:revision>
  <dcterms:created xsi:type="dcterms:W3CDTF">2016-04-13T04:39:37Z</dcterms:created>
  <dcterms:modified xsi:type="dcterms:W3CDTF">2018-04-18T06:33:12Z</dcterms:modified>
</cp:coreProperties>
</file>