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58" r:id="rId2"/>
    <p:sldId id="256" r:id="rId3"/>
    <p:sldId id="434" r:id="rId4"/>
    <p:sldId id="257" r:id="rId5"/>
    <p:sldId id="400" r:id="rId6"/>
    <p:sldId id="393" r:id="rId7"/>
    <p:sldId id="435" r:id="rId8"/>
    <p:sldId id="327" r:id="rId9"/>
    <p:sldId id="437" r:id="rId10"/>
    <p:sldId id="401" r:id="rId11"/>
    <p:sldId id="402" r:id="rId12"/>
    <p:sldId id="403" r:id="rId13"/>
    <p:sldId id="404" r:id="rId14"/>
    <p:sldId id="439" r:id="rId15"/>
    <p:sldId id="406" r:id="rId16"/>
    <p:sldId id="407" r:id="rId17"/>
    <p:sldId id="440" r:id="rId18"/>
    <p:sldId id="380" r:id="rId19"/>
    <p:sldId id="382" r:id="rId20"/>
    <p:sldId id="409" r:id="rId21"/>
    <p:sldId id="411" r:id="rId22"/>
    <p:sldId id="442" r:id="rId23"/>
    <p:sldId id="390" r:id="rId24"/>
    <p:sldId id="414" r:id="rId25"/>
    <p:sldId id="387" r:id="rId26"/>
    <p:sldId id="337" r:id="rId27"/>
    <p:sldId id="336" r:id="rId28"/>
    <p:sldId id="389" r:id="rId29"/>
    <p:sldId id="415" r:id="rId30"/>
    <p:sldId id="366" r:id="rId31"/>
    <p:sldId id="385" r:id="rId32"/>
    <p:sldId id="441" r:id="rId33"/>
    <p:sldId id="446" r:id="rId34"/>
    <p:sldId id="447" r:id="rId35"/>
    <p:sldId id="344" r:id="rId36"/>
    <p:sldId id="448" r:id="rId37"/>
    <p:sldId id="452" r:id="rId38"/>
    <p:sldId id="451" r:id="rId39"/>
    <p:sldId id="453" r:id="rId40"/>
    <p:sldId id="449" r:id="rId41"/>
    <p:sldId id="455" r:id="rId42"/>
    <p:sldId id="450" r:id="rId43"/>
    <p:sldId id="454" r:id="rId44"/>
    <p:sldId id="456" r:id="rId45"/>
    <p:sldId id="324" r:id="rId46"/>
    <p:sldId id="349" r:id="rId47"/>
    <p:sldId id="260" r:id="rId48"/>
    <p:sldId id="425" r:id="rId49"/>
    <p:sldId id="365" r:id="rId50"/>
    <p:sldId id="364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3399"/>
    <a:srgbClr val="990099"/>
    <a:srgbClr val="FFCCFF"/>
    <a:srgbClr val="CC3300"/>
    <a:srgbClr val="CCFFFF"/>
    <a:srgbClr val="99CCFF"/>
    <a:srgbClr val="FFCC99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9" autoAdjust="0"/>
    <p:restoredTop sz="95032" autoAdjust="0"/>
  </p:normalViewPr>
  <p:slideViewPr>
    <p:cSldViewPr>
      <p:cViewPr varScale="1">
        <p:scale>
          <a:sx n="102" d="100"/>
          <a:sy n="102" d="100"/>
        </p:scale>
        <p:origin x="1262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字节对齐</a:t>
            </a:r>
            <a:r>
              <a:rPr lang="en-US" altLang="zh-CN" dirty="0"/>
              <a:t>--</a:t>
            </a:r>
            <a:r>
              <a:rPr lang="zh-CN" altLang="en-US" dirty="0"/>
              <a:t>≤</a:t>
            </a:r>
            <a:r>
              <a:rPr lang="en-US" altLang="zh-CN" dirty="0"/>
              <a:t>4</a:t>
            </a:r>
            <a:r>
              <a:rPr lang="zh-CN" altLang="en-US" dirty="0"/>
              <a:t>个字节的边界对齐方式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0" dirty="0">
                <a:latin typeface="宋体" pitchFamily="2" charset="-122"/>
              </a:rPr>
              <a:t>基址、变址、相对寻址统称偏移寻址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思考：如何实现数据的直接寻址？</a:t>
            </a:r>
            <a:r>
              <a:rPr lang="en-US" altLang="zh-CN" dirty="0"/>
              <a:t>R0+disp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OPER—R</a:t>
            </a:r>
            <a:r>
              <a:rPr lang="zh-CN" altLang="en-US" dirty="0"/>
              <a:t>型为运算、移位，</a:t>
            </a:r>
            <a:r>
              <a:rPr lang="en-US" altLang="zh-CN" dirty="0"/>
              <a:t>I</a:t>
            </a:r>
            <a:r>
              <a:rPr lang="zh-CN" altLang="en-US" dirty="0"/>
              <a:t>型为运算、</a:t>
            </a:r>
            <a:r>
              <a:rPr lang="en-US" altLang="zh-CN" dirty="0"/>
              <a:t>Load/Store</a:t>
            </a:r>
            <a:r>
              <a:rPr lang="zh-CN" altLang="en-US" dirty="0"/>
              <a:t>、条件转移，</a:t>
            </a:r>
            <a:r>
              <a:rPr lang="en-US" altLang="zh-CN" dirty="0"/>
              <a:t>J</a:t>
            </a:r>
            <a:r>
              <a:rPr lang="zh-CN" altLang="en-US" dirty="0"/>
              <a:t>型为无条件转移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区分有</a:t>
            </a:r>
            <a:r>
              <a:rPr lang="en-US" altLang="zh-CN" dirty="0"/>
              <a:t>/</a:t>
            </a:r>
            <a:r>
              <a:rPr lang="zh-CN" altLang="en-US" dirty="0"/>
              <a:t>无符号运算的原因是无标志位，或比较与后续操作合并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为使</a:t>
            </a:r>
            <a:r>
              <a:rPr lang="en-US" altLang="zh-CN" dirty="0" err="1"/>
              <a:t>addiu</a:t>
            </a:r>
            <a:r>
              <a:rPr lang="zh-CN" altLang="en-US" dirty="0"/>
              <a:t>指令具有</a:t>
            </a:r>
            <a:r>
              <a:rPr lang="en-US" altLang="zh-CN" dirty="0" err="1"/>
              <a:t>subiu</a:t>
            </a:r>
            <a:r>
              <a:rPr lang="zh-CN" altLang="en-US" dirty="0"/>
              <a:t>功能，</a:t>
            </a:r>
            <a:r>
              <a:rPr lang="en-US" altLang="zh-CN" dirty="0" err="1"/>
              <a:t>Imme</a:t>
            </a:r>
            <a:r>
              <a:rPr lang="zh-CN" altLang="en-US" dirty="0"/>
              <a:t>应为符号扩展。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功能前缀</a:t>
            </a:r>
            <a:r>
              <a:rPr lang="en-US" altLang="zh-CN" dirty="0"/>
              <a:t>—LOCK</a:t>
            </a:r>
            <a:r>
              <a:rPr lang="zh-CN" altLang="en-US" dirty="0"/>
              <a:t>，</a:t>
            </a:r>
            <a:r>
              <a:rPr lang="en-US" altLang="zh-CN" dirty="0"/>
              <a:t>REP</a:t>
            </a:r>
            <a:r>
              <a:rPr lang="zh-CN" altLang="en-US" dirty="0"/>
              <a:t>；段前缀</a:t>
            </a:r>
            <a:r>
              <a:rPr lang="en-US" altLang="zh-CN" dirty="0"/>
              <a:t>—</a:t>
            </a:r>
            <a:r>
              <a:rPr lang="zh-CN" altLang="en-US" dirty="0"/>
              <a:t>段覆盖，分支提示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IA16</a:t>
            </a:r>
            <a:r>
              <a:rPr lang="zh-CN" altLang="en-US" dirty="0"/>
              <a:t>含</a:t>
            </a:r>
            <a:r>
              <a:rPr lang="en-US" altLang="zh-CN" dirty="0"/>
              <a:t>8086</a:t>
            </a:r>
            <a:r>
              <a:rPr lang="zh-CN" altLang="en-US" dirty="0"/>
              <a:t>、</a:t>
            </a:r>
            <a:r>
              <a:rPr lang="en-US" altLang="zh-CN" dirty="0"/>
              <a:t>80286</a:t>
            </a:r>
            <a:r>
              <a:rPr lang="zh-CN" altLang="en-US" dirty="0"/>
              <a:t>指令集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指令中各操作数类型须相同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</a:t>
            </a:r>
            <a:r>
              <a:rPr lang="zh-CN" altLang="en-US" dirty="0"/>
              <a:t>的频率含义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85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指令字长</a:t>
            </a:r>
            <a:r>
              <a:rPr lang="en-US" altLang="zh-CN" dirty="0"/>
              <a:t>=n</a:t>
            </a:r>
            <a:r>
              <a:rPr lang="zh-CN" altLang="en-US" dirty="0"/>
              <a:t>个主存单元长度</a:t>
            </a:r>
            <a:r>
              <a:rPr lang="en-US" altLang="zh-CN" dirty="0"/>
              <a:t>—</a:t>
            </a:r>
            <a:r>
              <a:rPr lang="zh-CN" altLang="en-US" dirty="0"/>
              <a:t>下条指令地址为主存单元地址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</a:p>
          <a:p>
            <a:r>
              <a:rPr lang="en-US" altLang="zh-CN" baseline="0" dirty="0" err="1"/>
              <a:t>MSb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LSb</a:t>
            </a:r>
            <a:r>
              <a:rPr lang="zh-CN" altLang="en-US" baseline="0" dirty="0"/>
              <a:t>表示的是</a:t>
            </a:r>
            <a:r>
              <a:rPr lang="en-US" altLang="zh-CN" baseline="0" dirty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1E953-56A6-4A30-B320-3D0CFA2AE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  <a:endParaRPr lang="zh-CN" altLang="en-US" sz="3600" dirty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6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转移控制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无条件转移、条件转移、调用、返回等，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15000"/>
              </a:lnSpc>
            </a:pPr>
            <a:r>
              <a:rPr lang="zh-CN" altLang="en-US" b="1" spc="-50" dirty="0">
                <a:latin typeface="宋体" pitchFamily="2" charset="-122"/>
              </a:rPr>
              <a:t>             即</a:t>
            </a:r>
            <a:r>
              <a:rPr lang="en-US" altLang="zh-CN" b="1" spc="-50" dirty="0">
                <a:latin typeface="宋体" pitchFamily="2" charset="-122"/>
              </a:rPr>
              <a:t>PC←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spc="-50" dirty="0">
                <a:latin typeface="宋体" pitchFamily="2" charset="-122"/>
              </a:rPr>
              <a:t>地址，用于改变程序执行顺序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27413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3064644" y="2060848"/>
            <a:ext cx="2082802" cy="1849438"/>
            <a:chOff x="295" y="1041"/>
            <a:chExt cx="1312" cy="1165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816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520" y="2025"/>
              <a:ext cx="108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条件转移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060849"/>
            <a:ext cx="2082802" cy="1849438"/>
            <a:chOff x="1699" y="1040"/>
            <a:chExt cx="1312" cy="1165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81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A←A+1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830" y="2024"/>
              <a:ext cx="1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无条件转移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78462" y="2060848"/>
            <a:ext cx="1876425" cy="1849438"/>
            <a:chOff x="3060" y="1040"/>
            <a:chExt cx="1182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379" y="202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7089650" y="2060848"/>
            <a:ext cx="1874838" cy="1849438"/>
            <a:chOff x="4466" y="1040"/>
            <a:chExt cx="1181" cy="1165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RET</a:t>
              </a: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2280</a:t>
              </a: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830" y="2024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</a:p>
          </p:txBody>
        </p:sp>
      </p:grpSp>
      <p:sp>
        <p:nvSpPr>
          <p:cNvPr id="76" name="Text Box 56"/>
          <p:cNvSpPr txBox="1">
            <a:spLocks noChangeArrowheads="1"/>
          </p:cNvSpPr>
          <p:nvPr/>
        </p:nvSpPr>
        <p:spPr bwMode="auto">
          <a:xfrm>
            <a:off x="899592" y="3982617"/>
            <a:ext cx="8065022" cy="3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注：①分支指令的转移条件有多种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如＞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≤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≠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＝等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7" name="Text Box 1037"/>
          <p:cNvSpPr txBox="1">
            <a:spLocks noChangeArrowheads="1"/>
          </p:cNvSpPr>
          <p:nvPr/>
        </p:nvSpPr>
        <p:spPr bwMode="auto">
          <a:xfrm>
            <a:off x="179388" y="162880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2019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 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2000</a:t>
            </a:r>
            <a:r>
              <a:rPr lang="zh-CN" altLang="en-US" sz="2200" b="1" dirty="0">
                <a:latin typeface="宋体" pitchFamily="2" charset="-122"/>
              </a:rPr>
              <a:t>或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等，用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3" y="4342657"/>
            <a:ext cx="7993062" cy="10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>
                <a:latin typeface="宋体" pitchFamily="2" charset="-122"/>
              </a:rPr>
              <a:t>调用指令的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包括</a:t>
            </a:r>
            <a:r>
              <a:rPr lang="zh-CN" altLang="en-US" sz="2000" b="1" u="sng" dirty="0">
                <a:latin typeface="宋体" pitchFamily="2" charset="-122"/>
              </a:rPr>
              <a:t>返回地址</a:t>
            </a:r>
            <a:endParaRPr lang="en-US" altLang="zh-CN" sz="2000" b="1" u="sng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2000" dirty="0">
                <a:latin typeface="宋体" pitchFamily="2" charset="-122"/>
              </a:rPr>
              <a:t>                         ├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不影响子程序中指令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endParaRPr lang="en-US" altLang="zh-CN" sz="2000" b="1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</a:t>
            </a:r>
            <a:r>
              <a:rPr lang="en-US" altLang="zh-CN" sz="1600" b="1" dirty="0">
                <a:latin typeface="宋体" pitchFamily="2" charset="-122"/>
              </a:rPr>
              <a:t>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支持嵌套调用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是隐含的</a:t>
            </a:r>
            <a:endParaRPr lang="en-US" altLang="zh-CN" b="1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无符号定点数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其他操作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*浮点运算：</a:t>
            </a:r>
            <a:r>
              <a:rPr lang="en-US" altLang="zh-CN" b="1" dirty="0">
                <a:latin typeface="宋体" pitchFamily="2" charset="-122"/>
              </a:rPr>
              <a:t>FADD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>
                <a:latin typeface="宋体" pitchFamily="2" charset="-122"/>
              </a:rPr>
              <a:t>加法校正、减法校正等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dirty="0">
                <a:latin typeface="宋体" pitchFamily="2" charset="-122"/>
              </a:rPr>
              <a:t>标志置位、标志复位、程序结束等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△指令的功能：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en-US" altLang="zh-CN" b="1" dirty="0">
                <a:latin typeface="宋体" pitchFamily="2" charset="-122"/>
              </a:rPr>
              <a:t>(OP)</a:t>
            </a:r>
            <a:r>
              <a:rPr lang="zh-CN" altLang="en-US" b="1" dirty="0">
                <a:latin typeface="宋体" pitchFamily="2" charset="-122"/>
              </a:rPr>
              <a:t>、保存结果、形成下条指令地址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7804" y="2996952"/>
            <a:ext cx="5364596" cy="431354"/>
            <a:chOff x="2807804" y="3212976"/>
            <a:chExt cx="5364596" cy="431354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275856" y="3356992"/>
              <a:ext cx="187220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数据操作</a:t>
              </a: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230763" y="3356992"/>
              <a:ext cx="17256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指令地址计算</a:t>
              </a: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79512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支持多种操作类型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操作功能及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OPD</a:t>
            </a:r>
            <a:r>
              <a:rPr lang="zh-CN" altLang="en-US" b="1" dirty="0">
                <a:latin typeface="宋体" pitchFamily="2" charset="-122"/>
              </a:rPr>
              <a:t>可存放在多个部件</a:t>
            </a:r>
            <a:r>
              <a:rPr lang="en-US" altLang="zh-CN" sz="2000" b="1" dirty="0">
                <a:latin typeface="宋体" pitchFamily="2" charset="-122"/>
              </a:rPr>
              <a:t>(REG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、外设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79263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对于顺序型指令，</a:t>
            </a:r>
            <a:r>
              <a:rPr lang="en-US" altLang="zh-CN" b="1" dirty="0">
                <a:latin typeface="宋体" pitchFamily="2" charset="-122"/>
              </a:rPr>
              <a:t>Next PC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       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对于转移型指令，</a:t>
            </a:r>
            <a:r>
              <a:rPr lang="en-US" altLang="zh-CN" b="1" dirty="0">
                <a:latin typeface="宋体" pitchFamily="2" charset="-122"/>
              </a:rPr>
              <a:t>Next PC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(IR)</a:t>
            </a:r>
            <a:r>
              <a:rPr lang="zh-CN" altLang="en-US" b="1" dirty="0">
                <a:latin typeface="宋体" pitchFamily="2" charset="-122"/>
              </a:rPr>
              <a:t>的计算结果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02865" y="2924869"/>
            <a:ext cx="7294564" cy="792164"/>
            <a:chOff x="1502865" y="2924869"/>
            <a:chExt cx="7294564" cy="792164"/>
          </a:xfrm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1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3015753" y="2996307"/>
              <a:ext cx="8636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2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5101728" y="2924869"/>
              <a:ext cx="3695701" cy="792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200" b="1" dirty="0">
                  <a:latin typeface="宋体" pitchFamily="2" charset="-122"/>
                </a:rPr>
                <a:t>i: A</a:t>
              </a:r>
              <a:r>
                <a:rPr lang="en-US" altLang="zh-CN" sz="2200" b="1" baseline="-18000" dirty="0">
                  <a:latin typeface="宋体" pitchFamily="2" charset="-122"/>
                </a:rPr>
                <a:t>D</a:t>
              </a:r>
              <a:r>
                <a:rPr lang="zh-CN" altLang="en-US" sz="2200" b="1" dirty="0">
                  <a:latin typeface="宋体" pitchFamily="2" charset="-122"/>
                </a:rPr>
                <a:t>←</a:t>
              </a:r>
              <a:r>
                <a:rPr lang="en-US" altLang="zh-CN" sz="2200" b="1" dirty="0">
                  <a:latin typeface="宋体" pitchFamily="2" charset="-122"/>
                </a:rPr>
                <a:t>(A</a:t>
              </a:r>
              <a:r>
                <a:rPr lang="en-US" altLang="zh-CN" sz="2200" b="1" baseline="-18000" dirty="0">
                  <a:latin typeface="宋体" pitchFamily="2" charset="-122"/>
                </a:rPr>
                <a:t>1</a:t>
              </a:r>
              <a:r>
                <a:rPr lang="en-US" altLang="zh-CN" sz="2200" b="1" dirty="0">
                  <a:latin typeface="宋体" pitchFamily="2" charset="-122"/>
                </a:rPr>
                <a:t>) OPER (A</a:t>
              </a:r>
              <a:r>
                <a:rPr lang="en-US" altLang="zh-CN" sz="2200" b="1" baseline="-18000" dirty="0">
                  <a:latin typeface="宋体" pitchFamily="2" charset="-122"/>
                </a:rPr>
                <a:t>2</a:t>
              </a:r>
              <a:r>
                <a:rPr lang="en-US" altLang="zh-CN" sz="2200" b="1" dirty="0">
                  <a:latin typeface="宋体" pitchFamily="2" charset="-122"/>
                </a:rPr>
                <a:t>)</a:t>
              </a:r>
            </a:p>
            <a:p>
              <a:r>
                <a:rPr lang="en-US" altLang="zh-CN" sz="2200" b="1" dirty="0">
                  <a:latin typeface="宋体" pitchFamily="2" charset="-122"/>
                </a:rPr>
                <a:t>j: …</a:t>
              </a:r>
            </a:p>
          </p:txBody>
        </p:sp>
        <p:sp>
          <p:nvSpPr>
            <p:cNvPr id="51" name="AutoShape 30"/>
            <p:cNvSpPr>
              <a:spLocks noChangeArrowheads="1"/>
            </p:cNvSpPr>
            <p:nvPr/>
          </p:nvSpPr>
          <p:spPr bwMode="auto">
            <a:xfrm>
              <a:off x="4095253" y="3140769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16657" y="3356670"/>
              <a:ext cx="233748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示例：</a:t>
              </a:r>
              <a:r>
                <a:rPr lang="en-US" altLang="zh-CN" sz="2200" b="1" dirty="0">
                  <a:latin typeface="宋体" pitchFamily="2" charset="-122"/>
                </a:rPr>
                <a:t>001 001 10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29435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79264" y="908720"/>
            <a:ext cx="8785224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操作码需表示的信息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地址码需表示的信息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二、指令格式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14678" y="980728"/>
            <a:ext cx="3744912" cy="360362"/>
            <a:chOff x="3214678" y="1916832"/>
            <a:chExt cx="3744912" cy="360362"/>
          </a:xfrm>
        </p:grpSpPr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地址码</a:t>
              </a: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364088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300192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4283966" y="1444251"/>
            <a:ext cx="46805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操作类型，指令格式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554727" y="2491926"/>
            <a:ext cx="2256567" cy="561852"/>
            <a:chOff x="6323647" y="2420242"/>
            <a:chExt cx="2256567" cy="561852"/>
          </a:xfrm>
        </p:grpSpPr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323647" y="2420565"/>
              <a:ext cx="1200681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操作功能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524328" y="2420242"/>
              <a:ext cx="1055886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7249132" y="2708920"/>
              <a:ext cx="491220" cy="254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944238" y="2708920"/>
              <a:ext cx="309695" cy="2731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1835696" y="2491926"/>
            <a:ext cx="2738522" cy="466602"/>
            <a:chOff x="1835696" y="2420242"/>
            <a:chExt cx="2738522" cy="466602"/>
          </a:xfrm>
        </p:grpSpPr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1835696" y="2420565"/>
              <a:ext cx="12983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134056" y="2420242"/>
              <a:ext cx="14401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31670" y="2708920"/>
              <a:ext cx="186089" cy="1776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3491880" y="2708920"/>
              <a:ext cx="144016" cy="1779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101728" y="3320951"/>
            <a:ext cx="3574730" cy="504453"/>
            <a:chOff x="5029718" y="3464647"/>
            <a:chExt cx="3574730" cy="504453"/>
          </a:xfrm>
        </p:grpSpPr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5868142" y="3680422"/>
              <a:ext cx="1512170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下条指令地址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613719" y="3680745"/>
              <a:ext cx="990729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93"/>
            <p:cNvCxnSpPr>
              <a:stCxn id="69" idx="1"/>
            </p:cNvCxnSpPr>
            <p:nvPr/>
          </p:nvCxnSpPr>
          <p:spPr bwMode="auto">
            <a:xfrm rot="10800000">
              <a:off x="5029718" y="3680746"/>
              <a:ext cx="838424" cy="143855"/>
            </a:xfrm>
            <a:prstGeom prst="bentConnector3">
              <a:avLst>
                <a:gd name="adj1" fmla="val 1240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直接箭头连接符 71"/>
            <p:cNvCxnSpPr>
              <a:stCxn id="70" idx="0"/>
            </p:cNvCxnSpPr>
            <p:nvPr/>
          </p:nvCxnSpPr>
          <p:spPr bwMode="auto">
            <a:xfrm flipH="1" flipV="1">
              <a:off x="7613720" y="3464844"/>
              <a:ext cx="495364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直接箭头连接符 72"/>
            <p:cNvCxnSpPr>
              <a:stCxn id="70" idx="0"/>
            </p:cNvCxnSpPr>
            <p:nvPr/>
          </p:nvCxnSpPr>
          <p:spPr bwMode="auto">
            <a:xfrm flipH="1" flipV="1">
              <a:off x="5724795" y="3464844"/>
              <a:ext cx="2384289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stCxn id="70" idx="0"/>
            </p:cNvCxnSpPr>
            <p:nvPr/>
          </p:nvCxnSpPr>
          <p:spPr bwMode="auto">
            <a:xfrm flipH="1" flipV="1">
              <a:off x="6408202" y="3464647"/>
              <a:ext cx="1700882" cy="21609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179511" y="3789040"/>
            <a:ext cx="58326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由所有的指令组成，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指令为格式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含编码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与功能的约定</a:t>
            </a:r>
          </a:p>
        </p:txBody>
      </p:sp>
      <p:sp>
        <p:nvSpPr>
          <p:cNvPr id="76" name="Text Box 44"/>
          <p:cNvSpPr txBox="1">
            <a:spLocks noChangeArrowheads="1"/>
          </p:cNvSpPr>
          <p:nvPr/>
        </p:nvSpPr>
        <p:spPr bwMode="auto">
          <a:xfrm>
            <a:off x="179512" y="5229200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指令格式的性能：</a:t>
            </a:r>
            <a:r>
              <a:rPr lang="zh-CN" altLang="en-US" b="1" dirty="0">
                <a:latin typeface="宋体" pitchFamily="2" charset="-122"/>
              </a:rPr>
              <a:t>规整性、平均码长   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译码复杂度、存储空间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6084168" y="4156326"/>
            <a:ext cx="2447206" cy="928858"/>
            <a:chOff x="1764754" y="4077072"/>
            <a:chExt cx="2447206" cy="928858"/>
          </a:xfrm>
        </p:grpSpPr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1764754" y="4077072"/>
              <a:ext cx="865435" cy="9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种：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k</a:t>
              </a:r>
              <a:r>
                <a:rPr lang="zh-CN" altLang="en-US" sz="1800" b="1" dirty="0">
                  <a:latin typeface="宋体" pitchFamily="2" charset="-122"/>
                </a:rPr>
                <a:t>种：</a:t>
              </a: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203897" y="4084568"/>
              <a:ext cx="1008063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 flipH="1">
              <a:off x="3707928" y="4084568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3059832" y="4338811"/>
              <a:ext cx="3397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2629222" y="4084569"/>
              <a:ext cx="574675" cy="28053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1~i</a:t>
              </a: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>
              <a:off x="3346648" y="4725145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2627784" y="4725144"/>
              <a:ext cx="718864" cy="28078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j~n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179512" y="5683314"/>
            <a:ext cx="881107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信息的表示方法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显式、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隐式</a:t>
            </a:r>
            <a:r>
              <a:rPr lang="zh-CN" altLang="en-US" sz="2200" b="1" u="sng" dirty="0">
                <a:latin typeface="宋体" pitchFamily="2" charset="-122"/>
              </a:rPr>
              <a:t>利于性能</a:t>
            </a:r>
            <a:r>
              <a:rPr lang="zh-CN" altLang="en-US" sz="2200" b="1" dirty="0">
                <a:latin typeface="宋体" pitchFamily="2" charset="-122"/>
              </a:rPr>
              <a:t>、弊于编程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4283964" y="1901905"/>
            <a:ext cx="46805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源及目的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地址，下条指令地址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5" grpId="0"/>
      <p:bldP spid="76" grpId="0"/>
      <p:bldP spid="85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00425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、操作码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*需表示的信息：</a:t>
            </a:r>
            <a:r>
              <a:rPr lang="zh-CN" altLang="en-US" b="1" dirty="0">
                <a:latin typeface="宋体" pitchFamily="2" charset="-122"/>
              </a:rPr>
              <a:t>操作类型、指令格式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>
                <a:latin typeface="宋体" pitchFamily="2" charset="-122"/>
              </a:rPr>
              <a:t>                        </a:t>
            </a:r>
            <a:r>
              <a:rPr lang="zh-CN" altLang="en-US" sz="2000" b="1" baseline="-25000" dirty="0">
                <a:latin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</a:rPr>
              <a:t>│         └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→地址码个数及目的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itchFamily="2" charset="-122"/>
              </a:rPr>
              <a:t>                         └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→操作功能及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类型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*指令条数与操作码的关系：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一条指令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操作类型</a:t>
            </a:r>
            <a:r>
              <a:rPr lang="zh-CN" altLang="en-US" b="1" dirty="0">
                <a:latin typeface="宋体" pitchFamily="2" charset="-122"/>
              </a:rPr>
              <a:t>相同的指令，可能有</a:t>
            </a:r>
            <a:r>
              <a:rPr lang="zh-CN" altLang="en-US" b="1" u="sng" dirty="0">
                <a:latin typeface="宋体" pitchFamily="2" charset="-122"/>
              </a:rPr>
              <a:t>多种</a:t>
            </a:r>
            <a:r>
              <a:rPr lang="zh-CN" altLang="en-US" b="1" dirty="0">
                <a:latin typeface="宋体" pitchFamily="2" charset="-122"/>
              </a:rPr>
              <a:t>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两者关系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指令条数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zh-CN" altLang="en-US" b="1" dirty="0">
                <a:latin typeface="宋体" pitchFamily="2" charset="-122"/>
              </a:rPr>
              <a:t>操作码个数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79512" y="3494096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*信息的表示方法：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系统结构研究的内容，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无</a:t>
            </a:r>
            <a:r>
              <a:rPr lang="zh-CN" altLang="en-US" b="1" dirty="0">
                <a:latin typeface="宋体" pitchFamily="2" charset="-122"/>
              </a:rPr>
              <a:t>二义性，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兼顾</a:t>
            </a:r>
            <a:r>
              <a:rPr lang="zh-CN" altLang="en-US" b="1" dirty="0">
                <a:latin typeface="宋体" pitchFamily="2" charset="-122"/>
              </a:rPr>
              <a:t>规整性及平均码长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操作类型</a:t>
            </a:r>
            <a:r>
              <a:rPr lang="zh-CN" altLang="en-US" b="1" u="sng" dirty="0"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表示，指令格式</a:t>
            </a:r>
            <a:r>
              <a:rPr lang="zh-CN" altLang="en-US" b="1" u="sng" dirty="0">
                <a:latin typeface="宋体" pitchFamily="2" charset="-122"/>
              </a:rPr>
              <a:t>显式或隐式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3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222288"/>
            <a:ext cx="8834437" cy="8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隐式表示的条件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参数只有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种类型时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类型、地址码个数、目的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9" name="AutoShape 1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139952" y="2780928"/>
            <a:ext cx="2880320" cy="648073"/>
            <a:chOff x="4139952" y="2780928"/>
            <a:chExt cx="2880320" cy="648073"/>
          </a:xfrm>
        </p:grpSpPr>
        <p:cxnSp>
          <p:nvCxnSpPr>
            <p:cNvPr id="3" name="直接箭头连接符 2"/>
            <p:cNvCxnSpPr/>
            <p:nvPr/>
          </p:nvCxnSpPr>
          <p:spPr bwMode="auto">
            <a:xfrm rot="10800000" flipV="1">
              <a:off x="4139952" y="2780928"/>
              <a:ext cx="2880320" cy="648072"/>
            </a:xfrm>
            <a:prstGeom prst="bentConnector3">
              <a:avLst>
                <a:gd name="adj1" fmla="val -10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"/>
            <p:cNvCxnSpPr/>
            <p:nvPr/>
          </p:nvCxnSpPr>
          <p:spPr bwMode="auto">
            <a:xfrm flipV="1">
              <a:off x="4139952" y="3284984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3635896" y="4869160"/>
            <a:ext cx="3600400" cy="294726"/>
            <a:chOff x="3635896" y="4869160"/>
            <a:chExt cx="3600400" cy="294726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7236296" y="4869160"/>
              <a:ext cx="0" cy="2811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635896" y="4869160"/>
              <a:ext cx="3600400" cy="281120"/>
            </a:xfrm>
            <a:prstGeom prst="bentConnector3">
              <a:avLst>
                <a:gd name="adj1" fmla="val -19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5128139" y="4869160"/>
              <a:ext cx="615914" cy="294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约定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3" name="AutoShape 1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2358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>
                <a:latin typeface="宋体" pitchFamily="2" charset="-122"/>
              </a:rPr>
              <a:t>指令系统有</a:t>
            </a:r>
            <a:r>
              <a:rPr lang="en-US" altLang="zh-CN" sz="2200" b="1" dirty="0">
                <a:latin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</a:rPr>
              <a:t>条指令：</a:t>
            </a:r>
            <a:r>
              <a:rPr lang="en-US" altLang="zh-CN" sz="2200" b="1" dirty="0" err="1">
                <a:latin typeface="宋体" pitchFamily="2" charset="-122"/>
              </a:rPr>
              <a:t>Inc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Dec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Sub</a:t>
            </a:r>
            <a:r>
              <a:rPr lang="zh-CN" altLang="en-US" sz="2200" b="1" dirty="0">
                <a:latin typeface="宋体" pitchFamily="2" charset="-122"/>
              </a:rPr>
              <a:t>，指令功能分别为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。</a:t>
            </a:r>
            <a:r>
              <a:rPr lang="en-US" altLang="zh-CN" sz="2200" b="1" dirty="0" err="1">
                <a:latin typeface="宋体" pitchFamily="2" charset="-122"/>
              </a:rPr>
              <a:t>Inc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</a:rPr>
              <a:t>Dec</a:t>
            </a:r>
            <a:r>
              <a:rPr lang="zh-CN" altLang="en-US" sz="2200" b="1" dirty="0">
                <a:latin typeface="宋体" pitchFamily="2" charset="-122"/>
              </a:rPr>
              <a:t>指令仅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个地址码，</a:t>
            </a:r>
            <a:r>
              <a:rPr lang="en-US" altLang="zh-CN" sz="2200" b="1" dirty="0">
                <a:latin typeface="宋体" pitchFamily="2" charset="-122"/>
              </a:rPr>
              <a:t>Sub</a:t>
            </a:r>
            <a:r>
              <a:rPr lang="zh-CN" altLang="en-US" sz="2200" b="1" dirty="0">
                <a:latin typeface="宋体" pitchFamily="2" charset="-122"/>
              </a:rPr>
              <a:t>指令有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个地址码，操作码如何组织？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988840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操作码分别为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        </a:t>
            </a:r>
            <a:r>
              <a:rPr lang="zh-CN" altLang="en-US" sz="2200" b="1" dirty="0">
                <a:latin typeface="宋体" pitchFamily="2" charset="-122"/>
              </a:rPr>
              <a:t>或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185909"/>
            <a:ext cx="8785101" cy="1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操作码分别为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(</a:t>
            </a:r>
            <a:r>
              <a:rPr lang="zh-CN" altLang="en-US" sz="1800" b="1" dirty="0">
                <a:latin typeface="宋体" pitchFamily="2" charset="-122"/>
              </a:rPr>
              <a:t>隐式表示目的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位置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23928" y="2126608"/>
            <a:ext cx="3816424" cy="288033"/>
            <a:chOff x="2771800" y="4509120"/>
            <a:chExt cx="3816424" cy="288033"/>
          </a:xfrm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2771800" y="4509121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5148064" y="450912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3880495" y="450912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3923928" y="3332244"/>
            <a:ext cx="3816424" cy="616051"/>
            <a:chOff x="5148064" y="4149079"/>
            <a:chExt cx="3816424" cy="616051"/>
          </a:xfrm>
        </p:grpSpPr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5148064" y="4477098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7524328" y="447709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6228184" y="4477097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5148064" y="4149080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228184" y="4149079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4574881"/>
            <a:ext cx="8785101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操作码分别为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(</a:t>
            </a:r>
            <a:r>
              <a:rPr lang="zh-CN" altLang="en-US" sz="1800" b="1" dirty="0">
                <a:latin typeface="宋体" pitchFamily="2" charset="-122"/>
              </a:rPr>
              <a:t>隐式表示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个、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个参数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23928" y="4739717"/>
            <a:ext cx="3816424" cy="936104"/>
            <a:chOff x="3923928" y="4869160"/>
            <a:chExt cx="3816424" cy="936104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300192" y="5517232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004048" y="551723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923928" y="5189214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5004048" y="5189213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1108695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26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272779" y="1628800"/>
            <a:ext cx="4171429" cy="280786"/>
            <a:chOff x="2416795" y="5733256"/>
            <a:chExt cx="4171429" cy="280786"/>
          </a:xfrm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5074667" y="5733256"/>
              <a:ext cx="151355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 flipH="1">
              <a:off x="5723335" y="5733256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360665" y="5733257"/>
              <a:ext cx="714003" cy="2805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3135659" y="5733257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35" name="Text Box 52"/>
            <p:cNvSpPr txBox="1">
              <a:spLocks noChangeArrowheads="1"/>
            </p:cNvSpPr>
            <p:nvPr/>
          </p:nvSpPr>
          <p:spPr bwMode="auto">
            <a:xfrm>
              <a:off x="2416795" y="5733256"/>
              <a:ext cx="718864" cy="2807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baseline="-18000" dirty="0">
                  <a:latin typeface="+mn-lt"/>
                </a:rPr>
                <a:t>~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6B8-3923-4E07-B340-7FB93B2F3EB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79512" y="2129509"/>
            <a:ext cx="885698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>
                <a:latin typeface="+mn-ea"/>
                <a:ea typeface="+mn-ea"/>
              </a:rPr>
              <a:t>7</a:t>
            </a:r>
            <a:r>
              <a:rPr lang="zh-CN" altLang="en-US" sz="2200" b="1" dirty="0">
                <a:latin typeface="Times New Roman"/>
              </a:rPr>
              <a:t>种</a:t>
            </a:r>
            <a:r>
              <a:rPr lang="zh-CN" altLang="en-US" sz="2200" b="1" dirty="0">
                <a:latin typeface="宋体" pitchFamily="2" charset="-122"/>
              </a:rPr>
              <a:t>操作的使用频率分别为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，分别按定长、变长、扩展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种长度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格式进行操作码编码</a:t>
            </a:r>
          </a:p>
        </p:txBody>
      </p:sp>
      <p:grpSp>
        <p:nvGrpSpPr>
          <p:cNvPr id="232500" name="Group 52"/>
          <p:cNvGrpSpPr>
            <a:grpSpLocks/>
          </p:cNvGrpSpPr>
          <p:nvPr/>
        </p:nvGrpSpPr>
        <p:grpSpPr bwMode="auto">
          <a:xfrm>
            <a:off x="107950" y="3211860"/>
            <a:ext cx="4464050" cy="2665412"/>
            <a:chOff x="204" y="2431"/>
            <a:chExt cx="2812" cy="1679"/>
          </a:xfrm>
        </p:grpSpPr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 flipH="1">
              <a:off x="340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657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4" name="Text Box 16"/>
            <p:cNvSpPr txBox="1">
              <a:spLocks noChangeArrowheads="1"/>
            </p:cNvSpPr>
            <p:nvPr/>
          </p:nvSpPr>
          <p:spPr bwMode="auto">
            <a:xfrm>
              <a:off x="385" y="3521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0.08</a:t>
              </a:r>
            </a:p>
          </p:txBody>
        </p:sp>
        <p:sp>
          <p:nvSpPr>
            <p:cNvPr id="232465" name="Text Box 17"/>
            <p:cNvSpPr txBox="1">
              <a:spLocks noChangeArrowheads="1"/>
            </p:cNvSpPr>
            <p:nvPr/>
          </p:nvSpPr>
          <p:spPr bwMode="auto">
            <a:xfrm>
              <a:off x="204" y="3792"/>
              <a:ext cx="362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6" name="Text Box 18"/>
            <p:cNvSpPr txBox="1">
              <a:spLocks noChangeArrowheads="1"/>
            </p:cNvSpPr>
            <p:nvPr/>
          </p:nvSpPr>
          <p:spPr bwMode="auto">
            <a:xfrm>
              <a:off x="612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7" name="Text Box 19"/>
            <p:cNvSpPr txBox="1">
              <a:spLocks noChangeArrowheads="1"/>
            </p:cNvSpPr>
            <p:nvPr/>
          </p:nvSpPr>
          <p:spPr bwMode="auto">
            <a:xfrm>
              <a:off x="1020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0.05</a:t>
              </a:r>
            </a:p>
          </p:txBody>
        </p:sp>
        <p:sp>
          <p:nvSpPr>
            <p:cNvPr id="232468" name="Text Box 20"/>
            <p:cNvSpPr txBox="1">
              <a:spLocks noChangeArrowheads="1"/>
            </p:cNvSpPr>
            <p:nvPr/>
          </p:nvSpPr>
          <p:spPr bwMode="auto">
            <a:xfrm>
              <a:off x="1428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0.06</a:t>
              </a:r>
            </a:p>
          </p:txBody>
        </p:sp>
        <p:sp>
          <p:nvSpPr>
            <p:cNvPr id="232469" name="Text Box 21"/>
            <p:cNvSpPr txBox="1">
              <a:spLocks noChangeArrowheads="1"/>
            </p:cNvSpPr>
            <p:nvPr/>
          </p:nvSpPr>
          <p:spPr bwMode="auto">
            <a:xfrm>
              <a:off x="1837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0.15</a:t>
              </a:r>
            </a:p>
          </p:txBody>
        </p:sp>
        <p:sp>
          <p:nvSpPr>
            <p:cNvPr id="232470" name="Text Box 22"/>
            <p:cNvSpPr txBox="1">
              <a:spLocks noChangeArrowheads="1"/>
            </p:cNvSpPr>
            <p:nvPr/>
          </p:nvSpPr>
          <p:spPr bwMode="auto">
            <a:xfrm>
              <a:off x="2245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0.26</a:t>
              </a:r>
            </a:p>
          </p:txBody>
        </p:sp>
        <p:sp>
          <p:nvSpPr>
            <p:cNvPr id="232471" name="Text Box 23"/>
            <p:cNvSpPr txBox="1">
              <a:spLocks noChangeArrowheads="1"/>
            </p:cNvSpPr>
            <p:nvPr/>
          </p:nvSpPr>
          <p:spPr bwMode="auto">
            <a:xfrm>
              <a:off x="2652" y="3792"/>
              <a:ext cx="364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0.40</a:t>
              </a:r>
            </a:p>
          </p:txBody>
        </p:sp>
        <p:sp>
          <p:nvSpPr>
            <p:cNvPr id="232472" name="Text Box 24"/>
            <p:cNvSpPr txBox="1">
              <a:spLocks noChangeArrowheads="1"/>
            </p:cNvSpPr>
            <p:nvPr/>
          </p:nvSpPr>
          <p:spPr bwMode="auto">
            <a:xfrm>
              <a:off x="249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3" name="Text Box 25"/>
            <p:cNvSpPr txBox="1">
              <a:spLocks noChangeArrowheads="1"/>
            </p:cNvSpPr>
            <p:nvPr/>
          </p:nvSpPr>
          <p:spPr bwMode="auto">
            <a:xfrm>
              <a:off x="340" y="3928"/>
              <a:ext cx="26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latin typeface="宋体" pitchFamily="2" charset="-122"/>
                </a:rPr>
                <a:t>I7   I6    I5   I4    I3    I2   I1</a:t>
              </a:r>
            </a:p>
          </p:txBody>
        </p:sp>
        <p:sp>
          <p:nvSpPr>
            <p:cNvPr id="232474" name="Text Box 26"/>
            <p:cNvSpPr txBox="1">
              <a:spLocks noChangeArrowheads="1"/>
            </p:cNvSpPr>
            <p:nvPr/>
          </p:nvSpPr>
          <p:spPr bwMode="auto">
            <a:xfrm>
              <a:off x="793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 flipH="1">
              <a:off x="1156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>
              <a:off x="1474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7" name="Text Box 29"/>
            <p:cNvSpPr txBox="1">
              <a:spLocks noChangeArrowheads="1"/>
            </p:cNvSpPr>
            <p:nvPr/>
          </p:nvSpPr>
          <p:spPr bwMode="auto">
            <a:xfrm>
              <a:off x="1218" y="3520"/>
              <a:ext cx="347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0.11</a:t>
              </a:r>
            </a:p>
          </p:txBody>
        </p:sp>
        <p:sp>
          <p:nvSpPr>
            <p:cNvPr id="232478" name="Text Box 30"/>
            <p:cNvSpPr txBox="1">
              <a:spLocks noChangeArrowheads="1"/>
            </p:cNvSpPr>
            <p:nvPr/>
          </p:nvSpPr>
          <p:spPr bwMode="auto">
            <a:xfrm>
              <a:off x="1066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9" name="Text Box 31"/>
            <p:cNvSpPr txBox="1">
              <a:spLocks noChangeArrowheads="1"/>
            </p:cNvSpPr>
            <p:nvPr/>
          </p:nvSpPr>
          <p:spPr bwMode="auto">
            <a:xfrm>
              <a:off x="1595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 flipH="1">
              <a:off x="567" y="3385"/>
              <a:ext cx="363" cy="1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1111" y="3384"/>
              <a:ext cx="25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839" y="3249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0.19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612" y="3312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1292" y="3339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 flipH="1">
              <a:off x="1050" y="3112"/>
              <a:ext cx="152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338" y="3112"/>
              <a:ext cx="635" cy="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7" name="Text Box 39"/>
            <p:cNvSpPr txBox="1">
              <a:spLocks noChangeArrowheads="1"/>
            </p:cNvSpPr>
            <p:nvPr/>
          </p:nvSpPr>
          <p:spPr bwMode="auto">
            <a:xfrm>
              <a:off x="1111" y="2976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0.34</a:t>
              </a:r>
            </a:p>
          </p:txBody>
        </p:sp>
        <p:sp>
          <p:nvSpPr>
            <p:cNvPr id="232488" name="Text Box 40"/>
            <p:cNvSpPr txBox="1">
              <a:spLocks noChangeArrowheads="1"/>
            </p:cNvSpPr>
            <p:nvPr/>
          </p:nvSpPr>
          <p:spPr bwMode="auto">
            <a:xfrm>
              <a:off x="975" y="3086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9" name="Text Box 41"/>
            <p:cNvSpPr txBox="1">
              <a:spLocks noChangeArrowheads="1"/>
            </p:cNvSpPr>
            <p:nvPr/>
          </p:nvSpPr>
          <p:spPr bwMode="auto">
            <a:xfrm>
              <a:off x="1459" y="311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0" name="Line 42"/>
            <p:cNvSpPr>
              <a:spLocks noChangeShapeType="1"/>
            </p:cNvSpPr>
            <p:nvPr/>
          </p:nvSpPr>
          <p:spPr bwMode="auto">
            <a:xfrm flipH="1">
              <a:off x="1247" y="2840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1" name="Text Box 43"/>
            <p:cNvSpPr txBox="1">
              <a:spLocks noChangeArrowheads="1"/>
            </p:cNvSpPr>
            <p:nvPr/>
          </p:nvSpPr>
          <p:spPr bwMode="auto">
            <a:xfrm>
              <a:off x="1338" y="2704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0.60</a:t>
              </a:r>
            </a:p>
          </p:txBody>
        </p:sp>
        <p:sp>
          <p:nvSpPr>
            <p:cNvPr id="232492" name="Text Box 44"/>
            <p:cNvSpPr txBox="1">
              <a:spLocks noChangeArrowheads="1"/>
            </p:cNvSpPr>
            <p:nvPr/>
          </p:nvSpPr>
          <p:spPr bwMode="auto">
            <a:xfrm>
              <a:off x="1186" y="279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3" name="Text Box 45"/>
            <p:cNvSpPr txBox="1">
              <a:spLocks noChangeArrowheads="1"/>
            </p:cNvSpPr>
            <p:nvPr/>
          </p:nvSpPr>
          <p:spPr bwMode="auto">
            <a:xfrm>
              <a:off x="1685" y="284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4" name="Line 46"/>
            <p:cNvSpPr>
              <a:spLocks noChangeShapeType="1"/>
            </p:cNvSpPr>
            <p:nvPr/>
          </p:nvSpPr>
          <p:spPr bwMode="auto">
            <a:xfrm>
              <a:off x="1564" y="2840"/>
              <a:ext cx="772" cy="9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5" name="Line 47"/>
            <p:cNvSpPr>
              <a:spLocks noChangeShapeType="1"/>
            </p:cNvSpPr>
            <p:nvPr/>
          </p:nvSpPr>
          <p:spPr bwMode="auto">
            <a:xfrm>
              <a:off x="1791" y="2567"/>
              <a:ext cx="907" cy="1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6" name="Line 48"/>
            <p:cNvSpPr>
              <a:spLocks noChangeShapeType="1"/>
            </p:cNvSpPr>
            <p:nvPr/>
          </p:nvSpPr>
          <p:spPr bwMode="auto">
            <a:xfrm flipH="1">
              <a:off x="1474" y="2567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7" name="Text Box 49"/>
            <p:cNvSpPr txBox="1">
              <a:spLocks noChangeArrowheads="1"/>
            </p:cNvSpPr>
            <p:nvPr/>
          </p:nvSpPr>
          <p:spPr bwMode="auto">
            <a:xfrm>
              <a:off x="1565" y="2431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1.00</a:t>
              </a:r>
            </a:p>
          </p:txBody>
        </p:sp>
        <p:sp>
          <p:nvSpPr>
            <p:cNvPr id="232498" name="Text Box 50"/>
            <p:cNvSpPr txBox="1">
              <a:spLocks noChangeArrowheads="1"/>
            </p:cNvSpPr>
            <p:nvPr/>
          </p:nvSpPr>
          <p:spPr bwMode="auto">
            <a:xfrm>
              <a:off x="1413" y="252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9" name="Text Box 51"/>
            <p:cNvSpPr txBox="1">
              <a:spLocks noChangeArrowheads="1"/>
            </p:cNvSpPr>
            <p:nvPr/>
          </p:nvSpPr>
          <p:spPr bwMode="auto">
            <a:xfrm>
              <a:off x="1912" y="2568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</p:grpSp>
      <p:graphicFrame>
        <p:nvGraphicFramePr>
          <p:cNvPr id="23257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2999"/>
              </p:ext>
            </p:extLst>
          </p:nvPr>
        </p:nvGraphicFramePr>
        <p:xfrm>
          <a:off x="7813674" y="2993605"/>
          <a:ext cx="1008063" cy="3243707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826">
                <a:tc>
                  <a:txBody>
                    <a:bodyPr/>
                    <a:lstStyle/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52276" y="295275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操作码的编码方式：</a:t>
            </a:r>
            <a:endParaRPr lang="en-US" altLang="zh-CN" b="1" dirty="0">
              <a:solidFill>
                <a:srgbClr val="C00000"/>
              </a:solidFill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定长编码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按序编码，长度</a:t>
            </a:r>
            <a:r>
              <a:rPr lang="en-US" altLang="zh-CN" b="1" dirty="0">
                <a:latin typeface="宋体" charset="-122"/>
              </a:rPr>
              <a:t>L</a:t>
            </a:r>
            <a:r>
              <a:rPr lang="zh-CN" altLang="en-US" b="1" dirty="0">
                <a:latin typeface="宋体" charset="-122"/>
              </a:rPr>
              <a:t>＝</a:t>
            </a:r>
            <a:r>
              <a:rPr lang="zh-CN" altLang="en-US" dirty="0">
                <a:latin typeface="宋体" charset="-122"/>
                <a:sym typeface="Symbol"/>
              </a:rPr>
              <a:t></a:t>
            </a:r>
            <a:r>
              <a:rPr lang="en-US" altLang="zh-CN" dirty="0">
                <a:latin typeface="+mn-lt"/>
              </a:rPr>
              <a:t>log</a:t>
            </a:r>
            <a:r>
              <a:rPr lang="en-US" altLang="zh-CN" b="1" baseline="-20000" dirty="0">
                <a:latin typeface="宋体" charset="-122"/>
              </a:rPr>
              <a:t>2</a:t>
            </a:r>
            <a:r>
              <a:rPr lang="zh-CN" altLang="en-US" sz="2200" b="1" dirty="0">
                <a:latin typeface="宋体" charset="-122"/>
              </a:rPr>
              <a:t>操作码个数</a:t>
            </a:r>
            <a:r>
              <a:rPr lang="zh-CN" altLang="en-US" dirty="0">
                <a:latin typeface="宋体" charset="-122"/>
                <a:sym typeface="Symbol"/>
              </a:rPr>
              <a:t></a:t>
            </a:r>
            <a:r>
              <a:rPr lang="zh-CN" altLang="en-US" b="1" dirty="0">
                <a:latin typeface="宋体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 变长编码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按频率分布编码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如哈夫曼编码</a:t>
            </a:r>
            <a:r>
              <a:rPr lang="en-US" altLang="zh-CN" sz="2000" b="1" dirty="0">
                <a:latin typeface="宋体" charset="-122"/>
              </a:rPr>
              <a:t>)</a:t>
            </a:r>
            <a:r>
              <a:rPr lang="zh-CN" altLang="en-US" b="1" dirty="0">
                <a:latin typeface="宋体" charset="-122"/>
              </a:rPr>
              <a:t>，   </a:t>
            </a:r>
            <a:r>
              <a:rPr lang="zh-CN" altLang="en-US" sz="1800" b="1" dirty="0">
                <a:latin typeface="宋体" charset="-122"/>
              </a:rPr>
              <a:t>←指操作功能</a:t>
            </a:r>
            <a:endParaRPr lang="en-US" altLang="zh-CN" b="1" dirty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charset="-122"/>
              </a:rPr>
              <a:t>                </a:t>
            </a:r>
            <a:r>
              <a:rPr lang="zh-CN" altLang="en-US" b="1" dirty="0">
                <a:latin typeface="宋体" charset="-122"/>
              </a:rPr>
              <a:t>常为</a:t>
            </a:r>
            <a:r>
              <a:rPr lang="zh-CN" altLang="en-US" b="1" dirty="0">
                <a:solidFill>
                  <a:srgbClr val="990099"/>
                </a:solidFill>
                <a:latin typeface="宋体" charset="-122"/>
              </a:rPr>
              <a:t>扩展编码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长度类型很少</a:t>
            </a:r>
            <a:r>
              <a:rPr lang="en-US" altLang="zh-CN" sz="2000" b="1" dirty="0">
                <a:latin typeface="宋体" charset="-122"/>
              </a:rPr>
              <a:t>) </a:t>
            </a:r>
            <a:endParaRPr lang="en-US" altLang="zh-CN" b="1" dirty="0">
              <a:solidFill>
                <a:srgbClr val="C00000"/>
              </a:solidFill>
              <a:latin typeface="宋体" charset="-122"/>
            </a:endParaRPr>
          </a:p>
        </p:txBody>
      </p:sp>
      <p:graphicFrame>
        <p:nvGraphicFramePr>
          <p:cNvPr id="48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57541"/>
              </p:ext>
            </p:extLst>
          </p:nvPr>
        </p:nvGraphicFramePr>
        <p:xfrm>
          <a:off x="4786314" y="2995269"/>
          <a:ext cx="2165348" cy="3242043"/>
        </p:xfrm>
        <a:graphic>
          <a:graphicData uri="http://schemas.openxmlformats.org/drawingml/2006/table">
            <a:tbl>
              <a:tblPr/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5502"/>
              </p:ext>
            </p:extLst>
          </p:nvPr>
        </p:nvGraphicFramePr>
        <p:xfrm>
          <a:off x="6948264" y="2995269"/>
          <a:ext cx="864096" cy="32420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690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3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30001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、地址码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*需表示的信息：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地址、目标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地址，下条指令地址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344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*信息的表示方法：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系统结构研究的内容，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都可</a:t>
            </a:r>
            <a:r>
              <a:rPr lang="zh-CN" altLang="en-US" b="1" u="sng" dirty="0">
                <a:latin typeface="宋体" pitchFamily="2" charset="-122"/>
              </a:rPr>
              <a:t>显式或隐式</a:t>
            </a:r>
            <a:r>
              <a:rPr lang="zh-CN" altLang="en-US" b="1" dirty="0">
                <a:latin typeface="宋体" pitchFamily="2" charset="-122"/>
              </a:rPr>
              <a:t>表示，地址码的</a:t>
            </a:r>
            <a:r>
              <a:rPr lang="zh-CN" altLang="en-US" b="1" u="sng" dirty="0">
                <a:latin typeface="宋体" pitchFamily="2" charset="-122"/>
              </a:rPr>
              <a:t>个数</a:t>
            </a:r>
            <a:r>
              <a:rPr lang="zh-CN" altLang="en-US" b="1" dirty="0">
                <a:latin typeface="宋体" pitchFamily="2" charset="-122"/>
              </a:rPr>
              <a:t>由操作码指明</a:t>
            </a:r>
            <a:endParaRPr lang="en-US" altLang="zh-CN" b="1" dirty="0">
              <a:latin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</a:rPr>
              <a:t>                                    └</a:t>
            </a:r>
            <a:r>
              <a:rPr lang="zh-CN" altLang="en-US" sz="2000" b="1" dirty="0">
                <a:latin typeface="宋体" pitchFamily="2" charset="-122"/>
              </a:rPr>
              <a:t>←指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显式表示的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256490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>
                <a:latin typeface="宋体" pitchFamily="2" charset="-122"/>
              </a:rPr>
              <a:t>单地址指令、双地址指令、零地址指令</a:t>
            </a:r>
          </a:p>
        </p:txBody>
      </p: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1835572" y="3139108"/>
            <a:ext cx="4392612" cy="1370012"/>
            <a:chOff x="1338" y="1434"/>
            <a:chExt cx="2767" cy="863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1338" y="1434"/>
              <a:ext cx="1044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2000" b="1" dirty="0"/>
                <a:t>零地址指令：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单地址指令：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双地址指令：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381" y="1434"/>
              <a:ext cx="953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2381" y="1660"/>
              <a:ext cx="499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880" y="1660"/>
              <a:ext cx="454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2381" y="1888"/>
              <a:ext cx="499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2880" y="1888"/>
              <a:ext cx="318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3198" y="1888"/>
              <a:ext cx="27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81" y="2114"/>
              <a:ext cx="499" cy="18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2880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3288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3696" y="2115"/>
              <a:ext cx="40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0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852715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⑴操作码长度＝</a:t>
            </a:r>
            <a:r>
              <a:rPr lang="en-US" altLang="zh-CN" b="1" dirty="0">
                <a:latin typeface="宋体" pitchFamily="2" charset="-122"/>
              </a:rPr>
              <a:t>16-6-6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，双地址指令数≤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-P-Q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285728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设指令长度为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位，各地址码均为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位，指令格式有零地址、单地址、双地址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⑴操作码采用定长编码方式时，若零地址、单地址指令分别为</a:t>
            </a:r>
            <a:r>
              <a:rPr lang="en-US" altLang="zh-CN" b="1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Q</a:t>
            </a:r>
            <a:r>
              <a:rPr lang="zh-CN" altLang="en-US" b="1" dirty="0">
                <a:latin typeface="宋体" pitchFamily="2" charset="-122"/>
              </a:rPr>
              <a:t>条，则双地址指令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有多少条？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⑵操作码采用扩展编码方式时，若零地址、双地址指令分别为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条，单地址指令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有多少条</a:t>
            </a:r>
            <a:r>
              <a:rPr lang="en-US" altLang="zh-CN" b="1" dirty="0">
                <a:latin typeface="宋体" pitchFamily="2" charset="-122"/>
              </a:rPr>
              <a:t>(M)</a:t>
            </a:r>
            <a:r>
              <a:rPr lang="zh-CN" altLang="en-US" b="1" dirty="0">
                <a:latin typeface="宋体" pitchFamily="2" charset="-122"/>
              </a:rPr>
              <a:t>？</a:t>
            </a: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4725144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零、单、双地址指令操作码长度分别为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179388" y="5179258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X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[(2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-M]×2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-X/2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3666941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?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Q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P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3666941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Y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M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X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64" y="3308564"/>
            <a:ext cx="3095625" cy="503238"/>
            <a:chOff x="3379" y="2523"/>
            <a:chExt cx="1950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969" y="2523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-Y)×2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-M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0" y="3308164"/>
            <a:ext cx="1871663" cy="835025"/>
            <a:chOff x="2608" y="2251"/>
            <a:chExt cx="1179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1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(2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179388" y="573325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地址码的组成：</a:t>
            </a:r>
            <a:r>
              <a:rPr lang="zh-CN" altLang="en-US" b="1" dirty="0">
                <a:latin typeface="宋体" pitchFamily="2" charset="-122"/>
              </a:rPr>
              <a:t>下小节中讨论</a:t>
            </a:r>
          </a:p>
        </p:txBody>
      </p:sp>
      <p:sp>
        <p:nvSpPr>
          <p:cNvPr id="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81940" y="1944604"/>
            <a:ext cx="2400453" cy="1237846"/>
            <a:chOff x="5081940" y="1944604"/>
            <a:chExt cx="2400453" cy="1237846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5651500" y="2894095"/>
              <a:ext cx="183089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操作码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条＝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6" idx="0"/>
            </p:cNvCxnSpPr>
            <p:nvPr/>
          </p:nvCxnSpPr>
          <p:spPr bwMode="auto">
            <a:xfrm>
              <a:off x="5081940" y="1944604"/>
              <a:ext cx="1485007" cy="9494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、指令字长</a:t>
            </a: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*指令组成：</a:t>
            </a:r>
            <a:r>
              <a:rPr lang="zh-CN" altLang="en-US" b="1" dirty="0"/>
              <a:t>操作码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+mn-ea"/>
                <a:ea typeface="+mn-ea"/>
              </a:rPr>
              <a:t>{</a:t>
            </a:r>
            <a:r>
              <a:rPr lang="zh-CN" altLang="en-US" b="1" dirty="0">
                <a:latin typeface="+mn-ea"/>
                <a:ea typeface="+mn-ea"/>
              </a:rPr>
              <a:t>地址码</a:t>
            </a:r>
            <a:r>
              <a:rPr lang="en-US" altLang="zh-CN" b="1" dirty="0">
                <a:latin typeface="+mn-ea"/>
                <a:ea typeface="+mn-ea"/>
              </a:rPr>
              <a:t>}</a:t>
            </a: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>
                <a:latin typeface="宋体" pitchFamily="2" charset="-122"/>
              </a:rPr>
              <a:t>指令格式所</a:t>
            </a:r>
            <a:r>
              <a:rPr lang="zh-CN" altLang="en-US" b="1" u="sng" dirty="0">
                <a:latin typeface="宋体" pitchFamily="2" charset="-122"/>
              </a:rPr>
              <a:t>包含</a:t>
            </a:r>
            <a:r>
              <a:rPr lang="zh-CN" altLang="en-US" b="1" dirty="0">
                <a:latin typeface="宋体" pitchFamily="2" charset="-122"/>
              </a:rPr>
              <a:t>信息的位数</a:t>
            </a: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179388" y="1700808"/>
            <a:ext cx="88122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指令字长的组织要求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80" dirty="0">
                <a:latin typeface="宋体" pitchFamily="2" charset="-122"/>
              </a:rPr>
              <a:t>指令字长＝</a:t>
            </a:r>
            <a:r>
              <a:rPr lang="en-US" altLang="zh-CN" b="1" spc="-80" dirty="0">
                <a:latin typeface="宋体" pitchFamily="2" charset="-122"/>
              </a:rPr>
              <a:t>n×</a:t>
            </a:r>
            <a:r>
              <a:rPr lang="zh-CN" altLang="en-US" b="1" spc="-80" dirty="0">
                <a:latin typeface="宋体" pitchFamily="2" charset="-122"/>
              </a:rPr>
              <a:t>主存单元长度</a:t>
            </a:r>
            <a:endParaRPr lang="en-US" altLang="zh-CN" b="1" spc="-8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>
                <a:latin typeface="宋体" pitchFamily="2" charset="-122"/>
              </a:rPr>
              <a:t>                               (</a:t>
            </a:r>
            <a:r>
              <a:rPr lang="zh-CN" altLang="en-US" sz="2000" b="1" spc="-80" dirty="0">
                <a:latin typeface="宋体" pitchFamily="2" charset="-122"/>
              </a:rPr>
              <a:t>机器字长＝</a:t>
            </a:r>
            <a:r>
              <a:rPr lang="en-US" altLang="zh-CN" sz="2000" b="1" spc="-80" dirty="0">
                <a:latin typeface="宋体" pitchFamily="2" charset="-122"/>
              </a:rPr>
              <a:t>m×</a:t>
            </a:r>
            <a:r>
              <a:rPr lang="zh-CN" altLang="en-US" sz="2000" b="1" spc="-80" dirty="0">
                <a:latin typeface="宋体" pitchFamily="2" charset="-122"/>
              </a:rPr>
              <a:t>主存单元长度，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zh-CN" altLang="en-US" sz="2000" b="1" spc="-80" dirty="0">
                <a:latin typeface="宋体" pitchFamily="2" charset="-122"/>
              </a:rPr>
              <a:t>为常数</a:t>
            </a:r>
            <a:r>
              <a:rPr lang="en-US" altLang="zh-CN" sz="2000" b="1" spc="-80" dirty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636912"/>
            <a:ext cx="88122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latin typeface="宋体" pitchFamily="2" charset="-122"/>
              </a:rPr>
              <a:t>单字长指令、双字长指令、半字长指令</a:t>
            </a:r>
            <a:endParaRPr lang="en-US" altLang="zh-CN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zh-CN" altLang="en-US" dirty="0">
                <a:latin typeface="宋体" pitchFamily="2" charset="-122"/>
              </a:rPr>
              <a:t>└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相对于机器字长而言 </a:t>
            </a:r>
            <a:r>
              <a:rPr lang="en-US" altLang="zh-CN" sz="2000" b="1" dirty="0">
                <a:latin typeface="宋体" pitchFamily="2" charset="-122"/>
              </a:rPr>
              <a:t>(CPU</a:t>
            </a:r>
            <a:r>
              <a:rPr lang="zh-CN" altLang="en-US" sz="2000" b="1" dirty="0">
                <a:latin typeface="宋体" pitchFamily="2" charset="-122"/>
              </a:rPr>
              <a:t>常按字访问主存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3573016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指令集结构：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变长指令字结构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2" name="AutoShape 1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7131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3717032"/>
            <a:ext cx="936104" cy="36004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4" name="AutoShape 38"/>
          <p:cNvSpPr>
            <a:spLocks/>
          </p:cNvSpPr>
          <p:nvPr/>
        </p:nvSpPr>
        <p:spPr bwMode="auto">
          <a:xfrm>
            <a:off x="5868144" y="836712"/>
            <a:ext cx="1296144" cy="36004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19472"/>
              <a:gd name="adj5" fmla="val 159391"/>
              <a:gd name="adj6" fmla="val -98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指显式表示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§5.2 </a:t>
            </a:r>
            <a:r>
              <a:rPr lang="zh-CN" altLang="en-US" sz="3600" b="1" dirty="0">
                <a:latin typeface="宋体" pitchFamily="2" charset="-122"/>
              </a:rPr>
              <a:t>数据的存放方式</a:t>
            </a: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8" y="1442159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长度＝机器字长＝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b="1" dirty="0">
                <a:latin typeface="宋体" pitchFamily="2" charset="-122"/>
              </a:rPr>
              <a:t>的长度</a:t>
            </a:r>
          </a:p>
        </p:txBody>
      </p:sp>
      <p:sp>
        <p:nvSpPr>
          <p:cNvPr id="190669" name="Text Box 205"/>
          <p:cNvSpPr txBox="1">
            <a:spLocks noChangeArrowheads="1"/>
          </p:cNvSpPr>
          <p:nvPr/>
        </p:nvSpPr>
        <p:spPr bwMode="auto">
          <a:xfrm>
            <a:off x="179388" y="22989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长数据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长度＝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>
                <a:latin typeface="宋体" pitchFamily="2" charset="-122"/>
              </a:rPr>
              <a:t>占用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全部位数</a:t>
            </a: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短数据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长度＜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190706" name="Group 242"/>
          <p:cNvGrpSpPr>
            <a:grpSpLocks/>
          </p:cNvGrpSpPr>
          <p:nvPr/>
        </p:nvGrpSpPr>
        <p:grpSpPr bwMode="auto">
          <a:xfrm>
            <a:off x="5427663" y="3288158"/>
            <a:ext cx="2959100" cy="2085975"/>
            <a:chOff x="3556" y="2252"/>
            <a:chExt cx="1864" cy="1314"/>
          </a:xfrm>
        </p:grpSpPr>
        <p:sp>
          <p:nvSpPr>
            <p:cNvPr id="190672" name="Text Box 208"/>
            <p:cNvSpPr txBox="1">
              <a:spLocks noChangeArrowheads="1"/>
            </p:cNvSpPr>
            <p:nvPr/>
          </p:nvSpPr>
          <p:spPr bwMode="auto">
            <a:xfrm>
              <a:off x="3556" y="2252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3" name="Text Box 209"/>
            <p:cNvSpPr txBox="1">
              <a:spLocks noChangeArrowheads="1"/>
            </p:cNvSpPr>
            <p:nvPr/>
          </p:nvSpPr>
          <p:spPr bwMode="auto">
            <a:xfrm>
              <a:off x="3556" y="2931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  <p:sp>
          <p:nvSpPr>
            <p:cNvPr id="190674" name="Text Box 210"/>
            <p:cNvSpPr txBox="1">
              <a:spLocks noChangeArrowheads="1"/>
            </p:cNvSpPr>
            <p:nvPr/>
          </p:nvSpPr>
          <p:spPr bwMode="auto">
            <a:xfrm>
              <a:off x="4600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5" name="Text Box 211"/>
            <p:cNvSpPr txBox="1">
              <a:spLocks noChangeArrowheads="1"/>
            </p:cNvSpPr>
            <p:nvPr/>
          </p:nvSpPr>
          <p:spPr bwMode="auto">
            <a:xfrm>
              <a:off x="3556" y="2614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6" name="Text Box 212"/>
            <p:cNvSpPr txBox="1">
              <a:spLocks noChangeArrowheads="1"/>
            </p:cNvSpPr>
            <p:nvPr/>
          </p:nvSpPr>
          <p:spPr bwMode="auto">
            <a:xfrm>
              <a:off x="4600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=110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7" name="Text Box 213"/>
            <p:cNvSpPr txBox="1">
              <a:spLocks noChangeArrowheads="1"/>
            </p:cNvSpPr>
            <p:nvPr/>
          </p:nvSpPr>
          <p:spPr bwMode="auto">
            <a:xfrm>
              <a:off x="3783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190678" name="Text Box 214"/>
            <p:cNvSpPr txBox="1">
              <a:spLocks noChangeArrowheads="1"/>
            </p:cNvSpPr>
            <p:nvPr/>
          </p:nvSpPr>
          <p:spPr bwMode="auto">
            <a:xfrm>
              <a:off x="3556" y="315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9" name="Text Box 215" descr="宽上对角线"/>
            <p:cNvSpPr txBox="1">
              <a:spLocks noChangeArrowheads="1"/>
            </p:cNvSpPr>
            <p:nvPr/>
          </p:nvSpPr>
          <p:spPr bwMode="auto">
            <a:xfrm>
              <a:off x="3783" y="3158"/>
              <a:ext cx="1634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0" name="Text Box 216"/>
            <p:cNvSpPr txBox="1">
              <a:spLocks noChangeArrowheads="1"/>
            </p:cNvSpPr>
            <p:nvPr/>
          </p:nvSpPr>
          <p:spPr bwMode="auto">
            <a:xfrm>
              <a:off x="3784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=001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2" name="Text Box 218"/>
            <p:cNvSpPr txBox="1">
              <a:spLocks noChangeArrowheads="1"/>
            </p:cNvSpPr>
            <p:nvPr/>
          </p:nvSpPr>
          <p:spPr bwMode="auto">
            <a:xfrm>
              <a:off x="3558" y="2795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3" name="Text Box 219" descr="宽上对角线"/>
            <p:cNvSpPr txBox="1">
              <a:spLocks noChangeArrowheads="1"/>
            </p:cNvSpPr>
            <p:nvPr/>
          </p:nvSpPr>
          <p:spPr bwMode="auto">
            <a:xfrm>
              <a:off x="3785" y="2795"/>
              <a:ext cx="1632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5" name="Text Box 221"/>
            <p:cNvSpPr txBox="1">
              <a:spLocks noChangeArrowheads="1"/>
            </p:cNvSpPr>
            <p:nvPr/>
          </p:nvSpPr>
          <p:spPr bwMode="auto">
            <a:xfrm>
              <a:off x="3558" y="2387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190701" name="Text Box 237"/>
            <p:cNvSpPr txBox="1">
              <a:spLocks noChangeArrowheads="1"/>
            </p:cNvSpPr>
            <p:nvPr/>
          </p:nvSpPr>
          <p:spPr bwMode="auto">
            <a:xfrm>
              <a:off x="3556" y="3339"/>
              <a:ext cx="186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en-US" altLang="zh-CN" sz="2000" b="1" dirty="0">
                  <a:latin typeface="宋体" pitchFamily="2" charset="-122"/>
                </a:rPr>
                <a:t>(b)</a:t>
              </a:r>
              <a:r>
                <a:rPr lang="zh-CN" altLang="en-US" sz="2000" b="1" dirty="0">
                  <a:latin typeface="宋体" pitchFamily="2" charset="-122"/>
                </a:rPr>
                <a:t>部分</a:t>
              </a:r>
              <a:r>
                <a:rPr lang="en-US" altLang="zh-CN" sz="2000" b="1" dirty="0">
                  <a:latin typeface="宋体" pitchFamily="2" charset="-122"/>
                </a:rPr>
                <a:t>REG</a:t>
              </a:r>
              <a:r>
                <a:rPr lang="zh-CN" altLang="en-US" sz="2000" b="1" dirty="0">
                  <a:latin typeface="宋体" pitchFamily="2" charset="-122"/>
                </a:rPr>
                <a:t>方案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sp>
        <p:nvSpPr>
          <p:cNvPr id="190704" name="Text Box 240"/>
          <p:cNvSpPr txBox="1">
            <a:spLocks noChangeArrowheads="1"/>
          </p:cNvSpPr>
          <p:nvPr/>
        </p:nvSpPr>
        <p:spPr bwMode="auto">
          <a:xfrm>
            <a:off x="179387" y="5323274"/>
            <a:ext cx="88571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>
                <a:latin typeface="宋体" pitchFamily="2" charset="-122"/>
              </a:rPr>
              <a:t>操作码中显式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有多种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或隐式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表示</a:t>
            </a:r>
          </a:p>
        </p:txBody>
      </p: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404938" y="3287900"/>
            <a:ext cx="2952748" cy="1725614"/>
            <a:chOff x="1404938" y="3357563"/>
            <a:chExt cx="2952748" cy="1725614"/>
          </a:xfrm>
        </p:grpSpPr>
        <p:sp>
          <p:nvSpPr>
            <p:cNvPr id="58" name="Text Box 222"/>
            <p:cNvSpPr txBox="1">
              <a:spLocks noChangeArrowheads="1"/>
            </p:cNvSpPr>
            <p:nvPr/>
          </p:nvSpPr>
          <p:spPr bwMode="auto">
            <a:xfrm>
              <a:off x="1404938" y="3357563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9" name="Text Box 223"/>
            <p:cNvSpPr txBox="1">
              <a:spLocks noChangeArrowheads="1"/>
            </p:cNvSpPr>
            <p:nvPr/>
          </p:nvSpPr>
          <p:spPr bwMode="auto">
            <a:xfrm>
              <a:off x="1404938" y="44354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60" name="Text Box 225"/>
            <p:cNvSpPr txBox="1">
              <a:spLocks noChangeArrowheads="1"/>
            </p:cNvSpPr>
            <p:nvPr/>
          </p:nvSpPr>
          <p:spPr bwMode="auto">
            <a:xfrm>
              <a:off x="1404938" y="3932238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1" name="Text Box 227" descr="宽上对角线"/>
            <p:cNvSpPr txBox="1">
              <a:spLocks noChangeArrowheads="1"/>
            </p:cNvSpPr>
            <p:nvPr/>
          </p:nvSpPr>
          <p:spPr bwMode="auto">
            <a:xfrm>
              <a:off x="1765300" y="3933826"/>
              <a:ext cx="2592385" cy="280992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>
                <a:latin typeface="宋体" pitchFamily="2" charset="-122"/>
              </a:endParaRPr>
            </a:p>
          </p:txBody>
        </p:sp>
        <p:sp>
          <p:nvSpPr>
            <p:cNvPr id="62" name="Text Box 228"/>
            <p:cNvSpPr txBox="1">
              <a:spLocks noChangeArrowheads="1"/>
            </p:cNvSpPr>
            <p:nvPr/>
          </p:nvSpPr>
          <p:spPr bwMode="auto">
            <a:xfrm>
              <a:off x="1404938" y="479583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3" name="Text Box 229" descr="宽上对角线"/>
            <p:cNvSpPr txBox="1">
              <a:spLocks noChangeArrowheads="1"/>
            </p:cNvSpPr>
            <p:nvPr/>
          </p:nvSpPr>
          <p:spPr bwMode="auto">
            <a:xfrm>
              <a:off x="1765300" y="4786322"/>
              <a:ext cx="2592385" cy="29685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4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6888" y="3357563"/>
              <a:ext cx="2590798" cy="28575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1408113" y="4219576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232" descr="宽上对角线"/>
            <p:cNvSpPr txBox="1">
              <a:spLocks noChangeArrowheads="1"/>
            </p:cNvSpPr>
            <p:nvPr/>
          </p:nvSpPr>
          <p:spPr bwMode="auto">
            <a:xfrm>
              <a:off x="1768476" y="4219576"/>
              <a:ext cx="2589210" cy="280994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233"/>
            <p:cNvSpPr txBox="1">
              <a:spLocks noChangeArrowheads="1"/>
            </p:cNvSpPr>
            <p:nvPr/>
          </p:nvSpPr>
          <p:spPr bwMode="auto">
            <a:xfrm>
              <a:off x="1408113" y="35718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65300" y="3284984"/>
            <a:ext cx="2593976" cy="2088555"/>
            <a:chOff x="1765300" y="3355976"/>
            <a:chExt cx="2593976" cy="2088555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1765300" y="5084168"/>
              <a:ext cx="230822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(a)REG</a:t>
              </a:r>
              <a:r>
                <a:rPr lang="zh-CN" altLang="en-US" sz="2000" b="1" dirty="0">
                  <a:latin typeface="+mn-ea"/>
                  <a:ea typeface="+mn-ea"/>
                </a:rPr>
                <a:t>低端方案</a:t>
              </a:r>
              <a:endParaRPr lang="zh-CN" altLang="en-US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0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71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2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3" name="Text Box 235"/>
            <p:cNvSpPr txBox="1">
              <a:spLocks noChangeArrowheads="1"/>
            </p:cNvSpPr>
            <p:nvPr/>
          </p:nvSpPr>
          <p:spPr bwMode="auto">
            <a:xfrm>
              <a:off x="3060701" y="4789488"/>
              <a:ext cx="1296988" cy="297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91680" y="5876379"/>
            <a:ext cx="5760640" cy="288925"/>
            <a:chOff x="2410844" y="2003413"/>
            <a:chExt cx="5760640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 err="1">
                  <a:latin typeface="宋体" pitchFamily="2" charset="-122"/>
                </a:rPr>
                <a:t>OPi</a:t>
              </a:r>
              <a:r>
                <a:rPr lang="en-US" altLang="zh-CN" sz="2000" b="1" dirty="0">
                  <a:latin typeface="宋体" pitchFamily="2" charset="-122"/>
                </a:rPr>
                <a:t>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</a:p>
          </p:txBody>
        </p:sp>
        <p:sp>
          <p:nvSpPr>
            <p:cNvPr id="87" name="Line 279"/>
            <p:cNvSpPr>
              <a:spLocks noChangeShapeType="1"/>
            </p:cNvSpPr>
            <p:nvPr/>
          </p:nvSpPr>
          <p:spPr bwMode="auto">
            <a:xfrm>
              <a:off x="3425256" y="2003413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xxx</a:t>
              </a: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49" y="2003413"/>
              <a:ext cx="335993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w</a:t>
              </a:r>
              <a:r>
                <a:rPr lang="zh-CN" altLang="en-US" sz="2000" b="1" dirty="0">
                  <a:latin typeface="宋体" pitchFamily="2" charset="-122"/>
                </a:rPr>
                <a:t>表示</a:t>
              </a:r>
              <a:r>
                <a:rPr lang="en-US" altLang="zh-CN" sz="2000" b="1" dirty="0" err="1">
                  <a:solidFill>
                    <a:schemeClr val="accent2"/>
                  </a:solidFill>
                  <a:latin typeface="宋体" pitchFamily="2" charset="-122"/>
                </a:rPr>
                <a:t>OPi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latin typeface="宋体" pitchFamily="2" charset="-122"/>
                </a:rPr>
                <a:t>的</a:t>
              </a:r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latin typeface="宋体" pitchFamily="2" charset="-122"/>
                </a:rPr>
                <a:t>长度类型</a:t>
              </a:r>
            </a:p>
          </p:txBody>
        </p:sp>
      </p:grpSp>
      <p:sp>
        <p:nvSpPr>
          <p:cNvPr id="50" name="Text Box 12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*数据的表示特性：</a:t>
            </a:r>
            <a:r>
              <a:rPr lang="zh-CN" altLang="en-US" b="1" dirty="0">
                <a:latin typeface="宋体" pitchFamily="2" charset="-122"/>
              </a:rPr>
              <a:t>数据有多种长度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65313" y="3295241"/>
            <a:ext cx="1298575" cy="1720851"/>
            <a:chOff x="3060701" y="3355976"/>
            <a:chExt cx="1298575" cy="1720851"/>
          </a:xfrm>
        </p:grpSpPr>
        <p:sp>
          <p:nvSpPr>
            <p:cNvPr id="53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4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5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3060701" y="4789489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3995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190669" grpId="0"/>
      <p:bldP spid="190670" grpId="0"/>
      <p:bldP spid="1907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E2C3-FA31-46C7-868B-58CC709AFB9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第五章  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、数据在存储器中的存放方式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>
                <a:latin typeface="宋体" pitchFamily="2" charset="-122"/>
              </a:rPr>
              <a:t>主存单元长度＝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最短数据</a:t>
            </a:r>
            <a:r>
              <a:rPr lang="zh-CN" altLang="en-US" b="1" dirty="0">
                <a:latin typeface="宋体" pitchFamily="2" charset="-122"/>
              </a:rPr>
              <a:t>的长度</a:t>
            </a: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179388" y="1231592"/>
            <a:ext cx="72382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数据的存放方式：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数据内容存放在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连续的存储单元</a:t>
            </a:r>
            <a:r>
              <a:rPr lang="zh-CN" altLang="en-US" b="1" dirty="0">
                <a:latin typeface="宋体" pitchFamily="2" charset="-122"/>
              </a:rPr>
              <a:t>中，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数据地址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最小的单元地址</a:t>
            </a:r>
            <a:r>
              <a:rPr lang="zh-CN" altLang="en-US" b="1" dirty="0">
                <a:latin typeface="宋体" pitchFamily="2" charset="-122"/>
              </a:rPr>
              <a:t>表示</a:t>
            </a:r>
          </a:p>
        </p:txBody>
      </p:sp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179388" y="2658978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>
                <a:latin typeface="宋体" pitchFamily="2" charset="-122"/>
              </a:rPr>
              <a:t>操作码已表示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显式或隐式，方法同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中存放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18177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存放方式的属性：</a:t>
            </a:r>
            <a:r>
              <a:rPr lang="zh-CN" altLang="en-US" b="1" dirty="0">
                <a:latin typeface="宋体" pitchFamily="2" charset="-122"/>
              </a:rPr>
              <a:t>有端序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Endian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、对齐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Alignment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835150" y="4191471"/>
            <a:ext cx="4121150" cy="1901825"/>
            <a:chOff x="930" y="846"/>
            <a:chExt cx="2596" cy="1198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1034" y="1650"/>
              <a:ext cx="900" cy="3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(N=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46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6" name="Text Box 142"/>
            <p:cNvSpPr txBox="1">
              <a:spLocks noChangeArrowheads="1"/>
            </p:cNvSpPr>
            <p:nvPr/>
          </p:nvSpPr>
          <p:spPr bwMode="auto">
            <a:xfrm>
              <a:off x="1928" y="1253"/>
              <a:ext cx="770" cy="2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数据地址</a:t>
              </a:r>
            </a:p>
          </p:txBody>
        </p:sp>
        <p:sp>
          <p:nvSpPr>
            <p:cNvPr id="236688" name="Text Box 144"/>
            <p:cNvSpPr txBox="1">
              <a:spLocks noChangeArrowheads="1"/>
            </p:cNvSpPr>
            <p:nvPr/>
          </p:nvSpPr>
          <p:spPr bwMode="auto">
            <a:xfrm>
              <a:off x="2653" y="1252"/>
              <a:ext cx="861" cy="22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36689" name="Text Box 145"/>
            <p:cNvSpPr txBox="1">
              <a:spLocks noChangeArrowheads="1"/>
            </p:cNvSpPr>
            <p:nvPr/>
          </p:nvSpPr>
          <p:spPr bwMode="auto">
            <a:xfrm>
              <a:off x="2609" y="1524"/>
              <a:ext cx="917" cy="1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MSB</a:t>
              </a:r>
              <a:r>
                <a:rPr lang="zh-CN" altLang="en-US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>
                  <a:latin typeface="宋体" pitchFamily="2" charset="-122"/>
                </a:rPr>
                <a:t>LSB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0" name="Line 146"/>
            <p:cNvSpPr>
              <a:spLocks noChangeShapeType="1"/>
            </p:cNvSpPr>
            <p:nvPr/>
          </p:nvSpPr>
          <p:spPr bwMode="auto">
            <a:xfrm>
              <a:off x="2952" y="159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1" name="Line 147"/>
            <p:cNvSpPr>
              <a:spLocks noChangeShapeType="1"/>
            </p:cNvSpPr>
            <p:nvPr/>
          </p:nvSpPr>
          <p:spPr bwMode="auto">
            <a:xfrm>
              <a:off x="2879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2" name="Line 148"/>
            <p:cNvSpPr>
              <a:spLocks noChangeShapeType="1"/>
            </p:cNvSpPr>
            <p:nvPr/>
          </p:nvSpPr>
          <p:spPr bwMode="auto">
            <a:xfrm>
              <a:off x="3090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3" name="Line 149"/>
            <p:cNvSpPr>
              <a:spLocks noChangeShapeType="1"/>
            </p:cNvSpPr>
            <p:nvPr/>
          </p:nvSpPr>
          <p:spPr bwMode="auto">
            <a:xfrm>
              <a:off x="3272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53819" y="4189883"/>
            <a:ext cx="2443163" cy="1849438"/>
            <a:chOff x="3680" y="845"/>
            <a:chExt cx="1539" cy="1165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80" y="981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319" y="1660"/>
              <a:ext cx="900" cy="3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小端方式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(N=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79388" y="36358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端序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(N</a:t>
            </a:r>
            <a:r>
              <a:rPr lang="zh-CN" altLang="en-US" sz="2000" b="1" dirty="0">
                <a:latin typeface="宋体" pitchFamily="2" charset="-122"/>
              </a:rPr>
              <a:t>中的内容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，有大端、小端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372200" y="1340768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594" grpId="0"/>
      <p:bldP spid="236608" grpId="0"/>
      <p:bldP spid="2367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388" y="3101526"/>
            <a:ext cx="883443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边界对齐方式：</a:t>
            </a:r>
            <a:r>
              <a:rPr lang="zh-CN" altLang="en-US" b="1" dirty="0">
                <a:latin typeface="宋体" pitchFamily="2" charset="-122"/>
              </a:rPr>
              <a:t>数据地址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>
                <a:latin typeface="宋体" pitchFamily="2" charset="-122"/>
              </a:rPr>
              <a:t>数据长度的倍数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数据边界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4216400" indent="-4216400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     如</a:t>
            </a:r>
            <a:r>
              <a:rPr lang="en-US" altLang="zh-CN" sz="2200" b="1" dirty="0">
                <a:latin typeface="宋体" pitchFamily="2" charset="-122"/>
              </a:rPr>
              <a:t>:</a:t>
            </a:r>
            <a:r>
              <a:rPr lang="zh-CN" altLang="en-US" sz="2200" b="1" dirty="0">
                <a:latin typeface="宋体" pitchFamily="2" charset="-122"/>
              </a:rPr>
              <a:t>长度为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个单元的</a:t>
            </a:r>
            <a:r>
              <a:rPr lang="en-US" altLang="zh-CN" sz="2200" b="1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宋体" pitchFamily="2" charset="-122"/>
              </a:rPr>
              <a:t>XXXX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</a:t>
            </a: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位置限制</a:t>
            </a:r>
            <a:r>
              <a:rPr lang="en-US" altLang="zh-CN" sz="2000" b="1" dirty="0">
                <a:latin typeface="宋体" pitchFamily="2" charset="-122"/>
              </a:rPr>
              <a:t>(N</a:t>
            </a:r>
            <a:r>
              <a:rPr lang="zh-CN" altLang="en-US" sz="2000" b="1" dirty="0">
                <a:latin typeface="宋体" pitchFamily="2" charset="-122"/>
              </a:rPr>
              <a:t>的取值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/>
              <a:t>有不对齐、对齐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/>
              <a:t>种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对齐的类型有边界对齐、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字节对齐等</a:t>
            </a: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266468"/>
            <a:ext cx="4073525" cy="1838326"/>
            <a:chOff x="630" y="2091"/>
            <a:chExt cx="2566" cy="115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67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不对齐方式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F(N=10)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266469"/>
            <a:ext cx="4104456" cy="1838326"/>
            <a:chOff x="4716016" y="765135"/>
            <a:chExt cx="4104456" cy="1838326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314536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边界对齐方式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6" name="Text Box 56"/>
          <p:cNvSpPr txBox="1">
            <a:spLocks noChangeArrowheads="1"/>
          </p:cNvSpPr>
          <p:nvPr/>
        </p:nvSpPr>
        <p:spPr bwMode="auto">
          <a:xfrm>
            <a:off x="179388" y="40050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假设</a:t>
            </a:r>
            <a:r>
              <a:rPr lang="zh-CN" altLang="zh-CN" b="1" u="sng" dirty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按字节编址，数据在</a:t>
            </a:r>
            <a:r>
              <a:rPr lang="zh-CN" altLang="en-US" b="1" dirty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中采用小端、边界对齐方式存放，则</a:t>
            </a:r>
            <a:r>
              <a:rPr lang="en-US" altLang="zh-CN" b="1" dirty="0">
                <a:latin typeface="+mn-ea"/>
                <a:ea typeface="+mn-ea"/>
              </a:rPr>
              <a:t>2005H</a:t>
            </a:r>
            <a:r>
              <a:rPr lang="zh-CN" altLang="zh-CN" b="1" dirty="0">
                <a:latin typeface="+mn-ea"/>
                <a:ea typeface="+mn-ea"/>
              </a:rPr>
              <a:t>号</a:t>
            </a:r>
            <a:r>
              <a:rPr lang="zh-CN" altLang="en-US" b="1" dirty="0">
                <a:latin typeface="+mn-ea"/>
                <a:ea typeface="+mn-ea"/>
              </a:rPr>
              <a:t>存储</a:t>
            </a:r>
            <a:r>
              <a:rPr lang="zh-CN" altLang="zh-CN" b="1" dirty="0">
                <a:latin typeface="+mn-ea"/>
                <a:ea typeface="+mn-ea"/>
              </a:rPr>
              <a:t>单元中，可</a:t>
            </a:r>
            <a:r>
              <a:rPr lang="zh-CN" altLang="en-US" b="1" dirty="0">
                <a:latin typeface="+mn-ea"/>
                <a:ea typeface="+mn-ea"/>
              </a:rPr>
              <a:t>以</a:t>
            </a:r>
            <a:r>
              <a:rPr lang="zh-CN" altLang="zh-CN" b="1" dirty="0">
                <a:latin typeface="+mn-ea"/>
                <a:ea typeface="+mn-ea"/>
              </a:rPr>
              <a:t>存放机器数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中的哪个字节？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179389" y="5373216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边界对齐方式时，地址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＝ </a:t>
            </a:r>
            <a:r>
              <a:rPr lang="en-US" altLang="zh-CN" dirty="0">
                <a:latin typeface="宋体" pitchFamily="2" charset="-122"/>
                <a:sym typeface="Symbol"/>
              </a:rPr>
              <a:t>                  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小端方式存放时，</a:t>
            </a:r>
            <a:r>
              <a:rPr lang="en-US" altLang="zh-CN" b="1" dirty="0">
                <a:latin typeface="宋体" pitchFamily="2" charset="-122"/>
              </a:rPr>
              <a:t>2005H</a:t>
            </a:r>
            <a:r>
              <a:rPr lang="zh-CN" altLang="en-US" b="1" dirty="0">
                <a:latin typeface="宋体" pitchFamily="2" charset="-122"/>
              </a:rPr>
              <a:t>存放的是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91398" y="5365665"/>
            <a:ext cx="29810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  <a:sym typeface="Symbol"/>
              </a:rPr>
              <a:t></a:t>
            </a:r>
            <a:r>
              <a:rPr lang="en-US" altLang="zh-CN" b="1" dirty="0">
                <a:latin typeface="宋体" pitchFamily="2" charset="-122"/>
              </a:rPr>
              <a:t>2005H/4</a:t>
            </a:r>
            <a:r>
              <a:rPr lang="en-US" altLang="zh-CN" dirty="0">
                <a:latin typeface="宋体" pitchFamily="2" charset="-122"/>
                <a:sym typeface="Symbol"/>
              </a:rPr>
              <a:t></a:t>
            </a:r>
            <a:r>
              <a:rPr lang="zh-CN" altLang="en-US" b="1" dirty="0">
                <a:latin typeface="宋体" pitchFamily="2" charset="-122"/>
                <a:sym typeface="Symbol"/>
              </a:rPr>
              <a:t>*</a:t>
            </a:r>
            <a:r>
              <a:rPr lang="en-US" altLang="zh-CN" b="1" dirty="0">
                <a:latin typeface="宋体" pitchFamily="2" charset="-122"/>
                <a:sym typeface="Symbol"/>
              </a:rPr>
              <a:t>4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56H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96" grpId="0"/>
      <p:bldP spid="97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332656"/>
            <a:ext cx="8785225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>
                <a:latin typeface="宋体" pitchFamily="2" charset="-122"/>
              </a:rPr>
              <a:t>某</a:t>
            </a:r>
            <a:r>
              <a:rPr lang="en-US" altLang="zh-CN" sz="2200" b="1" dirty="0">
                <a:latin typeface="宋体" pitchFamily="2" charset="-122"/>
              </a:rPr>
              <a:t>32</a:t>
            </a:r>
            <a:r>
              <a:rPr lang="zh-CN" altLang="en-US" sz="2200" b="1" dirty="0">
                <a:latin typeface="宋体" pitchFamily="2" charset="-122"/>
              </a:rPr>
              <a:t>位计算机中，</a:t>
            </a:r>
            <a:r>
              <a:rPr lang="zh-CN" altLang="zh-CN" sz="2200" b="1" dirty="0">
                <a:latin typeface="+mn-ea"/>
                <a:ea typeface="+mn-ea"/>
              </a:rPr>
              <a:t>存储器按字节编址，数据在</a:t>
            </a:r>
            <a:r>
              <a:rPr lang="zh-CN" altLang="en-US" sz="2200" b="1" dirty="0">
                <a:latin typeface="+mn-ea"/>
                <a:ea typeface="+mn-ea"/>
              </a:rPr>
              <a:t>存储器</a:t>
            </a:r>
            <a:r>
              <a:rPr lang="zh-CN" altLang="zh-CN" sz="2200" b="1" dirty="0">
                <a:latin typeface="+mn-ea"/>
                <a:ea typeface="+mn-ea"/>
              </a:rPr>
              <a:t>中采用</a:t>
            </a:r>
            <a:r>
              <a:rPr lang="zh-CN" altLang="en-US" sz="2200" b="1" dirty="0">
                <a:latin typeface="+mn-ea"/>
                <a:ea typeface="+mn-ea"/>
              </a:rPr>
              <a:t>大</a:t>
            </a:r>
            <a:r>
              <a:rPr lang="zh-CN" altLang="zh-CN" sz="2200" b="1" dirty="0">
                <a:latin typeface="+mn-ea"/>
                <a:ea typeface="+mn-ea"/>
              </a:rPr>
              <a:t>端、边界对齐方式存放</a:t>
            </a:r>
            <a:r>
              <a:rPr lang="zh-CN" altLang="en-US" sz="2200" b="1" dirty="0">
                <a:latin typeface="+mn-ea"/>
                <a:ea typeface="+mn-ea"/>
              </a:rPr>
              <a:t>。有下列</a:t>
            </a:r>
            <a:r>
              <a:rPr lang="en-US" altLang="zh-CN" sz="2200" b="1" dirty="0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语言结构数组：</a:t>
            </a:r>
            <a:endParaRPr lang="en-US" altLang="zh-CN" sz="2200" b="1" dirty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lt"/>
                <a:ea typeface="+mn-ea"/>
              </a:rPr>
              <a:t>struct</a:t>
            </a:r>
            <a:r>
              <a:rPr lang="en-US" altLang="zh-CN" sz="2200" dirty="0">
                <a:latin typeface="+mn-lt"/>
                <a:ea typeface="+mn-ea"/>
              </a:rPr>
              <a:t> { char </a:t>
            </a:r>
            <a:r>
              <a:rPr lang="en-US" altLang="zh-CN" sz="2200" dirty="0" err="1">
                <a:latin typeface="+mn-lt"/>
                <a:ea typeface="+mn-ea"/>
              </a:rPr>
              <a:t>a;int</a:t>
            </a: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en-US" altLang="zh-CN" sz="2200" dirty="0" err="1">
                <a:latin typeface="+mn-lt"/>
                <a:ea typeface="+mn-ea"/>
              </a:rPr>
              <a:t>b;short</a:t>
            </a:r>
            <a:r>
              <a:rPr lang="en-US" altLang="zh-CN" sz="2200" dirty="0">
                <a:latin typeface="+mn-lt"/>
                <a:ea typeface="+mn-ea"/>
              </a:rPr>
              <a:t> c;} </a:t>
            </a:r>
            <a:r>
              <a:rPr lang="en-US" altLang="zh-CN" sz="2200" dirty="0" err="1">
                <a:latin typeface="+mn-lt"/>
                <a:ea typeface="+mn-ea"/>
              </a:rPr>
              <a:t>ss</a:t>
            </a:r>
            <a:r>
              <a:rPr lang="en-US" altLang="zh-CN" sz="2200" dirty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若</a:t>
            </a:r>
            <a:r>
              <a:rPr lang="en-US" altLang="zh-CN" sz="2200" dirty="0" err="1">
                <a:latin typeface="+mn-lt"/>
                <a:ea typeface="+mn-ea"/>
              </a:rPr>
              <a:t>ss</a:t>
            </a:r>
            <a:r>
              <a:rPr lang="zh-CN" altLang="en-US" sz="2200" b="1" dirty="0">
                <a:latin typeface="+mn-ea"/>
                <a:ea typeface="+mn-ea"/>
              </a:rPr>
              <a:t>在存储器中的起始地址为</a:t>
            </a:r>
            <a:r>
              <a:rPr lang="en-US" altLang="zh-CN" sz="2200" b="1" dirty="0">
                <a:latin typeface="+mn-ea"/>
                <a:ea typeface="+mn-ea"/>
              </a:rPr>
              <a:t>200H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 err="1">
                <a:latin typeface="+mn-ea"/>
                <a:ea typeface="+mn-ea"/>
              </a:rPr>
              <a:t>ss</a:t>
            </a:r>
            <a:r>
              <a:rPr lang="en-US" altLang="zh-CN" sz="2200" b="1" dirty="0">
                <a:latin typeface="+mn-ea"/>
                <a:ea typeface="+mn-ea"/>
              </a:rPr>
              <a:t>[1].b</a:t>
            </a:r>
            <a:r>
              <a:rPr lang="zh-CN" altLang="en-US" sz="2200" b="1" dirty="0">
                <a:latin typeface="+mn-ea"/>
                <a:ea typeface="+mn-ea"/>
              </a:rPr>
              <a:t>的地址是多少</a:t>
            </a:r>
            <a:r>
              <a:rPr lang="zh-CN" altLang="zh-CN" sz="2200" b="1" dirty="0">
                <a:latin typeface="+mn-ea"/>
                <a:ea typeface="+mn-ea"/>
              </a:rPr>
              <a:t>？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1994064"/>
            <a:ext cx="58327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dirty="0" err="1">
                <a:latin typeface="+mn-lt"/>
              </a:rPr>
              <a:t>ss</a:t>
            </a:r>
            <a:r>
              <a:rPr lang="zh-CN" altLang="en-US" b="1" dirty="0">
                <a:latin typeface="宋体" pitchFamily="2" charset="-122"/>
              </a:rPr>
              <a:t>在存储器中的存放效果为：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则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j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347864" y="3327375"/>
            <a:ext cx="2088232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err="1"/>
              <a:t>m</a:t>
            </a:r>
            <a:r>
              <a:rPr lang="en-US" altLang="zh-CN" dirty="0" err="1"/>
              <a:t>×sizeof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dirty="0" err="1"/>
              <a:t>int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652120" y="2106868"/>
            <a:ext cx="2592288" cy="1682172"/>
            <a:chOff x="6228184" y="2271648"/>
            <a:chExt cx="2592288" cy="1682172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271648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</a:p>
            <a:p>
              <a:pPr algn="r"/>
              <a:r>
                <a:rPr lang="en-US" altLang="zh-CN" sz="1800" b="1" dirty="0" err="1">
                  <a:latin typeface="宋体" pitchFamily="2" charset="-122"/>
                </a:rPr>
                <a:t>i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j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79388" y="4221088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、数据在其他部件中的存放方式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*在指令寄存器中存放：</a:t>
            </a:r>
            <a:r>
              <a:rPr lang="zh-CN" altLang="en-US" sz="2200" b="1" dirty="0">
                <a:latin typeface="宋体" pitchFamily="2" charset="-122"/>
              </a:rPr>
              <a:t>采用在存储器中的端序，不对齐方式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(</a:t>
            </a:r>
            <a:r>
              <a:rPr lang="zh-CN" altLang="en-US" sz="1800" b="1" dirty="0">
                <a:latin typeface="宋体" pitchFamily="2" charset="-122"/>
              </a:rPr>
              <a:t>便于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统一处理</a:t>
            </a:r>
            <a:r>
              <a:rPr lang="en-US" altLang="zh-CN" sz="1800" b="1" dirty="0">
                <a:latin typeface="宋体" pitchFamily="2" charset="-122"/>
              </a:rPr>
              <a:t>)   (</a:t>
            </a:r>
            <a:r>
              <a:rPr lang="zh-CN" altLang="en-US" sz="1800" b="1" dirty="0">
                <a:latin typeface="宋体" pitchFamily="2" charset="-122"/>
              </a:rPr>
              <a:t>便于缩短指令字长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在堆栈中存放：</a:t>
            </a:r>
            <a:r>
              <a:rPr lang="zh-CN" altLang="en-US" sz="2200" b="1" dirty="0">
                <a:latin typeface="宋体" pitchFamily="2" charset="-122"/>
              </a:rPr>
              <a:t>数据长度只有一种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＝机器字长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79512" y="5991671"/>
            <a:ext cx="432048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2852936"/>
            <a:ext cx="57606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由于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[0])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[1])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则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[0])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故</a:t>
            </a:r>
            <a:r>
              <a:rPr lang="en-US" altLang="zh-CN" b="1" dirty="0">
                <a:latin typeface="宋体" pitchFamily="2" charset="-122"/>
              </a:rPr>
              <a:t>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zh-CN" altLang="en-US" sz="1400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91680" y="2442954"/>
            <a:ext cx="2232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204H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762906" y="3758148"/>
            <a:ext cx="47533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208H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dirty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20CH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210H</a:t>
            </a: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35" grpId="0"/>
      <p:bldP spid="36" grpId="0"/>
      <p:bldP spid="22" grpId="0" animBg="1"/>
      <p:bldP spid="25" grpId="0"/>
      <p:bldP spid="26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23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§5.3 </a:t>
            </a:r>
            <a:r>
              <a:rPr lang="zh-CN" altLang="en-US" sz="3600" b="1" dirty="0">
                <a:latin typeface="宋体" pitchFamily="2" charset="-122"/>
              </a:rPr>
              <a:t>寻址方式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寻址方式：</a:t>
            </a: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zh-CN" altLang="en-US" b="1" u="sng" dirty="0">
                <a:latin typeface="宋体" pitchFamily="2" charset="-122"/>
              </a:rPr>
              <a:t>地址码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地址、下条指令地址的方法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>
                <a:latin typeface="宋体" pitchFamily="2" charset="-122"/>
              </a:rPr>
              <a:t>地址码长度，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zh-CN" altLang="en-US" b="1" dirty="0">
                <a:latin typeface="宋体" pitchFamily="2" charset="-122"/>
              </a:rPr>
              <a:t>编译程序形成代码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地址码的编码方式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348880"/>
            <a:ext cx="8785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r>
              <a:rPr lang="zh-CN" altLang="en-US" b="1" spc="-100" dirty="0">
                <a:latin typeface="宋体" pitchFamily="2" charset="-122"/>
              </a:rPr>
              <a:t>寄存器、存储器、外设，指令寄存器、堆栈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按地址访问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常独立编址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r>
              <a:rPr lang="zh-CN" altLang="en-US" b="1" dirty="0">
                <a:latin typeface="宋体" pitchFamily="2" charset="-122"/>
              </a:rPr>
              <a:t>存储器       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程序存储器：</a:t>
            </a:r>
            <a:r>
              <a:rPr lang="zh-CN" altLang="en-US" b="1" dirty="0">
                <a:latin typeface="宋体" pitchFamily="2" charset="-122"/>
              </a:rPr>
              <a:t>程序使用的存储器，即指令可访问的存储器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结构参数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编址单位＝主存，地址空间＞主存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(VA)—</a:t>
            </a:r>
            <a:r>
              <a:rPr lang="zh-CN" altLang="en-US" b="1" dirty="0">
                <a:latin typeface="宋体" pitchFamily="2" charset="-122"/>
              </a:rPr>
              <a:t>程序使用的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地址，如段号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</a:rPr>
              <a:t>段内地址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75856" y="2801543"/>
            <a:ext cx="5472609" cy="72011"/>
            <a:chOff x="1619672" y="2980973"/>
            <a:chExt cx="5472609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5940152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512" y="5057889"/>
            <a:ext cx="88569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(EA)—</a:t>
            </a:r>
            <a:r>
              <a:rPr lang="zh-CN" altLang="en-US" b="1" dirty="0">
                <a:latin typeface="宋体" pitchFamily="2" charset="-122"/>
              </a:rPr>
              <a:t>指令中形成的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                 为段内地址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程序分段时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或逻辑地址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不分段时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</a:rPr>
              <a:t>               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利用局部性，来缩短指令字长</a:t>
            </a:r>
          </a:p>
        </p:txBody>
      </p:sp>
      <p:sp>
        <p:nvSpPr>
          <p:cNvPr id="2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83968" y="2801543"/>
            <a:ext cx="684238" cy="1059505"/>
            <a:chOff x="4464149" y="2801543"/>
            <a:chExt cx="684238" cy="1059505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4464149" y="3606924"/>
              <a:ext cx="50405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5040213" y="2801543"/>
              <a:ext cx="108174" cy="10595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241770" name="Text Box 106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*指令的类型：</a:t>
            </a:r>
            <a:r>
              <a:rPr lang="zh-CN" altLang="en-US" b="1" dirty="0">
                <a:latin typeface="宋体" pitchFamily="2" charset="-122"/>
              </a:rPr>
              <a:t>顺序型指令、转移型指令</a:t>
            </a:r>
          </a:p>
        </p:txBody>
      </p:sp>
      <p:sp>
        <p:nvSpPr>
          <p:cNvPr id="241771" name="Text Box 107"/>
          <p:cNvSpPr txBox="1">
            <a:spLocks noChangeArrowheads="1"/>
          </p:cNvSpPr>
          <p:nvPr/>
        </p:nvSpPr>
        <p:spPr bwMode="auto">
          <a:xfrm>
            <a:off x="179388" y="1219205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指令的寻址方法：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适于顺序型指令</a:t>
            </a:r>
            <a:endParaRPr lang="en-US" altLang="zh-CN" b="1" dirty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               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隐式表示</a:t>
            </a:r>
            <a:r>
              <a:rPr lang="en-US" altLang="zh-CN" sz="2000" b="1" dirty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>
                <a:latin typeface="+mn-ea"/>
                <a:ea typeface="+mn-ea"/>
              </a:rPr>
              <a:t>与当前指令无关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41772" name="Text Box 108"/>
          <p:cNvSpPr txBox="1">
            <a:spLocks noChangeArrowheads="1"/>
          </p:cNvSpPr>
          <p:nvPr/>
        </p:nvSpPr>
        <p:spPr bwMode="auto">
          <a:xfrm>
            <a:off x="179388" y="2636912"/>
            <a:ext cx="8820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跳跃寻址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，</a:t>
            </a:r>
            <a:r>
              <a:rPr lang="zh-CN" altLang="en-US" b="1" spc="-50" dirty="0">
                <a:latin typeface="宋体" pitchFamily="2" charset="-122"/>
              </a:rPr>
              <a:t>适于转移型指令</a:t>
            </a:r>
            <a:endParaRPr lang="en-US" altLang="zh-CN" b="1" dirty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cs typeface="Arial Unicode MS" pitchFamily="34" charset="-122"/>
              </a:rPr>
              <a:t>                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常显式表示</a:t>
            </a:r>
            <a:r>
              <a:rPr lang="en-US" altLang="zh-CN" sz="2000" b="1" dirty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>
                <a:latin typeface="+mn-lt"/>
              </a:rPr>
              <a:t>f</a:t>
            </a:r>
            <a:r>
              <a:rPr lang="en-US" altLang="zh-CN" sz="2000" b="1" i="1" spc="-50" baseline="-25000" dirty="0">
                <a:latin typeface="+mn-lt"/>
              </a:rPr>
              <a:t> </a:t>
            </a:r>
            <a:r>
              <a:rPr lang="zh-CN" altLang="en-US" sz="2000" b="1" spc="-50" dirty="0">
                <a:latin typeface="宋体" pitchFamily="2" charset="-122"/>
              </a:rPr>
              <a:t>与当前指令有关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</p:txBody>
      </p:sp>
      <p:sp>
        <p:nvSpPr>
          <p:cNvPr id="241790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07"/>
          <p:cNvSpPr txBox="1">
            <a:spLocks noChangeArrowheads="1"/>
          </p:cNvSpPr>
          <p:nvPr/>
        </p:nvSpPr>
        <p:spPr bwMode="auto">
          <a:xfrm>
            <a:off x="179512" y="3573016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en-US" altLang="zh-CN" b="1" i="1" dirty="0">
                <a:solidFill>
                  <a:srgbClr val="990099"/>
                </a:solidFill>
              </a:rPr>
              <a:t>f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种类：</a:t>
            </a:r>
            <a:r>
              <a:rPr lang="zh-CN" altLang="en-US" b="1" dirty="0">
                <a:latin typeface="宋体" pitchFamily="2" charset="-122"/>
              </a:rPr>
              <a:t>直接寻址、相对寻址、隐含寻址等，稍后讲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292080" y="3078906"/>
            <a:ext cx="1296144" cy="2060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179512" y="4077072"/>
            <a:ext cx="8820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指令寻址方式的识别：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>
                <a:latin typeface="宋体" pitchFamily="2" charset="-122"/>
              </a:rPr>
              <a:t>阶段，判断</a:t>
            </a:r>
            <a:r>
              <a:rPr lang="zh-CN" altLang="en-US" b="1" u="sng" dirty="0"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来实现</a:t>
            </a:r>
          </a:p>
        </p:txBody>
      </p:sp>
      <p:sp>
        <p:nvSpPr>
          <p:cNvPr id="46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107"/>
          <p:cNvSpPr txBox="1">
            <a:spLocks noChangeArrowheads="1"/>
          </p:cNvSpPr>
          <p:nvPr/>
        </p:nvSpPr>
        <p:spPr bwMode="auto">
          <a:xfrm>
            <a:off x="179512" y="4509120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优化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利于缩短指令周期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顺序寻址在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取指令</a:t>
            </a:r>
            <a:r>
              <a:rPr lang="zh-CN" altLang="en-US" b="1" dirty="0">
                <a:latin typeface="宋体" pitchFamily="2" charset="-122"/>
              </a:rPr>
              <a:t>阶段实现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无需识别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跳跃寻址在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>
                <a:latin typeface="宋体" pitchFamily="2" charset="-122"/>
              </a:rPr>
              <a:t>阶段实现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需识别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38"/>
          <p:cNvSpPr>
            <a:spLocks/>
          </p:cNvSpPr>
          <p:nvPr/>
        </p:nvSpPr>
        <p:spPr bwMode="auto">
          <a:xfrm>
            <a:off x="2699792" y="5949280"/>
            <a:ext cx="5976664" cy="360040"/>
          </a:xfrm>
          <a:prstGeom prst="borderCallout2">
            <a:avLst>
              <a:gd name="adj1" fmla="val 47100"/>
              <a:gd name="adj2" fmla="val 11"/>
              <a:gd name="adj3" fmla="val 45068"/>
              <a:gd name="adj4" fmla="val -1987"/>
              <a:gd name="adj5" fmla="val -28064"/>
              <a:gd name="adj6" fmla="val -48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编程时，地址参数＝目标地址－当前指令地址－指令字长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71" grpId="0"/>
      <p:bldP spid="241772" grpId="0"/>
      <p:bldP spid="44" grpId="0"/>
      <p:bldP spid="45" grpId="0"/>
      <p:bldP spid="47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64" y="6400800"/>
            <a:ext cx="1905000" cy="457200"/>
          </a:xfrm>
        </p:spPr>
        <p:txBody>
          <a:bodyPr/>
          <a:lstStyle/>
          <a:p>
            <a:fld id="{A508925D-FA5C-440C-ADB9-EC37583C573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*地址码组成：</a:t>
            </a:r>
            <a:r>
              <a:rPr lang="zh-CN" altLang="en-US" b="1" dirty="0">
                <a:latin typeface="+mn-ea"/>
              </a:rPr>
              <a:t>同一个地址码可能支持</a:t>
            </a:r>
            <a:r>
              <a:rPr lang="zh-CN" altLang="en-US" b="1" u="sng" dirty="0">
                <a:latin typeface="+mn-ea"/>
              </a:rPr>
              <a:t>多种</a:t>
            </a:r>
            <a:r>
              <a:rPr lang="zh-CN" altLang="en-US" b="1" dirty="0">
                <a:latin typeface="+mn-ea"/>
              </a:rPr>
              <a:t>寻址方式</a:t>
            </a:r>
          </a:p>
        </p:txBody>
      </p:sp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放在指令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本身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不是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2780854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31640" y="4732694"/>
            <a:ext cx="4506919" cy="1216412"/>
            <a:chOff x="1476376" y="5212984"/>
            <a:chExt cx="4506919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484438" y="5283216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98976" y="5565796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286248" y="5212984"/>
              <a:ext cx="1697047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数据寄存器组</a:t>
              </a: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498976" y="585313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498976" y="61420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203576" y="5997596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275013" y="5641996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476376" y="5283216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843213" y="5283216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476376" y="5925192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3035289" y="5822173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线形标注 1 56"/>
          <p:cNvSpPr/>
          <p:nvPr/>
        </p:nvSpPr>
        <p:spPr bwMode="auto">
          <a:xfrm>
            <a:off x="5004048" y="2924944"/>
            <a:ext cx="3672707" cy="367736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7577" y="1268760"/>
            <a:ext cx="7080847" cy="366712"/>
            <a:chOff x="659209" y="1484783"/>
            <a:chExt cx="7080847" cy="366712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寻址方式位</a:t>
              </a:r>
              <a:r>
                <a:rPr lang="en-US" altLang="zh-CN" sz="2000" b="1" dirty="0">
                  <a:latin typeface="宋体" pitchFamily="2" charset="-122"/>
                </a:rPr>
                <a:t>F  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690468" y="1491133"/>
              <a:ext cx="30495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寻址结果</a:t>
              </a:r>
              <a:r>
                <a:rPr lang="en-US" altLang="zh-CN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+mn-lt"/>
                  <a:ea typeface="+mj-ea"/>
                </a:rPr>
                <a:t> </a:t>
              </a:r>
              <a:r>
                <a:rPr lang="en-US" altLang="zh-CN" sz="2000" b="1" i="1" dirty="0">
                  <a:latin typeface="+mn-lt"/>
                </a:rPr>
                <a:t>f</a:t>
              </a:r>
              <a:r>
                <a:rPr lang="en-US" altLang="zh-CN" sz="2000" b="1" i="1" baseline="-25000" dirty="0">
                  <a:latin typeface="+mn-lt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(F,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Direct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的有效地址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09968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有效地址的有效地址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1913" y="3041182"/>
            <a:ext cx="5111751" cy="1246188"/>
            <a:chOff x="1331913" y="2924944"/>
            <a:chExt cx="5111751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838" y="3573016"/>
              <a:ext cx="1008063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331913" y="3667076"/>
              <a:ext cx="22764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M[A]</a:t>
              </a:r>
              <a:r>
                <a:rPr lang="zh-CN" altLang="en-US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dirty="0">
                  <a:sym typeface="Symbol"/>
                </a:rPr>
                <a:t>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14335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有效地址的地址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57290" y="1196752"/>
            <a:ext cx="6000792" cy="1070677"/>
            <a:chOff x="1357290" y="1196752"/>
            <a:chExt cx="6000792" cy="1070677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357290" y="1772493"/>
              <a:ext cx="15843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331640" y="5079458"/>
            <a:ext cx="7598078" cy="1085846"/>
            <a:chOff x="1290304" y="3211514"/>
            <a:chExt cx="7598078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08228" y="321151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43240" y="392906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2964645" y="375047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479924" y="357187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367834" y="3267908"/>
              <a:ext cx="1458974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地址寄存器组</a:t>
              </a: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479924" y="378619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479924" y="408146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06748" y="357822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00166" y="321151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868591" y="321151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290304" y="3930701"/>
              <a:ext cx="175767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08881" y="364014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11928" y="325042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40490" y="379412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40490" y="408146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40490" y="357187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26374" y="357187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11796" y="392906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35493"/>
            <a:ext cx="1963026" cy="572279"/>
          </a:xfrm>
          <a:prstGeom prst="wedgeRectCallout">
            <a:avLst>
              <a:gd name="adj1" fmla="val -68068"/>
              <a:gd name="adj2" fmla="val -32382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>
                <a:latin typeface="宋体" pitchFamily="2" charset="-122"/>
              </a:rPr>
              <a:t>因需要访存，很少使用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适用于</a:t>
            </a:r>
            <a:r>
              <a:rPr lang="en-US" altLang="zh-CN" sz="1800" b="1" dirty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基准地址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331640" y="1263112"/>
            <a:ext cx="7632973" cy="1229784"/>
            <a:chOff x="1331640" y="1260780"/>
            <a:chExt cx="763297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F6 </a:t>
              </a:r>
              <a:r>
                <a:rPr lang="en-US" altLang="zh-CN" sz="2000" b="1" spc="-300" dirty="0" err="1">
                  <a:latin typeface="宋体" pitchFamily="2" charset="-122"/>
                </a:rPr>
                <a:t>I</a:t>
              </a:r>
              <a:r>
                <a:rPr lang="en-US" altLang="zh-CN" sz="2000" b="1" dirty="0" err="1">
                  <a:latin typeface="宋体" pitchFamily="2" charset="-122"/>
                </a:rPr>
                <a:t>j</a:t>
              </a:r>
              <a:r>
                <a:rPr lang="en-US" altLang="zh-CN" sz="2000" b="1" dirty="0">
                  <a:latin typeface="宋体" pitchFamily="2" charset="-122"/>
                </a:rPr>
                <a:t>    A</a:t>
              </a: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1476375" y="2132856"/>
              <a:ext cx="21955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Ij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5255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变址寄存器组</a:t>
              </a: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10050" y="188731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首地址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149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sz="2200" b="1" dirty="0">
                <a:latin typeface="宋体" pitchFamily="2" charset="-122"/>
              </a:rPr>
              <a:t>常用于</a:t>
            </a:r>
            <a:r>
              <a:rPr lang="zh-CN" altLang="en-US" sz="2200" b="1" u="sng" dirty="0">
                <a:latin typeface="宋体" pitchFamily="2" charset="-122"/>
              </a:rPr>
              <a:t>数据块</a:t>
            </a:r>
            <a:r>
              <a:rPr lang="zh-CN" altLang="en-US" sz="2200" b="1" dirty="0">
                <a:latin typeface="宋体" pitchFamily="2" charset="-122"/>
              </a:rPr>
              <a:t>访问，变址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常具有自动变址功能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29470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Base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331640" y="3955122"/>
            <a:ext cx="7632973" cy="1202070"/>
            <a:chOff x="1331640" y="3955122"/>
            <a:chExt cx="7632973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F7 </a:t>
              </a:r>
              <a:r>
                <a:rPr lang="en-US" altLang="zh-CN" sz="2000" b="1" spc="-300" dirty="0" err="1">
                  <a:latin typeface="宋体" pitchFamily="2" charset="-122"/>
                </a:rPr>
                <a:t>B</a:t>
              </a:r>
              <a:r>
                <a:rPr lang="en-US" altLang="zh-CN" sz="2000" b="1" dirty="0" err="1">
                  <a:latin typeface="宋体" pitchFamily="2" charset="-122"/>
                </a:rPr>
                <a:t>j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/>
                <a:t>     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1476375" y="4797152"/>
              <a:ext cx="23034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Bj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基地址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4525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基址寄存器组</a:t>
              </a: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基地址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1571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*特点：</a:t>
            </a:r>
            <a:r>
              <a:rPr lang="zh-CN" altLang="en-US" sz="2200" b="1" dirty="0">
                <a:latin typeface="宋体" pitchFamily="2" charset="-122"/>
              </a:rPr>
              <a:t>常用于</a:t>
            </a:r>
            <a:r>
              <a:rPr lang="zh-CN" altLang="en-US" sz="2200" b="1" u="sng" dirty="0">
                <a:latin typeface="宋体" pitchFamily="2" charset="-122"/>
              </a:rPr>
              <a:t>段式存储管理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内容不变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变址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组只有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dirty="0" err="1">
                <a:latin typeface="宋体" pitchFamily="2" charset="-122"/>
              </a:rPr>
              <a:t>Ij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Bj</a:t>
            </a:r>
            <a:r>
              <a:rPr lang="zh-CN" altLang="en-US" sz="2200" b="1" dirty="0">
                <a:latin typeface="宋体" pitchFamily="2" charset="-122"/>
              </a:rPr>
              <a:t>隐含表示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4571938" y="1699098"/>
            <a:ext cx="3960502" cy="576064"/>
          </a:xfrm>
          <a:prstGeom prst="rect">
            <a:avLst/>
          </a:prstGeom>
          <a:solidFill>
            <a:srgbClr val="CC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45346" y="1218246"/>
            <a:ext cx="5387094" cy="1056916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3582382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(PC)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2708920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指令放在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4699823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dirty="0">
                <a:latin typeface="宋体" pitchFamily="2" charset="-122"/>
              </a:rPr>
              <a:t>①相对寻址的形式地址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有符号数</a:t>
            </a:r>
            <a:r>
              <a:rPr lang="zh-CN" altLang="en-US" sz="2200" b="1" dirty="0">
                <a:latin typeface="宋体" pitchFamily="2" charset="-122"/>
              </a:rPr>
              <a:t>！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</a:t>
            </a:r>
            <a:r>
              <a:rPr lang="zh-CN" altLang="en-US" sz="2200" b="1" dirty="0">
                <a:latin typeface="宋体" pitchFamily="2" charset="-122"/>
              </a:rPr>
              <a:t>变址寻址、基址寻址的形式地址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通常是</a:t>
            </a:r>
            <a:r>
              <a:rPr lang="zh-CN" altLang="en-US" sz="2200" b="1" dirty="0">
                <a:latin typeface="宋体" pitchFamily="2" charset="-122"/>
              </a:rPr>
              <a:t>无符号数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25309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*寄存器的组织：</a:t>
            </a:r>
            <a:r>
              <a:rPr lang="en-US" altLang="zh-CN" sz="2200" b="1" dirty="0">
                <a:latin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及变址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的子集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    </a:t>
            </a:r>
            <a:r>
              <a:rPr lang="en-US" altLang="zh-CN" sz="2200" b="1" baseline="-25000" dirty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②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与地址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dirty="0">
                <a:latin typeface="宋体" pitchFamily="2" charset="-122"/>
              </a:rPr>
              <a:t>混用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通用寄存器</a:t>
            </a:r>
            <a:r>
              <a:rPr lang="en-US" altLang="zh-CN" sz="2200" b="1" dirty="0">
                <a:latin typeface="宋体" pitchFamily="2" charset="-122"/>
              </a:rPr>
              <a:t>GPR) 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333920" y="1218246"/>
            <a:ext cx="7270528" cy="1418666"/>
            <a:chOff x="1333920" y="2732124"/>
            <a:chExt cx="7270528" cy="1418666"/>
          </a:xfrm>
        </p:grpSpPr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785918" y="2732124"/>
              <a:ext cx="1000132" cy="1418666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可见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  <a:p>
              <a:pPr algn="ctr"/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endParaRPr lang="en-US" altLang="zh-CN" sz="1200" b="1" dirty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专用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1785918" y="3789040"/>
              <a:ext cx="1000132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211828" y="2732124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4651988" y="3212976"/>
              <a:ext cx="1000132" cy="576064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6084168" y="3212976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7460300" y="3501008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Q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211828" y="3212976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651988" y="2732124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084168" y="3501008"/>
              <a:ext cx="1000132" cy="28803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460300" y="3226858"/>
              <a:ext cx="1000132" cy="27415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左大括号 92"/>
            <p:cNvSpPr/>
            <p:nvPr/>
          </p:nvSpPr>
          <p:spPr bwMode="auto">
            <a:xfrm>
              <a:off x="1620812" y="2732124"/>
              <a:ext cx="142876" cy="1418666"/>
            </a:xfrm>
            <a:prstGeom prst="leftBrace">
              <a:avLst>
                <a:gd name="adj1" fmla="val 43888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333920" y="2852936"/>
              <a:ext cx="285752" cy="11334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所有寄存器</a:t>
              </a: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03848" y="3865038"/>
              <a:ext cx="540060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</a:p>
          </p:txBody>
        </p:sp>
      </p:grpSp>
      <p:sp>
        <p:nvSpPr>
          <p:cNvPr id="97" name="线形标注 1 96"/>
          <p:cNvSpPr/>
          <p:nvPr/>
        </p:nvSpPr>
        <p:spPr bwMode="auto">
          <a:xfrm>
            <a:off x="7236296" y="4843839"/>
            <a:ext cx="1728316" cy="344579"/>
          </a:xfrm>
          <a:prstGeom prst="borderCallout1">
            <a:avLst>
              <a:gd name="adj1" fmla="val 46996"/>
              <a:gd name="adj2" fmla="val -315"/>
              <a:gd name="adj3" fmla="val 108101"/>
              <a:gd name="adj4" fmla="val -2761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/>
              <a:t>因指令系统而异</a:t>
            </a:r>
          </a:p>
        </p:txBody>
      </p: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179512" y="5563919"/>
            <a:ext cx="878510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</a:t>
            </a:r>
            <a:r>
              <a:rPr lang="zh-CN" altLang="en-US" sz="2200" b="1" dirty="0">
                <a:latin typeface="宋体" pitchFamily="2" charset="-122"/>
              </a:rPr>
              <a:t>②形式地址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常短于机器字长，相加前需进行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位扩展</a:t>
            </a:r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99708" grpId="0"/>
      <p:bldP spid="199799" grpId="0"/>
      <p:bldP spid="97" grpId="0" animBg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236535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某计算机的存储器按字节编址，相对寻址的跳转指令格式如右图所示，偏移量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用补码表示。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宋体" pitchFamily="2" charset="-122"/>
              </a:rPr>
              <a:t>。若某相对寻址的跳转指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令存放在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0101H</a:t>
            </a:r>
            <a:r>
              <a:rPr lang="zh-CN" altLang="en-US" b="1" dirty="0">
                <a:latin typeface="宋体" pitchFamily="2" charset="-122"/>
              </a:rPr>
              <a:t>两个存储单元中。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①若该跳转指令的转移目标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＝？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②若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，则该跳转指令的转移目标的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＝？</a:t>
            </a: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268760"/>
            <a:ext cx="2522538" cy="649288"/>
            <a:chOff x="815" y="2659"/>
            <a:chExt cx="1589" cy="409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  <a:r>
                <a:rPr lang="zh-CN" altLang="en-US" sz="1800" b="1" dirty="0"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2997200"/>
            <a:ext cx="87852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743376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00F0H</a:t>
            </a: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3429000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>
                <a:latin typeface="+mn-lt"/>
              </a:rPr>
              <a:t>disp</a:t>
            </a:r>
            <a:r>
              <a:rPr lang="zh-CN" altLang="en-US" b="1" dirty="0">
                <a:latin typeface="宋体" pitchFamily="2" charset="-122"/>
              </a:rPr>
              <a:t>，   </a:t>
            </a:r>
            <a:r>
              <a:rPr lang="zh-CN" altLang="en-US" sz="1800" b="1" dirty="0">
                <a:latin typeface="宋体" pitchFamily="2" charset="-122"/>
              </a:rPr>
              <a:t>←常在指令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执行阶段</a:t>
            </a:r>
            <a:r>
              <a:rPr lang="zh-CN" altLang="en-US" sz="1800" b="1" dirty="0">
                <a:latin typeface="宋体" pitchFamily="2" charset="-122"/>
              </a:rPr>
              <a:t>完成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001EH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1EH</a:t>
            </a:r>
            <a:r>
              <a:rPr lang="zh-CN" altLang="en-US" b="1" dirty="0">
                <a:latin typeface="宋体" pitchFamily="2" charset="-122"/>
              </a:rPr>
              <a:t>，故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1EH</a:t>
            </a: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sz="2800" b="1" u="none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⑴指令系统的组成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指令功能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常见的操作功能，指令功能的组成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指令格式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操作码、地址码</a:t>
            </a:r>
            <a:r>
              <a:rPr lang="zh-CN" altLang="en-US" sz="2200" b="1" dirty="0">
                <a:latin typeface="宋体" pitchFamily="2" charset="-122"/>
              </a:rPr>
              <a:t>的表示内容及编码，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指令字的组成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⑵操作数的存放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不同长度的操作数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，在寄存器、存储器、指令寄存器中的存放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⑶寻址方式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寻址方式应用</a:t>
            </a: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⑷指令系统举例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MIPS</a:t>
            </a:r>
            <a:r>
              <a:rPr lang="zh-CN" altLang="en-US" sz="2200" b="1" u="none" dirty="0">
                <a:latin typeface="宋体" pitchFamily="2" charset="-122"/>
              </a:rPr>
              <a:t>、</a:t>
            </a:r>
            <a:r>
              <a:rPr lang="en-US" altLang="zh-CN" sz="2200" b="1" u="none" dirty="0">
                <a:latin typeface="宋体" pitchFamily="2" charset="-122"/>
              </a:rPr>
              <a:t>Pentium</a:t>
            </a:r>
            <a:r>
              <a:rPr lang="zh-CN" altLang="en-US" sz="2200" b="1" u="none" dirty="0">
                <a:latin typeface="宋体" pitchFamily="2" charset="-122"/>
              </a:rPr>
              <a:t>指令系统，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u="none" spc="-50" dirty="0">
                <a:latin typeface="宋体" pitchFamily="2" charset="-122"/>
              </a:rPr>
              <a:t>数据表示、操作数存放、寻址方式、指令格式、指令功能的约定</a:t>
            </a:r>
            <a:endParaRPr lang="en-US" altLang="zh-CN" sz="2200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⑸指令系统的发展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性能优化的矛盾，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CISC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</p:txBody>
      </p: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某计算机主存按字节编址，有符号定点数用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>
                <a:latin typeface="宋体" pitchFamily="2" charset="-122"/>
              </a:rPr>
              <a:t>，单地址指令格式如下图所示，基址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RI)</a:t>
            </a:r>
            <a:r>
              <a:rPr lang="zh-CN" altLang="en-US" b="1" dirty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(RB)=8000H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(RI)=0007H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，请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③1390H ④3592H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①4428H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1000B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②2244H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，基址寻址</a:t>
            </a:r>
            <a:r>
              <a:rPr lang="en-US" altLang="zh-CN" b="1" dirty="0">
                <a:latin typeface="宋体" pitchFamily="2" charset="-122"/>
              </a:rPr>
              <a:t>(A=44H)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③1392H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(A=90H)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15      10 9  8 7          0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[OPD]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(RB)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8000H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(RI)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0007H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90H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(1234H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不使用地址码，地址</a:t>
            </a:r>
            <a:r>
              <a:rPr lang="zh-CN" altLang="en-US" b="1" u="sng" dirty="0">
                <a:latin typeface="宋体" pitchFamily="2" charset="-122"/>
              </a:rPr>
              <a:t>形成方法</a:t>
            </a:r>
            <a:r>
              <a:rPr lang="zh-CN" altLang="en-US" b="1" dirty="0">
                <a:latin typeface="宋体" pitchFamily="2" charset="-122"/>
              </a:rPr>
              <a:t>由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隐式表示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地址参数固定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79388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②不同指令系统的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>
                <a:latin typeface="宋体" pitchFamily="2" charset="-122"/>
              </a:rPr>
              <a:t>可能不同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变址寻址、基址寻址、相对寻址统称为偏移寻址</a:t>
            </a:r>
            <a:endParaRPr lang="en-US" altLang="zh-CN" sz="2200" b="1" dirty="0">
              <a:latin typeface="宋体" pitchFamily="2" charset="-122"/>
            </a:endParaRPr>
          </a:p>
        </p:txBody>
      </p:sp>
      <p:graphicFrame>
        <p:nvGraphicFramePr>
          <p:cNvPr id="19357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3927"/>
              </p:ext>
            </p:extLst>
          </p:nvPr>
        </p:nvGraphicFramePr>
        <p:xfrm>
          <a:off x="1475656" y="3683312"/>
          <a:ext cx="7488832" cy="111384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一般只使用直接、寄存器间接、相对、隐含方式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◇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寻址方式的应用：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①不同指令系统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所支持的寻址方式</a:t>
            </a:r>
            <a:r>
              <a:rPr lang="zh-CN" altLang="en-US" b="1" dirty="0">
                <a:latin typeface="宋体" pitchFamily="2" charset="-122"/>
              </a:rPr>
              <a:t>有所不同</a:t>
            </a: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为固定的常数，</a:t>
            </a:r>
            <a:r>
              <a:rPr lang="zh-CN" altLang="en-US" sz="2200" b="1" dirty="0">
                <a:latin typeface="宋体" pitchFamily="2" charset="-122"/>
              </a:rPr>
              <a:t>如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中的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(b)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在堆栈或固定的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中，如返回指令、顺序寻址</a:t>
            </a:r>
            <a:endParaRPr lang="en-US" altLang="zh-CN" sz="2200" b="1" dirty="0"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9" grpId="0"/>
      <p:bldP spid="193564" grpId="0"/>
      <p:bldP spid="1935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指令系统的功能与格式：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仅定点数一种类型，寄存器为通用寄存器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14487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636392" y="1714488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214282" y="285728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按字节编址，地址空间为</a:t>
            </a:r>
            <a:r>
              <a:rPr lang="en-US" altLang="zh-CN" b="1" dirty="0">
                <a:latin typeface="宋体" pitchFamily="2" charset="-122"/>
              </a:rPr>
              <a:t>256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个通用寄存器，机器字长为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14282" y="1700808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立即、寄存器、寄存器间接，隐含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>
                <a:latin typeface="宋体" pitchFamily="2" charset="-122"/>
              </a:rPr>
              <a:t>ADD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直接、相对，隐含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，其余隐含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251520" y="4005064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变长编码方式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，最左地址码为目的</a:t>
            </a:r>
            <a:r>
              <a:rPr lang="en-US" altLang="zh-CN" b="1" dirty="0">
                <a:latin typeface="宋体" pitchFamily="2" charset="-122"/>
              </a:rPr>
              <a:t>OPD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251520" y="4941168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*指令格式参数：</a:t>
            </a:r>
            <a:r>
              <a:rPr lang="zh-CN" altLang="en-US" b="1" dirty="0">
                <a:latin typeface="宋体" pitchFamily="2" charset="-122"/>
              </a:rPr>
              <a:t>地址码个数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单地址、双地址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指令字长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单字长、双字长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，指令字结构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变长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某计算机采用</a:t>
            </a:r>
            <a:r>
              <a:rPr lang="en-US" altLang="zh-CN" sz="2200" b="1" dirty="0" err="1">
                <a:latin typeface="宋体" pitchFamily="2" charset="-122"/>
              </a:rPr>
              <a:t>Demo_IS</a:t>
            </a:r>
            <a:r>
              <a:rPr lang="zh-CN" altLang="en-US" sz="2200" b="1" dirty="0">
                <a:latin typeface="宋体" pitchFamily="2" charset="-122"/>
              </a:rPr>
              <a:t>指令系统，有符号定点数用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取指令时自动完成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。⑴说明指令字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的功能；⑵写出</a:t>
            </a:r>
            <a:r>
              <a:rPr lang="en-US" altLang="zh-CN" sz="2200" b="1" dirty="0">
                <a:latin typeface="宋体" pitchFamily="2" charset="-122"/>
              </a:rPr>
              <a:t>y=</a:t>
            </a:r>
            <a:r>
              <a:rPr lang="en-US" altLang="zh-CN" sz="2200" b="1" dirty="0" err="1">
                <a:latin typeface="宋体" pitchFamily="2" charset="-122"/>
              </a:rPr>
              <a:t>x+y</a:t>
            </a:r>
            <a:r>
              <a:rPr lang="zh-CN" altLang="en-US" sz="2200" b="1" dirty="0">
                <a:latin typeface="宋体" pitchFamily="2" charset="-122"/>
              </a:rPr>
              <a:t>的指令序列，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地址分别为</a:t>
            </a:r>
            <a:r>
              <a:rPr lang="en-US" altLang="zh-CN" sz="2200" b="1" dirty="0">
                <a:latin typeface="宋体" pitchFamily="2" charset="-122"/>
              </a:rPr>
              <a:t>14H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15H</a:t>
            </a:r>
            <a:r>
              <a:rPr lang="zh-CN" altLang="en-US" sz="2200" b="1" dirty="0">
                <a:latin typeface="宋体" pitchFamily="2" charset="-122"/>
              </a:rPr>
              <a:t>；⑶操作码只可放在高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位，最多还可定义多少条指令？若操作码只可放在首字节呢？</a:t>
            </a: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19888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⑴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>
                <a:latin typeface="宋体" pitchFamily="2" charset="-122"/>
              </a:rPr>
              <a:t>00B</a:t>
            </a:r>
            <a:r>
              <a:rPr lang="zh-CN" altLang="en-US" sz="2200" b="1" dirty="0">
                <a:latin typeface="宋体" pitchFamily="2" charset="-122"/>
              </a:rPr>
              <a:t>，指令功能为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420888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⑵指令序列为</a:t>
            </a:r>
            <a:r>
              <a:rPr lang="zh-CN" altLang="en-US" sz="2200" b="1" spc="200" dirty="0">
                <a:latin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</a:rPr>
              <a:t>00000000 00010100  // R0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14H           ;&amp;x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10000000           // R0←(R0)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1       ;&amp;y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M[(R0)]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00100100           // M[(R0)]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07707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⑶已定义指令占用了高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位的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个编码，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位时，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还可定义的指令数为：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>
                <a:latin typeface="宋体" pitchFamily="2" charset="-122"/>
              </a:rPr>
              <a:t>条；       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>
                <a:latin typeface="宋体" pitchFamily="2" charset="-122"/>
              </a:rPr>
              <a:t>每条指令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535675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操作码只可放在首字节时，最多还可定义的指令数为： 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[(2</a:t>
            </a:r>
            <a:r>
              <a:rPr lang="en-US" altLang="zh-CN" sz="2200" b="1" baseline="30000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1)×3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1)]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10)×2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120</a:t>
            </a:r>
            <a:r>
              <a:rPr lang="zh-CN" altLang="en-US" sz="2200" b="1" dirty="0">
                <a:latin typeface="宋体" pitchFamily="2" charset="-122"/>
              </a:rPr>
              <a:t>条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零地址指令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0003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§5.4  </a:t>
            </a:r>
            <a:r>
              <a:rPr lang="zh-CN" altLang="en-US" sz="3600" b="1" dirty="0">
                <a:latin typeface="宋体" pitchFamily="2" charset="-122"/>
              </a:rPr>
              <a:t>指令系统举例</a:t>
            </a: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05273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>
                <a:latin typeface="宋体" pitchFamily="2" charset="-122"/>
              </a:rPr>
              <a:t>对硬件及软件的支持程度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对软件的支持程度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55679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译码时间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执行时间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>
                <a:latin typeface="宋体" pitchFamily="2" charset="-122"/>
              </a:rPr>
              <a:t>指令格式的规整性，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zh-CN" altLang="en-US" b="1" dirty="0">
                <a:latin typeface="宋体" pitchFamily="2" charset="-122"/>
              </a:rPr>
              <a:t>指令的操作功能、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的存取速度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295978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指令条数</a:t>
            </a:r>
            <a:r>
              <a:rPr lang="zh-CN" altLang="en-US" b="1" dirty="0">
                <a:latin typeface="宋体" pitchFamily="2" charset="-122"/>
              </a:rPr>
              <a:t>及缩短</a:t>
            </a:r>
            <a:r>
              <a:rPr lang="zh-CN" altLang="en-US" b="1" u="sng" dirty="0">
                <a:latin typeface="宋体" pitchFamily="2" charset="-122"/>
              </a:rPr>
              <a:t>指令字长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>
                <a:latin typeface="宋体" pitchFamily="2" charset="-122"/>
              </a:rPr>
              <a:t>指令功能、寻址方式种类、地址码个数等</a:t>
            </a: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388311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衡量指标的矛盾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规整性与指令字长、指令功能强弱等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采用大概率事件优先原则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扩展编码，仅支持高频操作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参数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操作码分开存放，重叠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隐含地址码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或内部参数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</a:t>
            </a:r>
            <a:r>
              <a:rPr lang="en-US" altLang="zh-CN" b="1" dirty="0">
                <a:latin typeface="+mn-ea"/>
                <a:ea typeface="+mn-ea"/>
              </a:rPr>
              <a:t>--</a:t>
            </a:r>
            <a:r>
              <a:rPr lang="zh-CN" altLang="en-US" b="1" dirty="0">
                <a:latin typeface="+mn-ea"/>
                <a:ea typeface="+mn-ea"/>
              </a:rPr>
              <a:t>仅</a:t>
            </a:r>
            <a:r>
              <a:rPr lang="en-US" altLang="zh-CN" b="1" dirty="0">
                <a:latin typeface="+mn-ea"/>
                <a:ea typeface="+mn-ea"/>
              </a:rPr>
              <a:t>MIPS32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892640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*整数：</a:t>
            </a:r>
            <a:r>
              <a:rPr lang="zh-CN" altLang="en-US" b="1" dirty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*浮点数：</a:t>
            </a:r>
            <a:r>
              <a:rPr lang="en-US" altLang="zh-CN" b="1" dirty="0">
                <a:latin typeface="宋体" pitchFamily="2" charset="-122"/>
              </a:rPr>
              <a:t>IEEE 754</a:t>
            </a:r>
            <a:r>
              <a:rPr lang="zh-CN" altLang="en-US" b="1" dirty="0">
                <a:latin typeface="宋体" pitchFamily="2" charset="-122"/>
              </a:rPr>
              <a:t>标准，单精度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双精度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*逻辑数：</a:t>
            </a:r>
            <a:r>
              <a:rPr lang="zh-CN" altLang="en-US" b="1" dirty="0">
                <a:latin typeface="宋体" pitchFamily="2" charset="-122"/>
              </a:rPr>
              <a:t>二进制、位向量格式、逻辑，长度同整数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708920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位地址空间，大端、对齐方式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r>
              <a:rPr lang="zh-CN" altLang="en-US" b="1" dirty="0">
                <a:latin typeface="宋体" pitchFamily="2" charset="-122"/>
              </a:rPr>
              <a:t>只存放常数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，大端、不对齐方式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52275" y="4069234"/>
            <a:ext cx="8839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位，只存放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短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需先位扩展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位，双精度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占用相邻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FPR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专用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Hi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Lo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乘除时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Cause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EPC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异常时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中注意</a:t>
            </a:r>
            <a:r>
              <a:rPr lang="en-US" altLang="zh-CN" b="1" dirty="0">
                <a:latin typeface="宋体" pitchFamily="2" charset="-122"/>
              </a:rPr>
              <a:t>$0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$31</a:t>
            </a:r>
            <a:r>
              <a:rPr lang="zh-CN" altLang="en-US" b="1" dirty="0">
                <a:latin typeface="宋体" pitchFamily="2" charset="-122"/>
              </a:rPr>
              <a:t>，其余再说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796136" y="764704"/>
            <a:ext cx="2448272" cy="7200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660232" y="5949280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419474"/>
              <a:gd name="adj4" fmla="val -2862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只进行</a:t>
            </a:r>
            <a:r>
              <a:rPr lang="en-US" altLang="zh-CN" sz="1800" b="1" dirty="0">
                <a:latin typeface="+mn-ea"/>
                <a:ea typeface="+mn-ea"/>
              </a:rPr>
              <a:t>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83689"/>
              </p:ext>
            </p:extLst>
          </p:nvPr>
        </p:nvGraphicFramePr>
        <p:xfrm>
          <a:off x="683568" y="908720"/>
          <a:ext cx="8136904" cy="2508310"/>
        </p:xfrm>
        <a:graphic>
          <a:graphicData uri="http://schemas.openxmlformats.org/drawingml/2006/table">
            <a:tbl>
              <a:tblPr/>
              <a:tblGrid>
                <a:gridCol w="144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(GPRs)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493457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>
                <a:latin typeface="宋体" pitchFamily="2" charset="-122"/>
              </a:rPr>
              <a:t>立即、寄存器、基址      </a:t>
            </a:r>
            <a:r>
              <a:rPr lang="zh-CN" altLang="en-US" sz="2000" b="1" dirty="0">
                <a:latin typeface="宋体" pitchFamily="2" charset="-122"/>
              </a:rPr>
              <a:t>←无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间接方式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相对、伪直接，隐含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EA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79513" y="4442336"/>
            <a:ext cx="53285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思考：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了解指令格式后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⑴为何相对寻址中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要</a:t>
            </a:r>
            <a:r>
              <a:rPr lang="en-US" altLang="zh-CN" b="1" dirty="0">
                <a:latin typeface="宋体" pitchFamily="2" charset="-122"/>
              </a:rPr>
              <a:t>&lt;&lt;2</a:t>
            </a:r>
            <a:r>
              <a:rPr lang="zh-CN" altLang="en-US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⑵为何基址寻址中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不</a:t>
            </a:r>
            <a:r>
              <a:rPr lang="en-US" altLang="zh-CN" b="1" dirty="0">
                <a:latin typeface="宋体" pitchFamily="2" charset="-122"/>
              </a:rPr>
              <a:t>&lt;&lt;2</a:t>
            </a:r>
            <a:r>
              <a:rPr lang="zh-CN" altLang="en-US" b="1" dirty="0">
                <a:latin typeface="宋体" pitchFamily="2" charset="-122"/>
              </a:rPr>
              <a:t>？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⑶为何不直接采用直接寻址？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364088" y="4949883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可扩大寻址范围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89"/>
          <p:cNvSpPr txBox="1">
            <a:spLocks noChangeArrowheads="1"/>
          </p:cNvSpPr>
          <p:nvPr/>
        </p:nvSpPr>
        <p:spPr bwMode="auto">
          <a:xfrm>
            <a:off x="5364088" y="5394988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位，应按</a:t>
            </a:r>
            <a:r>
              <a:rPr lang="en-US" altLang="zh-CN" sz="2000" b="1" dirty="0">
                <a:latin typeface="宋体" pitchFamily="2" charset="-122"/>
              </a:rPr>
              <a:t>1B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364088" y="5847656"/>
            <a:ext cx="3637068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指令字长＝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地址位数，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共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种指令格式，采用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定长指令字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b="1" dirty="0">
                <a:latin typeface="宋体" pitchFamily="2" charset="-122"/>
              </a:rPr>
              <a:t>(32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7837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331640" y="2636912"/>
            <a:ext cx="74168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2000" b="1" dirty="0">
                <a:latin typeface="+mn-ea"/>
                <a:ea typeface="+mn-ea"/>
              </a:rPr>
              <a:t>注：</a:t>
            </a:r>
            <a:r>
              <a:rPr kumimoji="0" lang="en-US" altLang="zh-CN" sz="2000" b="1" dirty="0">
                <a:latin typeface="+mn-ea"/>
                <a:ea typeface="+mn-ea"/>
              </a:rPr>
              <a:t>op</a:t>
            </a:r>
            <a:r>
              <a:rPr kumimoji="0" lang="zh-CN" altLang="en-US" sz="2000" b="1" dirty="0">
                <a:latin typeface="+mn-ea"/>
                <a:ea typeface="+mn-ea"/>
              </a:rPr>
              <a:t>及</a:t>
            </a:r>
            <a:r>
              <a:rPr kumimoji="0" lang="en-US" altLang="zh-CN" sz="2000" b="1" dirty="0" err="1">
                <a:latin typeface="+mn-ea"/>
                <a:ea typeface="+mn-ea"/>
              </a:rPr>
              <a:t>func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操作码，</a:t>
            </a:r>
            <a:r>
              <a:rPr kumimoji="0" lang="en-US" altLang="zh-CN" sz="2000" b="1" dirty="0" err="1">
                <a:latin typeface="+mn-ea"/>
                <a:ea typeface="+mn-ea"/>
              </a:rPr>
              <a:t>rs</a:t>
            </a:r>
            <a:r>
              <a:rPr kumimoji="0" lang="zh-CN" altLang="en-US" sz="2000" b="1" dirty="0">
                <a:latin typeface="+mn-ea"/>
                <a:ea typeface="+mn-ea"/>
              </a:rPr>
              <a:t>、</a:t>
            </a:r>
            <a:r>
              <a:rPr kumimoji="0" lang="en-US" altLang="zh-CN" sz="2000" b="1" dirty="0" err="1">
                <a:latin typeface="+mn-ea"/>
                <a:ea typeface="+mn-ea"/>
              </a:rPr>
              <a:t>rt</a:t>
            </a:r>
            <a:r>
              <a:rPr kumimoji="0" lang="zh-CN" altLang="en-US" sz="2000" b="1" dirty="0">
                <a:latin typeface="+mn-ea"/>
                <a:ea typeface="+mn-ea"/>
              </a:rPr>
              <a:t>及</a:t>
            </a:r>
            <a:r>
              <a:rPr kumimoji="0" lang="en-US" altLang="zh-CN" sz="2000" b="1" dirty="0" err="1">
                <a:latin typeface="+mn-ea"/>
                <a:ea typeface="+mn-ea"/>
              </a:rPr>
              <a:t>rd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寄存器号</a:t>
            </a:r>
            <a:r>
              <a:rPr kumimoji="0" lang="en-US" altLang="zh-CN" sz="2000" b="1" dirty="0">
                <a:latin typeface="+mn-ea"/>
                <a:ea typeface="+mn-ea"/>
              </a:rPr>
              <a:t>(</a:t>
            </a:r>
            <a:r>
              <a:rPr kumimoji="0" lang="zh-CN" altLang="en-US" sz="2000" b="1" dirty="0">
                <a:latin typeface="+mn-ea"/>
                <a:ea typeface="+mn-ea"/>
              </a:rPr>
              <a:t>源及目的</a:t>
            </a:r>
            <a:r>
              <a:rPr kumimoji="0" lang="en-US" altLang="zh-CN" sz="2000" b="1" dirty="0">
                <a:latin typeface="+mn-ea"/>
                <a:ea typeface="+mn-ea"/>
              </a:rPr>
              <a:t>OPD)</a:t>
            </a:r>
            <a:r>
              <a:rPr kumimoji="0" lang="zh-CN" altLang="en-US" sz="2000" b="1" dirty="0">
                <a:latin typeface="+mn-ea"/>
                <a:ea typeface="+mn-ea"/>
              </a:rPr>
              <a:t>，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2000" b="1" dirty="0">
                <a:latin typeface="+mn-ea"/>
                <a:ea typeface="+mn-ea"/>
              </a:rPr>
              <a:t>    </a:t>
            </a:r>
            <a:r>
              <a:rPr kumimoji="0" lang="en-US" altLang="zh-CN" sz="2000" b="1" dirty="0" err="1">
                <a:latin typeface="+mn-ea"/>
                <a:ea typeface="+mn-ea"/>
              </a:rPr>
              <a:t>shamt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移位位数，</a:t>
            </a:r>
            <a:r>
              <a:rPr kumimoji="0" lang="en-US" altLang="zh-CN" sz="2000" b="1" dirty="0" err="1">
                <a:latin typeface="+mn-ea"/>
                <a:ea typeface="+mn-ea"/>
              </a:rPr>
              <a:t>Imme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立即数或偏移量，</a:t>
            </a:r>
            <a:r>
              <a:rPr kumimoji="0" lang="en-US" altLang="zh-CN" sz="2000" b="1" dirty="0" err="1">
                <a:latin typeface="+mn-ea"/>
                <a:ea typeface="+mn-ea"/>
              </a:rPr>
              <a:t>addr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形式地址</a:t>
            </a:r>
            <a:endParaRPr kumimoji="0" lang="zh-CN" altLang="en-US" sz="20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指令格式的特征：</a:t>
            </a: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扩展码为</a:t>
            </a:r>
            <a:r>
              <a:rPr lang="en-US" altLang="zh-CN" sz="2000" b="1" dirty="0">
                <a:latin typeface="宋体" pitchFamily="2" charset="-122"/>
              </a:rPr>
              <a:t>000000)</a:t>
            </a:r>
            <a:r>
              <a:rPr lang="zh-CN" altLang="en-US" b="1" dirty="0">
                <a:latin typeface="宋体" pitchFamily="2" charset="-122"/>
              </a:rPr>
              <a:t>，分开存放，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地址码个数≤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个，目的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位置不固定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隐含寻址方式位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种方式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地址码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参数分开存放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如基址寻址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2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、指令功能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常用指令有</a:t>
            </a:r>
            <a:r>
              <a:rPr lang="en-US" altLang="zh-CN" b="1" dirty="0">
                <a:latin typeface="宋体" pitchFamily="2" charset="-122"/>
              </a:rPr>
              <a:t>31</a:t>
            </a:r>
            <a:r>
              <a:rPr lang="zh-CN" altLang="en-US" b="1" dirty="0">
                <a:latin typeface="宋体" pitchFamily="2" charset="-122"/>
              </a:rPr>
              <a:t>条，包数据传送、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1028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     R-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>
                <a:latin typeface="宋体" pitchFamily="2" charset="-122"/>
              </a:rPr>
              <a:t>算术、逻辑、移位，小于置位、</a:t>
            </a:r>
            <a:r>
              <a:rPr lang="zh-CN" altLang="en-US" b="1" dirty="0">
                <a:latin typeface="宋体" pitchFamily="2" charset="-122"/>
              </a:rPr>
              <a:t>过程返回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I-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加法、逻辑、赋值，存取，小于置位、分支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跳转、过程调用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068960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指令格式的应用：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J-</a:t>
            </a:r>
            <a:r>
              <a:rPr lang="zh-CN" altLang="en-US" b="1" dirty="0">
                <a:latin typeface="宋体" pitchFamily="2" charset="-122"/>
              </a:rPr>
              <a:t>型及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(1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特征：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位置可隐含表示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大都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种格式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4933617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分支指令的实现特点：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仅有</a:t>
            </a:r>
            <a:r>
              <a:rPr lang="en-US" altLang="zh-CN" sz="2000" b="1" dirty="0" err="1">
                <a:latin typeface="宋体" pitchFamily="2" charset="-122"/>
              </a:rPr>
              <a:t>slt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sltu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beq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bne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减少了指令数量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原应为</a:t>
            </a:r>
            <a:r>
              <a:rPr lang="en-US" altLang="zh-CN" sz="2000" b="1" dirty="0">
                <a:latin typeface="宋体" pitchFamily="2" charset="-122"/>
              </a:rPr>
              <a:t>10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，无需保存标志</a:t>
            </a:r>
            <a:r>
              <a:rPr lang="en-US" altLang="zh-CN" b="1" dirty="0">
                <a:latin typeface="宋体" pitchFamily="2" charset="-122"/>
              </a:rPr>
              <a:t>(ZF/CF/SF)</a:t>
            </a:r>
          </a:p>
        </p:txBody>
      </p:sp>
      <p:sp>
        <p:nvSpPr>
          <p:cNvPr id="1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" y="2708920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latin typeface="宋体" pitchFamily="2" charset="-122"/>
              </a:rPr>
              <a:t>一定格式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操作、操作数信息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29845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§5.1 </a:t>
            </a:r>
            <a:r>
              <a:rPr lang="zh-CN" altLang="en-US" sz="3600" b="1" dirty="0">
                <a:latin typeface="宋体" pitchFamily="2" charset="-122"/>
              </a:rPr>
              <a:t>指令系统组成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79512" y="323504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指令中所有信息的编码格式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986591"/>
            <a:ext cx="8857108" cy="17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可</a:t>
            </a:r>
            <a:r>
              <a:rPr lang="zh-CN" altLang="en-US" b="1" u="sng" dirty="0">
                <a:latin typeface="宋体" pitchFamily="2" charset="-122"/>
              </a:rPr>
              <a:t>直接识别和执行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实现功能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指令系统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所有机器指令的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>
                <a:latin typeface="宋体" pitchFamily="2" charset="-122"/>
              </a:rPr>
              <a:t>，即指令集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sz="2000" dirty="0">
                <a:latin typeface="+mn-lt"/>
              </a:rPr>
              <a:t>Instruction Set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→反映硬件实现的所有功能</a:t>
            </a:r>
            <a:r>
              <a:rPr lang="en-US" altLang="zh-CN" sz="2000" b="1" dirty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79512" y="3717032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r>
              <a:rPr lang="zh-CN" altLang="en-US" b="1" dirty="0">
                <a:latin typeface="宋体" pitchFamily="2" charset="-122"/>
              </a:rPr>
              <a:t>是软硬件交界面之一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228639"/>
            <a:ext cx="7429552" cy="1008924"/>
            <a:chOff x="1144116" y="4581128"/>
            <a:chExt cx="7429552" cy="1008924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608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指令系统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指令格式及其编码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2771800" y="4740180"/>
            <a:ext cx="6120680" cy="704210"/>
            <a:chOff x="2483768" y="5389086"/>
            <a:chExt cx="6120680" cy="704210"/>
          </a:xfrm>
        </p:grpSpPr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6790989" y="5389086"/>
              <a:ext cx="517316" cy="2085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H="1" flipV="1">
              <a:off x="2483768" y="5389086"/>
              <a:ext cx="4824536" cy="212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Text Box 71"/>
            <p:cNvSpPr txBox="1">
              <a:spLocks noChangeArrowheads="1"/>
            </p:cNvSpPr>
            <p:nvPr/>
          </p:nvSpPr>
          <p:spPr bwMode="auto">
            <a:xfrm>
              <a:off x="7308304" y="5515780"/>
              <a:ext cx="1296144" cy="57751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需求与结果一致的保证</a:t>
              </a:r>
            </a:p>
          </p:txBody>
        </p: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308759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机器指令的实质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指令格式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含编码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间的约定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3" name="AutoShape 331"/>
          <p:cNvSpPr>
            <a:spLocks/>
          </p:cNvSpPr>
          <p:nvPr/>
        </p:nvSpPr>
        <p:spPr bwMode="auto">
          <a:xfrm>
            <a:off x="107504" y="4949984"/>
            <a:ext cx="1789584" cy="358775"/>
          </a:xfrm>
          <a:prstGeom prst="borderCallout2">
            <a:avLst>
              <a:gd name="adj1" fmla="val 52716"/>
              <a:gd name="adj2" fmla="val 101567"/>
              <a:gd name="adj3" fmla="val 55750"/>
              <a:gd name="adj4" fmla="val 113242"/>
              <a:gd name="adj5" fmla="val 43740"/>
              <a:gd name="adj6" fmla="val 125333"/>
            </a:avLst>
          </a:prstGeom>
          <a:solidFill>
            <a:srgbClr val="FFCCFF">
              <a:alpha val="80000"/>
            </a:srgbClr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组成仅负责实现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483768" y="3199439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  <p:bldP spid="47" grpId="0"/>
      <p:bldP spid="48" grpId="0"/>
      <p:bldP spid="51" grpId="0"/>
      <p:bldP spid="112" grpId="0"/>
      <p:bldP spid="1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30962"/>
              </p:ext>
            </p:extLst>
          </p:nvPr>
        </p:nvGraphicFramePr>
        <p:xfrm>
          <a:off x="395537" y="404664"/>
          <a:ext cx="8519864" cy="58698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55477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高位赋值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sltiu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13285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若整型数组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的首址放在</a:t>
            </a:r>
            <a:r>
              <a:rPr lang="en-US" altLang="zh-CN" b="1" dirty="0">
                <a:latin typeface="宋体" pitchFamily="2" charset="-122"/>
              </a:rPr>
              <a:t>$10</a:t>
            </a:r>
            <a:r>
              <a:rPr lang="zh-CN" altLang="en-US" b="1" dirty="0">
                <a:latin typeface="宋体" pitchFamily="2" charset="-122"/>
              </a:rPr>
              <a:t>中，说明下列指令序列的功能：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00000020H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100011 01010 01011 00000 00000 01000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00000024H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001000 01011 01100 00000 00000 01000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00000028H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101011 01010 01100 00000 00000 01000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43151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指令功能分别为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5251266"/>
            <a:ext cx="88936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因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&amp;A[0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dirty="0">
                <a:latin typeface="宋体" pitchFamily="2" charset="-122"/>
              </a:rPr>
              <a:t>，故功能为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分别写出实现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($3)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功能的指令字，其中运算均为有符号运算</a:t>
            </a: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42844" y="11967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latin typeface="宋体" pitchFamily="2" charset="-122"/>
              </a:rPr>
              <a:t>000000 00010 00011 00001 00000 100000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07504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    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latin typeface="宋体" pitchFamily="2" charset="-122"/>
              </a:rPr>
              <a:t>001000 00010 00001 11111 11111 111110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52275" y="913944"/>
            <a:ext cx="881221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</a:t>
            </a:r>
            <a:r>
              <a:rPr lang="zh-CN" altLang="en-US" b="1" spc="-100" dirty="0">
                <a:latin typeface="宋体" pitchFamily="2" charset="-122"/>
              </a:rPr>
              <a:t>整数、浮点数、位域</a:t>
            </a:r>
            <a:r>
              <a:rPr lang="en-US" altLang="zh-CN" b="1" spc="-100" dirty="0">
                <a:latin typeface="宋体" pitchFamily="2" charset="-122"/>
              </a:rPr>
              <a:t>(</a:t>
            </a:r>
            <a:r>
              <a:rPr lang="zh-CN" altLang="en-US" b="1" spc="-100" dirty="0">
                <a:latin typeface="宋体" pitchFamily="2" charset="-122"/>
              </a:rPr>
              <a:t>含逻辑数</a:t>
            </a:r>
            <a:r>
              <a:rPr lang="en-US" altLang="zh-CN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、指针、压缩</a:t>
            </a:r>
            <a:r>
              <a:rPr lang="en-US" altLang="zh-CN" b="1" spc="-100" dirty="0">
                <a:latin typeface="宋体" pitchFamily="2" charset="-122"/>
              </a:rPr>
              <a:t>SIMD</a:t>
            </a:r>
            <a:r>
              <a:rPr lang="zh-CN" altLang="en-US" b="1" spc="-100" dirty="0">
                <a:latin typeface="宋体" pitchFamily="2" charset="-122"/>
              </a:rPr>
              <a:t>数、</a:t>
            </a:r>
            <a:r>
              <a:rPr lang="en-US" altLang="zh-CN" b="1" spc="-100" dirty="0">
                <a:latin typeface="宋体" pitchFamily="2" charset="-122"/>
              </a:rPr>
              <a:t>BCD</a:t>
            </a:r>
            <a:r>
              <a:rPr lang="zh-CN" altLang="en-US" b="1" spc="-100" dirty="0">
                <a:latin typeface="宋体" pitchFamily="2" charset="-122"/>
              </a:rPr>
              <a:t>数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(</a:t>
            </a:r>
            <a:r>
              <a:rPr lang="zh-CN" altLang="en-US" sz="2000" b="1" dirty="0">
                <a:latin typeface="宋体" pitchFamily="2" charset="-122"/>
              </a:rPr>
              <a:t>同</a:t>
            </a:r>
            <a:r>
              <a:rPr lang="en-US" altLang="zh-CN" sz="2000" b="1" dirty="0">
                <a:latin typeface="宋体" pitchFamily="2" charset="-122"/>
              </a:rPr>
              <a:t>MIPS)            (32/38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    (64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     (8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52275" y="22048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位地址空间，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dirty="0">
                <a:latin typeface="宋体" pitchFamily="2" charset="-122"/>
              </a:rPr>
              <a:t>、对齐方式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r>
              <a:rPr lang="zh-CN" altLang="en-US" b="1" dirty="0">
                <a:latin typeface="宋体" pitchFamily="2" charset="-122"/>
              </a:rPr>
              <a:t>只存放常数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，小端、不对齐方式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152275" y="3565178"/>
            <a:ext cx="8812213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8×32</a:t>
            </a:r>
            <a:r>
              <a:rPr lang="zh-CN" altLang="en-US" b="1" dirty="0">
                <a:latin typeface="宋体" pitchFamily="2" charset="-122"/>
              </a:rPr>
              <a:t>位，可存放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8/16/32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(8</a:t>
            </a:r>
            <a:r>
              <a:rPr lang="zh-CN" altLang="en-US" sz="2000" b="1" dirty="0">
                <a:latin typeface="宋体" pitchFamily="2" charset="-122"/>
              </a:rPr>
              <a:t>位采用部分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方案、</a:t>
            </a:r>
            <a:r>
              <a:rPr lang="en-US" altLang="zh-CN" sz="2000" b="1" dirty="0">
                <a:latin typeface="宋体" pitchFamily="2" charset="-122"/>
              </a:rPr>
              <a:t>16</a:t>
            </a:r>
            <a:r>
              <a:rPr lang="zh-CN" altLang="en-US" sz="2000" b="1" dirty="0">
                <a:latin typeface="宋体" pitchFamily="2" charset="-122"/>
              </a:rPr>
              <a:t>位采用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低端方案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8×32</a:t>
            </a:r>
            <a:r>
              <a:rPr lang="zh-CN" altLang="en-US" b="1" dirty="0">
                <a:latin typeface="宋体" pitchFamily="2" charset="-122"/>
              </a:rPr>
              <a:t>位，双精度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占用相邻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FPR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专用寄存器有</a:t>
            </a:r>
            <a:r>
              <a:rPr lang="en-US" altLang="zh-CN" b="1" dirty="0">
                <a:latin typeface="宋体" pitchFamily="2" charset="-122"/>
              </a:rPr>
              <a:t>EIP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CS/DS/ES/FS/GS/SS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EFLAG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(EFLAG</a:t>
            </a:r>
            <a:r>
              <a:rPr lang="zh-CN" altLang="en-US" sz="2000" b="1" dirty="0">
                <a:latin typeface="宋体" pitchFamily="2" charset="-122"/>
              </a:rPr>
              <a:t>中包含</a:t>
            </a:r>
            <a:r>
              <a:rPr lang="en-US" altLang="zh-CN" sz="2000" b="1" dirty="0">
                <a:latin typeface="宋体" pitchFamily="2" charset="-122"/>
              </a:rPr>
              <a:t>ZF/CF/SF/OF/AF</a:t>
            </a:r>
            <a:r>
              <a:rPr lang="zh-CN" altLang="en-US" sz="2000" b="1" dirty="0">
                <a:latin typeface="宋体" pitchFamily="2" charset="-122"/>
              </a:rPr>
              <a:t>等标志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6" name="右大括号 35"/>
          <p:cNvSpPr/>
          <p:nvPr/>
        </p:nvSpPr>
        <p:spPr bwMode="auto">
          <a:xfrm rot="5400000">
            <a:off x="3027747" y="-59469"/>
            <a:ext cx="72008" cy="3880594"/>
          </a:xfrm>
          <a:prstGeom prst="rightBrace">
            <a:avLst>
              <a:gd name="adj1" fmla="val 365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79512" y="5683314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中所有寄存器都有限制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详见寻址方式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4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6228184" y="5733256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-517407"/>
              <a:gd name="adj4" fmla="val -22918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可进行</a:t>
            </a:r>
            <a:r>
              <a:rPr lang="en-US" altLang="zh-CN" sz="1800" b="1" dirty="0">
                <a:latin typeface="+mn-ea"/>
                <a:ea typeface="+mn-ea"/>
              </a:rPr>
              <a:t>8/16/32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</p:spTree>
    <p:extLst>
      <p:ext uri="{BB962C8B-B14F-4D97-AF65-F5344CB8AC3E}">
        <p14:creationId xmlns:p14="http://schemas.microsoft.com/office/powerpoint/2010/main" val="2537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6" grpId="0" animBg="1"/>
      <p:bldP spid="37" grpId="0" autoUpdateAnimBg="0"/>
      <p:bldP spid="12" grpId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8682"/>
              </p:ext>
            </p:extLst>
          </p:nvPr>
        </p:nvGraphicFramePr>
        <p:xfrm>
          <a:off x="899592" y="942808"/>
          <a:ext cx="7777163" cy="4358400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＝指令中的立即数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(I)×S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(EIP)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138">
                <a:tc gridSpan="3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R—EAX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ECX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，基址寄存器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B—EBX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，变址寄存器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I—ESI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EIP—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程序计数器，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比例因子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5365665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>
                <a:latin typeface="宋体" pitchFamily="2" charset="-122"/>
              </a:rPr>
              <a:t>除相对寻址外的寻址方式，隐含方式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>
                <a:latin typeface="宋体" pitchFamily="2" charset="-122"/>
              </a:rPr>
              <a:t>直接、寄存器间接、相对等，隐含方式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3E1-ED01-4BB4-BEA0-120D2C6BBC2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7852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有多种指令格式，采用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变长指令字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i="1" dirty="0">
                <a:latin typeface="+mn-lt"/>
              </a:rPr>
              <a:t>x</a:t>
            </a:r>
            <a:r>
              <a:rPr lang="zh-CN" altLang="en-US" sz="2000" b="1" dirty="0">
                <a:latin typeface="宋体" pitchFamily="2" charset="-122"/>
              </a:rPr>
              <a:t>字节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179388" y="124936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+]</a:t>
            </a:r>
            <a:r>
              <a:rPr lang="zh-CN" altLang="en-US" b="1" dirty="0">
                <a:latin typeface="宋体" pitchFamily="2" charset="-122"/>
              </a:rPr>
              <a:t>指令本身    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+mn-ea"/>
                <a:ea typeface="+mn-ea"/>
              </a:rPr>
              <a:t>[ ]</a:t>
            </a:r>
            <a:r>
              <a:rPr lang="zh-CN" altLang="en-US" sz="2000" b="1" dirty="0"/>
              <a:t>指可以缺省</a:t>
            </a:r>
            <a:endParaRPr lang="zh-CN" altLang="en-US" b="1" dirty="0"/>
          </a:p>
        </p:txBody>
      </p:sp>
      <p:sp>
        <p:nvSpPr>
          <p:cNvPr id="117894" name="Text Box 134"/>
          <p:cNvSpPr txBox="1">
            <a:spLocks noChangeArrowheads="1"/>
          </p:cNvSpPr>
          <p:nvPr/>
        </p:nvSpPr>
        <p:spPr bwMode="auto">
          <a:xfrm>
            <a:off x="179388" y="364502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指令前缀：                      </a:t>
            </a:r>
            <a:r>
              <a:rPr lang="zh-CN" altLang="en-US" sz="1800" b="1" dirty="0">
                <a:latin typeface="宋体" pitchFamily="2" charset="-122"/>
              </a:rPr>
              <a:t>←保持</a:t>
            </a:r>
            <a:r>
              <a:rPr lang="zh-CN" altLang="en-US" sz="1800" b="1" dirty="0"/>
              <a:t>兼容性的常见方法</a:t>
            </a:r>
            <a:endParaRPr lang="en-US" altLang="zh-CN" sz="1800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显式指明指令本身的功能特征或参数类型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 如：</a:t>
            </a:r>
            <a:r>
              <a:rPr lang="zh-CN" altLang="en-US" sz="2000" b="1" dirty="0">
                <a:latin typeface="宋体" pitchFamily="2" charset="-122"/>
              </a:rPr>
              <a:t>不改变指令本身，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与操作码的首字节互斥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无二义性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57400" indent="-20574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使用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Times New Roman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指令的特征或参数与之前指令相同时，相应的指令前缀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可缺省</a:t>
            </a:r>
          </a:p>
        </p:txBody>
      </p:sp>
      <p:graphicFrame>
        <p:nvGraphicFramePr>
          <p:cNvPr id="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86022"/>
              </p:ext>
            </p:extLst>
          </p:nvPr>
        </p:nvGraphicFramePr>
        <p:xfrm>
          <a:off x="971600" y="1719168"/>
          <a:ext cx="6624910" cy="624840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1506"/>
              </p:ext>
            </p:extLst>
          </p:nvPr>
        </p:nvGraphicFramePr>
        <p:xfrm>
          <a:off x="971426" y="2348880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7924" name="Group 164"/>
          <p:cNvGrpSpPr>
            <a:grpSpLocks/>
          </p:cNvGrpSpPr>
          <p:nvPr/>
        </p:nvGrpSpPr>
        <p:grpSpPr bwMode="auto">
          <a:xfrm>
            <a:off x="2337023" y="2996952"/>
            <a:ext cx="4467225" cy="649288"/>
            <a:chOff x="1337" y="2308"/>
            <a:chExt cx="2814" cy="409"/>
          </a:xfrm>
        </p:grpSpPr>
        <p:sp>
          <p:nvSpPr>
            <p:cNvPr id="117907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7908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117909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7913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4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5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17916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17917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117918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117919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0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1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53" grpId="0" autoUpdateAnimBg="0"/>
      <p:bldP spid="117894" grpId="0"/>
      <p:bldP spid="1179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BBC-B254-4620-90A8-55C6E04349C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8731" name="Text Box 251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指令本身：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采用扩展编码，分开存放；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用</a:t>
            </a:r>
            <a:r>
              <a:rPr lang="en-US" altLang="zh-CN" b="1" dirty="0">
                <a:latin typeface="宋体" pitchFamily="2" charset="-122"/>
              </a:rPr>
              <a:t>W</a:t>
            </a:r>
            <a:r>
              <a:rPr lang="zh-CN" altLang="en-US" b="1" dirty="0">
                <a:latin typeface="宋体" pitchFamily="2" charset="-122"/>
              </a:rPr>
              <a:t>位表示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长度，用</a:t>
            </a:r>
            <a:r>
              <a:rPr lang="en-US" altLang="zh-CN" b="1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位表示目的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772816"/>
            <a:ext cx="5400600" cy="1258140"/>
            <a:chOff x="1907704" y="3184881"/>
            <a:chExt cx="5400600" cy="125814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     W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1B/2B              1B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r>
                <a:rPr lang="en-US" altLang="zh-CN" sz="1800" b="1" dirty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724128" y="3569027"/>
              <a:ext cx="1584176" cy="796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取值只有一种时缺省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01"/>
          <p:cNvSpPr txBox="1">
            <a:spLocks noChangeArrowheads="1"/>
          </p:cNvSpPr>
          <p:nvPr/>
        </p:nvSpPr>
        <p:spPr bwMode="auto">
          <a:xfrm>
            <a:off x="179388" y="309102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spc="-100" dirty="0">
                <a:latin typeface="宋体" pitchFamily="2" charset="-122"/>
              </a:rPr>
              <a:t>≤2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且</a:t>
            </a:r>
            <a:r>
              <a:rPr lang="en-US" altLang="zh-CN" sz="2000" b="1" dirty="0">
                <a:latin typeface="宋体" pitchFamily="2" charset="-122"/>
              </a:rPr>
              <a:t>IMME</a:t>
            </a:r>
            <a:r>
              <a:rPr lang="zh-CN" altLang="en-US" sz="2000" b="1" spc="-100" dirty="0">
                <a:latin typeface="宋体" pitchFamily="2" charset="-122"/>
              </a:rPr>
              <a:t>及</a:t>
            </a:r>
            <a:r>
              <a:rPr lang="en-US" altLang="zh-CN" sz="2000" b="1" spc="-100" dirty="0">
                <a:latin typeface="宋体" pitchFamily="2" charset="-122"/>
              </a:rPr>
              <a:t>MEM</a:t>
            </a:r>
            <a:r>
              <a:rPr lang="zh-CN" altLang="en-US" sz="2000" b="1" spc="-100" dirty="0">
                <a:latin typeface="宋体" pitchFamily="2" charset="-122"/>
              </a:rPr>
              <a:t>型地址码均≤</a:t>
            </a:r>
            <a:r>
              <a:rPr lang="en-US" altLang="zh-CN" sz="2000" b="1" spc="-100" dirty="0">
                <a:latin typeface="宋体" pitchFamily="2" charset="-122"/>
              </a:rPr>
              <a:t>1</a:t>
            </a:r>
            <a:r>
              <a:rPr lang="zh-CN" altLang="en-US" sz="2000" b="1" spc="-100" dirty="0">
                <a:latin typeface="宋体" pitchFamily="2" charset="-122"/>
              </a:rPr>
              <a:t>个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，共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种地址码；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32907" y="3717032"/>
            <a:ext cx="6943549" cy="576064"/>
            <a:chOff x="1588891" y="4183249"/>
            <a:chExt cx="6943549" cy="57606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588891" y="4185238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302131" y="4185238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1588891" y="4505450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302131" y="4505450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131840" y="4185238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901698" y="4185238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131840" y="4510210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901698" y="4510210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4716016" y="4185238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716017" y="4505449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5580112" y="4255257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012160" y="4183249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804248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012160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804248" y="4510211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740352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7740352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08722" y="4941168"/>
            <a:ext cx="6583758" cy="1006301"/>
            <a:chOff x="1948682" y="4655417"/>
            <a:chExt cx="6583758" cy="1006301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852838" y="4655417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357663" y="4655417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5076800" y="4655417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5797525" y="4657006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3852838" y="5013175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357663" y="5013175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5076800" y="5013175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5797525" y="5013175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4" name="Text Box 16"/>
            <p:cNvSpPr txBox="1">
              <a:spLocks noChangeArrowheads="1"/>
            </p:cNvSpPr>
            <p:nvPr/>
          </p:nvSpPr>
          <p:spPr bwMode="auto">
            <a:xfrm>
              <a:off x="7021488" y="5013175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IMME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3852838" y="5374380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4357663" y="5372791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5076800" y="5374379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797525" y="5374379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948682" y="4655418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948682" y="5013870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948682" y="537437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</p:grpSp>
      <p:sp>
        <p:nvSpPr>
          <p:cNvPr id="103" name="Text Box 141"/>
          <p:cNvSpPr txBox="1">
            <a:spLocks noChangeArrowheads="1"/>
          </p:cNvSpPr>
          <p:nvPr/>
        </p:nvSpPr>
        <p:spPr bwMode="auto">
          <a:xfrm>
            <a:off x="179512" y="4387170"/>
            <a:ext cx="89289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地址码组合由操作码指明，仅</a:t>
            </a:r>
            <a:r>
              <a:rPr lang="en-US" altLang="zh-CN" b="1" dirty="0">
                <a:latin typeface="宋体" pitchFamily="2" charset="-122"/>
              </a:rPr>
              <a:t>R/M</a:t>
            </a:r>
            <a:r>
              <a:rPr lang="zh-CN" altLang="en-US" b="1" dirty="0">
                <a:latin typeface="宋体" pitchFamily="2" charset="-122"/>
              </a:rPr>
              <a:t>型需寻址方式位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57166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§5.5  </a:t>
            </a:r>
            <a:r>
              <a:rPr lang="zh-CN" altLang="en-US" sz="3600" b="1" dirty="0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188583"/>
            <a:ext cx="88123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en-US" altLang="zh-CN" b="1" dirty="0">
                <a:latin typeface="+mn-lt"/>
              </a:rPr>
              <a:t>—</a:t>
            </a:r>
            <a:r>
              <a:rPr lang="zh-CN" altLang="en-US" b="1" dirty="0">
                <a:latin typeface="+mn-lt"/>
              </a:rPr>
              <a:t>→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en-US" altLang="zh-CN" b="1" dirty="0"/>
              <a:t>—</a:t>
            </a:r>
            <a:r>
              <a:rPr lang="zh-CN" altLang="en-US" b="1" dirty="0"/>
              <a:t>→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196752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*指令系统对系统性能的影响：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指令的功能及种类，可减少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zh-CN" altLang="en-US" b="1" dirty="0">
                <a:latin typeface="宋体" pitchFamily="2" charset="-122"/>
              </a:rPr>
              <a:t>及存储空间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指令的功能及种类，可减小</a:t>
            </a:r>
            <a:r>
              <a:rPr lang="en-US" altLang="zh-CN" b="1" dirty="0">
                <a:latin typeface="宋体" pitchFamily="2" charset="-122"/>
              </a:rPr>
              <a:t>CPI</a:t>
            </a:r>
          </a:p>
        </p:txBody>
      </p:sp>
      <p:sp>
        <p:nvSpPr>
          <p:cNvPr id="8310" name="AutoShape 1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1" name="AutoShape 1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6589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存在问题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支持软件、支持硬件是矛盾的，且不易调和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，以减少程序中的指令数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几个～几十个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marL="990600" indent="-99060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·</a:t>
            </a:r>
            <a:r>
              <a:rPr lang="zh-CN" altLang="en-US" sz="2200" b="1" dirty="0">
                <a:latin typeface="宋体" pitchFamily="2" charset="-122"/>
              </a:rPr>
              <a:t>指令功能复杂、悬殊大，编译程序复杂，执行控制复杂，不有利于流水等技术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1" name="AutoShape 1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en-US" altLang="zh-CN" sz="2200" b="1" spc="-50" dirty="0">
                <a:latin typeface="宋体" pitchFamily="2" charset="-122"/>
              </a:rPr>
              <a:t>IA16(117+16)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IA64(+</a:t>
            </a:r>
            <a:r>
              <a:rPr lang="en-US" altLang="zh-CN" sz="2200" b="1" spc="-50" dirty="0">
                <a:latin typeface="+mn-ea"/>
              </a:rPr>
              <a:t>EM64T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 </a:t>
            </a:r>
            <a:r>
              <a:rPr lang="en-US" altLang="zh-CN" sz="2200" b="1" spc="-50" dirty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>
                <a:latin typeface="+mn-ea"/>
                <a:ea typeface="+mn-ea"/>
              </a:rPr>
              <a:t>MMX(57)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SSE(+70)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SSE2(144)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SSE3(+12)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·</a:t>
            </a:r>
            <a:r>
              <a:rPr lang="zh-CN" altLang="en-US" sz="2200" b="1" dirty="0">
                <a:latin typeface="宋体" pitchFamily="2" charset="-122"/>
              </a:rPr>
              <a:t>执行控制简单，有利于流水、并行处理技术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侧重</a:t>
            </a:r>
            <a:r>
              <a:rPr lang="zh-CN" altLang="en-US" b="1" dirty="0">
                <a:solidFill>
                  <a:srgbClr val="990099"/>
                </a:solidFill>
              </a:rPr>
              <a:t>简化指令功能</a:t>
            </a:r>
            <a:r>
              <a:rPr lang="zh-CN" altLang="en-US" b="1" dirty="0"/>
              <a:t>，以</a:t>
            </a:r>
            <a:r>
              <a:rPr lang="zh-CN" altLang="en-US" b="1" dirty="0">
                <a:latin typeface="宋体" pitchFamily="2" charset="-122"/>
              </a:rPr>
              <a:t>提高指令执行速度</a:t>
            </a:r>
            <a:r>
              <a:rPr lang="en-US" altLang="zh-CN" b="1" dirty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>
                <a:latin typeface="宋体" pitchFamily="2" charset="-122"/>
              </a:rPr>
              <a:t>RISC 1</a:t>
            </a:r>
            <a:r>
              <a:rPr lang="zh-CN" altLang="en-US" sz="2200" b="1" spc="-50" dirty="0">
                <a:latin typeface="宋体" pitchFamily="2" charset="-122"/>
              </a:rPr>
              <a:t>有</a:t>
            </a:r>
            <a:r>
              <a:rPr lang="en-US" altLang="zh-CN" sz="2200" b="1" spc="-50" dirty="0">
                <a:latin typeface="宋体" pitchFamily="2" charset="-122"/>
              </a:rPr>
              <a:t>31</a:t>
            </a:r>
            <a:r>
              <a:rPr lang="zh-CN" altLang="en-US" sz="2200" b="1" spc="-50" dirty="0">
                <a:latin typeface="宋体" pitchFamily="2" charset="-122"/>
              </a:rPr>
              <a:t>条指令、</a:t>
            </a:r>
            <a:r>
              <a:rPr lang="en-US" altLang="zh-CN" sz="2200" b="1" spc="-50" dirty="0">
                <a:latin typeface="宋体" pitchFamily="2" charset="-122"/>
              </a:rPr>
              <a:t>78</a:t>
            </a:r>
            <a:r>
              <a:rPr lang="zh-CN" altLang="en-US" sz="2200" b="1" spc="-50" dirty="0">
                <a:latin typeface="宋体" pitchFamily="2" charset="-122"/>
              </a:rPr>
              <a:t>个寄存器</a:t>
            </a:r>
            <a:endParaRPr lang="en-US" altLang="zh-CN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               MIPS16</a:t>
            </a:r>
            <a:r>
              <a:rPr lang="zh-CN" altLang="en-US" sz="2200" b="1" spc="-50" dirty="0">
                <a:latin typeface="+mn-ea"/>
                <a:ea typeface="+mn-ea"/>
              </a:rPr>
              <a:t>有</a:t>
            </a:r>
            <a:r>
              <a:rPr lang="en-US" altLang="zh-CN" sz="2200" b="1" spc="-50" dirty="0">
                <a:latin typeface="+mn-ea"/>
                <a:ea typeface="+mn-ea"/>
              </a:rPr>
              <a:t>31</a:t>
            </a:r>
            <a:r>
              <a:rPr lang="zh-CN" altLang="en-US" sz="2200" b="1" spc="-50" dirty="0">
                <a:latin typeface="+mn-ea"/>
                <a:ea typeface="+mn-ea"/>
              </a:rPr>
              <a:t>条指令、</a:t>
            </a:r>
            <a:r>
              <a:rPr lang="en-US" altLang="zh-CN" sz="2200" b="1" spc="-50" dirty="0">
                <a:latin typeface="+mn-ea"/>
                <a:ea typeface="+mn-ea"/>
              </a:rPr>
              <a:t>MIPS32</a:t>
            </a:r>
            <a:r>
              <a:rPr lang="zh-CN" altLang="en-US" sz="2200" b="1" spc="-50" dirty="0">
                <a:latin typeface="+mn-ea"/>
                <a:ea typeface="+mn-ea"/>
              </a:rPr>
              <a:t>为</a:t>
            </a:r>
            <a:r>
              <a:rPr lang="en-US" altLang="zh-CN" sz="2200" b="1" spc="-50" dirty="0">
                <a:latin typeface="+mn-ea"/>
                <a:ea typeface="+mn-ea"/>
              </a:rPr>
              <a:t>150</a:t>
            </a:r>
            <a:r>
              <a:rPr lang="zh-CN" altLang="en-US" sz="2200" b="1" spc="-50" dirty="0">
                <a:latin typeface="+mn-ea"/>
                <a:ea typeface="+mn-ea"/>
              </a:rPr>
              <a:t>多条</a:t>
            </a:r>
            <a:endParaRPr lang="en-US" altLang="zh-CN" sz="2200" b="1" spc="-50" dirty="0">
              <a:latin typeface="宋体" pitchFamily="2" charset="-122"/>
              <a:ea typeface="+mn-ea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40983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、指令的操作数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179263" y="193559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*高级语言支持的数据类型：</a:t>
            </a:r>
            <a:r>
              <a:rPr lang="zh-CN" altLang="en-US" b="1" u="sng" dirty="0">
                <a:solidFill>
                  <a:srgbClr val="990099"/>
                </a:solidFill>
              </a:rPr>
              <a:t>基本</a:t>
            </a:r>
            <a:r>
              <a:rPr lang="zh-CN" altLang="en-US" b="1" dirty="0"/>
              <a:t>数据类型、</a:t>
            </a:r>
            <a:r>
              <a:rPr lang="zh-CN" altLang="en-US" b="1" u="sng" dirty="0">
                <a:solidFill>
                  <a:srgbClr val="990099"/>
                </a:solidFill>
              </a:rPr>
              <a:t>高级</a:t>
            </a:r>
            <a:r>
              <a:rPr lang="zh-CN" altLang="en-US" b="1" dirty="0"/>
              <a:t>数据类型</a:t>
            </a:r>
            <a:endParaRPr lang="en-US" altLang="zh-CN" b="1" dirty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        </a:t>
            </a:r>
            <a:r>
              <a:rPr lang="zh-CN" altLang="en-US" sz="1800" dirty="0">
                <a:latin typeface="宋体" pitchFamily="2" charset="-122"/>
              </a:rPr>
              <a:t>└←</a:t>
            </a:r>
            <a:r>
              <a:rPr lang="zh-CN" altLang="en-US" sz="1800" b="1" dirty="0">
                <a:latin typeface="宋体" pitchFamily="2" charset="-122"/>
              </a:rPr>
              <a:t>编程效率的要求→</a:t>
            </a:r>
            <a:r>
              <a:rPr lang="zh-CN" altLang="en-US" sz="1800" dirty="0">
                <a:latin typeface="宋体" pitchFamily="2" charset="-122"/>
              </a:rPr>
              <a:t>┘</a:t>
            </a: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1403648" y="3501008"/>
            <a:ext cx="7129465" cy="720725"/>
            <a:chOff x="339" y="2251"/>
            <a:chExt cx="4491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339" y="2341"/>
              <a:ext cx="149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高级语言所支持类型</a:t>
              </a: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>
                  <a:latin typeface="宋体" pitchFamily="2" charset="-122"/>
                </a:rPr>
                <a:t>(1-x%)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>
                  <a:latin typeface="宋体" pitchFamily="2" charset="-122"/>
                </a:rPr>
                <a:t>(x%)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333" y="2341"/>
              <a:ext cx="14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指令系统所支持类型</a:t>
              </a: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2" y="871552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*指令功能：</a:t>
            </a:r>
            <a:r>
              <a:rPr lang="zh-CN" altLang="en-US" b="1" dirty="0">
                <a:latin typeface="宋体" pitchFamily="2" charset="-122"/>
              </a:rPr>
              <a:t>即指令可实现的操作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硬件要求区分操作数类型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79512" y="270892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*指令系统支持的数据类型：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>
                <a:latin typeface="宋体" pitchFamily="2" charset="-122"/>
              </a:rPr>
              <a:t>的数据类型</a:t>
            </a:r>
            <a:endParaRPr lang="en-US" altLang="zh-CN" b="1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                                       └←</a:t>
            </a:r>
            <a:r>
              <a:rPr lang="zh-CN" altLang="en-US" sz="1800" b="1" dirty="0">
                <a:latin typeface="宋体" pitchFamily="2" charset="-122"/>
              </a:rPr>
              <a:t>硬件性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价的要求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均为基本类型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388" y="4183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类型示例：</a:t>
            </a:r>
            <a:r>
              <a:rPr lang="zh-CN" altLang="en-US" b="1" dirty="0">
                <a:latin typeface="宋体" pitchFamily="2" charset="-122"/>
              </a:rPr>
              <a:t>以</a:t>
            </a:r>
            <a:r>
              <a:rPr lang="en-US" altLang="zh-CN" b="1" dirty="0">
                <a:latin typeface="宋体" pitchFamily="2" charset="-122"/>
              </a:rPr>
              <a:t>IA32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>
                <a:latin typeface="+mn-lt"/>
              </a:rPr>
              <a:t>Intel Architecture 32bit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为例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位的整数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及逻辑数，</a:t>
            </a:r>
            <a:r>
              <a:rPr lang="en-US" altLang="zh-CN" b="1" dirty="0">
                <a:latin typeface="宋体" pitchFamily="2" charset="-122"/>
              </a:rPr>
              <a:t>32/48</a:t>
            </a:r>
            <a:r>
              <a:rPr lang="zh-CN" altLang="en-US" b="1" dirty="0">
                <a:latin typeface="宋体" pitchFamily="2" charset="-122"/>
              </a:rPr>
              <a:t>位的指针，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32/64</a:t>
            </a:r>
            <a:r>
              <a:rPr lang="zh-CN" altLang="en-US" b="1" dirty="0">
                <a:latin typeface="宋体" pitchFamily="2" charset="-122"/>
              </a:rPr>
              <a:t>位的浮点数，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en-US" altLang="zh-CN" b="1" dirty="0">
                <a:latin typeface="宋体" pitchFamily="2" charset="-122"/>
              </a:rPr>
              <a:t>BCD</a:t>
            </a:r>
            <a:r>
              <a:rPr lang="zh-CN" altLang="en-US" b="1" dirty="0">
                <a:latin typeface="宋体" pitchFamily="2" charset="-122"/>
              </a:rPr>
              <a:t>数，</a:t>
            </a:r>
            <a:r>
              <a:rPr lang="en-US" altLang="zh-CN" b="1" dirty="0">
                <a:latin typeface="宋体" pitchFamily="2" charset="-122"/>
              </a:rPr>
              <a:t>64</a:t>
            </a:r>
            <a:r>
              <a:rPr lang="zh-CN" altLang="en-US" b="1" dirty="0">
                <a:latin typeface="宋体" pitchFamily="2" charset="-122"/>
              </a:rPr>
              <a:t>位的压缩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>
                <a:latin typeface="宋体" pitchFamily="2" charset="-122"/>
              </a:rPr>
              <a:t>数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512" y="558924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的部件：</a:t>
            </a:r>
            <a:r>
              <a:rPr lang="zh-CN" altLang="en-US" b="1" dirty="0">
                <a:latin typeface="宋体" pitchFamily="2" charset="-122"/>
              </a:rPr>
              <a:t>寄存器、存储器、外设等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26317" grpId="0"/>
      <p:bldP spid="21" grpId="0"/>
      <p:bldP spid="23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较好，得益于流水、并行技术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(</a:t>
            </a:r>
            <a:r>
              <a:rPr lang="zh-CN" altLang="en-US" sz="2000" b="1" dirty="0">
                <a:latin typeface="宋体" pitchFamily="2" charset="-122"/>
              </a:rPr>
              <a:t>速度、成本、功耗等方面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软件方面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较好，得益于已有软件、软件兼容性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相当，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成本低、更新快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市场份额大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3135526"/>
            <a:ext cx="881221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的发展：</a:t>
            </a:r>
            <a:r>
              <a:rPr lang="zh-CN" altLang="en-US" b="1" dirty="0">
                <a:latin typeface="宋体" pitchFamily="2" charset="-122"/>
              </a:rPr>
              <a:t>技术交融、和平共处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RISC—</a:t>
            </a:r>
            <a:r>
              <a:rPr lang="zh-CN" altLang="en-US" b="1" dirty="0">
                <a:latin typeface="宋体" pitchFamily="2" charset="-122"/>
              </a:rPr>
              <a:t>指令系统日趋复杂，纯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4074457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CISC—</a:t>
            </a:r>
            <a:r>
              <a:rPr lang="zh-CN" altLang="en-US" b="1" dirty="0">
                <a:latin typeface="宋体" pitchFamily="2" charset="-122"/>
              </a:rPr>
              <a:t>汲取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外壳＋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内核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     (</a:t>
            </a:r>
            <a:r>
              <a:rPr lang="zh-CN" altLang="en-US" sz="2000" b="1" dirty="0">
                <a:latin typeface="宋体" pitchFamily="2" charset="-122"/>
              </a:rPr>
              <a:t>从</a:t>
            </a:r>
            <a:r>
              <a:rPr lang="en-US" altLang="zh-CN" sz="2000" b="1" dirty="0">
                <a:latin typeface="宋体" pitchFamily="2" charset="-122"/>
              </a:rPr>
              <a:t>80486</a:t>
            </a:r>
            <a:r>
              <a:rPr lang="zh-CN" altLang="en-US" sz="2000" b="1" dirty="0">
                <a:latin typeface="宋体" pitchFamily="2" charset="-122"/>
              </a:rPr>
              <a:t>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79388" y="573405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P166—8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9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*操作功能的类型：</a:t>
            </a:r>
            <a:r>
              <a:rPr lang="zh-CN" altLang="en-US" b="1" dirty="0"/>
              <a:t>数据传送、算逻运算、转移控制等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79512" y="1301391"/>
            <a:ext cx="8785101" cy="2775681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*指令功能的表示：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借鉴</a:t>
            </a:r>
            <a:r>
              <a:rPr lang="en-US" altLang="zh-CN" b="1" dirty="0">
                <a:latin typeface="宋体" pitchFamily="2" charset="-122"/>
              </a:rPr>
              <a:t>Intel</a:t>
            </a:r>
            <a:r>
              <a:rPr lang="zh-CN" altLang="en-US" b="1" dirty="0">
                <a:latin typeface="宋体" pitchFamily="2" charset="-122"/>
              </a:rPr>
              <a:t>表示方法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>
                <a:latin typeface="宋体" pitchFamily="2" charset="-122"/>
              </a:rPr>
              <a:t>第</a:t>
            </a:r>
            <a:r>
              <a:rPr lang="en-US" altLang="zh-CN" sz="2200" b="1" u="sng" dirty="0">
                <a:latin typeface="宋体" pitchFamily="2" charset="-122"/>
              </a:rPr>
              <a:t>a</a:t>
            </a:r>
            <a:r>
              <a:rPr lang="zh-CN" altLang="en-US" sz="2200" b="1" u="sng" dirty="0">
                <a:latin typeface="宋体" pitchFamily="2" charset="-122"/>
              </a:rPr>
              <a:t>个寄存器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表示，</a:t>
            </a:r>
            <a:r>
              <a:rPr lang="zh-CN" altLang="en-US" sz="2200" b="1" u="sng" dirty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存储单元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>
                <a:latin typeface="宋体" pitchFamily="2" charset="-122"/>
              </a:rPr>
              <a:t>第</a:t>
            </a:r>
            <a:r>
              <a:rPr lang="en-US" altLang="zh-CN" sz="2200" b="1" u="sng" dirty="0">
                <a:latin typeface="宋体" pitchFamily="2" charset="-122"/>
              </a:rPr>
              <a:t>b</a:t>
            </a:r>
            <a:r>
              <a:rPr lang="zh-CN" altLang="en-US" sz="2200" b="1" u="sng" dirty="0">
                <a:latin typeface="宋体" pitchFamily="2" charset="-122"/>
              </a:rPr>
              <a:t>个存储单元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表示，</a:t>
            </a:r>
            <a:r>
              <a:rPr lang="zh-CN" altLang="en-US" sz="2200" b="1" u="sng" dirty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用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←源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OP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OPD2 </a:t>
            </a:r>
            <a:r>
              <a:rPr lang="zh-CN" altLang="en-US" sz="2200" b="1" dirty="0">
                <a:latin typeface="+mn-ea"/>
              </a:rPr>
              <a:t>表示，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 </a:t>
            </a:r>
            <a:r>
              <a:rPr lang="zh-CN" altLang="en-US" sz="2200" b="1" u="sng" dirty="0">
                <a:latin typeface="宋体" pitchFamily="2" charset="-122"/>
              </a:rPr>
              <a:t>源</a:t>
            </a:r>
            <a:r>
              <a:rPr lang="en-US" altLang="zh-CN" sz="2200" b="1" u="sng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200" b="1" dirty="0">
                <a:latin typeface="宋体" pitchFamily="2" charset="-122"/>
              </a:rPr>
              <a:t>表示，</a:t>
            </a:r>
            <a:r>
              <a:rPr lang="zh-CN" altLang="en-US" sz="2200" b="1" u="sng" dirty="0">
                <a:latin typeface="宋体" pitchFamily="2" charset="-122"/>
              </a:rPr>
              <a:t>目的</a:t>
            </a:r>
            <a:r>
              <a:rPr lang="en-US" altLang="zh-CN" sz="2200" b="1" u="sng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145448"/>
            <a:ext cx="8785225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，       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R0←M[0100H]</a:t>
            </a:r>
            <a:r>
              <a:rPr lang="zh-CN" altLang="en-US" sz="2200" b="1" dirty="0">
                <a:latin typeface="宋体" pitchFamily="2" charset="-122"/>
              </a:rPr>
              <a:t>，   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M[0100H]←(R2)</a:t>
            </a:r>
            <a:r>
              <a:rPr lang="zh-CN" altLang="en-US" sz="2200" b="1" dirty="0">
                <a:latin typeface="宋体" pitchFamily="2" charset="-122"/>
              </a:rPr>
              <a:t>， 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R0←(R2)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(R3)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  2#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3#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>
                <a:latin typeface="宋体" pitchFamily="2" charset="-122"/>
              </a:rPr>
              <a:t>、结果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29024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>
                <a:latin typeface="宋体" pitchFamily="2" charset="-122"/>
              </a:rPr>
              <a:t>、</a:t>
            </a:r>
            <a:r>
              <a:rPr lang="en-US" altLang="zh-CN" b="1" spc="-50" dirty="0">
                <a:latin typeface="宋体" pitchFamily="2" charset="-122"/>
              </a:rPr>
              <a:t>MEM</a:t>
            </a:r>
            <a:r>
              <a:rPr lang="zh-CN" altLang="en-US" b="1" spc="-50" dirty="0">
                <a:latin typeface="宋体" pitchFamily="2" charset="-122"/>
              </a:rPr>
              <a:t>、外设间的数据传送</a:t>
            </a:r>
            <a:r>
              <a:rPr lang="zh-CN" altLang="en-US" sz="2000" b="1" spc="-50" dirty="0">
                <a:latin typeface="宋体" pitchFamily="2" charset="-122"/>
              </a:rPr>
              <a:t>（均可为目的</a:t>
            </a:r>
            <a:r>
              <a:rPr lang="en-US" altLang="zh-CN" sz="2000" b="1" spc="-50" dirty="0">
                <a:latin typeface="宋体" pitchFamily="2" charset="-122"/>
              </a:rPr>
              <a:t>OPD</a:t>
            </a:r>
            <a:r>
              <a:rPr lang="zh-CN" altLang="en-US" sz="2000" b="1" spc="-50" dirty="0">
                <a:latin typeface="宋体" pitchFamily="2" charset="-122"/>
              </a:rPr>
              <a:t>）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R0←M[0100H]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M[0100H]←(R2)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信息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数值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字符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地址等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4427984" y="1844824"/>
            <a:ext cx="3640488" cy="389051"/>
          </a:xfrm>
          <a:prstGeom prst="wedgeRectCallout">
            <a:avLst>
              <a:gd name="adj1" fmla="val -58670"/>
              <a:gd name="adj2" fmla="val 4795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/>
              <a:t>无需区分数据类型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没有数据运算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512" y="26293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长度</a:t>
            </a:r>
            <a:r>
              <a:rPr lang="zh-CN" altLang="en-US" b="1" dirty="0">
                <a:latin typeface="宋体" pitchFamily="2" charset="-122"/>
              </a:rPr>
              <a:t>相同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79512" y="30910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实现方法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长度不同时，先进行位扩展、截断操作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9512" y="3573016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相关的操作：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位扩展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零扩展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符号扩展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、截断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R0←ZExt((R1)</a:t>
            </a:r>
            <a:r>
              <a:rPr lang="en-US" altLang="zh-CN" sz="2200" b="1" baseline="-16000" dirty="0">
                <a:latin typeface="宋体" pitchFamily="2" charset="-122"/>
              </a:rPr>
              <a:t>H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R0←SExt(M[0100H])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M[0100H]←Cut((R2))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521958" y="1844824"/>
            <a:ext cx="4786346" cy="1071570"/>
          </a:xfrm>
          <a:prstGeom prst="wedgeRectCallout">
            <a:avLst>
              <a:gd name="adj1" fmla="val -59486"/>
              <a:gd name="adj2" fmla="val -5837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36000" rIns="54000" bIns="36000" anchor="ctr" anchorCtr="0"/>
          <a:lstStyle/>
          <a:p>
            <a:pPr algn="just">
              <a:spcBef>
                <a:spcPts val="300"/>
              </a:spcBef>
            </a:pPr>
            <a:r>
              <a:rPr lang="zh-CN" altLang="en-US" sz="2000" b="1" dirty="0">
                <a:latin typeface="宋体" pitchFamily="2" charset="-122"/>
              </a:rPr>
              <a:t>①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>
                <a:latin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>
                <a:latin typeface="宋体" pitchFamily="2" charset="-122"/>
              </a:rPr>
              <a:t>③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365104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对关系运算的支持：</a:t>
            </a:r>
            <a:r>
              <a:rPr lang="zh-CN" altLang="en-US" b="1" dirty="0">
                <a:latin typeface="宋体" pitchFamily="2" charset="-122"/>
              </a:rPr>
              <a:t>产生运算结果标志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即指令执行的状态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结果标志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ZF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        </a:t>
            </a:r>
            <a:r>
              <a:rPr lang="en-US" altLang="zh-CN" b="1" dirty="0">
                <a:latin typeface="宋体" pitchFamily="2" charset="-122"/>
              </a:rPr>
              <a:t>OF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标志保存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状态寄存器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PSR</a:t>
            </a:r>
            <a:r>
              <a:rPr lang="zh-CN" altLang="en-US" b="1" dirty="0">
                <a:latin typeface="宋体" pitchFamily="2" charset="-122"/>
              </a:rPr>
              <a:t>保存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加、减、乘、除、＋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、－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、求补等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如：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M[0100H]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与、或、非等  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←按位运算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如：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79388" y="249289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+mn-lt"/>
              </a:rPr>
              <a:t>~</a:t>
            </a:r>
            <a:r>
              <a:rPr lang="en-US" altLang="zh-CN" sz="2000" b="1" dirty="0">
                <a:latin typeface="宋体" pitchFamily="2" charset="-122"/>
              </a:rPr>
              <a:t>A)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逻辑数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、目标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数据类型</a:t>
            </a:r>
            <a:r>
              <a:rPr lang="zh-CN" altLang="en-US" b="1" dirty="0">
                <a:latin typeface="宋体" pitchFamily="2" charset="-122"/>
              </a:rPr>
              <a:t>相同</a:t>
            </a:r>
          </a:p>
        </p:txBody>
      </p:sp>
      <p:sp>
        <p:nvSpPr>
          <p:cNvPr id="12084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411760" y="2510566"/>
            <a:ext cx="5817828" cy="2214578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-19939"/>
              <a:gd name="adj6" fmla="val -7091"/>
            </a:avLst>
          </a:prstGeom>
          <a:solidFill>
            <a:srgbClr val="CCFFFF"/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①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>
                <a:latin typeface="宋体" pitchFamily="2" charset="-122"/>
              </a:rPr>
              <a:t>，结</a:t>
            </a:r>
            <a:endParaRPr lang="en-US" altLang="zh-CN" sz="2000" b="1" dirty="0">
              <a:latin typeface="宋体" pitchFamily="2" charset="-122"/>
            </a:endParaRPr>
          </a:p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  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②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常数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>
                <a:latin typeface="宋体" pitchFamily="2" charset="-122"/>
              </a:rPr>
              <a:t>，结果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③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>
                <a:solidFill>
                  <a:srgbClr val="FF3399"/>
                </a:solidFill>
                <a:latin typeface="+mn-lt"/>
              </a:rPr>
              <a:t>与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>
                <a:latin typeface="宋体" pitchFamily="2" charset="-122"/>
              </a:rPr>
              <a:t>，结果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  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④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>
                <a:solidFill>
                  <a:srgbClr val="FF3399"/>
                </a:solidFill>
              </a:rPr>
              <a:t>非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>
                <a:latin typeface="宋体" pitchFamily="2" charset="-122"/>
              </a:rPr>
              <a:t>，结果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332656"/>
            <a:ext cx="8785350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移位运算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算术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左移、逻辑右移、算术右移等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如：</a:t>
            </a:r>
            <a:r>
              <a:rPr lang="en-US" altLang="zh-CN" sz="2200" b="1" dirty="0">
                <a:latin typeface="宋体" pitchFamily="2" charset="-122"/>
              </a:rPr>
              <a:t>R0←(R0)&lt;&lt;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L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</a:rPr>
              <a:t>(R2)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388" y="1700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移动位数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11111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r>
              <a:rPr lang="zh-CN" altLang="en-US" b="1" dirty="0">
                <a:latin typeface="宋体" pitchFamily="2" charset="-122"/>
              </a:rPr>
              <a:t>属于位运算，常归类到逻辑运算中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25016</TotalTime>
  <Words>8967</Words>
  <Application>Microsoft Office PowerPoint</Application>
  <PresentationFormat>全屏显示(4:3)</PresentationFormat>
  <Paragraphs>1446</Paragraphs>
  <Slides>50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 Unicode MS</vt:lpstr>
      <vt:lpstr>黑体</vt:lpstr>
      <vt:lpstr>华文行楷</vt:lpstr>
      <vt:lpstr>宋体</vt:lpstr>
      <vt:lpstr>Arial Narrow</vt:lpstr>
      <vt:lpstr>Symbol</vt:lpstr>
      <vt:lpstr>Times New Roman</vt:lpstr>
      <vt:lpstr>Wingdings</vt:lpstr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Martin Frank</cp:lastModifiedBy>
  <cp:revision>780</cp:revision>
  <dcterms:created xsi:type="dcterms:W3CDTF">2002-02-16T03:40:16Z</dcterms:created>
  <dcterms:modified xsi:type="dcterms:W3CDTF">2018-11-21T06:58:01Z</dcterms:modified>
</cp:coreProperties>
</file>