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86" r:id="rId6"/>
    <p:sldId id="287" r:id="rId7"/>
    <p:sldId id="262" r:id="rId8"/>
    <p:sldId id="294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F6F6F6"/>
    <a:srgbClr val="E4E4E4"/>
    <a:srgbClr val="D1D1D1"/>
    <a:srgbClr val="9B9B9B"/>
    <a:srgbClr val="7E7E7E"/>
    <a:srgbClr val="585858"/>
    <a:srgbClr val="EAEAEA"/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7" autoAdjust="0"/>
    <p:restoredTop sz="96318" autoAdjust="0"/>
  </p:normalViewPr>
  <p:slideViewPr>
    <p:cSldViewPr snapToGrid="0">
      <p:cViewPr varScale="1">
        <p:scale>
          <a:sx n="83" d="100"/>
          <a:sy n="83" d="100"/>
        </p:scale>
        <p:origin x="8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E11-D084-4F25-945E-F843C66F8F07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0475-C778-4B88-ABEB-2E2A83AA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0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9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0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05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5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5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8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1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0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6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定时循环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7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定时循环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F5DC6-A192-4ABE-A268-EC703692D389}"/>
              </a:ext>
            </a:extLst>
          </p:cNvPr>
          <p:cNvSpPr txBox="1"/>
          <p:nvPr/>
        </p:nvSpPr>
        <p:spPr>
          <a:xfrm>
            <a:off x="4215662" y="1559633"/>
            <a:ext cx="6609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i="1" dirty="0" smtClean="0">
                <a:solidFill>
                  <a:srgbClr val="58585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计算机图形学第二次实验</a:t>
            </a:r>
            <a:endParaRPr lang="zh-CN" altLang="en-US" sz="4400" i="1" dirty="0">
              <a:solidFill>
                <a:srgbClr val="585858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9B27B2-E982-41D6-821A-0830CA4A9B3E}"/>
              </a:ext>
            </a:extLst>
          </p:cNvPr>
          <p:cNvSpPr txBox="1"/>
          <p:nvPr/>
        </p:nvSpPr>
        <p:spPr>
          <a:xfrm>
            <a:off x="4215662" y="3829050"/>
            <a:ext cx="453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汇报人：</a:t>
            </a:r>
            <a:r>
              <a:rPr lang="en-US" altLang="zh-CN" sz="2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71117402 </a:t>
            </a:r>
            <a:r>
              <a:rPr lang="zh-CN" altLang="en-US" sz="2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张婧媛</a:t>
            </a:r>
            <a:endParaRPr lang="zh-CN" altLang="en-US" sz="2400" spc="400" dirty="0">
              <a:solidFill>
                <a:srgbClr val="7E7E7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215662" y="2617397"/>
            <a:ext cx="598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400" dirty="0" smtClean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第九组汇报</a:t>
            </a:r>
            <a:endParaRPr lang="zh-CN" altLang="en-US" sz="5400" spc="400" dirty="0">
              <a:solidFill>
                <a:srgbClr val="40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A06-1529-4E20-8679-4F0D56D92167}"/>
              </a:ext>
            </a:extLst>
          </p:cNvPr>
          <p:cNvSpPr txBox="1"/>
          <p:nvPr/>
        </p:nvSpPr>
        <p:spPr>
          <a:xfrm>
            <a:off x="8435019" y="5219370"/>
            <a:ext cx="3287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小组成员：</a:t>
            </a:r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71117201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姜子玥</a:t>
            </a:r>
            <a:endParaRPr lang="en-US" altLang="zh-CN" sz="1400" i="1" spc="200" dirty="0" smtClean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71117205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丁婧伊</a:t>
            </a:r>
            <a:endParaRPr lang="en-US" altLang="zh-CN" sz="1400" i="1" spc="200" dirty="0" smtClean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71117402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张婧媛</a:t>
            </a:r>
            <a:endParaRPr lang="zh-CN" altLang="en-US" sz="1400" i="1" spc="200" dirty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74320478634&amp;di=538b86e679e5b4b35eab0a3a3b9e41c6&amp;imgtype=0&amp;src=http%3A%2F%2Fi0.hdslb.com%2Fbfs%2Farticle%2F9c08339c911f39ec74b5eb265c7399ee32492f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834">
            <a:off x="9017203" y="3489468"/>
            <a:ext cx="1462904" cy="14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4320478635&amp;di=bb4e4c3f229ad415bd3a28e190258048&amp;imgtype=0&amp;src=http%3A%2F%2Fi0.hdslb.com%2Fbfs%2Farticle%2Fa2f51c0976d33b8330a9002c1af126fe2bd3bc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08" y="2361864"/>
            <a:ext cx="1760088" cy="17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0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9" grpId="0" animBg="1"/>
    </p:bldLst>
  </p:timing>
  <p:extLst mod="1">
    <p:ext uri="{E180D4A7-C9FB-4DFB-919C-405C955672EB}">
      <p14:showEvtLst xmlns:p14="http://schemas.microsoft.com/office/powerpoint/2010/main">
        <p14:playEvt time="134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0755" y="731572"/>
            <a:ext cx="4314044" cy="714036"/>
            <a:chOff x="1392792" y="4867614"/>
            <a:chExt cx="4314044" cy="7140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C45D79-68F7-46E6-A9A0-5F780BC62266}"/>
                </a:ext>
              </a:extLst>
            </p:cNvPr>
            <p:cNvSpPr/>
            <p:nvPr/>
          </p:nvSpPr>
          <p:spPr>
            <a:xfrm>
              <a:off x="1392792" y="4867614"/>
              <a:ext cx="4314044" cy="71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38100" dir="5400000" sx="101000" sy="101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8BBB0E-C149-437B-B2BD-42064A6DE4A3}"/>
                </a:ext>
              </a:extLst>
            </p:cNvPr>
            <p:cNvSpPr txBox="1"/>
            <p:nvPr/>
          </p:nvSpPr>
          <p:spPr>
            <a:xfrm>
              <a:off x="1816263" y="4932244"/>
              <a:ext cx="3467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物体运动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07" y="1822775"/>
            <a:ext cx="9163050" cy="4162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4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7" y="2947912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问题</a:t>
            </a:r>
            <a:r>
              <a:rPr lang="en-US" altLang="zh-CN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CN" altLang="en-US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</a:t>
            </a:r>
            <a:endParaRPr lang="zh-CN" altLang="en-US" sz="4400" b="1" spc="600" dirty="0">
              <a:solidFill>
                <a:srgbClr val="7E7E7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55810" y="4280118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https://timgsa.baidu.com/timg?image&amp;quality=80&amp;size=b9999_10000&amp;sec=1574321538199&amp;di=f1db9550885950c009cf5ea7af8198ec&amp;imgtype=0&amp;src=http%3A%2F%2Fi0.hdslb.com%2Fbfs%2Farticle%2Fe17bb32940a1837682c666d88bd2fe1101cb71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07" y="2510320"/>
            <a:ext cx="1837357" cy="18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75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B98651-244D-43A4-A89E-38C01ECA6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0DFF77-1E78-48A1-9F0E-37321DC6A589}"/>
              </a:ext>
            </a:extLst>
          </p:cNvPr>
          <p:cNvSpPr/>
          <p:nvPr/>
        </p:nvSpPr>
        <p:spPr>
          <a:xfrm>
            <a:off x="571500" y="704850"/>
            <a:ext cx="11125200" cy="558165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215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AB3357-5627-43A7-9DDE-EF698C000E5E}"/>
              </a:ext>
            </a:extLst>
          </p:cNvPr>
          <p:cNvSpPr txBox="1"/>
          <p:nvPr/>
        </p:nvSpPr>
        <p:spPr>
          <a:xfrm>
            <a:off x="4362449" y="1693850"/>
            <a:ext cx="3467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问题</a:t>
            </a:r>
            <a:r>
              <a:rPr lang="en-US" altLang="zh-CN" sz="3200" spc="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&amp;</a:t>
            </a:r>
            <a:r>
              <a:rPr lang="zh-CN" altLang="en-US" sz="3200" spc="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总结</a:t>
            </a:r>
            <a:endParaRPr lang="zh-CN" altLang="en-US" sz="3200" spc="400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38644D-CDC5-4F83-AFBA-CC297CBD5FBC}"/>
              </a:ext>
            </a:extLst>
          </p:cNvPr>
          <p:cNvSpPr txBox="1"/>
          <p:nvPr/>
        </p:nvSpPr>
        <p:spPr>
          <a:xfrm>
            <a:off x="2114550" y="3651081"/>
            <a:ext cx="95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8585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27C39B-486D-458E-9F14-881933E58D5F}"/>
              </a:ext>
            </a:extLst>
          </p:cNvPr>
          <p:cNvSpPr txBox="1"/>
          <p:nvPr/>
        </p:nvSpPr>
        <p:spPr>
          <a:xfrm>
            <a:off x="9124950" y="3651082"/>
            <a:ext cx="95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8585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B7027-DAB9-42C5-8AA1-098883D5C0EE}"/>
              </a:ext>
            </a:extLst>
          </p:cNvPr>
          <p:cNvSpPr txBox="1"/>
          <p:nvPr/>
        </p:nvSpPr>
        <p:spPr>
          <a:xfrm>
            <a:off x="3648074" y="2360917"/>
            <a:ext cx="4972050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设计怎样的漫游路径？</a:t>
            </a:r>
            <a:endParaRPr lang="en-US" altLang="zh-CN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>
              <a:lnSpc>
                <a:spcPts val="1800"/>
              </a:lnSpc>
            </a:pPr>
            <a:endParaRPr lang="en-US" altLang="zh-CN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>
              <a:lnSpc>
                <a:spcPts val="1800"/>
              </a:lnSpc>
            </a:pPr>
            <a:r>
              <a:rPr lang="zh-CN" altLang="en-US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不同函数的场景漫游效果</a:t>
            </a:r>
            <a:endParaRPr lang="en-US" altLang="zh-CN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C99650-336D-4CC2-B731-ADC899B8E778}"/>
              </a:ext>
            </a:extLst>
          </p:cNvPr>
          <p:cNvSpPr txBox="1"/>
          <p:nvPr/>
        </p:nvSpPr>
        <p:spPr>
          <a:xfrm>
            <a:off x="3609974" y="3269131"/>
            <a:ext cx="4972050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视角变换飞起来了？</a:t>
            </a:r>
            <a:endParaRPr lang="en-US" altLang="zh-CN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8D31D-ED7F-4B1E-AE07-DA91A0876F20}"/>
              </a:ext>
            </a:extLst>
          </p:cNvPr>
          <p:cNvSpPr txBox="1"/>
          <p:nvPr/>
        </p:nvSpPr>
        <p:spPr>
          <a:xfrm>
            <a:off x="3609974" y="4384198"/>
            <a:ext cx="4972050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怎样较清晰地体现物体自身变换和视角变换的区别？</a:t>
            </a:r>
            <a:endParaRPr lang="en-US" altLang="zh-CN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>
              <a:lnSpc>
                <a:spcPts val="1800"/>
              </a:lnSpc>
            </a:pPr>
            <a:endParaRPr lang="en-US" altLang="zh-CN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  <a:p>
            <a:pPr algn="ctr">
              <a:lnSpc>
                <a:spcPts val="1800"/>
              </a:lnSpc>
            </a:pPr>
            <a:r>
              <a:rPr lang="zh-CN" altLang="en-US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静止的参照物，两个不同运动方向的物体</a:t>
            </a:r>
            <a:endParaRPr lang="zh-CN" altLang="en-US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450" y="3681346"/>
            <a:ext cx="3429297" cy="312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42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7" y="2947912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成果展示</a:t>
            </a:r>
            <a:endParaRPr lang="zh-CN" altLang="en-US" sz="4400" b="1" spc="600" dirty="0">
              <a:solidFill>
                <a:srgbClr val="7E7E7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55810" y="4280118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https://timgsa.baidu.com/timg?image&amp;quality=80&amp;size=b9999_10000&amp;sec=1574321538199&amp;di=f1db9550885950c009cf5ea7af8198ec&amp;imgtype=0&amp;src=http%3A%2F%2Fi0.hdslb.com%2Fbfs%2Farticle%2Fe17bb32940a1837682c666d88bd2fe1101cb71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1" y="2510320"/>
            <a:ext cx="1837357" cy="18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23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141352" y="2559671"/>
            <a:ext cx="59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pc="400" dirty="0" smtClean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THANKS!</a:t>
            </a:r>
            <a:endParaRPr lang="zh-CN" altLang="en-US" sz="7200" spc="400" dirty="0">
              <a:solidFill>
                <a:srgbClr val="40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8FFA06-1529-4E20-8679-4F0D56D92167}"/>
              </a:ext>
            </a:extLst>
          </p:cNvPr>
          <p:cNvSpPr txBox="1"/>
          <p:nvPr/>
        </p:nvSpPr>
        <p:spPr>
          <a:xfrm>
            <a:off x="8435019" y="5219370"/>
            <a:ext cx="3287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第九组：  </a:t>
            </a:r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71117201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姜子玥</a:t>
            </a:r>
            <a:endParaRPr lang="en-US" altLang="zh-CN" sz="1400" i="1" spc="200" dirty="0" smtClean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71117205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丁婧伊</a:t>
            </a:r>
            <a:endParaRPr lang="en-US" altLang="zh-CN" sz="1400" i="1" spc="200" dirty="0" smtClean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71117402 </a:t>
            </a:r>
            <a:r>
              <a:rPr lang="zh-CN" altLang="en-US" sz="1400" i="1" spc="200" dirty="0" smtClean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张婧媛</a:t>
            </a:r>
            <a:endParaRPr lang="zh-CN" altLang="en-US" sz="1400" i="1" spc="200" dirty="0">
              <a:solidFill>
                <a:srgbClr val="7E7E7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0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2152651" y="-2740789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588948-AA9C-44AC-B569-76FBBC1F8781}"/>
              </a:ext>
            </a:extLst>
          </p:cNvPr>
          <p:cNvSpPr txBox="1"/>
          <p:nvPr/>
        </p:nvSpPr>
        <p:spPr>
          <a:xfrm>
            <a:off x="3752850" y="514350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58585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目 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6609F-7D37-4045-8EFB-31E35793D1F5}"/>
              </a:ext>
            </a:extLst>
          </p:cNvPr>
          <p:cNvSpPr txBox="1"/>
          <p:nvPr/>
        </p:nvSpPr>
        <p:spPr>
          <a:xfrm>
            <a:off x="3883742" y="1714679"/>
            <a:ext cx="442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100" dirty="0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CONTENTS</a:t>
            </a:r>
            <a:endParaRPr lang="zh-CN" altLang="en-US" sz="2400" spc="100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E4B3364-0819-43BF-9D83-3675D1A1659F}"/>
              </a:ext>
            </a:extLst>
          </p:cNvPr>
          <p:cNvGrpSpPr/>
          <p:nvPr/>
        </p:nvGrpSpPr>
        <p:grpSpPr>
          <a:xfrm>
            <a:off x="1057275" y="3333750"/>
            <a:ext cx="2019300" cy="1981741"/>
            <a:chOff x="1523999" y="3333750"/>
            <a:chExt cx="2019300" cy="1981741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8C026B6-B52A-44F3-99D6-23EE15B8F6EC}"/>
                </a:ext>
              </a:extLst>
            </p:cNvPr>
            <p:cNvSpPr/>
            <p:nvPr/>
          </p:nvSpPr>
          <p:spPr>
            <a:xfrm>
              <a:off x="2171700" y="3333750"/>
              <a:ext cx="723900" cy="400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89C695-40DD-40F4-A80A-4574724A5F76}"/>
                </a:ext>
              </a:extLst>
            </p:cNvPr>
            <p:cNvSpPr txBox="1"/>
            <p:nvPr/>
          </p:nvSpPr>
          <p:spPr>
            <a:xfrm>
              <a:off x="1644642" y="3943351"/>
              <a:ext cx="1785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P</a:t>
              </a:r>
              <a:r>
                <a:rPr lang="en-US" altLang="zh-CN" sz="28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art 01</a:t>
              </a:r>
              <a:endParaRPr lang="zh-CN" altLang="en-US" sz="2800" b="1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0293867-ABAF-4242-8512-51F56EB1B67F}"/>
                </a:ext>
              </a:extLst>
            </p:cNvPr>
            <p:cNvSpPr txBox="1"/>
            <p:nvPr/>
          </p:nvSpPr>
          <p:spPr>
            <a:xfrm>
              <a:off x="1523999" y="4730716"/>
              <a:ext cx="2019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实验构想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81A797B-B0FE-4C2E-B770-0B472A02ED41}"/>
              </a:ext>
            </a:extLst>
          </p:cNvPr>
          <p:cNvGrpSpPr/>
          <p:nvPr/>
        </p:nvGrpSpPr>
        <p:grpSpPr>
          <a:xfrm>
            <a:off x="3803649" y="3333750"/>
            <a:ext cx="2019300" cy="1981740"/>
            <a:chOff x="3959224" y="3333750"/>
            <a:chExt cx="2019300" cy="19817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178929-9755-4E39-BF23-ACAFEDB601FD}"/>
                </a:ext>
              </a:extLst>
            </p:cNvPr>
            <p:cNvSpPr/>
            <p:nvPr/>
          </p:nvSpPr>
          <p:spPr>
            <a:xfrm>
              <a:off x="4768850" y="3333750"/>
              <a:ext cx="400050" cy="400050"/>
            </a:xfrm>
            <a:prstGeom prst="ellipse">
              <a:avLst/>
            </a:prstGeom>
            <a:solidFill>
              <a:srgbClr val="7E7E7E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E7E7E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2FEF55-804A-43CF-877C-5CABDDCDEE1E}"/>
                </a:ext>
              </a:extLst>
            </p:cNvPr>
            <p:cNvSpPr txBox="1"/>
            <p:nvPr/>
          </p:nvSpPr>
          <p:spPr>
            <a:xfrm>
              <a:off x="4110985" y="3943350"/>
              <a:ext cx="1715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P</a:t>
              </a:r>
              <a:r>
                <a:rPr lang="en-US" altLang="zh-CN" sz="28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art 02</a:t>
              </a:r>
              <a:endParaRPr lang="zh-CN" altLang="en-US" sz="2800" b="1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32C0E7A-93CD-47B8-AB39-FFF16D0B0844}"/>
                </a:ext>
              </a:extLst>
            </p:cNvPr>
            <p:cNvSpPr txBox="1"/>
            <p:nvPr/>
          </p:nvSpPr>
          <p:spPr>
            <a:xfrm>
              <a:off x="3959224" y="4730715"/>
              <a:ext cx="2019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实验过程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0E6033-4DB4-466D-97B4-DC3CFECB18D9}"/>
              </a:ext>
            </a:extLst>
          </p:cNvPr>
          <p:cNvGrpSpPr/>
          <p:nvPr/>
        </p:nvGrpSpPr>
        <p:grpSpPr>
          <a:xfrm>
            <a:off x="6186454" y="3333750"/>
            <a:ext cx="2403540" cy="1981739"/>
            <a:chOff x="6030880" y="3333750"/>
            <a:chExt cx="2403540" cy="198173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5687ED-C450-47F5-8F69-AF1033B48686}"/>
                </a:ext>
              </a:extLst>
            </p:cNvPr>
            <p:cNvSpPr/>
            <p:nvPr/>
          </p:nvSpPr>
          <p:spPr>
            <a:xfrm>
              <a:off x="7042150" y="33337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FADE69D-F945-4898-BC92-D8140B684427}"/>
                </a:ext>
              </a:extLst>
            </p:cNvPr>
            <p:cNvSpPr txBox="1"/>
            <p:nvPr/>
          </p:nvSpPr>
          <p:spPr>
            <a:xfrm>
              <a:off x="6363762" y="3943349"/>
              <a:ext cx="1737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P</a:t>
              </a:r>
              <a:r>
                <a:rPr lang="en-US" altLang="zh-CN" sz="28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art 03</a:t>
              </a:r>
              <a:endParaRPr lang="zh-CN" altLang="en-US" sz="2800" b="1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5CB211-7B02-49CE-A266-18894B1BD643}"/>
                </a:ext>
              </a:extLst>
            </p:cNvPr>
            <p:cNvSpPr txBox="1"/>
            <p:nvPr/>
          </p:nvSpPr>
          <p:spPr>
            <a:xfrm>
              <a:off x="6030880" y="4730714"/>
              <a:ext cx="240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问题</a:t>
              </a:r>
              <a:r>
                <a:rPr lang="en-US" altLang="zh-CN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&amp;</a:t>
              </a:r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总结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29A4C8-EBAE-47BB-8C2E-B00EDF50C156}"/>
              </a:ext>
            </a:extLst>
          </p:cNvPr>
          <p:cNvGrpSpPr/>
          <p:nvPr/>
        </p:nvGrpSpPr>
        <p:grpSpPr>
          <a:xfrm>
            <a:off x="9172966" y="3333750"/>
            <a:ext cx="2019300" cy="1981935"/>
            <a:chOff x="8706244" y="3333750"/>
            <a:chExt cx="2019300" cy="19819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C728AA-D352-4ACD-B685-A3746E8D6D5B}"/>
                </a:ext>
              </a:extLst>
            </p:cNvPr>
            <p:cNvSpPr/>
            <p:nvPr/>
          </p:nvSpPr>
          <p:spPr>
            <a:xfrm>
              <a:off x="9296400" y="3333750"/>
              <a:ext cx="723900" cy="380999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6EDEA1-B98A-4B4C-8BA2-89B52F29F6CD}"/>
                </a:ext>
              </a:extLst>
            </p:cNvPr>
            <p:cNvSpPr txBox="1"/>
            <p:nvPr/>
          </p:nvSpPr>
          <p:spPr>
            <a:xfrm>
              <a:off x="8706244" y="3943349"/>
              <a:ext cx="1904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P</a:t>
              </a:r>
              <a:r>
                <a:rPr lang="en-US" altLang="zh-CN" sz="2800" b="1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art 04</a:t>
              </a:r>
              <a:endParaRPr lang="zh-CN" altLang="en-US" sz="2800" b="1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BC9A84-73F3-4A89-8713-AE6D495828F5}"/>
                </a:ext>
              </a:extLst>
            </p:cNvPr>
            <p:cNvSpPr txBox="1"/>
            <p:nvPr/>
          </p:nvSpPr>
          <p:spPr>
            <a:xfrm>
              <a:off x="8706244" y="4730910"/>
              <a:ext cx="2019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成果展示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7" y="2947912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实验构想</a:t>
            </a:r>
            <a:endParaRPr lang="zh-CN" altLang="en-US" sz="4400" b="1" spc="600" dirty="0">
              <a:solidFill>
                <a:srgbClr val="7E7E7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55810" y="4279089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 descr="https://timgsa.baidu.com/timg?image&amp;quality=80&amp;size=b9999_10000&amp;sec=1574321538199&amp;di=f1db9550885950c009cf5ea7af8198ec&amp;imgtype=0&amp;src=http%3A%2F%2Fi0.hdslb.com%2Fbfs%2Farticle%2Fe17bb32940a1837682c666d88bd2fe1101cb71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23" y="2510320"/>
            <a:ext cx="1837357" cy="18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7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433594-0044-47BE-9BC8-1A684CBAEFE3}"/>
              </a:ext>
            </a:extLst>
          </p:cNvPr>
          <p:cNvSpPr txBox="1"/>
          <p:nvPr/>
        </p:nvSpPr>
        <p:spPr>
          <a:xfrm>
            <a:off x="780851" y="532042"/>
            <a:ext cx="3970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 smtClean="0">
                <a:solidFill>
                  <a:srgbClr val="404040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主题：多对象场景的变换和观察</a:t>
            </a:r>
            <a:endParaRPr lang="zh-CN" altLang="en-US" sz="3200" spc="400" dirty="0">
              <a:solidFill>
                <a:srgbClr val="404040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 flipV="1">
            <a:off x="942285" y="1609260"/>
            <a:ext cx="3647389" cy="21297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3" y="2527831"/>
            <a:ext cx="2644369" cy="1196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03" y="153148"/>
            <a:ext cx="3787905" cy="172492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478491" y="1762812"/>
            <a:ext cx="1385740" cy="108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82" y="2404219"/>
            <a:ext cx="3714161" cy="1761437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6901255" y="1985782"/>
            <a:ext cx="716438" cy="262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81" y="4691800"/>
            <a:ext cx="4572933" cy="2158833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8794275" y="4313538"/>
            <a:ext cx="716438" cy="262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https://timgsa.baidu.com/timg?image&amp;quality=80&amp;size=b9999_10000&amp;sec=1574320478634&amp;di=538b86e679e5b4b35eab0a3a3b9e41c6&amp;imgtype=0&amp;src=http%3A%2F%2Fi0.hdslb.com%2Fbfs%2Farticle%2F9c08339c911f39ec74b5eb265c7399ee32492fa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76" y="284159"/>
            <a:ext cx="1462904" cy="14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1042324" y="2034887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8585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上一次实验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5359" y="3627018"/>
            <a:ext cx="2786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绕粉色小电视转圈圈的黑白小电视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633" y="5519302"/>
            <a:ext cx="4676951" cy="65735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642284" y="4842742"/>
            <a:ext cx="142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Wait</a:t>
            </a:r>
            <a:r>
              <a:rPr lang="zh-CN" altLang="en-US" sz="2400" dirty="0" smtClean="0">
                <a:latin typeface="+mn-ea"/>
              </a:rPr>
              <a:t>！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9593" y="3252172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2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9" grpId="0"/>
      <p:bldP spid="30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0A229DA-E525-4368-B967-DFB80352C760}"/>
              </a:ext>
            </a:extLst>
          </p:cNvPr>
          <p:cNvSpPr/>
          <p:nvPr/>
        </p:nvSpPr>
        <p:spPr>
          <a:xfrm rot="16200000">
            <a:off x="-4651482" y="2491744"/>
            <a:ext cx="10346078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EFF13E-DC61-4D33-B330-87153D6AC239}"/>
              </a:ext>
            </a:extLst>
          </p:cNvPr>
          <p:cNvSpPr/>
          <p:nvPr/>
        </p:nvSpPr>
        <p:spPr>
          <a:xfrm>
            <a:off x="9280421" y="-2041751"/>
            <a:ext cx="4317591" cy="43175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BE972F-D7AC-40CA-B1E9-7AD6E894BABD}"/>
              </a:ext>
            </a:extLst>
          </p:cNvPr>
          <p:cNvSpPr/>
          <p:nvPr/>
        </p:nvSpPr>
        <p:spPr>
          <a:xfrm>
            <a:off x="6280353" y="828367"/>
            <a:ext cx="1186303" cy="11863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93A683-CC65-4CF3-A9EB-898694D65B03}"/>
              </a:ext>
            </a:extLst>
          </p:cNvPr>
          <p:cNvSpPr/>
          <p:nvPr/>
        </p:nvSpPr>
        <p:spPr>
          <a:xfrm>
            <a:off x="10355456" y="5379371"/>
            <a:ext cx="737419" cy="737419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AC0381-37E3-44C6-A8C6-D5112C926317}"/>
              </a:ext>
            </a:extLst>
          </p:cNvPr>
          <p:cNvSpPr txBox="1"/>
          <p:nvPr/>
        </p:nvSpPr>
        <p:spPr>
          <a:xfrm>
            <a:off x="1753660" y="1006019"/>
            <a:ext cx="34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哔哩哔哩 </a:t>
            </a:r>
            <a:r>
              <a:rPr lang="en-US" altLang="ja-JP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(</a:t>
            </a:r>
            <a:r>
              <a:rPr lang="ja-JP" altLang="en-US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゜</a:t>
            </a:r>
            <a:r>
              <a:rPr lang="en-US" altLang="ja-JP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-</a:t>
            </a:r>
            <a:r>
              <a:rPr lang="ja-JP" altLang="en-US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゜</a:t>
            </a:r>
            <a:r>
              <a:rPr lang="en-US" altLang="ja-JP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)</a:t>
            </a:r>
            <a:r>
              <a:rPr lang="ja-JP" altLang="en-US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つロ 干杯</a:t>
            </a:r>
            <a:r>
              <a:rPr lang="en-US" altLang="ja-JP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~</a:t>
            </a:r>
            <a:endParaRPr lang="zh-CN" altLang="en-US" sz="2400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44" y="2518954"/>
            <a:ext cx="6441209" cy="3160406"/>
          </a:xfrm>
          <a:prstGeom prst="rect">
            <a:avLst/>
          </a:prstGeom>
        </p:spPr>
      </p:pic>
      <p:pic>
        <p:nvPicPr>
          <p:cNvPr id="6146" name="Picture 2" descr="https://timgsa.baidu.com/timg?image&amp;quality=80&amp;size=b9999_10000&amp;sec=1574320697906&amp;di=b5b1e6c3cdef4cdbc873159539661b58&amp;imgtype=0&amp;src=http%3A%2F%2Fi0.hdslb.com%2Fbfs%2Farticle%2F37ca1b916bb76d3137f7c6b57a06e82655fa85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77" y="245199"/>
            <a:ext cx="2138523" cy="176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49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7" y="2947912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 smtClean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实验过程</a:t>
            </a:r>
            <a:endParaRPr lang="zh-CN" altLang="en-US" sz="4400" b="1" spc="600" dirty="0">
              <a:solidFill>
                <a:srgbClr val="7E7E7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55810" y="4280118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https://timgsa.baidu.com/timg?image&amp;quality=80&amp;size=b9999_10000&amp;sec=1574321538199&amp;di=f1db9550885950c009cf5ea7af8198ec&amp;imgtype=0&amp;src=http%3A%2F%2Fi0.hdslb.com%2Fbfs%2Farticle%2Fe17bb32940a1837682c666d88bd2fe1101cb71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07" y="2510320"/>
            <a:ext cx="1837357" cy="18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8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1F2552-BB1B-4D04-AB04-082F997FE7D3}"/>
              </a:ext>
            </a:extLst>
          </p:cNvPr>
          <p:cNvSpPr/>
          <p:nvPr/>
        </p:nvSpPr>
        <p:spPr>
          <a:xfrm>
            <a:off x="0" y="803787"/>
            <a:ext cx="9144000" cy="5250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82E01BC3-13CC-4939-9FAA-E11DACEB549A}"/>
              </a:ext>
            </a:extLst>
          </p:cNvPr>
          <p:cNvSpPr/>
          <p:nvPr/>
        </p:nvSpPr>
        <p:spPr>
          <a:xfrm>
            <a:off x="-44242" y="1871412"/>
            <a:ext cx="546457" cy="3115176"/>
          </a:xfrm>
          <a:prstGeom prst="homePlate">
            <a:avLst>
              <a:gd name="adj" fmla="val 30645"/>
            </a:avLst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34A11F-6E15-4ED5-90DC-CDD9FCA40B6E}"/>
              </a:ext>
            </a:extLst>
          </p:cNvPr>
          <p:cNvSpPr txBox="1"/>
          <p:nvPr/>
        </p:nvSpPr>
        <p:spPr>
          <a:xfrm>
            <a:off x="4871656" y="1678160"/>
            <a:ext cx="639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effectLst>
                  <a:outerShdw blurRad="101600" sx="104000" sy="104000" algn="ctr" rotWithShape="0">
                    <a:prstClr val="black">
                      <a:alpha val="38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9BBB7-8EA8-4AD3-9034-3B7304F72FA5}"/>
              </a:ext>
            </a:extLst>
          </p:cNvPr>
          <p:cNvSpPr/>
          <p:nvPr/>
        </p:nvSpPr>
        <p:spPr>
          <a:xfrm>
            <a:off x="1450155" y="2269268"/>
            <a:ext cx="464458" cy="464458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2C9F46-CF80-423A-871F-D57D1228AF46}"/>
              </a:ext>
            </a:extLst>
          </p:cNvPr>
          <p:cNvSpPr txBox="1"/>
          <p:nvPr/>
        </p:nvSpPr>
        <p:spPr>
          <a:xfrm>
            <a:off x="1052428" y="3199238"/>
            <a:ext cx="3467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实验过程</a:t>
            </a:r>
            <a:endParaRPr lang="zh-CN" altLang="en-US" sz="4000" spc="400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BE6A8A-37CF-4D64-90C7-BA9DC50D8F75}"/>
              </a:ext>
            </a:extLst>
          </p:cNvPr>
          <p:cNvSpPr txBox="1"/>
          <p:nvPr/>
        </p:nvSpPr>
        <p:spPr>
          <a:xfrm>
            <a:off x="5934336" y="2558570"/>
            <a:ext cx="3453119" cy="35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场景漫游</a:t>
            </a:r>
            <a:endParaRPr lang="zh-CN" altLang="en-US" sz="2400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044BA6-7B3B-42D1-883C-52067C73E746}"/>
              </a:ext>
            </a:extLst>
          </p:cNvPr>
          <p:cNvSpPr txBox="1"/>
          <p:nvPr/>
        </p:nvSpPr>
        <p:spPr>
          <a:xfrm>
            <a:off x="5934336" y="3444415"/>
            <a:ext cx="3453119" cy="35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240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defRPr>
            </a:lvl1pPr>
          </a:lstStyle>
          <a:p>
            <a:r>
              <a:rPr lang="zh-CN" altLang="en-US" dirty="0"/>
              <a:t>物体运动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5A1533-733A-42F3-B65F-E8BCE68923A5}"/>
              </a:ext>
            </a:extLst>
          </p:cNvPr>
          <p:cNvSpPr txBox="1"/>
          <p:nvPr/>
        </p:nvSpPr>
        <p:spPr>
          <a:xfrm>
            <a:off x="5934336" y="4313353"/>
            <a:ext cx="3453119" cy="35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添加模型</a:t>
            </a:r>
          </a:p>
        </p:txBody>
      </p:sp>
      <p:pic>
        <p:nvPicPr>
          <p:cNvPr id="7170" name="Picture 2" descr="https://ss0.bdstatic.com/70cFuHSh_Q1YnxGkpoWK1HF6hhy/it/u=4282598974,102259030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666">
            <a:off x="8351220" y="3603171"/>
            <a:ext cx="2451042" cy="24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4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0755" y="731572"/>
            <a:ext cx="4314044" cy="714036"/>
            <a:chOff x="1392792" y="4867614"/>
            <a:chExt cx="4314044" cy="7140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C45D79-68F7-46E6-A9A0-5F780BC62266}"/>
                </a:ext>
              </a:extLst>
            </p:cNvPr>
            <p:cNvSpPr/>
            <p:nvPr/>
          </p:nvSpPr>
          <p:spPr>
            <a:xfrm>
              <a:off x="1392792" y="4867614"/>
              <a:ext cx="4314044" cy="71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38100" dir="5400000" sx="101000" sy="101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8BBB0E-C149-437B-B2BD-42064A6DE4A3}"/>
                </a:ext>
              </a:extLst>
            </p:cNvPr>
            <p:cNvSpPr txBox="1"/>
            <p:nvPr/>
          </p:nvSpPr>
          <p:spPr>
            <a:xfrm>
              <a:off x="1816263" y="4932244"/>
              <a:ext cx="3467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正交透视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8" y="2138945"/>
            <a:ext cx="9982200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888" y="3421827"/>
            <a:ext cx="7247248" cy="25224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9866" y="3907173"/>
            <a:ext cx="1828958" cy="1341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9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70755" y="731572"/>
            <a:ext cx="4314044" cy="714036"/>
            <a:chOff x="1392792" y="4867614"/>
            <a:chExt cx="4314044" cy="7140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C45D79-68F7-46E6-A9A0-5F780BC62266}"/>
                </a:ext>
              </a:extLst>
            </p:cNvPr>
            <p:cNvSpPr/>
            <p:nvPr/>
          </p:nvSpPr>
          <p:spPr>
            <a:xfrm>
              <a:off x="1392792" y="4867614"/>
              <a:ext cx="4314044" cy="71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38100" dir="5400000" sx="101000" sy="101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8BBB0E-C149-437B-B2BD-42064A6DE4A3}"/>
                </a:ext>
              </a:extLst>
            </p:cNvPr>
            <p:cNvSpPr txBox="1"/>
            <p:nvPr/>
          </p:nvSpPr>
          <p:spPr>
            <a:xfrm>
              <a:off x="1816263" y="4932244"/>
              <a:ext cx="3467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场景漫游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099" y="1751273"/>
            <a:ext cx="7030557" cy="3600945"/>
            <a:chOff x="611505" y="2681622"/>
            <a:chExt cx="7030557" cy="36009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6812" y="2681622"/>
              <a:ext cx="4285250" cy="19386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rcRect t="10873" r="15894" b="21791"/>
            <a:stretch>
              <a:fillRect/>
            </a:stretch>
          </p:blipFill>
          <p:spPr>
            <a:xfrm>
              <a:off x="611505" y="3171190"/>
              <a:ext cx="2627630" cy="95948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rcRect l="7540" t="10098" r="5401" b="7451"/>
            <a:stretch>
              <a:fillRect/>
            </a:stretch>
          </p:blipFill>
          <p:spPr>
            <a:xfrm>
              <a:off x="1891122" y="4680462"/>
              <a:ext cx="2507615" cy="1602105"/>
            </a:xfrm>
            <a:prstGeom prst="rect">
              <a:avLst/>
            </a:prstGeom>
          </p:spPr>
        </p:pic>
        <p:sp>
          <p:nvSpPr>
            <p:cNvPr id="27" name="直角上箭头 26"/>
            <p:cNvSpPr/>
            <p:nvPr/>
          </p:nvSpPr>
          <p:spPr>
            <a:xfrm rot="5400000">
              <a:off x="782225" y="4589368"/>
              <a:ext cx="1005914" cy="908245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567" y="4013156"/>
            <a:ext cx="6027942" cy="2568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0.8|0.6|0.6|0.8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0.8|0.6|0.6|0.8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6|0.6|0.5|0.4|0.6|0.4|0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7|0.8|0.8|0.6|0.7|0.7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.2|0.6|0.5|0.8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6|0.6|0.6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0.8|0.6|0.6|0.8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1.2|0.9|0.7|0.7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198</Words>
  <Application>Microsoft Office PowerPoint</Application>
  <PresentationFormat>宽屏</PresentationFormat>
  <Paragraphs>72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包图简圆体</vt:lpstr>
      <vt:lpstr>等线</vt:lpstr>
      <vt:lpstr>时尚中黑简体</vt:lpstr>
      <vt:lpstr>思源黑体 CN Light</vt:lpstr>
      <vt:lpstr>思源黑体 CN Medium</vt:lpstr>
      <vt:lpstr>思源黑体 CN Normal</vt:lpstr>
      <vt:lpstr>微软雅黑</vt:lpstr>
      <vt:lpstr>幼圆</vt:lpstr>
      <vt:lpstr>字魂36号-正文宋楷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Zhang Jingyuan</cp:lastModifiedBy>
  <cp:revision>257</cp:revision>
  <dcterms:created xsi:type="dcterms:W3CDTF">2019-09-18T02:31:44Z</dcterms:created>
  <dcterms:modified xsi:type="dcterms:W3CDTF">2019-11-21T06:51:56Z</dcterms:modified>
</cp:coreProperties>
</file>