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83" r:id="rId8"/>
    <p:sldId id="284" r:id="rId9"/>
    <p:sldId id="280"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7"/>
    <a:srgbClr val="9B1E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28" autoAdjust="0"/>
  </p:normalViewPr>
  <p:slideViewPr>
    <p:cSldViewPr snapToGrid="0" showGuides="1">
      <p:cViewPr varScale="1">
        <p:scale>
          <a:sx n="92" d="100"/>
          <a:sy n="92" d="100"/>
        </p:scale>
        <p:origin x="5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FDAB4-95B5-464D-B9B3-0694EF46E821}"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65D14-D5F8-4688-B953-3DFCD36FA5B0}" type="slidenum">
              <a:rPr lang="zh-CN" altLang="en-US" smtClean="0"/>
              <a:t>‹#›</a:t>
            </a:fld>
            <a:endParaRPr lang="zh-CN" altLang="en-US"/>
          </a:p>
        </p:txBody>
      </p:sp>
    </p:spTree>
    <p:extLst>
      <p:ext uri="{BB962C8B-B14F-4D97-AF65-F5344CB8AC3E}">
        <p14:creationId xmlns:p14="http://schemas.microsoft.com/office/powerpoint/2010/main" val="1040341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t>1</a:t>
            </a:fld>
            <a:endParaRPr lang="zh-CN" altLang="en-US"/>
          </a:p>
        </p:txBody>
      </p:sp>
    </p:spTree>
    <p:extLst>
      <p:ext uri="{BB962C8B-B14F-4D97-AF65-F5344CB8AC3E}">
        <p14:creationId xmlns:p14="http://schemas.microsoft.com/office/powerpoint/2010/main" val="200217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t>2</a:t>
            </a:fld>
            <a:endParaRPr lang="zh-CN" altLang="en-US"/>
          </a:p>
        </p:txBody>
      </p:sp>
    </p:spTree>
    <p:extLst>
      <p:ext uri="{BB962C8B-B14F-4D97-AF65-F5344CB8AC3E}">
        <p14:creationId xmlns:p14="http://schemas.microsoft.com/office/powerpoint/2010/main" val="4290551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类、类服务、参数化类、类层次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关联、包含聚集、使用、继承、实例化</a:t>
            </a:r>
            <a:endParaRPr lang="zh-CN" altLang="en-US" dirty="0"/>
          </a:p>
        </p:txBody>
      </p:sp>
      <p:sp>
        <p:nvSpPr>
          <p:cNvPr id="4" name="灯片编号占位符 3"/>
          <p:cNvSpPr>
            <a:spLocks noGrp="1"/>
          </p:cNvSpPr>
          <p:nvPr>
            <p:ph type="sldNum" sz="quarter" idx="10"/>
          </p:nvPr>
        </p:nvSpPr>
        <p:spPr/>
        <p:txBody>
          <a:bodyPr/>
          <a:lstStyle/>
          <a:p>
            <a:fld id="{04A65D14-D5F8-4688-B953-3DFCD36FA5B0}" type="slidenum">
              <a:rPr lang="zh-CN" altLang="en-US" smtClean="0"/>
              <a:t>3</a:t>
            </a:fld>
            <a:endParaRPr lang="zh-CN" altLang="en-US"/>
          </a:p>
        </p:txBody>
      </p:sp>
    </p:spTree>
    <p:extLst>
      <p:ext uri="{BB962C8B-B14F-4D97-AF65-F5344CB8AC3E}">
        <p14:creationId xmlns:p14="http://schemas.microsoft.com/office/powerpoint/2010/main" val="347139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构件</a:t>
            </a:r>
            <a:r>
              <a:rPr lang="zh-CN" altLang="en-US" sz="1200" b="0" i="0" kern="1200" dirty="0">
                <a:solidFill>
                  <a:schemeClr val="tx1"/>
                </a:solidFill>
                <a:effectLst/>
                <a:latin typeface="+mn-lt"/>
                <a:ea typeface="+mn-ea"/>
                <a:cs typeface="+mn-cs"/>
              </a:rPr>
              <a:t>：模块、子系统、层 </a:t>
            </a:r>
            <a:r>
              <a:rPr lang="zh-CN" altLang="en-US" sz="1200" b="1" i="0" kern="1200" dirty="0">
                <a:solidFill>
                  <a:schemeClr val="tx1"/>
                </a:solidFill>
                <a:effectLst/>
                <a:latin typeface="+mn-lt"/>
                <a:ea typeface="+mn-ea"/>
                <a:cs typeface="+mn-cs"/>
              </a:rPr>
              <a:t>连接件</a:t>
            </a:r>
            <a:r>
              <a:rPr lang="zh-CN" altLang="en-US" sz="1200" b="0" i="0" kern="1200" dirty="0">
                <a:solidFill>
                  <a:schemeClr val="tx1"/>
                </a:solidFill>
                <a:effectLst/>
                <a:latin typeface="+mn-lt"/>
                <a:ea typeface="+mn-ea"/>
                <a:cs typeface="+mn-cs"/>
              </a:rPr>
              <a:t>：参照相关性、模块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过程调用</a:t>
            </a:r>
            <a:endParaRPr lang="zh-CN" altLang="en-US" dirty="0"/>
          </a:p>
        </p:txBody>
      </p:sp>
      <p:sp>
        <p:nvSpPr>
          <p:cNvPr id="4" name="灯片编号占位符 3"/>
          <p:cNvSpPr>
            <a:spLocks noGrp="1"/>
          </p:cNvSpPr>
          <p:nvPr>
            <p:ph type="sldNum" sz="quarter" idx="10"/>
          </p:nvPr>
        </p:nvSpPr>
        <p:spPr/>
        <p:txBody>
          <a:bodyPr/>
          <a:lstStyle/>
          <a:p>
            <a:fld id="{04A65D14-D5F8-4688-B953-3DFCD36FA5B0}" type="slidenum">
              <a:rPr lang="zh-CN" altLang="en-US" smtClean="0"/>
              <a:t>4</a:t>
            </a:fld>
            <a:endParaRPr lang="zh-CN" altLang="en-US"/>
          </a:p>
        </p:txBody>
      </p:sp>
    </p:spTree>
    <p:extLst>
      <p:ext uri="{BB962C8B-B14F-4D97-AF65-F5344CB8AC3E}">
        <p14:creationId xmlns:p14="http://schemas.microsoft.com/office/powerpoint/2010/main" val="1395355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构件：简化进程、循环进程 </a:t>
            </a:r>
            <a:r>
              <a:rPr lang="zh-CN" altLang="en-US" sz="1200" b="1" i="0" kern="1200" dirty="0">
                <a:solidFill>
                  <a:schemeClr val="tx1"/>
                </a:solidFill>
                <a:effectLst/>
                <a:latin typeface="+mn-lt"/>
                <a:ea typeface="+mn-ea"/>
                <a:cs typeface="+mn-cs"/>
              </a:rPr>
              <a:t>连接件</a:t>
            </a:r>
            <a:r>
              <a:rPr lang="zh-CN" altLang="en-US" sz="1200" b="0" i="0" kern="1200" dirty="0">
                <a:solidFill>
                  <a:schemeClr val="tx1"/>
                </a:solidFill>
                <a:effectLst/>
                <a:latin typeface="+mn-lt"/>
                <a:ea typeface="+mn-ea"/>
                <a:cs typeface="+mn-cs"/>
              </a:rPr>
              <a:t>：未指定，消息、远程过程调用（</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）、双向消息、事件广播 </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65D14-D5F8-4688-B953-3DFCD36FA5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1076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构件</a:t>
            </a:r>
            <a:r>
              <a:rPr lang="zh-CN" altLang="en-US" sz="1200" b="0" i="0" kern="1200" dirty="0">
                <a:solidFill>
                  <a:schemeClr val="tx1"/>
                </a:solidFill>
                <a:effectLst/>
                <a:latin typeface="+mn-lt"/>
                <a:ea typeface="+mn-ea"/>
                <a:cs typeface="+mn-cs"/>
              </a:rPr>
              <a:t>：处理器、计算机、其它设备 </a:t>
            </a:r>
            <a:r>
              <a:rPr lang="zh-CN" altLang="en-US" sz="1200" b="1" i="0" kern="1200" dirty="0">
                <a:solidFill>
                  <a:schemeClr val="tx1"/>
                </a:solidFill>
                <a:effectLst/>
                <a:latin typeface="+mn-lt"/>
                <a:ea typeface="+mn-ea"/>
                <a:cs typeface="+mn-cs"/>
              </a:rPr>
              <a:t>连接件</a:t>
            </a:r>
            <a:r>
              <a:rPr lang="zh-CN" altLang="en-US" sz="1200" b="0" i="0" kern="1200" dirty="0">
                <a:solidFill>
                  <a:schemeClr val="tx1"/>
                </a:solidFill>
                <a:effectLst/>
                <a:latin typeface="+mn-lt"/>
                <a:ea typeface="+mn-ea"/>
                <a:cs typeface="+mn-cs"/>
              </a:rPr>
              <a:t>：通信协议等</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65D14-D5F8-4688-B953-3DFCD36FA5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22691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65D14-D5F8-4688-B953-3DFCD36FA5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21885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A65D14-D5F8-4688-B953-3DFCD36FA5B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9883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A65D14-D5F8-4688-B953-3DFCD36FA5B0}" type="slidenum">
              <a:rPr lang="zh-CN" altLang="en-US" smtClean="0"/>
              <a:t>9</a:t>
            </a:fld>
            <a:endParaRPr lang="zh-CN" altLang="en-US"/>
          </a:p>
        </p:txBody>
      </p:sp>
    </p:spTree>
    <p:extLst>
      <p:ext uri="{BB962C8B-B14F-4D97-AF65-F5344CB8AC3E}">
        <p14:creationId xmlns:p14="http://schemas.microsoft.com/office/powerpoint/2010/main" val="131993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198697395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292493418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142660044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394375024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136268523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207029020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19575085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416605921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257710615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1444923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E3AC5D2-7F1E-4263-9279-9D4424343373}" type="datetimeFigureOut">
              <a:rPr lang="zh-CN" altLang="en-US" smtClean="0"/>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256265093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AC5D2-7F1E-4263-9279-9D4424343373}" type="datetimeFigureOut">
              <a:rPr lang="zh-CN" altLang="en-US" smtClean="0"/>
              <a:t>2018/11/6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4455A-92C8-48D2-AB31-E55D64055A4D}" type="slidenum">
              <a:rPr lang="zh-CN" altLang="en-US" smtClean="0"/>
              <a:t>‹#›</a:t>
            </a:fld>
            <a:endParaRPr lang="zh-CN" altLang="en-US"/>
          </a:p>
        </p:txBody>
      </p:sp>
    </p:spTree>
    <p:extLst>
      <p:ext uri="{BB962C8B-B14F-4D97-AF65-F5344CB8AC3E}">
        <p14:creationId xmlns:p14="http://schemas.microsoft.com/office/powerpoint/2010/main" val="453684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9.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4651775" y="2657476"/>
            <a:ext cx="2820988"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12827601" y="6657758"/>
            <a:ext cx="200242" cy="200242"/>
          </a:xfrm>
          <a:custGeom>
            <a:avLst/>
            <a:gdLst>
              <a:gd name="T0" fmla="*/ 43 w 43"/>
              <a:gd name="T1" fmla="*/ 0 h 43"/>
              <a:gd name="T2" fmla="*/ 0 w 43"/>
              <a:gd name="T3" fmla="*/ 43 h 43"/>
              <a:gd name="T4" fmla="*/ 43 w 43"/>
              <a:gd name="T5" fmla="*/ 43 h 43"/>
              <a:gd name="T6" fmla="*/ 43 w 43"/>
              <a:gd name="T7" fmla="*/ 0 h 43"/>
            </a:gdLst>
            <a:ahLst/>
            <a:cxnLst>
              <a:cxn ang="0">
                <a:pos x="T0" y="T1"/>
              </a:cxn>
              <a:cxn ang="0">
                <a:pos x="T2" y="T3"/>
              </a:cxn>
              <a:cxn ang="0">
                <a:pos x="T4" y="T5"/>
              </a:cxn>
              <a:cxn ang="0">
                <a:pos x="T6" y="T7"/>
              </a:cxn>
            </a:cxnLst>
            <a:rect l="0" t="0" r="r" b="b"/>
            <a:pathLst>
              <a:path w="43" h="43">
                <a:moveTo>
                  <a:pt x="43" y="0"/>
                </a:moveTo>
                <a:lnTo>
                  <a:pt x="0" y="43"/>
                </a:lnTo>
                <a:lnTo>
                  <a:pt x="43" y="43"/>
                </a:lnTo>
                <a:lnTo>
                  <a:pt x="43" y="0"/>
                </a:lnTo>
                <a:close/>
              </a:path>
            </a:pathLst>
          </a:custGeom>
          <a:solidFill>
            <a:srgbClr val="122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11081314" y="4897502"/>
            <a:ext cx="1946526" cy="1960498"/>
          </a:xfrm>
          <a:custGeom>
            <a:avLst/>
            <a:gdLst>
              <a:gd name="T0" fmla="*/ 418 w 418"/>
              <a:gd name="T1" fmla="*/ 0 h 421"/>
              <a:gd name="T2" fmla="*/ 0 w 418"/>
              <a:gd name="T3" fmla="*/ 421 h 421"/>
              <a:gd name="T4" fmla="*/ 418 w 418"/>
              <a:gd name="T5" fmla="*/ 421 h 421"/>
              <a:gd name="T6" fmla="*/ 418 w 418"/>
              <a:gd name="T7" fmla="*/ 0 h 421"/>
            </a:gdLst>
            <a:ahLst/>
            <a:cxnLst>
              <a:cxn ang="0">
                <a:pos x="T0" y="T1"/>
              </a:cxn>
              <a:cxn ang="0">
                <a:pos x="T2" y="T3"/>
              </a:cxn>
              <a:cxn ang="0">
                <a:pos x="T4" y="T5"/>
              </a:cxn>
              <a:cxn ang="0">
                <a:pos x="T6" y="T7"/>
              </a:cxn>
            </a:cxnLst>
            <a:rect l="0" t="0" r="r" b="b"/>
            <a:pathLst>
              <a:path w="418" h="421">
                <a:moveTo>
                  <a:pt x="418" y="0"/>
                </a:moveTo>
                <a:lnTo>
                  <a:pt x="0" y="421"/>
                </a:lnTo>
                <a:lnTo>
                  <a:pt x="418" y="421"/>
                </a:lnTo>
                <a:lnTo>
                  <a:pt x="418"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9" name="Freeform 9"/>
          <p:cNvSpPr>
            <a:spLocks/>
          </p:cNvSpPr>
          <p:nvPr/>
        </p:nvSpPr>
        <p:spPr bwMode="auto">
          <a:xfrm>
            <a:off x="10233784" y="4054627"/>
            <a:ext cx="2794056" cy="2803370"/>
          </a:xfrm>
          <a:custGeom>
            <a:avLst/>
            <a:gdLst>
              <a:gd name="T0" fmla="*/ 600 w 600"/>
              <a:gd name="T1" fmla="*/ 0 h 602"/>
              <a:gd name="T2" fmla="*/ 0 w 600"/>
              <a:gd name="T3" fmla="*/ 602 h 602"/>
              <a:gd name="T4" fmla="*/ 469 w 600"/>
              <a:gd name="T5" fmla="*/ 602 h 602"/>
              <a:gd name="T6" fmla="*/ 600 w 600"/>
              <a:gd name="T7" fmla="*/ 471 h 602"/>
              <a:gd name="T8" fmla="*/ 600 w 600"/>
              <a:gd name="T9" fmla="*/ 0 h 602"/>
            </a:gdLst>
            <a:ahLst/>
            <a:cxnLst>
              <a:cxn ang="0">
                <a:pos x="T0" y="T1"/>
              </a:cxn>
              <a:cxn ang="0">
                <a:pos x="T2" y="T3"/>
              </a:cxn>
              <a:cxn ang="0">
                <a:pos x="T4" y="T5"/>
              </a:cxn>
              <a:cxn ang="0">
                <a:pos x="T6" y="T7"/>
              </a:cxn>
              <a:cxn ang="0">
                <a:pos x="T8" y="T9"/>
              </a:cxn>
            </a:cxnLst>
            <a:rect l="0" t="0" r="r" b="b"/>
            <a:pathLst>
              <a:path w="600" h="602">
                <a:moveTo>
                  <a:pt x="600" y="0"/>
                </a:moveTo>
                <a:lnTo>
                  <a:pt x="0" y="602"/>
                </a:lnTo>
                <a:lnTo>
                  <a:pt x="469" y="602"/>
                </a:lnTo>
                <a:lnTo>
                  <a:pt x="600" y="471"/>
                </a:lnTo>
                <a:lnTo>
                  <a:pt x="600" y="0"/>
                </a:lnTo>
                <a:close/>
              </a:path>
            </a:pathLst>
          </a:custGeom>
          <a:solidFill>
            <a:srgbClr val="9B1E23"/>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8827442" y="2634317"/>
            <a:ext cx="4200398" cy="4223683"/>
          </a:xfrm>
          <a:custGeom>
            <a:avLst/>
            <a:gdLst>
              <a:gd name="T0" fmla="*/ 902 w 902"/>
              <a:gd name="T1" fmla="*/ 0 h 907"/>
              <a:gd name="T2" fmla="*/ 0 w 902"/>
              <a:gd name="T3" fmla="*/ 907 h 907"/>
              <a:gd name="T4" fmla="*/ 603 w 902"/>
              <a:gd name="T5" fmla="*/ 907 h 907"/>
              <a:gd name="T6" fmla="*/ 902 w 902"/>
              <a:gd name="T7" fmla="*/ 607 h 907"/>
              <a:gd name="T8" fmla="*/ 902 w 902"/>
              <a:gd name="T9" fmla="*/ 0 h 907"/>
            </a:gdLst>
            <a:ahLst/>
            <a:cxnLst>
              <a:cxn ang="0">
                <a:pos x="T0" y="T1"/>
              </a:cxn>
              <a:cxn ang="0">
                <a:pos x="T2" y="T3"/>
              </a:cxn>
              <a:cxn ang="0">
                <a:pos x="T4" y="T5"/>
              </a:cxn>
              <a:cxn ang="0">
                <a:pos x="T6" y="T7"/>
              </a:cxn>
              <a:cxn ang="0">
                <a:pos x="T8" y="T9"/>
              </a:cxn>
            </a:cxnLst>
            <a:rect l="0" t="0" r="r" b="b"/>
            <a:pathLst>
              <a:path w="902" h="907">
                <a:moveTo>
                  <a:pt x="902" y="0"/>
                </a:moveTo>
                <a:lnTo>
                  <a:pt x="0" y="907"/>
                </a:lnTo>
                <a:lnTo>
                  <a:pt x="603" y="907"/>
                </a:lnTo>
                <a:lnTo>
                  <a:pt x="902" y="607"/>
                </a:lnTo>
                <a:lnTo>
                  <a:pt x="902"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1" name="Freeform 11"/>
          <p:cNvSpPr>
            <a:spLocks/>
          </p:cNvSpPr>
          <p:nvPr/>
        </p:nvSpPr>
        <p:spPr bwMode="auto">
          <a:xfrm>
            <a:off x="7295369" y="1940458"/>
            <a:ext cx="5732474" cy="4917539"/>
          </a:xfrm>
          <a:custGeom>
            <a:avLst/>
            <a:gdLst>
              <a:gd name="T0" fmla="*/ 1231 w 1231"/>
              <a:gd name="T1" fmla="*/ 0 h 1056"/>
              <a:gd name="T2" fmla="*/ 1053 w 1231"/>
              <a:gd name="T3" fmla="*/ 0 h 1056"/>
              <a:gd name="T4" fmla="*/ 0 w 1231"/>
              <a:gd name="T5" fmla="*/ 1056 h 1056"/>
              <a:gd name="T6" fmla="*/ 624 w 1231"/>
              <a:gd name="T7" fmla="*/ 1056 h 1056"/>
              <a:gd name="T8" fmla="*/ 1231 w 1231"/>
              <a:gd name="T9" fmla="*/ 447 h 1056"/>
              <a:gd name="T10" fmla="*/ 1231 w 1231"/>
              <a:gd name="T11" fmla="*/ 0 h 1056"/>
            </a:gdLst>
            <a:ahLst/>
            <a:cxnLst>
              <a:cxn ang="0">
                <a:pos x="T0" y="T1"/>
              </a:cxn>
              <a:cxn ang="0">
                <a:pos x="T2" y="T3"/>
              </a:cxn>
              <a:cxn ang="0">
                <a:pos x="T4" y="T5"/>
              </a:cxn>
              <a:cxn ang="0">
                <a:pos x="T6" y="T7"/>
              </a:cxn>
              <a:cxn ang="0">
                <a:pos x="T8" y="T9"/>
              </a:cxn>
              <a:cxn ang="0">
                <a:pos x="T10" y="T11"/>
              </a:cxn>
            </a:cxnLst>
            <a:rect l="0" t="0" r="r" b="b"/>
            <a:pathLst>
              <a:path w="1231" h="1056">
                <a:moveTo>
                  <a:pt x="1231" y="0"/>
                </a:moveTo>
                <a:lnTo>
                  <a:pt x="1053" y="0"/>
                </a:lnTo>
                <a:lnTo>
                  <a:pt x="0" y="1056"/>
                </a:lnTo>
                <a:lnTo>
                  <a:pt x="624" y="1056"/>
                </a:lnTo>
                <a:lnTo>
                  <a:pt x="1231" y="447"/>
                </a:lnTo>
                <a:lnTo>
                  <a:pt x="1231" y="0"/>
                </a:lnTo>
                <a:close/>
              </a:path>
            </a:pathLst>
          </a:custGeom>
          <a:solidFill>
            <a:srgbClr val="9B1E23"/>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8198781" y="2014966"/>
            <a:ext cx="4829062" cy="4843031"/>
          </a:xfrm>
          <a:custGeom>
            <a:avLst/>
            <a:gdLst>
              <a:gd name="T0" fmla="*/ 1037 w 1037"/>
              <a:gd name="T1" fmla="*/ 0 h 1040"/>
              <a:gd name="T2" fmla="*/ 0 w 1037"/>
              <a:gd name="T3" fmla="*/ 1040 h 1040"/>
              <a:gd name="T4" fmla="*/ 323 w 1037"/>
              <a:gd name="T5" fmla="*/ 1040 h 1040"/>
              <a:gd name="T6" fmla="*/ 1037 w 1037"/>
              <a:gd name="T7" fmla="*/ 324 h 1040"/>
              <a:gd name="T8" fmla="*/ 1037 w 1037"/>
              <a:gd name="T9" fmla="*/ 0 h 1040"/>
            </a:gdLst>
            <a:ahLst/>
            <a:cxnLst>
              <a:cxn ang="0">
                <a:pos x="T0" y="T1"/>
              </a:cxn>
              <a:cxn ang="0">
                <a:pos x="T2" y="T3"/>
              </a:cxn>
              <a:cxn ang="0">
                <a:pos x="T4" y="T5"/>
              </a:cxn>
              <a:cxn ang="0">
                <a:pos x="T6" y="T7"/>
              </a:cxn>
              <a:cxn ang="0">
                <a:pos x="T8" y="T9"/>
              </a:cxn>
            </a:cxnLst>
            <a:rect l="0" t="0" r="r" b="b"/>
            <a:pathLst>
              <a:path w="1037" h="1040">
                <a:moveTo>
                  <a:pt x="1037" y="0"/>
                </a:moveTo>
                <a:lnTo>
                  <a:pt x="0" y="1040"/>
                </a:lnTo>
                <a:lnTo>
                  <a:pt x="323" y="1040"/>
                </a:lnTo>
                <a:lnTo>
                  <a:pt x="1037" y="324"/>
                </a:lnTo>
                <a:lnTo>
                  <a:pt x="1037"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4" name="Freeform 14"/>
          <p:cNvSpPr>
            <a:spLocks/>
          </p:cNvSpPr>
          <p:nvPr/>
        </p:nvSpPr>
        <p:spPr bwMode="auto">
          <a:xfrm>
            <a:off x="112823" y="82449"/>
            <a:ext cx="3159036" cy="3167715"/>
          </a:xfrm>
          <a:custGeom>
            <a:avLst/>
            <a:gdLst>
              <a:gd name="T0" fmla="*/ 728 w 728"/>
              <a:gd name="T1" fmla="*/ 0 h 730"/>
              <a:gd name="T2" fmla="*/ 100 w 728"/>
              <a:gd name="T3" fmla="*/ 0 h 730"/>
              <a:gd name="T4" fmla="*/ 0 w 728"/>
              <a:gd name="T5" fmla="*/ 102 h 730"/>
              <a:gd name="T6" fmla="*/ 0 w 728"/>
              <a:gd name="T7" fmla="*/ 730 h 730"/>
              <a:gd name="T8" fmla="*/ 728 w 728"/>
              <a:gd name="T9" fmla="*/ 0 h 730"/>
            </a:gdLst>
            <a:ahLst/>
            <a:cxnLst>
              <a:cxn ang="0">
                <a:pos x="T0" y="T1"/>
              </a:cxn>
              <a:cxn ang="0">
                <a:pos x="T2" y="T3"/>
              </a:cxn>
              <a:cxn ang="0">
                <a:pos x="T4" y="T5"/>
              </a:cxn>
              <a:cxn ang="0">
                <a:pos x="T6" y="T7"/>
              </a:cxn>
              <a:cxn ang="0">
                <a:pos x="T8" y="T9"/>
              </a:cxn>
            </a:cxnLst>
            <a:rect l="0" t="0" r="r" b="b"/>
            <a:pathLst>
              <a:path w="728" h="730">
                <a:moveTo>
                  <a:pt x="728" y="0"/>
                </a:moveTo>
                <a:lnTo>
                  <a:pt x="100" y="0"/>
                </a:lnTo>
                <a:lnTo>
                  <a:pt x="0" y="102"/>
                </a:lnTo>
                <a:lnTo>
                  <a:pt x="0" y="730"/>
                </a:lnTo>
                <a:lnTo>
                  <a:pt x="728" y="0"/>
                </a:lnTo>
                <a:close/>
              </a:path>
            </a:pathLst>
          </a:custGeom>
          <a:solidFill>
            <a:srgbClr val="9B1E23"/>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112823" y="82449"/>
            <a:ext cx="3159036" cy="3167715"/>
          </a:xfrm>
          <a:custGeom>
            <a:avLst/>
            <a:gdLst>
              <a:gd name="T0" fmla="*/ 728 w 728"/>
              <a:gd name="T1" fmla="*/ 0 h 730"/>
              <a:gd name="T2" fmla="*/ 100 w 728"/>
              <a:gd name="T3" fmla="*/ 0 h 730"/>
              <a:gd name="T4" fmla="*/ 0 w 728"/>
              <a:gd name="T5" fmla="*/ 102 h 730"/>
              <a:gd name="T6" fmla="*/ 0 w 728"/>
              <a:gd name="T7" fmla="*/ 730 h 730"/>
              <a:gd name="T8" fmla="*/ 728 w 728"/>
              <a:gd name="T9" fmla="*/ 0 h 730"/>
            </a:gdLst>
            <a:ahLst/>
            <a:cxnLst>
              <a:cxn ang="0">
                <a:pos x="T0" y="T1"/>
              </a:cxn>
              <a:cxn ang="0">
                <a:pos x="T2" y="T3"/>
              </a:cxn>
              <a:cxn ang="0">
                <a:pos x="T4" y="T5"/>
              </a:cxn>
              <a:cxn ang="0">
                <a:pos x="T6" y="T7"/>
              </a:cxn>
              <a:cxn ang="0">
                <a:pos x="T8" y="T9"/>
              </a:cxn>
            </a:cxnLst>
            <a:rect l="0" t="0" r="r" b="b"/>
            <a:pathLst>
              <a:path w="728" h="730">
                <a:moveTo>
                  <a:pt x="728" y="0"/>
                </a:moveTo>
                <a:lnTo>
                  <a:pt x="100" y="0"/>
                </a:lnTo>
                <a:lnTo>
                  <a:pt x="0" y="102"/>
                </a:lnTo>
                <a:lnTo>
                  <a:pt x="0" y="730"/>
                </a:lnTo>
                <a:lnTo>
                  <a:pt x="7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0" y="0"/>
            <a:ext cx="2798873" cy="2803211"/>
          </a:xfrm>
          <a:custGeom>
            <a:avLst/>
            <a:gdLst>
              <a:gd name="T0" fmla="*/ 0 w 645"/>
              <a:gd name="T1" fmla="*/ 646 h 646"/>
              <a:gd name="T2" fmla="*/ 645 w 645"/>
              <a:gd name="T3" fmla="*/ 0 h 646"/>
              <a:gd name="T4" fmla="*/ 176 w 645"/>
              <a:gd name="T5" fmla="*/ 0 h 646"/>
              <a:gd name="T6" fmla="*/ 0 w 645"/>
              <a:gd name="T7" fmla="*/ 176 h 646"/>
              <a:gd name="T8" fmla="*/ 0 w 645"/>
              <a:gd name="T9" fmla="*/ 646 h 646"/>
            </a:gdLst>
            <a:ahLst/>
            <a:cxnLst>
              <a:cxn ang="0">
                <a:pos x="T0" y="T1"/>
              </a:cxn>
              <a:cxn ang="0">
                <a:pos x="T2" y="T3"/>
              </a:cxn>
              <a:cxn ang="0">
                <a:pos x="T4" y="T5"/>
              </a:cxn>
              <a:cxn ang="0">
                <a:pos x="T6" y="T7"/>
              </a:cxn>
              <a:cxn ang="0">
                <a:pos x="T8" y="T9"/>
              </a:cxn>
            </a:cxnLst>
            <a:rect l="0" t="0" r="r" b="b"/>
            <a:pathLst>
              <a:path w="645" h="646">
                <a:moveTo>
                  <a:pt x="0" y="646"/>
                </a:moveTo>
                <a:lnTo>
                  <a:pt x="645" y="0"/>
                </a:lnTo>
                <a:lnTo>
                  <a:pt x="176" y="0"/>
                </a:lnTo>
                <a:lnTo>
                  <a:pt x="0" y="176"/>
                </a:lnTo>
                <a:lnTo>
                  <a:pt x="0" y="646"/>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7" name="Freeform 17"/>
          <p:cNvSpPr>
            <a:spLocks/>
          </p:cNvSpPr>
          <p:nvPr/>
        </p:nvSpPr>
        <p:spPr bwMode="auto">
          <a:xfrm>
            <a:off x="0" y="0"/>
            <a:ext cx="1175961" cy="1162942"/>
          </a:xfrm>
          <a:custGeom>
            <a:avLst/>
            <a:gdLst>
              <a:gd name="T0" fmla="*/ 0 w 271"/>
              <a:gd name="T1" fmla="*/ 0 h 268"/>
              <a:gd name="T2" fmla="*/ 0 w 271"/>
              <a:gd name="T3" fmla="*/ 268 h 268"/>
              <a:gd name="T4" fmla="*/ 271 w 271"/>
              <a:gd name="T5" fmla="*/ 0 h 268"/>
              <a:gd name="T6" fmla="*/ 0 w 271"/>
              <a:gd name="T7" fmla="*/ 0 h 268"/>
            </a:gdLst>
            <a:ahLst/>
            <a:cxnLst>
              <a:cxn ang="0">
                <a:pos x="T0" y="T1"/>
              </a:cxn>
              <a:cxn ang="0">
                <a:pos x="T2" y="T3"/>
              </a:cxn>
              <a:cxn ang="0">
                <a:pos x="T4" y="T5"/>
              </a:cxn>
              <a:cxn ang="0">
                <a:pos x="T6" y="T7"/>
              </a:cxn>
            </a:cxnLst>
            <a:rect l="0" t="0" r="r" b="b"/>
            <a:pathLst>
              <a:path w="271" h="268">
                <a:moveTo>
                  <a:pt x="0" y="0"/>
                </a:moveTo>
                <a:lnTo>
                  <a:pt x="0" y="268"/>
                </a:lnTo>
                <a:lnTo>
                  <a:pt x="271" y="0"/>
                </a:lnTo>
                <a:lnTo>
                  <a:pt x="0" y="0"/>
                </a:lnTo>
                <a:close/>
              </a:path>
            </a:pathLst>
          </a:custGeom>
          <a:solidFill>
            <a:srgbClr val="9B1E23"/>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0" y="0"/>
            <a:ext cx="381862" cy="381862"/>
          </a:xfrm>
          <a:custGeom>
            <a:avLst/>
            <a:gdLst>
              <a:gd name="T0" fmla="*/ 0 w 88"/>
              <a:gd name="T1" fmla="*/ 0 h 88"/>
              <a:gd name="T2" fmla="*/ 0 w 88"/>
              <a:gd name="T3" fmla="*/ 88 h 88"/>
              <a:gd name="T4" fmla="*/ 88 w 88"/>
              <a:gd name="T5" fmla="*/ 0 h 88"/>
              <a:gd name="T6" fmla="*/ 0 w 88"/>
              <a:gd name="T7" fmla="*/ 0 h 88"/>
            </a:gdLst>
            <a:ahLst/>
            <a:cxnLst>
              <a:cxn ang="0">
                <a:pos x="T0" y="T1"/>
              </a:cxn>
              <a:cxn ang="0">
                <a:pos x="T2" y="T3"/>
              </a:cxn>
              <a:cxn ang="0">
                <a:pos x="T4" y="T5"/>
              </a:cxn>
              <a:cxn ang="0">
                <a:pos x="T6" y="T7"/>
              </a:cxn>
            </a:cxnLst>
            <a:rect l="0" t="0" r="r" b="b"/>
            <a:pathLst>
              <a:path w="88" h="88">
                <a:moveTo>
                  <a:pt x="0" y="0"/>
                </a:moveTo>
                <a:lnTo>
                  <a:pt x="0" y="88"/>
                </a:lnTo>
                <a:lnTo>
                  <a:pt x="88" y="0"/>
                </a:lnTo>
                <a:lnTo>
                  <a:pt x="0"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grpSp>
        <p:nvGrpSpPr>
          <p:cNvPr id="21" name="5"/>
          <p:cNvGrpSpPr>
            <a:grpSpLocks/>
          </p:cNvGrpSpPr>
          <p:nvPr>
            <p:custDataLst>
              <p:tags r:id="rId1"/>
            </p:custDataLst>
          </p:nvPr>
        </p:nvGrpSpPr>
        <p:grpSpPr bwMode="auto">
          <a:xfrm rot="5400000">
            <a:off x="3765354" y="679929"/>
            <a:ext cx="3095768" cy="3238076"/>
            <a:chOff x="5803300" y="1948400"/>
            <a:chExt cx="2164994" cy="1905223"/>
          </a:xfrm>
        </p:grpSpPr>
        <p:sp>
          <p:nvSpPr>
            <p:cNvPr id="22" name="7"/>
            <p:cNvSpPr>
              <a:spLocks/>
            </p:cNvSpPr>
            <p:nvPr/>
          </p:nvSpPr>
          <p:spPr bwMode="auto">
            <a:xfrm>
              <a:off x="5803300" y="1948400"/>
              <a:ext cx="2164994" cy="1905223"/>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b="1">
                <a:solidFill>
                  <a:schemeClr val="bg1"/>
                </a:solidFill>
                <a:latin typeface="Agency FB" panose="020B0503020202020204" pitchFamily="34" charset="0"/>
                <a:ea typeface="腾祥澜黑简" panose="01010104010101010101" pitchFamily="2" charset="-122"/>
              </a:endParaRPr>
            </a:p>
          </p:txBody>
        </p:sp>
        <p:sp>
          <p:nvSpPr>
            <p:cNvPr id="23" name="6"/>
            <p:cNvSpPr>
              <a:spLocks/>
            </p:cNvSpPr>
            <p:nvPr/>
          </p:nvSpPr>
          <p:spPr bwMode="auto">
            <a:xfrm>
              <a:off x="5948780" y="2078346"/>
              <a:ext cx="1846429" cy="1624882"/>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sp>
        <p:nvSpPr>
          <p:cNvPr id="24" name="4"/>
          <p:cNvSpPr txBox="1"/>
          <p:nvPr>
            <p:custDataLst>
              <p:tags r:id="rId2"/>
            </p:custDataLst>
          </p:nvPr>
        </p:nvSpPr>
        <p:spPr>
          <a:xfrm>
            <a:off x="3854206" y="1409689"/>
            <a:ext cx="3061994" cy="1630793"/>
          </a:xfrm>
          <a:prstGeom prst="rect">
            <a:avLst/>
          </a:prstGeom>
          <a:noFill/>
        </p:spPr>
        <p:txBody>
          <a:bodyPr wrap="square" lIns="86005" tIns="43002" rIns="86005" bIns="43002">
            <a:spAutoFit/>
          </a:bodyPr>
          <a:lstStyle/>
          <a:p>
            <a:pPr algn="ctr">
              <a:defRPr/>
            </a:pPr>
            <a:r>
              <a:rPr lang="en-US" altLang="zh-CN" sz="10033" dirty="0">
                <a:solidFill>
                  <a:schemeClr val="bg1"/>
                </a:solidFill>
                <a:latin typeface="Agency FB" panose="020B0503020202020204" pitchFamily="34" charset="0"/>
              </a:rPr>
              <a:t>UML</a:t>
            </a:r>
            <a:endParaRPr lang="zh-CN" altLang="en-US" sz="10033" dirty="0">
              <a:solidFill>
                <a:schemeClr val="bg1"/>
              </a:solidFill>
              <a:latin typeface="Agency FB" panose="020B0503020202020204" pitchFamily="34" charset="0"/>
            </a:endParaRPr>
          </a:p>
        </p:txBody>
      </p:sp>
      <p:sp>
        <p:nvSpPr>
          <p:cNvPr id="26" name="2"/>
          <p:cNvSpPr txBox="1"/>
          <p:nvPr>
            <p:custDataLst>
              <p:tags r:id="rId3"/>
            </p:custDataLst>
          </p:nvPr>
        </p:nvSpPr>
        <p:spPr>
          <a:xfrm>
            <a:off x="1042041" y="3783338"/>
            <a:ext cx="8488572" cy="917841"/>
          </a:xfrm>
          <a:prstGeom prst="rect">
            <a:avLst/>
          </a:prstGeom>
          <a:noFill/>
        </p:spPr>
        <p:txBody>
          <a:bodyPr wrap="square" lIns="86005" tIns="43002" rIns="86005" bIns="43002">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r>
              <a:rPr lang="en-US" altLang="zh-CN" sz="5400" spc="300" dirty="0">
                <a:solidFill>
                  <a:srgbClr val="9B1E23"/>
                </a:solidFill>
                <a:latin typeface="方正尚酷简体" panose="03000509000000000000" pitchFamily="65" charset="-122"/>
                <a:ea typeface="方正尚酷简体" panose="03000509000000000000" pitchFamily="65" charset="-122"/>
                <a:cs typeface="Clear Sans Light" pitchFamily="34" charset="0"/>
              </a:rPr>
              <a:t>4+1 View</a:t>
            </a:r>
            <a:endParaRPr lang="id-ID" altLang="zh-CN" sz="5400" spc="300" dirty="0">
              <a:solidFill>
                <a:srgbClr val="9B1E23"/>
              </a:solidFill>
              <a:latin typeface="方正尚酷简体" panose="03000509000000000000" pitchFamily="65" charset="-122"/>
              <a:ea typeface="方正尚酷简体" panose="03000509000000000000" pitchFamily="65" charset="-122"/>
              <a:cs typeface="Clear Sans Light" pitchFamily="34" charset="0"/>
            </a:endParaRPr>
          </a:p>
        </p:txBody>
      </p:sp>
      <p:sp>
        <p:nvSpPr>
          <p:cNvPr id="27" name="1"/>
          <p:cNvSpPr txBox="1">
            <a:spLocks noChangeArrowheads="1"/>
          </p:cNvSpPr>
          <p:nvPr>
            <p:custDataLst>
              <p:tags r:id="rId4"/>
            </p:custDataLst>
          </p:nvPr>
        </p:nvSpPr>
        <p:spPr bwMode="auto">
          <a:xfrm>
            <a:off x="2005458" y="5524660"/>
            <a:ext cx="6368780" cy="461665"/>
          </a:xfrm>
          <a:prstGeom prst="rect">
            <a:avLst/>
          </a:prstGeom>
          <a:noFill/>
          <a:ln w="9525">
            <a:noFill/>
            <a:miter lim="800000"/>
            <a:headEnd/>
            <a:tailEnd/>
          </a:ln>
          <a:extLst/>
        </p:spPr>
        <p:txBody>
          <a:bodyPr wrap="square">
            <a:spAutoFit/>
          </a:bodyPr>
          <a:lstStyle>
            <a:lvl1pPr>
              <a:defRPr sz="1400">
                <a:solidFill>
                  <a:schemeClr val="tx1"/>
                </a:solidFill>
                <a:latin typeface="微软雅黑" pitchFamily="34" charset="-122"/>
                <a:ea typeface="微软雅黑" pitchFamily="34" charset="-122"/>
              </a:defRPr>
            </a:lvl1pPr>
            <a:lvl2pPr marL="742950" indent="-285750">
              <a:defRPr sz="1400">
                <a:solidFill>
                  <a:schemeClr val="tx1"/>
                </a:solidFill>
                <a:latin typeface="微软雅黑" pitchFamily="34" charset="-122"/>
                <a:ea typeface="微软雅黑" pitchFamily="34" charset="-122"/>
              </a:defRPr>
            </a:lvl2pPr>
            <a:lvl3pPr marL="1143000" indent="-228600">
              <a:defRPr sz="1400">
                <a:solidFill>
                  <a:schemeClr val="tx1"/>
                </a:solidFill>
                <a:latin typeface="微软雅黑" pitchFamily="34" charset="-122"/>
                <a:ea typeface="微软雅黑" pitchFamily="34" charset="-122"/>
              </a:defRPr>
            </a:lvl3pPr>
            <a:lvl4pPr marL="1600200" indent="-228600">
              <a:defRPr sz="1400">
                <a:solidFill>
                  <a:schemeClr val="tx1"/>
                </a:solidFill>
                <a:latin typeface="微软雅黑" pitchFamily="34" charset="-122"/>
                <a:ea typeface="微软雅黑" pitchFamily="34" charset="-122"/>
              </a:defRPr>
            </a:lvl4pPr>
            <a:lvl5pPr marL="2057400" indent="-228600">
              <a:defRPr sz="1400">
                <a:solidFill>
                  <a:schemeClr val="tx1"/>
                </a:solidFill>
                <a:latin typeface="微软雅黑" pitchFamily="34" charset="-122"/>
                <a:ea typeface="微软雅黑" pitchFamily="34" charset="-122"/>
              </a:defRPr>
            </a:lvl5pPr>
            <a:lvl6pPr marL="25146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6pPr>
            <a:lvl7pPr marL="29718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7pPr>
            <a:lvl8pPr marL="34290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8pPr>
            <a:lvl9pPr marL="3886200" indent="-228600" algn="ctr" eaLnBrk="0" fontAlgn="ctr" hangingPunct="0">
              <a:spcBef>
                <a:spcPct val="0"/>
              </a:spcBef>
              <a:spcAft>
                <a:spcPct val="0"/>
              </a:spcAft>
              <a:buClr>
                <a:srgbClr val="FF0000"/>
              </a:buClr>
              <a:buSzPct val="70000"/>
              <a:buFont typeface="Arial" charset="0"/>
              <a:defRPr sz="1400">
                <a:solidFill>
                  <a:schemeClr val="tx1"/>
                </a:solidFill>
                <a:latin typeface="微软雅黑" pitchFamily="34" charset="-122"/>
                <a:ea typeface="微软雅黑" pitchFamily="34" charset="-122"/>
              </a:defRPr>
            </a:lvl9pPr>
          </a:lstStyle>
          <a:p>
            <a:pPr algn="ctr" eaLnBrk="1" fontAlgn="base" hangingPunct="1">
              <a:buClrTx/>
              <a:buSzTx/>
              <a:buFontTx/>
              <a:buNone/>
            </a:pPr>
            <a:r>
              <a:rPr lang="en-US" altLang="zh-CN" sz="2400" dirty="0">
                <a:latin typeface="微软雅黑 Light" panose="020B0502040204020203" pitchFamily="34" charset="-122"/>
                <a:ea typeface="方正尚酷简体" panose="03000509000000000000"/>
              </a:rPr>
              <a:t>12</a:t>
            </a:r>
            <a:r>
              <a:rPr lang="zh-CN" altLang="en-US" sz="2400" dirty="0">
                <a:latin typeface="微软雅黑 Light" panose="020B0502040204020203" pitchFamily="34" charset="-122"/>
                <a:ea typeface="方正尚酷简体" panose="03000509000000000000"/>
              </a:rPr>
              <a:t>小组成员：曹宏悦 唐珞鑫 岑惠儿 姜子玥</a:t>
            </a:r>
            <a:endParaRPr lang="en-US" altLang="zh-CN" sz="2400" dirty="0">
              <a:latin typeface="微软雅黑 Light" panose="020B0502040204020203" pitchFamily="34" charset="-122"/>
              <a:ea typeface="方正尚酷简体" panose="03000509000000000000"/>
            </a:endParaRPr>
          </a:p>
        </p:txBody>
      </p:sp>
      <p:sp>
        <p:nvSpPr>
          <p:cNvPr id="2" name="文本框 1">
            <a:extLst>
              <a:ext uri="{FF2B5EF4-FFF2-40B4-BE49-F238E27FC236}">
                <a16:creationId xmlns:a16="http://schemas.microsoft.com/office/drawing/2014/main" id="{B52B1352-D959-44ED-A37A-7F607CBE0DD2}"/>
              </a:ext>
            </a:extLst>
          </p:cNvPr>
          <p:cNvSpPr txBox="1"/>
          <p:nvPr/>
        </p:nvSpPr>
        <p:spPr>
          <a:xfrm>
            <a:off x="4055499" y="4770948"/>
            <a:ext cx="4602500" cy="461665"/>
          </a:xfrm>
          <a:prstGeom prst="rect">
            <a:avLst/>
          </a:prstGeom>
          <a:noFill/>
        </p:spPr>
        <p:txBody>
          <a:bodyPr wrap="square" rtlCol="0">
            <a:spAutoFit/>
          </a:bodyPr>
          <a:lstStyle/>
          <a:p>
            <a:r>
              <a:rPr lang="zh-CN" altLang="en-US" sz="2400" dirty="0">
                <a:ea typeface="方正尚酷简体" panose="03000509000000000000"/>
              </a:rPr>
              <a:t>主讲人：姜子玥</a:t>
            </a:r>
          </a:p>
        </p:txBody>
      </p:sp>
    </p:spTree>
    <p:extLst>
      <p:ext uri="{BB962C8B-B14F-4D97-AF65-F5344CB8AC3E}">
        <p14:creationId xmlns:p14="http://schemas.microsoft.com/office/powerpoint/2010/main" val="2311484611"/>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 calcmode="lin" valueType="num">
                                      <p:cBhvr>
                                        <p:cTn id="21" dur="500" fill="hold"/>
                                        <p:tgtEl>
                                          <p:spTgt spid="9"/>
                                        </p:tgtEl>
                                        <p:attrNameLst>
                                          <p:attrName>style.rotation</p:attrName>
                                        </p:attrNameLst>
                                      </p:cBhvr>
                                      <p:tavLst>
                                        <p:tav tm="0">
                                          <p:val>
                                            <p:fltVal val="360"/>
                                          </p:val>
                                        </p:tav>
                                        <p:tav tm="100000">
                                          <p:val>
                                            <p:fltVal val="0"/>
                                          </p:val>
                                        </p:tav>
                                      </p:tavLst>
                                    </p:anim>
                                    <p:animEffect transition="in" filter="fade">
                                      <p:cBhvr>
                                        <p:cTn id="22" dur="500"/>
                                        <p:tgtEl>
                                          <p:spTgt spid="9"/>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 calcmode="lin" valueType="num">
                                      <p:cBhvr>
                                        <p:cTn id="27" dur="500" fill="hold"/>
                                        <p:tgtEl>
                                          <p:spTgt spid="10"/>
                                        </p:tgtEl>
                                        <p:attrNameLst>
                                          <p:attrName>style.rotation</p:attrName>
                                        </p:attrNameLst>
                                      </p:cBhvr>
                                      <p:tavLst>
                                        <p:tav tm="0">
                                          <p:val>
                                            <p:fltVal val="360"/>
                                          </p:val>
                                        </p:tav>
                                        <p:tav tm="100000">
                                          <p:val>
                                            <p:fltVal val="0"/>
                                          </p:val>
                                        </p:tav>
                                      </p:tavLst>
                                    </p:anim>
                                    <p:animEffect transition="in" filter="fade">
                                      <p:cBhvr>
                                        <p:cTn id="28" dur="500"/>
                                        <p:tgtEl>
                                          <p:spTgt spid="10"/>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 calcmode="lin" valueType="num">
                                      <p:cBhvr>
                                        <p:cTn id="33" dur="500" fill="hold"/>
                                        <p:tgtEl>
                                          <p:spTgt spid="11"/>
                                        </p:tgtEl>
                                        <p:attrNameLst>
                                          <p:attrName>style.rotation</p:attrName>
                                        </p:attrNameLst>
                                      </p:cBhvr>
                                      <p:tavLst>
                                        <p:tav tm="0">
                                          <p:val>
                                            <p:fltVal val="360"/>
                                          </p:val>
                                        </p:tav>
                                        <p:tav tm="100000">
                                          <p:val>
                                            <p:fltVal val="0"/>
                                          </p:val>
                                        </p:tav>
                                      </p:tavLst>
                                    </p:anim>
                                    <p:animEffect transition="in" filter="fade">
                                      <p:cBhvr>
                                        <p:cTn id="34" dur="500"/>
                                        <p:tgtEl>
                                          <p:spTgt spid="11"/>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 calcmode="lin" valueType="num">
                                      <p:cBhvr>
                                        <p:cTn id="39" dur="500" fill="hold"/>
                                        <p:tgtEl>
                                          <p:spTgt spid="12"/>
                                        </p:tgtEl>
                                        <p:attrNameLst>
                                          <p:attrName>style.rotation</p:attrName>
                                        </p:attrNameLst>
                                      </p:cBhvr>
                                      <p:tavLst>
                                        <p:tav tm="0">
                                          <p:val>
                                            <p:fltVal val="360"/>
                                          </p:val>
                                        </p:tav>
                                        <p:tav tm="100000">
                                          <p:val>
                                            <p:fltVal val="0"/>
                                          </p:val>
                                        </p:tav>
                                      </p:tavLst>
                                    </p:anim>
                                    <p:animEffect transition="in" filter="fade">
                                      <p:cBhvr>
                                        <p:cTn id="40" dur="500"/>
                                        <p:tgtEl>
                                          <p:spTgt spid="12"/>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 calcmode="lin" valueType="num">
                                      <p:cBhvr>
                                        <p:cTn id="45" dur="500" fill="hold"/>
                                        <p:tgtEl>
                                          <p:spTgt spid="14"/>
                                        </p:tgtEl>
                                        <p:attrNameLst>
                                          <p:attrName>style.rotation</p:attrName>
                                        </p:attrNameLst>
                                      </p:cBhvr>
                                      <p:tavLst>
                                        <p:tav tm="0">
                                          <p:val>
                                            <p:fltVal val="360"/>
                                          </p:val>
                                        </p:tav>
                                        <p:tav tm="100000">
                                          <p:val>
                                            <p:fltVal val="0"/>
                                          </p:val>
                                        </p:tav>
                                      </p:tavLst>
                                    </p:anim>
                                    <p:animEffect transition="in" filter="fade">
                                      <p:cBhvr>
                                        <p:cTn id="46" dur="500"/>
                                        <p:tgtEl>
                                          <p:spTgt spid="14"/>
                                        </p:tgtEl>
                                      </p:cBhvr>
                                    </p:animEffect>
                                  </p:childTnLst>
                                </p:cTn>
                              </p:par>
                              <p:par>
                                <p:cTn id="47" presetID="49" presetClass="entr" presetSubtype="0" decel="100000" fill="hold" grpId="0" nodeType="withEffect" nodePh="1">
                                  <p:stCondLst>
                                    <p:cond delay="0"/>
                                  </p:stCondLst>
                                  <p:endCondLst>
                                    <p:cond evt="begin" delay="0">
                                      <p:tn val="47"/>
                                    </p:cond>
                                  </p:end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 calcmode="lin" valueType="num">
                                      <p:cBhvr>
                                        <p:cTn id="63" dur="500" fill="hold"/>
                                        <p:tgtEl>
                                          <p:spTgt spid="17"/>
                                        </p:tgtEl>
                                        <p:attrNameLst>
                                          <p:attrName>style.rotation</p:attrName>
                                        </p:attrNameLst>
                                      </p:cBhvr>
                                      <p:tavLst>
                                        <p:tav tm="0">
                                          <p:val>
                                            <p:fltVal val="360"/>
                                          </p:val>
                                        </p:tav>
                                        <p:tav tm="100000">
                                          <p:val>
                                            <p:fltVal val="0"/>
                                          </p:val>
                                        </p:tav>
                                      </p:tavLst>
                                    </p:anim>
                                    <p:animEffect transition="in" filter="fade">
                                      <p:cBhvr>
                                        <p:cTn id="64" dur="500"/>
                                        <p:tgtEl>
                                          <p:spTgt spid="17"/>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 calcmode="lin" valueType="num">
                                      <p:cBhvr>
                                        <p:cTn id="69" dur="500" fill="hold"/>
                                        <p:tgtEl>
                                          <p:spTgt spid="18"/>
                                        </p:tgtEl>
                                        <p:attrNameLst>
                                          <p:attrName>style.rotation</p:attrName>
                                        </p:attrNameLst>
                                      </p:cBhvr>
                                      <p:tavLst>
                                        <p:tav tm="0">
                                          <p:val>
                                            <p:fltVal val="360"/>
                                          </p:val>
                                        </p:tav>
                                        <p:tav tm="100000">
                                          <p:val>
                                            <p:fltVal val="0"/>
                                          </p:val>
                                        </p:tav>
                                      </p:tavLst>
                                    </p:anim>
                                    <p:animEffect transition="in" filter="fade">
                                      <p:cBhvr>
                                        <p:cTn id="70" dur="500"/>
                                        <p:tgtEl>
                                          <p:spTgt spid="18"/>
                                        </p:tgtEl>
                                      </p:cBhvr>
                                    </p:animEffect>
                                  </p:childTnLst>
                                </p:cTn>
                              </p:par>
                            </p:childTnLst>
                          </p:cTn>
                        </p:par>
                        <p:par>
                          <p:cTn id="71" fill="hold">
                            <p:stCondLst>
                              <p:cond delay="500"/>
                            </p:stCondLst>
                            <p:childTnLst>
                              <p:par>
                                <p:cTn id="72" presetID="47" presetClass="entr" presetSubtype="0"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250"/>
                                        <p:tgtEl>
                                          <p:spTgt spid="21"/>
                                        </p:tgtEl>
                                      </p:cBhvr>
                                    </p:animEffect>
                                    <p:anim calcmode="lin" valueType="num">
                                      <p:cBhvr>
                                        <p:cTn id="75" dur="250" fill="hold"/>
                                        <p:tgtEl>
                                          <p:spTgt spid="21"/>
                                        </p:tgtEl>
                                        <p:attrNameLst>
                                          <p:attrName>ppt_x</p:attrName>
                                        </p:attrNameLst>
                                      </p:cBhvr>
                                      <p:tavLst>
                                        <p:tav tm="0">
                                          <p:val>
                                            <p:strVal val="#ppt_x"/>
                                          </p:val>
                                        </p:tav>
                                        <p:tav tm="100000">
                                          <p:val>
                                            <p:strVal val="#ppt_x"/>
                                          </p:val>
                                        </p:tav>
                                      </p:tavLst>
                                    </p:anim>
                                    <p:anim calcmode="lin" valueType="num">
                                      <p:cBhvr>
                                        <p:cTn id="76" dur="250" fill="hold"/>
                                        <p:tgtEl>
                                          <p:spTgt spid="21"/>
                                        </p:tgtEl>
                                        <p:attrNameLst>
                                          <p:attrName>ppt_y</p:attrName>
                                        </p:attrNameLst>
                                      </p:cBhvr>
                                      <p:tavLst>
                                        <p:tav tm="0">
                                          <p:val>
                                            <p:strVal val="#ppt_y-.1"/>
                                          </p:val>
                                        </p:tav>
                                        <p:tav tm="100000">
                                          <p:val>
                                            <p:strVal val="#ppt_y"/>
                                          </p:val>
                                        </p:tav>
                                      </p:tavLst>
                                    </p:anim>
                                  </p:childTnLst>
                                </p:cTn>
                              </p:par>
                            </p:childTnLst>
                          </p:cTn>
                        </p:par>
                        <p:par>
                          <p:cTn id="77" fill="hold">
                            <p:stCondLst>
                              <p:cond delay="750"/>
                            </p:stCondLst>
                            <p:childTnLst>
                              <p:par>
                                <p:cTn id="78" presetID="14" presetClass="entr" presetSubtype="1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randombar(horizontal)">
                                      <p:cBhvr>
                                        <p:cTn id="80" dur="500"/>
                                        <p:tgtEl>
                                          <p:spTgt spid="24"/>
                                        </p:tgtEl>
                                      </p:cBhvr>
                                    </p:animEffect>
                                  </p:childTnLst>
                                </p:cTn>
                              </p:par>
                            </p:childTnLst>
                          </p:cTn>
                        </p:par>
                        <p:par>
                          <p:cTn id="81" fill="hold">
                            <p:stCondLst>
                              <p:cond delay="1250"/>
                            </p:stCondLst>
                            <p:childTnLst>
                              <p:par>
                                <p:cTn id="82" presetID="52" presetClass="entr" presetSubtype="0" fill="hold" grpId="0" nodeType="afterEffect">
                                  <p:stCondLst>
                                    <p:cond delay="0"/>
                                  </p:stCondLst>
                                  <p:iterate type="lt">
                                    <p:tmPct val="10000"/>
                                  </p:iterate>
                                  <p:childTnLst>
                                    <p:set>
                                      <p:cBhvr>
                                        <p:cTn id="83" dur="1" fill="hold">
                                          <p:stCondLst>
                                            <p:cond delay="0"/>
                                          </p:stCondLst>
                                        </p:cTn>
                                        <p:tgtEl>
                                          <p:spTgt spid="26">
                                            <p:txEl>
                                              <p:pRg st="0" end="0"/>
                                            </p:txEl>
                                          </p:spTgt>
                                        </p:tgtEl>
                                        <p:attrNameLst>
                                          <p:attrName>style.visibility</p:attrName>
                                        </p:attrNameLst>
                                      </p:cBhvr>
                                      <p:to>
                                        <p:strVal val="visible"/>
                                      </p:to>
                                    </p:set>
                                    <p:animScale>
                                      <p:cBhvr>
                                        <p:cTn id="84" dur="1000" decel="50000" fill="hold">
                                          <p:stCondLst>
                                            <p:cond delay="0"/>
                                          </p:stCondLst>
                                        </p:cTn>
                                        <p:tgtEl>
                                          <p:spTgt spid="2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5" dur="1000" decel="50000" fill="hold">
                                          <p:stCondLst>
                                            <p:cond delay="0"/>
                                          </p:stCondLst>
                                        </p:cTn>
                                        <p:tgtEl>
                                          <p:spTgt spid="26">
                                            <p:txEl>
                                              <p:pRg st="0" end="0"/>
                                            </p:txEl>
                                          </p:spTgt>
                                        </p:tgtEl>
                                        <p:attrNameLst>
                                          <p:attrName>ppt_x</p:attrName>
                                          <p:attrName>ppt_y</p:attrName>
                                        </p:attrNameLst>
                                      </p:cBhvr>
                                    </p:animMotion>
                                    <p:animEffect transition="in" filter="fade">
                                      <p:cBhvr>
                                        <p:cTn id="86" dur="1000"/>
                                        <p:tgtEl>
                                          <p:spTgt spid="26">
                                            <p:txEl>
                                              <p:pRg st="0" end="0"/>
                                            </p:txEl>
                                          </p:spTgt>
                                        </p:tgtEl>
                                      </p:cBhvr>
                                    </p:animEffect>
                                  </p:childTnLst>
                                </p:cTn>
                              </p:par>
                            </p:childTnLst>
                          </p:cTn>
                        </p:par>
                        <p:par>
                          <p:cTn id="87" fill="hold">
                            <p:stCondLst>
                              <p:cond delay="2850"/>
                            </p:stCondLst>
                            <p:childTnLst>
                              <p:par>
                                <p:cTn id="88" presetID="53" presetClass="entr" presetSubtype="16" fill="hold" grpId="0" nodeType="after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750" fill="hold"/>
                                        <p:tgtEl>
                                          <p:spTgt spid="27"/>
                                        </p:tgtEl>
                                        <p:attrNameLst>
                                          <p:attrName>ppt_w</p:attrName>
                                        </p:attrNameLst>
                                      </p:cBhvr>
                                      <p:tavLst>
                                        <p:tav tm="0">
                                          <p:val>
                                            <p:fltVal val="0"/>
                                          </p:val>
                                        </p:tav>
                                        <p:tav tm="100000">
                                          <p:val>
                                            <p:strVal val="#ppt_w"/>
                                          </p:val>
                                        </p:tav>
                                      </p:tavLst>
                                    </p:anim>
                                    <p:anim calcmode="lin" valueType="num">
                                      <p:cBhvr>
                                        <p:cTn id="91" dur="750" fill="hold"/>
                                        <p:tgtEl>
                                          <p:spTgt spid="27"/>
                                        </p:tgtEl>
                                        <p:attrNameLst>
                                          <p:attrName>ppt_h</p:attrName>
                                        </p:attrNameLst>
                                      </p:cBhvr>
                                      <p:tavLst>
                                        <p:tav tm="0">
                                          <p:val>
                                            <p:fltVal val="0"/>
                                          </p:val>
                                        </p:tav>
                                        <p:tav tm="100000">
                                          <p:val>
                                            <p:strVal val="#ppt_h"/>
                                          </p:val>
                                        </p:tav>
                                      </p:tavLst>
                                    </p:anim>
                                    <p:animEffect transition="in" filter="fade">
                                      <p:cBhvr>
                                        <p:cTn id="92" dur="7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animBg="1"/>
      <p:bldP spid="15" grpId="0"/>
      <p:bldP spid="16" grpId="0" animBg="1"/>
      <p:bldP spid="17" grpId="0" animBg="1"/>
      <p:bldP spid="18" grpId="0" animBg="1"/>
      <p:bldP spid="24" grpId="0"/>
      <p:bldP spid="26" grpId="0" build="p"/>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a:spLocks/>
          </p:cNvSpPr>
          <p:nvPr/>
        </p:nvSpPr>
        <p:spPr bwMode="auto">
          <a:xfrm>
            <a:off x="1" y="0"/>
            <a:ext cx="7616504" cy="6858000"/>
          </a:xfrm>
          <a:custGeom>
            <a:avLst/>
            <a:gdLst>
              <a:gd name="connsiteX0" fmla="*/ 4626467 w 7616504"/>
              <a:gd name="connsiteY0" fmla="*/ 0 h 6858000"/>
              <a:gd name="connsiteX1" fmla="*/ 7616504 w 7616504"/>
              <a:gd name="connsiteY1" fmla="*/ 0 h 6858000"/>
              <a:gd name="connsiteX2" fmla="*/ 764866 w 7616504"/>
              <a:gd name="connsiteY2" fmla="*/ 6858000 h 6858000"/>
              <a:gd name="connsiteX3" fmla="*/ 0 w 7616504"/>
              <a:gd name="connsiteY3" fmla="*/ 6858000 h 6858000"/>
              <a:gd name="connsiteX4" fmla="*/ 0 w 7616504"/>
              <a:gd name="connsiteY4" fmla="*/ 463518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6504" h="6858000">
                <a:moveTo>
                  <a:pt x="4626467" y="0"/>
                </a:moveTo>
                <a:lnTo>
                  <a:pt x="7616504" y="0"/>
                </a:lnTo>
                <a:lnTo>
                  <a:pt x="764866" y="6858000"/>
                </a:lnTo>
                <a:lnTo>
                  <a:pt x="0" y="6858000"/>
                </a:lnTo>
                <a:lnTo>
                  <a:pt x="0" y="463518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solidFill>
                <a:schemeClr val="lt1"/>
              </a:solidFill>
              <a:latin typeface="腾祥澜黑简" panose="01010104010101010101" pitchFamily="2" charset="-122"/>
              <a:ea typeface="腾祥澜黑简" panose="01010104010101010101" pitchFamily="2" charset="-122"/>
            </a:endParaRPr>
          </a:p>
        </p:txBody>
      </p:sp>
      <p:sp>
        <p:nvSpPr>
          <p:cNvPr id="22" name="任意多边形 21"/>
          <p:cNvSpPr>
            <a:spLocks/>
          </p:cNvSpPr>
          <p:nvPr/>
        </p:nvSpPr>
        <p:spPr bwMode="auto">
          <a:xfrm>
            <a:off x="1" y="1"/>
            <a:ext cx="5218114" cy="5232675"/>
          </a:xfrm>
          <a:custGeom>
            <a:avLst/>
            <a:gdLst>
              <a:gd name="connsiteX0" fmla="*/ 2228076 w 5218114"/>
              <a:gd name="connsiteY0" fmla="*/ 0 h 5232675"/>
              <a:gd name="connsiteX1" fmla="*/ 5218114 w 5218114"/>
              <a:gd name="connsiteY1" fmla="*/ 0 h 5232675"/>
              <a:gd name="connsiteX2" fmla="*/ 0 w 5218114"/>
              <a:gd name="connsiteY2" fmla="*/ 5232675 h 5232675"/>
              <a:gd name="connsiteX3" fmla="*/ 0 w 5218114"/>
              <a:gd name="connsiteY3" fmla="*/ 2237834 h 5232675"/>
            </a:gdLst>
            <a:ahLst/>
            <a:cxnLst>
              <a:cxn ang="0">
                <a:pos x="connsiteX0" y="connsiteY0"/>
              </a:cxn>
              <a:cxn ang="0">
                <a:pos x="connsiteX1" y="connsiteY1"/>
              </a:cxn>
              <a:cxn ang="0">
                <a:pos x="connsiteX2" y="connsiteY2"/>
              </a:cxn>
              <a:cxn ang="0">
                <a:pos x="connsiteX3" y="connsiteY3"/>
              </a:cxn>
            </a:cxnLst>
            <a:rect l="l" t="t" r="r" b="b"/>
            <a:pathLst>
              <a:path w="5218114" h="5232675">
                <a:moveTo>
                  <a:pt x="2228076" y="0"/>
                </a:moveTo>
                <a:lnTo>
                  <a:pt x="5218114" y="0"/>
                </a:lnTo>
                <a:lnTo>
                  <a:pt x="0" y="5232675"/>
                </a:lnTo>
                <a:lnTo>
                  <a:pt x="0" y="2237834"/>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8" name="任意多边形 17"/>
          <p:cNvSpPr>
            <a:spLocks/>
          </p:cNvSpPr>
          <p:nvPr/>
        </p:nvSpPr>
        <p:spPr bwMode="auto">
          <a:xfrm>
            <a:off x="1" y="0"/>
            <a:ext cx="4072994" cy="4077170"/>
          </a:xfrm>
          <a:custGeom>
            <a:avLst/>
            <a:gdLst>
              <a:gd name="connsiteX0" fmla="*/ 1082956 w 4072994"/>
              <a:gd name="connsiteY0" fmla="*/ 0 h 4077170"/>
              <a:gd name="connsiteX1" fmla="*/ 4072994 w 4072994"/>
              <a:gd name="connsiteY1" fmla="*/ 0 h 4077170"/>
              <a:gd name="connsiteX2" fmla="*/ 0 w 4072994"/>
              <a:gd name="connsiteY2" fmla="*/ 4077170 h 4077170"/>
              <a:gd name="connsiteX3" fmla="*/ 0 w 4072994"/>
              <a:gd name="connsiteY3" fmla="*/ 1082955 h 4077170"/>
            </a:gdLst>
            <a:ahLst/>
            <a:cxnLst>
              <a:cxn ang="0">
                <a:pos x="connsiteX0" y="connsiteY0"/>
              </a:cxn>
              <a:cxn ang="0">
                <a:pos x="connsiteX1" y="connsiteY1"/>
              </a:cxn>
              <a:cxn ang="0">
                <a:pos x="connsiteX2" y="connsiteY2"/>
              </a:cxn>
              <a:cxn ang="0">
                <a:pos x="connsiteX3" y="connsiteY3"/>
              </a:cxn>
            </a:cxnLst>
            <a:rect l="l" t="t" r="r" b="b"/>
            <a:pathLst>
              <a:path w="4072994" h="4077170">
                <a:moveTo>
                  <a:pt x="1082956" y="0"/>
                </a:moveTo>
                <a:lnTo>
                  <a:pt x="4072994" y="0"/>
                </a:lnTo>
                <a:lnTo>
                  <a:pt x="0" y="4077170"/>
                </a:lnTo>
                <a:lnTo>
                  <a:pt x="0" y="1082955"/>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24" name="任意多边形 23"/>
          <p:cNvSpPr>
            <a:spLocks/>
          </p:cNvSpPr>
          <p:nvPr/>
        </p:nvSpPr>
        <p:spPr bwMode="auto">
          <a:xfrm>
            <a:off x="2" y="0"/>
            <a:ext cx="2997851" cy="3012729"/>
          </a:xfrm>
          <a:custGeom>
            <a:avLst/>
            <a:gdLst>
              <a:gd name="connsiteX0" fmla="*/ 0 w 2997851"/>
              <a:gd name="connsiteY0" fmla="*/ 0 h 3012729"/>
              <a:gd name="connsiteX1" fmla="*/ 2997851 w 2997851"/>
              <a:gd name="connsiteY1" fmla="*/ 0 h 3012729"/>
              <a:gd name="connsiteX2" fmla="*/ 0 w 2997851"/>
              <a:gd name="connsiteY2" fmla="*/ 3012729 h 3012729"/>
            </a:gdLst>
            <a:ahLst/>
            <a:cxnLst>
              <a:cxn ang="0">
                <a:pos x="connsiteX0" y="connsiteY0"/>
              </a:cxn>
              <a:cxn ang="0">
                <a:pos x="connsiteX1" y="connsiteY1"/>
              </a:cxn>
              <a:cxn ang="0">
                <a:pos x="connsiteX2" y="connsiteY2"/>
              </a:cxn>
            </a:cxnLst>
            <a:rect l="l" t="t" r="r" b="b"/>
            <a:pathLst>
              <a:path w="2997851" h="3012729">
                <a:moveTo>
                  <a:pt x="0" y="0"/>
                </a:moveTo>
                <a:lnTo>
                  <a:pt x="2997851" y="0"/>
                </a:lnTo>
                <a:lnTo>
                  <a:pt x="0" y="3012729"/>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6" name="任意多边形 15"/>
          <p:cNvSpPr>
            <a:spLocks/>
          </p:cNvSpPr>
          <p:nvPr/>
        </p:nvSpPr>
        <p:spPr bwMode="auto">
          <a:xfrm>
            <a:off x="1" y="0"/>
            <a:ext cx="357714" cy="357714"/>
          </a:xfrm>
          <a:custGeom>
            <a:avLst/>
            <a:gdLst>
              <a:gd name="connsiteX0" fmla="*/ 0 w 357714"/>
              <a:gd name="connsiteY0" fmla="*/ 0 h 357714"/>
              <a:gd name="connsiteX1" fmla="*/ 357714 w 357714"/>
              <a:gd name="connsiteY1" fmla="*/ 0 h 357714"/>
              <a:gd name="connsiteX2" fmla="*/ 0 w 357714"/>
              <a:gd name="connsiteY2" fmla="*/ 357714 h 357714"/>
            </a:gdLst>
            <a:ahLst/>
            <a:cxnLst>
              <a:cxn ang="0">
                <a:pos x="connsiteX0" y="connsiteY0"/>
              </a:cxn>
              <a:cxn ang="0">
                <a:pos x="connsiteX1" y="connsiteY1"/>
              </a:cxn>
              <a:cxn ang="0">
                <a:pos x="connsiteX2" y="connsiteY2"/>
              </a:cxn>
            </a:cxnLst>
            <a:rect l="l" t="t" r="r" b="b"/>
            <a:pathLst>
              <a:path w="357714" h="357714">
                <a:moveTo>
                  <a:pt x="0" y="0"/>
                </a:moveTo>
                <a:lnTo>
                  <a:pt x="357714" y="0"/>
                </a:lnTo>
                <a:lnTo>
                  <a:pt x="0" y="357714"/>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25" name="TextBox 59"/>
          <p:cNvSpPr txBox="1">
            <a:spLocks noChangeArrowheads="1"/>
          </p:cNvSpPr>
          <p:nvPr/>
        </p:nvSpPr>
        <p:spPr bwMode="auto">
          <a:xfrm flipH="1">
            <a:off x="167293" y="1366897"/>
            <a:ext cx="4435223" cy="2062103"/>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zh-CN" altLang="en-US" sz="8000" b="1" kern="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rPr>
              <a:t>目录</a:t>
            </a:r>
            <a:endParaRPr lang="en-US" altLang="zh-CN" sz="8000" b="1" kern="0" dirty="0">
              <a:solidFill>
                <a:schemeClr val="bg1"/>
              </a:solidFill>
              <a:effectLst>
                <a:outerShdw blurRad="38100" dist="38100" dir="2700000" algn="tl">
                  <a:srgbClr val="000000">
                    <a:alpha val="43137"/>
                  </a:srgbClr>
                </a:outerShdw>
              </a:effectLst>
              <a:latin typeface="方正尚酷简体" panose="03000509000000000000" pitchFamily="65" charset="-122"/>
              <a:ea typeface="方正尚酷简体" panose="03000509000000000000" pitchFamily="65" charset="-122"/>
            </a:endParaRPr>
          </a:p>
          <a:p>
            <a:pPr algn="ctr">
              <a:defRPr/>
            </a:pPr>
            <a:r>
              <a:rPr lang="en-US" altLang="zh-CN" sz="4800" kern="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rPr>
              <a:t>CONTENTS</a:t>
            </a:r>
            <a:endParaRPr lang="en-US" altLang="ko-KR" sz="4800" kern="0" dirty="0">
              <a:solidFill>
                <a:schemeClr val="bg1"/>
              </a:solidFill>
              <a:effectLst>
                <a:outerShdw blurRad="38100" dist="38100" dir="2700000" algn="tl">
                  <a:srgbClr val="000000">
                    <a:alpha val="43137"/>
                  </a:srgbClr>
                </a:outerShdw>
              </a:effectLst>
              <a:latin typeface="微软雅黑 Light" panose="020B0502040204020203" pitchFamily="34" charset="-122"/>
              <a:ea typeface="微软雅黑 Light" panose="020B0502040204020203" pitchFamily="34" charset="-122"/>
            </a:endParaRPr>
          </a:p>
        </p:txBody>
      </p:sp>
      <p:sp>
        <p:nvSpPr>
          <p:cNvPr id="26" name="平行四边形 25"/>
          <p:cNvSpPr/>
          <p:nvPr/>
        </p:nvSpPr>
        <p:spPr>
          <a:xfrm>
            <a:off x="5741723" y="2024474"/>
            <a:ext cx="1351174" cy="619355"/>
          </a:xfrm>
          <a:prstGeom prst="parallelogram">
            <a:avLst>
              <a:gd name="adj" fmla="val 48207"/>
            </a:avLst>
          </a:prstGeom>
          <a:solidFill>
            <a:srgbClr val="9B1E2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spc="300" dirty="0">
                <a:solidFill>
                  <a:prstClr val="white"/>
                </a:solidFill>
                <a:latin typeface="Agency FB" panose="020B0503020202020204" pitchFamily="34" charset="0"/>
                <a:ea typeface="宋体" panose="02010600030101010101" pitchFamily="2" charset="-122"/>
              </a:rPr>
              <a:t>01</a:t>
            </a:r>
            <a:endParaRPr lang="zh-CN" altLang="en-US" sz="2800" spc="300" dirty="0">
              <a:solidFill>
                <a:prstClr val="white"/>
              </a:solidFill>
              <a:latin typeface="Agency FB" panose="020B0503020202020204" pitchFamily="34" charset="0"/>
              <a:ea typeface="宋体" panose="02010600030101010101" pitchFamily="2" charset="-122"/>
            </a:endParaRPr>
          </a:p>
        </p:txBody>
      </p:sp>
      <p:sp>
        <p:nvSpPr>
          <p:cNvPr id="27" name="平行四边形 26"/>
          <p:cNvSpPr/>
          <p:nvPr/>
        </p:nvSpPr>
        <p:spPr>
          <a:xfrm>
            <a:off x="7016908" y="2044068"/>
            <a:ext cx="5005674" cy="619355"/>
          </a:xfrm>
          <a:prstGeom prst="parallelogram">
            <a:avLst>
              <a:gd name="adj" fmla="val 48207"/>
            </a:avLst>
          </a:prstGeom>
          <a:noFill/>
          <a:ln w="158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r>
              <a:rPr lang="zh-CN" altLang="en-US" sz="3200" spc="300" dirty="0">
                <a:solidFill>
                  <a:srgbClr val="9B1E23"/>
                </a:solidFill>
                <a:latin typeface="方正尚酷简体" panose="03000509000000000000" pitchFamily="65" charset="-122"/>
                <a:ea typeface="方正尚酷简体" panose="03000509000000000000" pitchFamily="65" charset="-122"/>
              </a:rPr>
              <a:t>逻辑视图</a:t>
            </a:r>
            <a:endParaRPr lang="en-GB" altLang="zh-CN" sz="3200" spc="300" dirty="0">
              <a:solidFill>
                <a:srgbClr val="9B1E23"/>
              </a:solidFill>
              <a:latin typeface="方正尚酷简体" panose="03000509000000000000" pitchFamily="65" charset="-122"/>
              <a:ea typeface="方正尚酷简体" panose="03000509000000000000" pitchFamily="65" charset="-122"/>
            </a:endParaRPr>
          </a:p>
        </p:txBody>
      </p:sp>
      <p:sp>
        <p:nvSpPr>
          <p:cNvPr id="28" name="平行四边形 27"/>
          <p:cNvSpPr/>
          <p:nvPr/>
        </p:nvSpPr>
        <p:spPr>
          <a:xfrm>
            <a:off x="5741723" y="2924441"/>
            <a:ext cx="1351174" cy="619355"/>
          </a:xfrm>
          <a:prstGeom prst="parallelogram">
            <a:avLst>
              <a:gd name="adj" fmla="val 48207"/>
            </a:avLst>
          </a:prstGeom>
          <a:solidFill>
            <a:srgbClr val="1B2F47"/>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pc="300" dirty="0">
                <a:solidFill>
                  <a:prstClr val="white"/>
                </a:solidFill>
                <a:latin typeface="Agency FB" panose="020B0503020202020204" pitchFamily="34" charset="0"/>
                <a:ea typeface="宋体" panose="02010600030101010101" pitchFamily="2" charset="-122"/>
              </a:rPr>
              <a:t>02</a:t>
            </a:r>
            <a:endParaRPr lang="zh-CN" altLang="en-US" sz="2800" spc="300" dirty="0">
              <a:solidFill>
                <a:prstClr val="white"/>
              </a:solidFill>
              <a:latin typeface="Agency FB" panose="020B0503020202020204" pitchFamily="34" charset="0"/>
              <a:ea typeface="宋体" panose="02010600030101010101" pitchFamily="2" charset="-122"/>
            </a:endParaRPr>
          </a:p>
        </p:txBody>
      </p:sp>
      <p:sp>
        <p:nvSpPr>
          <p:cNvPr id="29" name="平行四边形 28"/>
          <p:cNvSpPr/>
          <p:nvPr/>
        </p:nvSpPr>
        <p:spPr>
          <a:xfrm>
            <a:off x="7016908" y="2933911"/>
            <a:ext cx="5005674" cy="619355"/>
          </a:xfrm>
          <a:prstGeom prst="parallelogram">
            <a:avLst>
              <a:gd name="adj" fmla="val 48207"/>
            </a:avLst>
          </a:prstGeom>
          <a:noFill/>
          <a:ln w="158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r>
              <a:rPr lang="zh-CN" altLang="en-US" sz="3200" spc="300" dirty="0">
                <a:solidFill>
                  <a:srgbClr val="1B2F47"/>
                </a:solidFill>
                <a:latin typeface="方正尚酷简体" panose="03000509000000000000" pitchFamily="65" charset="-122"/>
                <a:ea typeface="方正尚酷简体" panose="03000509000000000000" pitchFamily="65" charset="-122"/>
              </a:rPr>
              <a:t>开发视图</a:t>
            </a:r>
            <a:endParaRPr lang="en-GB" altLang="zh-CN" sz="3200" spc="300" dirty="0">
              <a:solidFill>
                <a:srgbClr val="1B2F47"/>
              </a:solidFill>
              <a:latin typeface="方正尚酷简体" panose="03000509000000000000" pitchFamily="65" charset="-122"/>
              <a:ea typeface="方正尚酷简体" panose="03000509000000000000" pitchFamily="65" charset="-122"/>
            </a:endParaRPr>
          </a:p>
        </p:txBody>
      </p:sp>
      <p:sp>
        <p:nvSpPr>
          <p:cNvPr id="30" name="平行四边形 29"/>
          <p:cNvSpPr/>
          <p:nvPr/>
        </p:nvSpPr>
        <p:spPr>
          <a:xfrm>
            <a:off x="5739182" y="3823754"/>
            <a:ext cx="1351174" cy="619355"/>
          </a:xfrm>
          <a:prstGeom prst="parallelogram">
            <a:avLst>
              <a:gd name="adj" fmla="val 48207"/>
            </a:avLst>
          </a:prstGeom>
          <a:solidFill>
            <a:srgbClr val="9B1E2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pc="300" dirty="0">
                <a:solidFill>
                  <a:prstClr val="white"/>
                </a:solidFill>
                <a:latin typeface="Agency FB" panose="020B0503020202020204" pitchFamily="34" charset="0"/>
                <a:ea typeface="宋体" panose="02010600030101010101" pitchFamily="2" charset="-122"/>
              </a:rPr>
              <a:t>03</a:t>
            </a:r>
            <a:endParaRPr lang="zh-CN" altLang="en-US" sz="2800" spc="300" dirty="0">
              <a:solidFill>
                <a:prstClr val="white"/>
              </a:solidFill>
              <a:latin typeface="Agency FB" panose="020B0503020202020204" pitchFamily="34" charset="0"/>
              <a:ea typeface="宋体" panose="02010600030101010101" pitchFamily="2" charset="-122"/>
            </a:endParaRPr>
          </a:p>
        </p:txBody>
      </p:sp>
      <p:sp>
        <p:nvSpPr>
          <p:cNvPr id="31" name="平行四边形 30"/>
          <p:cNvSpPr/>
          <p:nvPr/>
        </p:nvSpPr>
        <p:spPr>
          <a:xfrm>
            <a:off x="7016908" y="3835718"/>
            <a:ext cx="5005674" cy="619355"/>
          </a:xfrm>
          <a:prstGeom prst="parallelogram">
            <a:avLst>
              <a:gd name="adj" fmla="val 48207"/>
            </a:avLst>
          </a:prstGeom>
          <a:noFill/>
          <a:ln w="158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r>
              <a:rPr lang="zh-CN" altLang="en-US" sz="3200" spc="300" dirty="0">
                <a:solidFill>
                  <a:srgbClr val="9B1E23"/>
                </a:solidFill>
                <a:latin typeface="方正尚酷简体" panose="03000509000000000000" pitchFamily="65" charset="-122"/>
                <a:ea typeface="方正尚酷简体" panose="03000509000000000000" pitchFamily="65" charset="-122"/>
              </a:rPr>
              <a:t>进程视图</a:t>
            </a:r>
            <a:endParaRPr lang="en-GB" altLang="zh-CN" sz="3200" spc="300" dirty="0">
              <a:solidFill>
                <a:srgbClr val="9B1E23"/>
              </a:solidFill>
              <a:latin typeface="方正尚酷简体" panose="03000509000000000000" pitchFamily="65" charset="-122"/>
              <a:ea typeface="方正尚酷简体" panose="03000509000000000000" pitchFamily="65" charset="-122"/>
            </a:endParaRPr>
          </a:p>
        </p:txBody>
      </p:sp>
      <p:sp>
        <p:nvSpPr>
          <p:cNvPr id="32" name="平行四边形 31"/>
          <p:cNvSpPr/>
          <p:nvPr/>
        </p:nvSpPr>
        <p:spPr>
          <a:xfrm>
            <a:off x="5739182" y="4682452"/>
            <a:ext cx="1351174" cy="619355"/>
          </a:xfrm>
          <a:prstGeom prst="parallelogram">
            <a:avLst>
              <a:gd name="adj" fmla="val 48207"/>
            </a:avLst>
          </a:prstGeom>
          <a:solidFill>
            <a:srgbClr val="1B2F47"/>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pc="300" dirty="0">
                <a:solidFill>
                  <a:prstClr val="white"/>
                </a:solidFill>
                <a:latin typeface="Agency FB" panose="020B0503020202020204" pitchFamily="34" charset="0"/>
                <a:ea typeface="宋体" panose="02010600030101010101" pitchFamily="2" charset="-122"/>
              </a:rPr>
              <a:t>04</a:t>
            </a:r>
            <a:endParaRPr lang="zh-CN" altLang="en-US" sz="2800" spc="300" dirty="0">
              <a:solidFill>
                <a:prstClr val="white"/>
              </a:solidFill>
              <a:latin typeface="Agency FB" panose="020B0503020202020204" pitchFamily="34" charset="0"/>
              <a:ea typeface="宋体" panose="02010600030101010101" pitchFamily="2" charset="-122"/>
            </a:endParaRPr>
          </a:p>
        </p:txBody>
      </p:sp>
      <p:sp>
        <p:nvSpPr>
          <p:cNvPr id="33" name="平行四边形 32"/>
          <p:cNvSpPr/>
          <p:nvPr/>
        </p:nvSpPr>
        <p:spPr>
          <a:xfrm>
            <a:off x="7016908" y="4694416"/>
            <a:ext cx="5005674" cy="619355"/>
          </a:xfrm>
          <a:prstGeom prst="parallelogram">
            <a:avLst>
              <a:gd name="adj" fmla="val 48207"/>
            </a:avLst>
          </a:prstGeom>
          <a:noFill/>
          <a:ln w="158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r>
              <a:rPr lang="zh-CN" altLang="en-US" sz="3200" spc="300" dirty="0">
                <a:solidFill>
                  <a:srgbClr val="1B2F47"/>
                </a:solidFill>
                <a:latin typeface="方正尚酷简体" panose="03000509000000000000" pitchFamily="65" charset="-122"/>
                <a:ea typeface="方正尚酷简体" panose="03000509000000000000" pitchFamily="65" charset="-122"/>
              </a:rPr>
              <a:t>物理视图</a:t>
            </a:r>
            <a:endParaRPr lang="en-GB" altLang="zh-CN" sz="3200" spc="300" dirty="0">
              <a:solidFill>
                <a:srgbClr val="1B2F47"/>
              </a:solidFill>
              <a:latin typeface="方正尚酷简体" panose="03000509000000000000" pitchFamily="65" charset="-122"/>
              <a:ea typeface="方正尚酷简体" panose="03000509000000000000" pitchFamily="65" charset="-122"/>
            </a:endParaRPr>
          </a:p>
        </p:txBody>
      </p:sp>
      <p:sp>
        <p:nvSpPr>
          <p:cNvPr id="17" name="平行四边形 16">
            <a:extLst>
              <a:ext uri="{FF2B5EF4-FFF2-40B4-BE49-F238E27FC236}">
                <a16:creationId xmlns:a16="http://schemas.microsoft.com/office/drawing/2014/main" id="{20B81628-0B49-46F3-8A4E-26CFBF789FDB}"/>
              </a:ext>
            </a:extLst>
          </p:cNvPr>
          <p:cNvSpPr/>
          <p:nvPr/>
        </p:nvSpPr>
        <p:spPr>
          <a:xfrm>
            <a:off x="5739182" y="5570707"/>
            <a:ext cx="1351174" cy="619355"/>
          </a:xfrm>
          <a:prstGeom prst="parallelogram">
            <a:avLst>
              <a:gd name="adj" fmla="val 48207"/>
            </a:avLst>
          </a:prstGeom>
          <a:solidFill>
            <a:srgbClr val="9B1E2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2800" spc="300" dirty="0">
                <a:solidFill>
                  <a:prstClr val="white"/>
                </a:solidFill>
                <a:latin typeface="Agency FB" panose="020B0503020202020204" pitchFamily="34" charset="0"/>
                <a:ea typeface="宋体" panose="02010600030101010101" pitchFamily="2" charset="-122"/>
              </a:rPr>
              <a:t>05</a:t>
            </a:r>
            <a:endParaRPr lang="zh-CN" altLang="en-US" sz="2800" spc="300" dirty="0">
              <a:solidFill>
                <a:prstClr val="white"/>
              </a:solidFill>
              <a:latin typeface="Agency FB" panose="020B0503020202020204" pitchFamily="34" charset="0"/>
              <a:ea typeface="宋体" panose="02010600030101010101" pitchFamily="2" charset="-122"/>
            </a:endParaRPr>
          </a:p>
        </p:txBody>
      </p:sp>
      <p:sp>
        <p:nvSpPr>
          <p:cNvPr id="19" name="平行四边形 18">
            <a:extLst>
              <a:ext uri="{FF2B5EF4-FFF2-40B4-BE49-F238E27FC236}">
                <a16:creationId xmlns:a16="http://schemas.microsoft.com/office/drawing/2014/main" id="{548B4F37-E756-4F25-B5A3-281019A94999}"/>
              </a:ext>
            </a:extLst>
          </p:cNvPr>
          <p:cNvSpPr/>
          <p:nvPr/>
        </p:nvSpPr>
        <p:spPr>
          <a:xfrm>
            <a:off x="7016908" y="5553114"/>
            <a:ext cx="5005674" cy="619355"/>
          </a:xfrm>
          <a:prstGeom prst="parallelogram">
            <a:avLst>
              <a:gd name="adj" fmla="val 48207"/>
            </a:avLst>
          </a:prstGeom>
          <a:noFill/>
          <a:ln w="1587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r>
              <a:rPr lang="zh-CN" altLang="en-US" sz="3200" spc="300" dirty="0">
                <a:solidFill>
                  <a:srgbClr val="9B1E23"/>
                </a:solidFill>
                <a:latin typeface="方正尚酷简体" panose="03000509000000000000" pitchFamily="65" charset="-122"/>
                <a:ea typeface="方正尚酷简体" panose="03000509000000000000" pitchFamily="65" charset="-122"/>
              </a:rPr>
              <a:t>场景（用例视图）</a:t>
            </a:r>
            <a:endParaRPr lang="en-GB" altLang="zh-CN" sz="3200" spc="300" dirty="0">
              <a:solidFill>
                <a:srgbClr val="9B1E23"/>
              </a:solidFill>
              <a:latin typeface="方正尚酷简体" panose="03000509000000000000" pitchFamily="65" charset="-122"/>
              <a:ea typeface="方正尚酷简体" panose="03000509000000000000" pitchFamily="65" charset="-122"/>
            </a:endParaRPr>
          </a:p>
        </p:txBody>
      </p:sp>
    </p:spTree>
    <p:extLst>
      <p:ext uri="{BB962C8B-B14F-4D97-AF65-F5344CB8AC3E}">
        <p14:creationId xmlns:p14="http://schemas.microsoft.com/office/powerpoint/2010/main" val="8381820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 calcmode="lin" valueType="num">
                                      <p:cBhvr>
                                        <p:cTn id="9" dur="500" fill="hold"/>
                                        <p:tgtEl>
                                          <p:spTgt spid="20"/>
                                        </p:tgtEl>
                                        <p:attrNameLst>
                                          <p:attrName>style.rotation</p:attrName>
                                        </p:attrNameLst>
                                      </p:cBhvr>
                                      <p:tavLst>
                                        <p:tav tm="0">
                                          <p:val>
                                            <p:fltVal val="360"/>
                                          </p:val>
                                        </p:tav>
                                        <p:tav tm="100000">
                                          <p:val>
                                            <p:fltVal val="0"/>
                                          </p:val>
                                        </p:tav>
                                      </p:tavLst>
                                    </p:anim>
                                    <p:animEffect transition="in" filter="fade">
                                      <p:cBhvr>
                                        <p:cTn id="10" dur="500"/>
                                        <p:tgtEl>
                                          <p:spTgt spid="2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 calcmode="lin" valueType="num">
                                      <p:cBhvr>
                                        <p:cTn id="15" dur="500" fill="hold"/>
                                        <p:tgtEl>
                                          <p:spTgt spid="22"/>
                                        </p:tgtEl>
                                        <p:attrNameLst>
                                          <p:attrName>style.rotation</p:attrName>
                                        </p:attrNameLst>
                                      </p:cBhvr>
                                      <p:tavLst>
                                        <p:tav tm="0">
                                          <p:val>
                                            <p:fltVal val="360"/>
                                          </p:val>
                                        </p:tav>
                                        <p:tav tm="100000">
                                          <p:val>
                                            <p:fltVal val="0"/>
                                          </p:val>
                                        </p:tav>
                                      </p:tavLst>
                                    </p:anim>
                                    <p:animEffect transition="in" filter="fade">
                                      <p:cBhvr>
                                        <p:cTn id="16" dur="500"/>
                                        <p:tgtEl>
                                          <p:spTgt spid="22"/>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 calcmode="lin" valueType="num">
                                      <p:cBhvr>
                                        <p:cTn id="21" dur="500" fill="hold"/>
                                        <p:tgtEl>
                                          <p:spTgt spid="18"/>
                                        </p:tgtEl>
                                        <p:attrNameLst>
                                          <p:attrName>style.rotation</p:attrName>
                                        </p:attrNameLst>
                                      </p:cBhvr>
                                      <p:tavLst>
                                        <p:tav tm="0">
                                          <p:val>
                                            <p:fltVal val="360"/>
                                          </p:val>
                                        </p:tav>
                                        <p:tav tm="100000">
                                          <p:val>
                                            <p:fltVal val="0"/>
                                          </p:val>
                                        </p:tav>
                                      </p:tavLst>
                                    </p:anim>
                                    <p:animEffect transition="in" filter="fade">
                                      <p:cBhvr>
                                        <p:cTn id="22" dur="500"/>
                                        <p:tgtEl>
                                          <p:spTgt spid="18"/>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500" fill="hold"/>
                                        <p:tgtEl>
                                          <p:spTgt spid="24"/>
                                        </p:tgtEl>
                                        <p:attrNameLst>
                                          <p:attrName>ppt_w</p:attrName>
                                        </p:attrNameLst>
                                      </p:cBhvr>
                                      <p:tavLst>
                                        <p:tav tm="0">
                                          <p:val>
                                            <p:fltVal val="0"/>
                                          </p:val>
                                        </p:tav>
                                        <p:tav tm="100000">
                                          <p:val>
                                            <p:strVal val="#ppt_w"/>
                                          </p:val>
                                        </p:tav>
                                      </p:tavLst>
                                    </p:anim>
                                    <p:anim calcmode="lin" valueType="num">
                                      <p:cBhvr>
                                        <p:cTn id="26" dur="500" fill="hold"/>
                                        <p:tgtEl>
                                          <p:spTgt spid="24"/>
                                        </p:tgtEl>
                                        <p:attrNameLst>
                                          <p:attrName>ppt_h</p:attrName>
                                        </p:attrNameLst>
                                      </p:cBhvr>
                                      <p:tavLst>
                                        <p:tav tm="0">
                                          <p:val>
                                            <p:fltVal val="0"/>
                                          </p:val>
                                        </p:tav>
                                        <p:tav tm="100000">
                                          <p:val>
                                            <p:strVal val="#ppt_h"/>
                                          </p:val>
                                        </p:tav>
                                      </p:tavLst>
                                    </p:anim>
                                    <p:anim calcmode="lin" valueType="num">
                                      <p:cBhvr>
                                        <p:cTn id="27" dur="500" fill="hold"/>
                                        <p:tgtEl>
                                          <p:spTgt spid="24"/>
                                        </p:tgtEl>
                                        <p:attrNameLst>
                                          <p:attrName>style.rotation</p:attrName>
                                        </p:attrNameLst>
                                      </p:cBhvr>
                                      <p:tavLst>
                                        <p:tav tm="0">
                                          <p:val>
                                            <p:fltVal val="360"/>
                                          </p:val>
                                        </p:tav>
                                        <p:tav tm="100000">
                                          <p:val>
                                            <p:fltVal val="0"/>
                                          </p:val>
                                        </p:tav>
                                      </p:tavLst>
                                    </p:anim>
                                    <p:animEffect transition="in" filter="fade">
                                      <p:cBhvr>
                                        <p:cTn id="28" dur="500"/>
                                        <p:tgtEl>
                                          <p:spTgt spid="24"/>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 calcmode="lin" valueType="num">
                                      <p:cBhvr>
                                        <p:cTn id="33" dur="500" fill="hold"/>
                                        <p:tgtEl>
                                          <p:spTgt spid="16"/>
                                        </p:tgtEl>
                                        <p:attrNameLst>
                                          <p:attrName>style.rotation</p:attrName>
                                        </p:attrNameLst>
                                      </p:cBhvr>
                                      <p:tavLst>
                                        <p:tav tm="0">
                                          <p:val>
                                            <p:fltVal val="360"/>
                                          </p:val>
                                        </p:tav>
                                        <p:tav tm="100000">
                                          <p:val>
                                            <p:fltVal val="0"/>
                                          </p:val>
                                        </p:tav>
                                      </p:tavLst>
                                    </p:anim>
                                    <p:animEffect transition="in" filter="fade">
                                      <p:cBhvr>
                                        <p:cTn id="34" dur="500"/>
                                        <p:tgtEl>
                                          <p:spTgt spid="16"/>
                                        </p:tgtEl>
                                      </p:cBhvr>
                                    </p:animEffect>
                                  </p:childTnLst>
                                </p:cTn>
                              </p:par>
                              <p:par>
                                <p:cTn id="35" presetID="53" presetClass="entr" presetSubtype="16" fill="hold" grpId="0" nodeType="withEffect">
                                  <p:stCondLst>
                                    <p:cond delay="600"/>
                                  </p:stCondLst>
                                  <p:childTnLst>
                                    <p:set>
                                      <p:cBhvr>
                                        <p:cTn id="36" dur="1" fill="hold">
                                          <p:stCondLst>
                                            <p:cond delay="0"/>
                                          </p:stCondLst>
                                        </p:cTn>
                                        <p:tgtEl>
                                          <p:spTgt spid="25"/>
                                        </p:tgtEl>
                                        <p:attrNameLst>
                                          <p:attrName>style.visibility</p:attrName>
                                        </p:attrNameLst>
                                      </p:cBhvr>
                                      <p:to>
                                        <p:strVal val="visible"/>
                                      </p:to>
                                    </p:set>
                                    <p:anim calcmode="lin" valueType="num">
                                      <p:cBhvr>
                                        <p:cTn id="37" dur="250" fill="hold"/>
                                        <p:tgtEl>
                                          <p:spTgt spid="25"/>
                                        </p:tgtEl>
                                        <p:attrNameLst>
                                          <p:attrName>ppt_w</p:attrName>
                                        </p:attrNameLst>
                                      </p:cBhvr>
                                      <p:tavLst>
                                        <p:tav tm="0">
                                          <p:val>
                                            <p:fltVal val="0"/>
                                          </p:val>
                                        </p:tav>
                                        <p:tav tm="100000">
                                          <p:val>
                                            <p:strVal val="#ppt_w"/>
                                          </p:val>
                                        </p:tav>
                                      </p:tavLst>
                                    </p:anim>
                                    <p:anim calcmode="lin" valueType="num">
                                      <p:cBhvr>
                                        <p:cTn id="38" dur="250" fill="hold"/>
                                        <p:tgtEl>
                                          <p:spTgt spid="25"/>
                                        </p:tgtEl>
                                        <p:attrNameLst>
                                          <p:attrName>ppt_h</p:attrName>
                                        </p:attrNameLst>
                                      </p:cBhvr>
                                      <p:tavLst>
                                        <p:tav tm="0">
                                          <p:val>
                                            <p:fltVal val="0"/>
                                          </p:val>
                                        </p:tav>
                                        <p:tav tm="100000">
                                          <p:val>
                                            <p:strVal val="#ppt_h"/>
                                          </p:val>
                                        </p:tav>
                                      </p:tavLst>
                                    </p:anim>
                                    <p:animEffect transition="in" filter="fade">
                                      <p:cBhvr>
                                        <p:cTn id="39" dur="250"/>
                                        <p:tgtEl>
                                          <p:spTgt spid="25"/>
                                        </p:tgtEl>
                                      </p:cBhvr>
                                    </p:animEffect>
                                  </p:childTnLst>
                                </p:cTn>
                              </p:par>
                              <p:par>
                                <p:cTn id="40" presetID="6" presetClass="emph" presetSubtype="0" decel="100000" fill="hold" grpId="1" nodeType="withEffect">
                                  <p:stCondLst>
                                    <p:cond delay="800"/>
                                  </p:stCondLst>
                                  <p:childTnLst>
                                    <p:animScale>
                                      <p:cBhvr>
                                        <p:cTn id="41" dur="250" fill="hold"/>
                                        <p:tgtEl>
                                          <p:spTgt spid="25"/>
                                        </p:tgtEl>
                                      </p:cBhvr>
                                      <p:by x="120000" y="120000"/>
                                    </p:animScale>
                                  </p:childTnLst>
                                </p:cTn>
                              </p:par>
                              <p:par>
                                <p:cTn id="42" presetID="6" presetClass="emph" presetSubtype="0" decel="100000" fill="hold" grpId="2" nodeType="withEffect">
                                  <p:stCondLst>
                                    <p:cond delay="1000"/>
                                  </p:stCondLst>
                                  <p:childTnLst>
                                    <p:animScale>
                                      <p:cBhvr>
                                        <p:cTn id="43" dur="250" fill="hold"/>
                                        <p:tgtEl>
                                          <p:spTgt spid="25"/>
                                        </p:tgtEl>
                                      </p:cBhvr>
                                      <p:by x="83000" y="83000"/>
                                    </p:animScale>
                                  </p:childTnLst>
                                </p:cTn>
                              </p:par>
                            </p:childTnLst>
                          </p:cTn>
                        </p:par>
                        <p:par>
                          <p:cTn id="44" fill="hold">
                            <p:stCondLst>
                              <p:cond delay="1250"/>
                            </p:stCondLst>
                            <p:childTnLst>
                              <p:par>
                                <p:cTn id="45" presetID="2" presetClass="entr" presetSubtype="8" decel="100000"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additive="base">
                                        <p:cTn id="47" dur="1000" fill="hold"/>
                                        <p:tgtEl>
                                          <p:spTgt spid="26"/>
                                        </p:tgtEl>
                                        <p:attrNameLst>
                                          <p:attrName>ppt_x</p:attrName>
                                        </p:attrNameLst>
                                      </p:cBhvr>
                                      <p:tavLst>
                                        <p:tav tm="0">
                                          <p:val>
                                            <p:strVal val="0-#ppt_w/2"/>
                                          </p:val>
                                        </p:tav>
                                        <p:tav tm="100000">
                                          <p:val>
                                            <p:strVal val="#ppt_x"/>
                                          </p:val>
                                        </p:tav>
                                      </p:tavLst>
                                    </p:anim>
                                    <p:anim calcmode="lin" valueType="num">
                                      <p:cBhvr additive="base">
                                        <p:cTn id="48" dur="1000" fill="hold"/>
                                        <p:tgtEl>
                                          <p:spTgt spid="26"/>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1000" fill="hold"/>
                                        <p:tgtEl>
                                          <p:spTgt spid="27"/>
                                        </p:tgtEl>
                                        <p:attrNameLst>
                                          <p:attrName>ppt_x</p:attrName>
                                        </p:attrNameLst>
                                      </p:cBhvr>
                                      <p:tavLst>
                                        <p:tav tm="0">
                                          <p:val>
                                            <p:strVal val="1+#ppt_w/2"/>
                                          </p:val>
                                        </p:tav>
                                        <p:tav tm="100000">
                                          <p:val>
                                            <p:strVal val="#ppt_x"/>
                                          </p:val>
                                        </p:tav>
                                      </p:tavLst>
                                    </p:anim>
                                    <p:anim calcmode="lin" valueType="num">
                                      <p:cBhvr additive="base">
                                        <p:cTn id="52" dur="1000" fill="hold"/>
                                        <p:tgtEl>
                                          <p:spTgt spid="27"/>
                                        </p:tgtEl>
                                        <p:attrNameLst>
                                          <p:attrName>ppt_y</p:attrName>
                                        </p:attrNameLst>
                                      </p:cBhvr>
                                      <p:tavLst>
                                        <p:tav tm="0">
                                          <p:val>
                                            <p:strVal val="#ppt_y"/>
                                          </p:val>
                                        </p:tav>
                                        <p:tav tm="100000">
                                          <p:val>
                                            <p:strVal val="#ppt_y"/>
                                          </p:val>
                                        </p:tav>
                                      </p:tavLst>
                                    </p:anim>
                                  </p:childTnLst>
                                </p:cTn>
                              </p:par>
                            </p:childTnLst>
                          </p:cTn>
                        </p:par>
                        <p:par>
                          <p:cTn id="53" fill="hold">
                            <p:stCondLst>
                              <p:cond delay="2250"/>
                            </p:stCondLst>
                            <p:childTnLst>
                              <p:par>
                                <p:cTn id="54" presetID="2" presetClass="entr" presetSubtype="8" decel="10000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1000" fill="hold"/>
                                        <p:tgtEl>
                                          <p:spTgt spid="28"/>
                                        </p:tgtEl>
                                        <p:attrNameLst>
                                          <p:attrName>ppt_x</p:attrName>
                                        </p:attrNameLst>
                                      </p:cBhvr>
                                      <p:tavLst>
                                        <p:tav tm="0">
                                          <p:val>
                                            <p:strVal val="0-#ppt_w/2"/>
                                          </p:val>
                                        </p:tav>
                                        <p:tav tm="100000">
                                          <p:val>
                                            <p:strVal val="#ppt_x"/>
                                          </p:val>
                                        </p:tav>
                                      </p:tavLst>
                                    </p:anim>
                                    <p:anim calcmode="lin" valueType="num">
                                      <p:cBhvr additive="base">
                                        <p:cTn id="57" dur="1000" fill="hold"/>
                                        <p:tgtEl>
                                          <p:spTgt spid="28"/>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1000" fill="hold"/>
                                        <p:tgtEl>
                                          <p:spTgt spid="29"/>
                                        </p:tgtEl>
                                        <p:attrNameLst>
                                          <p:attrName>ppt_x</p:attrName>
                                        </p:attrNameLst>
                                      </p:cBhvr>
                                      <p:tavLst>
                                        <p:tav tm="0">
                                          <p:val>
                                            <p:strVal val="1+#ppt_w/2"/>
                                          </p:val>
                                        </p:tav>
                                        <p:tav tm="100000">
                                          <p:val>
                                            <p:strVal val="#ppt_x"/>
                                          </p:val>
                                        </p:tav>
                                      </p:tavLst>
                                    </p:anim>
                                    <p:anim calcmode="lin" valueType="num">
                                      <p:cBhvr additive="base">
                                        <p:cTn id="61" dur="1000" fill="hold"/>
                                        <p:tgtEl>
                                          <p:spTgt spid="29"/>
                                        </p:tgtEl>
                                        <p:attrNameLst>
                                          <p:attrName>ppt_y</p:attrName>
                                        </p:attrNameLst>
                                      </p:cBhvr>
                                      <p:tavLst>
                                        <p:tav tm="0">
                                          <p:val>
                                            <p:strVal val="#ppt_y"/>
                                          </p:val>
                                        </p:tav>
                                        <p:tav tm="100000">
                                          <p:val>
                                            <p:strVal val="#ppt_y"/>
                                          </p:val>
                                        </p:tav>
                                      </p:tavLst>
                                    </p:anim>
                                  </p:childTnLst>
                                </p:cTn>
                              </p:par>
                            </p:childTnLst>
                          </p:cTn>
                        </p:par>
                        <p:par>
                          <p:cTn id="62" fill="hold">
                            <p:stCondLst>
                              <p:cond delay="3250"/>
                            </p:stCondLst>
                            <p:childTnLst>
                              <p:par>
                                <p:cTn id="63" presetID="2" presetClass="entr" presetSubtype="8"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additive="base">
                                        <p:cTn id="65" dur="1000" fill="hold"/>
                                        <p:tgtEl>
                                          <p:spTgt spid="30"/>
                                        </p:tgtEl>
                                        <p:attrNameLst>
                                          <p:attrName>ppt_x</p:attrName>
                                        </p:attrNameLst>
                                      </p:cBhvr>
                                      <p:tavLst>
                                        <p:tav tm="0">
                                          <p:val>
                                            <p:strVal val="0-#ppt_w/2"/>
                                          </p:val>
                                        </p:tav>
                                        <p:tav tm="100000">
                                          <p:val>
                                            <p:strVal val="#ppt_x"/>
                                          </p:val>
                                        </p:tav>
                                      </p:tavLst>
                                    </p:anim>
                                    <p:anim calcmode="lin" valueType="num">
                                      <p:cBhvr additive="base">
                                        <p:cTn id="66" dur="1000" fill="hold"/>
                                        <p:tgtEl>
                                          <p:spTgt spid="30"/>
                                        </p:tgtEl>
                                        <p:attrNameLst>
                                          <p:attrName>ppt_y</p:attrName>
                                        </p:attrNameLst>
                                      </p:cBhvr>
                                      <p:tavLst>
                                        <p:tav tm="0">
                                          <p:val>
                                            <p:strVal val="#ppt_y"/>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 calcmode="lin" valueType="num">
                                      <p:cBhvr additive="base">
                                        <p:cTn id="69" dur="1000" fill="hold"/>
                                        <p:tgtEl>
                                          <p:spTgt spid="31"/>
                                        </p:tgtEl>
                                        <p:attrNameLst>
                                          <p:attrName>ppt_x</p:attrName>
                                        </p:attrNameLst>
                                      </p:cBhvr>
                                      <p:tavLst>
                                        <p:tav tm="0">
                                          <p:val>
                                            <p:strVal val="1+#ppt_w/2"/>
                                          </p:val>
                                        </p:tav>
                                        <p:tav tm="100000">
                                          <p:val>
                                            <p:strVal val="#ppt_x"/>
                                          </p:val>
                                        </p:tav>
                                      </p:tavLst>
                                    </p:anim>
                                    <p:anim calcmode="lin" valueType="num">
                                      <p:cBhvr additive="base">
                                        <p:cTn id="70" dur="1000" fill="hold"/>
                                        <p:tgtEl>
                                          <p:spTgt spid="31"/>
                                        </p:tgtEl>
                                        <p:attrNameLst>
                                          <p:attrName>ppt_y</p:attrName>
                                        </p:attrNameLst>
                                      </p:cBhvr>
                                      <p:tavLst>
                                        <p:tav tm="0">
                                          <p:val>
                                            <p:strVal val="#ppt_y"/>
                                          </p:val>
                                        </p:tav>
                                        <p:tav tm="100000">
                                          <p:val>
                                            <p:strVal val="#ppt_y"/>
                                          </p:val>
                                        </p:tav>
                                      </p:tavLst>
                                    </p:anim>
                                  </p:childTnLst>
                                </p:cTn>
                              </p:par>
                            </p:childTnLst>
                          </p:cTn>
                        </p:par>
                        <p:par>
                          <p:cTn id="71" fill="hold">
                            <p:stCondLst>
                              <p:cond delay="4250"/>
                            </p:stCondLst>
                            <p:childTnLst>
                              <p:par>
                                <p:cTn id="72" presetID="2" presetClass="entr" presetSubtype="8" decel="10000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1000" fill="hold"/>
                                        <p:tgtEl>
                                          <p:spTgt spid="32"/>
                                        </p:tgtEl>
                                        <p:attrNameLst>
                                          <p:attrName>ppt_x</p:attrName>
                                        </p:attrNameLst>
                                      </p:cBhvr>
                                      <p:tavLst>
                                        <p:tav tm="0">
                                          <p:val>
                                            <p:strVal val="0-#ppt_w/2"/>
                                          </p:val>
                                        </p:tav>
                                        <p:tav tm="100000">
                                          <p:val>
                                            <p:strVal val="#ppt_x"/>
                                          </p:val>
                                        </p:tav>
                                      </p:tavLst>
                                    </p:anim>
                                    <p:anim calcmode="lin" valueType="num">
                                      <p:cBhvr additive="base">
                                        <p:cTn id="75" dur="1000" fill="hold"/>
                                        <p:tgtEl>
                                          <p:spTgt spid="32"/>
                                        </p:tgtEl>
                                        <p:attrNameLst>
                                          <p:attrName>ppt_y</p:attrName>
                                        </p:attrNameLst>
                                      </p:cBhvr>
                                      <p:tavLst>
                                        <p:tav tm="0">
                                          <p:val>
                                            <p:strVal val="#ppt_y"/>
                                          </p:val>
                                        </p:tav>
                                        <p:tav tm="100000">
                                          <p:val>
                                            <p:strVal val="#ppt_y"/>
                                          </p:val>
                                        </p:tav>
                                      </p:tavLst>
                                    </p:anim>
                                  </p:childTnLst>
                                </p:cTn>
                              </p:par>
                              <p:par>
                                <p:cTn id="76" presetID="2" presetClass="entr" presetSubtype="2" decel="10000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1000" fill="hold"/>
                                        <p:tgtEl>
                                          <p:spTgt spid="33"/>
                                        </p:tgtEl>
                                        <p:attrNameLst>
                                          <p:attrName>ppt_x</p:attrName>
                                        </p:attrNameLst>
                                      </p:cBhvr>
                                      <p:tavLst>
                                        <p:tav tm="0">
                                          <p:val>
                                            <p:strVal val="1+#ppt_w/2"/>
                                          </p:val>
                                        </p:tav>
                                        <p:tav tm="100000">
                                          <p:val>
                                            <p:strVal val="#ppt_x"/>
                                          </p:val>
                                        </p:tav>
                                      </p:tavLst>
                                    </p:anim>
                                    <p:anim calcmode="lin" valueType="num">
                                      <p:cBhvr additive="base">
                                        <p:cTn id="79" dur="1000" fill="hold"/>
                                        <p:tgtEl>
                                          <p:spTgt spid="33"/>
                                        </p:tgtEl>
                                        <p:attrNameLst>
                                          <p:attrName>ppt_y</p:attrName>
                                        </p:attrNameLst>
                                      </p:cBhvr>
                                      <p:tavLst>
                                        <p:tav tm="0">
                                          <p:val>
                                            <p:strVal val="#ppt_y"/>
                                          </p:val>
                                        </p:tav>
                                        <p:tav tm="100000">
                                          <p:val>
                                            <p:strVal val="#ppt_y"/>
                                          </p:val>
                                        </p:tav>
                                      </p:tavLst>
                                    </p:anim>
                                  </p:childTnLst>
                                </p:cTn>
                              </p:par>
                            </p:childTnLst>
                          </p:cTn>
                        </p:par>
                        <p:par>
                          <p:cTn id="80" fill="hold">
                            <p:stCondLst>
                              <p:cond delay="5250"/>
                            </p:stCondLst>
                            <p:childTnLst>
                              <p:par>
                                <p:cTn id="81" presetID="2" presetClass="entr" presetSubtype="8" decel="100000"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1000" fill="hold"/>
                                        <p:tgtEl>
                                          <p:spTgt spid="17"/>
                                        </p:tgtEl>
                                        <p:attrNameLst>
                                          <p:attrName>ppt_x</p:attrName>
                                        </p:attrNameLst>
                                      </p:cBhvr>
                                      <p:tavLst>
                                        <p:tav tm="0">
                                          <p:val>
                                            <p:strVal val="0-#ppt_w/2"/>
                                          </p:val>
                                        </p:tav>
                                        <p:tav tm="100000">
                                          <p:val>
                                            <p:strVal val="#ppt_x"/>
                                          </p:val>
                                        </p:tav>
                                      </p:tavLst>
                                    </p:anim>
                                    <p:anim calcmode="lin" valueType="num">
                                      <p:cBhvr additive="base">
                                        <p:cTn id="84" dur="1000" fill="hold"/>
                                        <p:tgtEl>
                                          <p:spTgt spid="17"/>
                                        </p:tgtEl>
                                        <p:attrNameLst>
                                          <p:attrName>ppt_y</p:attrName>
                                        </p:attrNameLst>
                                      </p:cBhvr>
                                      <p:tavLst>
                                        <p:tav tm="0">
                                          <p:val>
                                            <p:strVal val="#ppt_y"/>
                                          </p:val>
                                        </p:tav>
                                        <p:tav tm="100000">
                                          <p:val>
                                            <p:strVal val="#ppt_y"/>
                                          </p:val>
                                        </p:tav>
                                      </p:tavLst>
                                    </p:anim>
                                  </p:childTnLst>
                                </p:cTn>
                              </p:par>
                              <p:par>
                                <p:cTn id="85" presetID="2" presetClass="entr" presetSubtype="2" decel="10000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additive="base">
                                        <p:cTn id="87" dur="1000" fill="hold"/>
                                        <p:tgtEl>
                                          <p:spTgt spid="19"/>
                                        </p:tgtEl>
                                        <p:attrNameLst>
                                          <p:attrName>ppt_x</p:attrName>
                                        </p:attrNameLst>
                                      </p:cBhvr>
                                      <p:tavLst>
                                        <p:tav tm="0">
                                          <p:val>
                                            <p:strVal val="1+#ppt_w/2"/>
                                          </p:val>
                                        </p:tav>
                                        <p:tav tm="100000">
                                          <p:val>
                                            <p:strVal val="#ppt_x"/>
                                          </p:val>
                                        </p:tav>
                                      </p:tavLst>
                                    </p:anim>
                                    <p:anim calcmode="lin" valueType="num">
                                      <p:cBhvr additive="base">
                                        <p:cTn id="88" dur="10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18" grpId="0" animBg="1"/>
      <p:bldP spid="24" grpId="0" animBg="1"/>
      <p:bldP spid="16" grpId="0" animBg="1"/>
      <p:bldP spid="25" grpId="0"/>
      <p:bldP spid="25" grpId="1"/>
      <p:bldP spid="25" grpId="2"/>
      <p:bldP spid="26" grpId="0" animBg="1"/>
      <p:bldP spid="27" grpId="0" animBg="1"/>
      <p:bldP spid="28" grpId="0" animBg="1"/>
      <p:bldP spid="29" grpId="0" animBg="1"/>
      <p:bldP spid="30" grpId="0" animBg="1"/>
      <p:bldP spid="31" grpId="0" animBg="1"/>
      <p:bldP spid="32" grpId="0" animBg="1"/>
      <p:bldP spid="33" grpId="0" animBg="1"/>
      <p:bldP spid="17"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7"/>
          <p:cNvSpPr>
            <a:spLocks/>
          </p:cNvSpPr>
          <p:nvPr/>
        </p:nvSpPr>
        <p:spPr bwMode="auto">
          <a:xfrm flipV="1">
            <a:off x="11913048" y="-1"/>
            <a:ext cx="278952" cy="278952"/>
          </a:xfrm>
          <a:custGeom>
            <a:avLst/>
            <a:gdLst>
              <a:gd name="T0" fmla="*/ 43 w 43"/>
              <a:gd name="T1" fmla="*/ 0 h 43"/>
              <a:gd name="T2" fmla="*/ 0 w 43"/>
              <a:gd name="T3" fmla="*/ 43 h 43"/>
              <a:gd name="T4" fmla="*/ 43 w 43"/>
              <a:gd name="T5" fmla="*/ 43 h 43"/>
              <a:gd name="T6" fmla="*/ 43 w 43"/>
              <a:gd name="T7" fmla="*/ 0 h 43"/>
            </a:gdLst>
            <a:ahLst/>
            <a:cxnLst>
              <a:cxn ang="0">
                <a:pos x="T0" y="T1"/>
              </a:cxn>
              <a:cxn ang="0">
                <a:pos x="T2" y="T3"/>
              </a:cxn>
              <a:cxn ang="0">
                <a:pos x="T4" y="T5"/>
              </a:cxn>
              <a:cxn ang="0">
                <a:pos x="T6" y="T7"/>
              </a:cxn>
            </a:cxnLst>
            <a:rect l="0" t="0" r="r" b="b"/>
            <a:pathLst>
              <a:path w="43" h="43">
                <a:moveTo>
                  <a:pt x="43" y="0"/>
                </a:moveTo>
                <a:lnTo>
                  <a:pt x="0" y="43"/>
                </a:lnTo>
                <a:lnTo>
                  <a:pt x="43" y="43"/>
                </a:lnTo>
                <a:lnTo>
                  <a:pt x="43" y="0"/>
                </a:lnTo>
                <a:close/>
              </a:path>
            </a:pathLst>
          </a:custGeom>
          <a:solidFill>
            <a:srgbClr val="122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8"/>
          <p:cNvSpPr>
            <a:spLocks/>
          </p:cNvSpPr>
          <p:nvPr/>
        </p:nvSpPr>
        <p:spPr bwMode="auto">
          <a:xfrm flipV="1">
            <a:off x="9480341" y="-1"/>
            <a:ext cx="2711655" cy="2731118"/>
          </a:xfrm>
          <a:custGeom>
            <a:avLst/>
            <a:gdLst>
              <a:gd name="T0" fmla="*/ 418 w 418"/>
              <a:gd name="T1" fmla="*/ 0 h 421"/>
              <a:gd name="T2" fmla="*/ 0 w 418"/>
              <a:gd name="T3" fmla="*/ 421 h 421"/>
              <a:gd name="T4" fmla="*/ 418 w 418"/>
              <a:gd name="T5" fmla="*/ 421 h 421"/>
              <a:gd name="T6" fmla="*/ 418 w 418"/>
              <a:gd name="T7" fmla="*/ 0 h 421"/>
            </a:gdLst>
            <a:ahLst/>
            <a:cxnLst>
              <a:cxn ang="0">
                <a:pos x="T0" y="T1"/>
              </a:cxn>
              <a:cxn ang="0">
                <a:pos x="T2" y="T3"/>
              </a:cxn>
              <a:cxn ang="0">
                <a:pos x="T4" y="T5"/>
              </a:cxn>
              <a:cxn ang="0">
                <a:pos x="T6" y="T7"/>
              </a:cxn>
            </a:cxnLst>
            <a:rect l="0" t="0" r="r" b="b"/>
            <a:pathLst>
              <a:path w="418" h="421">
                <a:moveTo>
                  <a:pt x="418" y="0"/>
                </a:moveTo>
                <a:lnTo>
                  <a:pt x="0" y="421"/>
                </a:lnTo>
                <a:lnTo>
                  <a:pt x="418" y="421"/>
                </a:lnTo>
                <a:lnTo>
                  <a:pt x="418"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5" name="Freeform 9"/>
          <p:cNvSpPr>
            <a:spLocks/>
          </p:cNvSpPr>
          <p:nvPr/>
        </p:nvSpPr>
        <p:spPr bwMode="auto">
          <a:xfrm flipV="1">
            <a:off x="8299669" y="3"/>
            <a:ext cx="3892327" cy="3905301"/>
          </a:xfrm>
          <a:custGeom>
            <a:avLst/>
            <a:gdLst>
              <a:gd name="T0" fmla="*/ 600 w 600"/>
              <a:gd name="T1" fmla="*/ 0 h 602"/>
              <a:gd name="T2" fmla="*/ 0 w 600"/>
              <a:gd name="T3" fmla="*/ 602 h 602"/>
              <a:gd name="T4" fmla="*/ 469 w 600"/>
              <a:gd name="T5" fmla="*/ 602 h 602"/>
              <a:gd name="T6" fmla="*/ 600 w 600"/>
              <a:gd name="T7" fmla="*/ 471 h 602"/>
              <a:gd name="T8" fmla="*/ 600 w 600"/>
              <a:gd name="T9" fmla="*/ 0 h 602"/>
            </a:gdLst>
            <a:ahLst/>
            <a:cxnLst>
              <a:cxn ang="0">
                <a:pos x="T0" y="T1"/>
              </a:cxn>
              <a:cxn ang="0">
                <a:pos x="T2" y="T3"/>
              </a:cxn>
              <a:cxn ang="0">
                <a:pos x="T4" y="T5"/>
              </a:cxn>
              <a:cxn ang="0">
                <a:pos x="T6" y="T7"/>
              </a:cxn>
              <a:cxn ang="0">
                <a:pos x="T8" y="T9"/>
              </a:cxn>
            </a:cxnLst>
            <a:rect l="0" t="0" r="r" b="b"/>
            <a:pathLst>
              <a:path w="600" h="602">
                <a:moveTo>
                  <a:pt x="600" y="0"/>
                </a:moveTo>
                <a:lnTo>
                  <a:pt x="0" y="602"/>
                </a:lnTo>
                <a:lnTo>
                  <a:pt x="469" y="602"/>
                </a:lnTo>
                <a:lnTo>
                  <a:pt x="600" y="471"/>
                </a:lnTo>
                <a:lnTo>
                  <a:pt x="600"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6" name="Freeform 10"/>
          <p:cNvSpPr>
            <a:spLocks/>
          </p:cNvSpPr>
          <p:nvPr/>
        </p:nvSpPr>
        <p:spPr bwMode="auto">
          <a:xfrm flipV="1">
            <a:off x="6340531" y="-1"/>
            <a:ext cx="5851465" cy="5883902"/>
          </a:xfrm>
          <a:custGeom>
            <a:avLst/>
            <a:gdLst>
              <a:gd name="T0" fmla="*/ 902 w 902"/>
              <a:gd name="T1" fmla="*/ 0 h 907"/>
              <a:gd name="T2" fmla="*/ 0 w 902"/>
              <a:gd name="T3" fmla="*/ 907 h 907"/>
              <a:gd name="T4" fmla="*/ 603 w 902"/>
              <a:gd name="T5" fmla="*/ 907 h 907"/>
              <a:gd name="T6" fmla="*/ 902 w 902"/>
              <a:gd name="T7" fmla="*/ 607 h 907"/>
              <a:gd name="T8" fmla="*/ 902 w 902"/>
              <a:gd name="T9" fmla="*/ 0 h 907"/>
            </a:gdLst>
            <a:ahLst/>
            <a:cxnLst>
              <a:cxn ang="0">
                <a:pos x="T0" y="T1"/>
              </a:cxn>
              <a:cxn ang="0">
                <a:pos x="T2" y="T3"/>
              </a:cxn>
              <a:cxn ang="0">
                <a:pos x="T4" y="T5"/>
              </a:cxn>
              <a:cxn ang="0">
                <a:pos x="T6" y="T7"/>
              </a:cxn>
              <a:cxn ang="0">
                <a:pos x="T8" y="T9"/>
              </a:cxn>
            </a:cxnLst>
            <a:rect l="0" t="0" r="r" b="b"/>
            <a:pathLst>
              <a:path w="902" h="907">
                <a:moveTo>
                  <a:pt x="902" y="0"/>
                </a:moveTo>
                <a:lnTo>
                  <a:pt x="0" y="907"/>
                </a:lnTo>
                <a:lnTo>
                  <a:pt x="603" y="907"/>
                </a:lnTo>
                <a:lnTo>
                  <a:pt x="902" y="607"/>
                </a:lnTo>
                <a:lnTo>
                  <a:pt x="902"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7" name="Freeform 11"/>
          <p:cNvSpPr>
            <a:spLocks/>
          </p:cNvSpPr>
          <p:nvPr/>
        </p:nvSpPr>
        <p:spPr bwMode="auto">
          <a:xfrm flipV="1">
            <a:off x="4206240" y="3"/>
            <a:ext cx="7985760" cy="6850495"/>
          </a:xfrm>
          <a:custGeom>
            <a:avLst/>
            <a:gdLst>
              <a:gd name="T0" fmla="*/ 1231 w 1231"/>
              <a:gd name="T1" fmla="*/ 0 h 1056"/>
              <a:gd name="T2" fmla="*/ 1053 w 1231"/>
              <a:gd name="T3" fmla="*/ 0 h 1056"/>
              <a:gd name="T4" fmla="*/ 0 w 1231"/>
              <a:gd name="T5" fmla="*/ 1056 h 1056"/>
              <a:gd name="T6" fmla="*/ 624 w 1231"/>
              <a:gd name="T7" fmla="*/ 1056 h 1056"/>
              <a:gd name="T8" fmla="*/ 1231 w 1231"/>
              <a:gd name="T9" fmla="*/ 447 h 1056"/>
              <a:gd name="T10" fmla="*/ 1231 w 1231"/>
              <a:gd name="T11" fmla="*/ 0 h 1056"/>
            </a:gdLst>
            <a:ahLst/>
            <a:cxnLst>
              <a:cxn ang="0">
                <a:pos x="T0" y="T1"/>
              </a:cxn>
              <a:cxn ang="0">
                <a:pos x="T2" y="T3"/>
              </a:cxn>
              <a:cxn ang="0">
                <a:pos x="T4" y="T5"/>
              </a:cxn>
              <a:cxn ang="0">
                <a:pos x="T6" y="T7"/>
              </a:cxn>
              <a:cxn ang="0">
                <a:pos x="T8" y="T9"/>
              </a:cxn>
              <a:cxn ang="0">
                <a:pos x="T10" y="T11"/>
              </a:cxn>
            </a:cxnLst>
            <a:rect l="0" t="0" r="r" b="b"/>
            <a:pathLst>
              <a:path w="1231" h="1056">
                <a:moveTo>
                  <a:pt x="1231" y="0"/>
                </a:moveTo>
                <a:lnTo>
                  <a:pt x="1053" y="0"/>
                </a:lnTo>
                <a:lnTo>
                  <a:pt x="0" y="1056"/>
                </a:lnTo>
                <a:lnTo>
                  <a:pt x="624" y="1056"/>
                </a:lnTo>
                <a:lnTo>
                  <a:pt x="1231" y="447"/>
                </a:lnTo>
                <a:lnTo>
                  <a:pt x="1231"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1" name="矩形 10"/>
          <p:cNvSpPr/>
          <p:nvPr/>
        </p:nvSpPr>
        <p:spPr>
          <a:xfrm>
            <a:off x="8299665" y="109809"/>
            <a:ext cx="2927778" cy="4508927"/>
          </a:xfrm>
          <a:prstGeom prst="rect">
            <a:avLst/>
          </a:prstGeom>
          <a:effectLst/>
        </p:spPr>
        <p:txBody>
          <a:bodyPr wrap="square">
            <a:spAutoFit/>
          </a:bodyPr>
          <a:lstStyle/>
          <a:p>
            <a:pPr algn="ctr"/>
            <a:r>
              <a:rPr lang="en-US" altLang="zh-CN" sz="28700" dirty="0">
                <a:solidFill>
                  <a:schemeClr val="bg1"/>
                </a:solidFill>
                <a:latin typeface="Agency FB" panose="020B0503020202020204" pitchFamily="34" charset="0"/>
                <a:ea typeface="腾祥澜黑简" panose="01010104010101010101" pitchFamily="2" charset="-122"/>
                <a:cs typeface="Arial" panose="020B0604020202020204" pitchFamily="34" charset="0"/>
              </a:rPr>
              <a:t>01</a:t>
            </a:r>
            <a:endParaRPr lang="zh-CN" altLang="en-US" sz="28700" dirty="0">
              <a:solidFill>
                <a:schemeClr val="bg1"/>
              </a:solidFill>
              <a:latin typeface="Agency FB" panose="020B0503020202020204" pitchFamily="34" charset="0"/>
              <a:ea typeface="腾祥澜黑简" panose="01010104010101010101" pitchFamily="2" charset="-122"/>
              <a:cs typeface="Arial" panose="020B0604020202020204" pitchFamily="34" charset="0"/>
            </a:endParaRPr>
          </a:p>
        </p:txBody>
      </p:sp>
      <p:sp>
        <p:nvSpPr>
          <p:cNvPr id="14" name="矩形 259"/>
          <p:cNvSpPr>
            <a:spLocks noChangeArrowheads="1"/>
          </p:cNvSpPr>
          <p:nvPr/>
        </p:nvSpPr>
        <p:spPr bwMode="auto">
          <a:xfrm>
            <a:off x="380854" y="246903"/>
            <a:ext cx="558027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0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逻辑视图</a:t>
            </a:r>
            <a:endParaRPr lang="en-US" altLang="zh-CN" sz="40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endParaRPr>
          </a:p>
          <a:p>
            <a:pPr>
              <a:buNone/>
            </a:pPr>
            <a:r>
              <a:rPr lang="zh-CN" altLang="en-US" sz="40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a:t>
            </a:r>
            <a:r>
              <a:rPr lang="en-US" altLang="zh-CN" sz="40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Logical View</a:t>
            </a:r>
            <a:r>
              <a:rPr lang="zh-CN" altLang="en-US" sz="40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a:t>
            </a:r>
          </a:p>
        </p:txBody>
      </p:sp>
      <p:sp>
        <p:nvSpPr>
          <p:cNvPr id="15" name="TextBox 17"/>
          <p:cNvSpPr txBox="1"/>
          <p:nvPr/>
        </p:nvSpPr>
        <p:spPr>
          <a:xfrm>
            <a:off x="172375" y="1875429"/>
            <a:ext cx="5958686" cy="3722366"/>
          </a:xfrm>
          <a:prstGeom prst="rect">
            <a:avLst/>
          </a:prstGeom>
          <a:noFill/>
        </p:spPr>
        <p:txBody>
          <a:bodyPr wrap="square" rtlCol="0">
            <a:spAutoFit/>
          </a:bodyPr>
          <a:lstStyle/>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逻辑试图主要是用来描述系统的功能需求，</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即系统提供给最终用户的服务。</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在逻辑视图中，系统分解成一系列来自问题领域的功能抽象、功能分解与功能分析 </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在面向对象技术中，通过抽象、封装、继承</a:t>
            </a: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可以用对象    </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模型来代表逻辑视图，可以用类图</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  来描述逻辑视图。</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构件：类、类服务、参数化类、</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类层次 </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  连接件：关联、包含聚集、使用、</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继承、实例化</a:t>
            </a:r>
          </a:p>
        </p:txBody>
      </p:sp>
      <p:pic>
        <p:nvPicPr>
          <p:cNvPr id="2" name="图片 1">
            <a:extLst>
              <a:ext uri="{FF2B5EF4-FFF2-40B4-BE49-F238E27FC236}">
                <a16:creationId xmlns:a16="http://schemas.microsoft.com/office/drawing/2014/main" id="{D866B5E1-49E1-449F-9AA0-5945AB9D7C0D}"/>
              </a:ext>
            </a:extLst>
          </p:cNvPr>
          <p:cNvPicPr>
            <a:picLocks noChangeAspect="1"/>
          </p:cNvPicPr>
          <p:nvPr/>
        </p:nvPicPr>
        <p:blipFill>
          <a:blip r:embed="rId3"/>
          <a:stretch>
            <a:fillRect/>
          </a:stretch>
        </p:blipFill>
        <p:spPr>
          <a:xfrm>
            <a:off x="3880862" y="3914775"/>
            <a:ext cx="4229100" cy="2943225"/>
          </a:xfrm>
          <a:prstGeom prst="rect">
            <a:avLst/>
          </a:prstGeom>
        </p:spPr>
      </p:pic>
    </p:spTree>
    <p:extLst>
      <p:ext uri="{BB962C8B-B14F-4D97-AF65-F5344CB8AC3E}">
        <p14:creationId xmlns:p14="http://schemas.microsoft.com/office/powerpoint/2010/main" val="312721080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360"/>
                                          </p:val>
                                        </p:tav>
                                        <p:tav tm="100000">
                                          <p:val>
                                            <p:fltVal val="0"/>
                                          </p:val>
                                        </p:tav>
                                      </p:tavLst>
                                    </p:anim>
                                    <p:animEffect transition="in" filter="fade">
                                      <p:cBhvr>
                                        <p:cTn id="34" dur="500"/>
                                        <p:tgtEl>
                                          <p:spTgt spid="7"/>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childTnLst>
                          </p:cTn>
                        </p:par>
                        <p:par>
                          <p:cTn id="41" fill="hold">
                            <p:stCondLst>
                              <p:cond delay="1000"/>
                            </p:stCondLst>
                            <p:childTnLst>
                              <p:par>
                                <p:cTn id="42" presetID="53" presetClass="entr" presetSubtype="16" fill="hold" grpId="0" nodeType="afterEffect">
                                  <p:stCondLst>
                                    <p:cond delay="0"/>
                                  </p:stCondLst>
                                  <p:iterate type="lt">
                                    <p:tmPct val="0"/>
                                  </p:iterate>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par>
                          <p:cTn id="47" fill="hold">
                            <p:stCondLst>
                              <p:cond delay="1500"/>
                            </p:stCondLst>
                            <p:childTnLst>
                              <p:par>
                                <p:cTn id="48" presetID="26" presetClass="emph" presetSubtype="0" fill="hold" grpId="1" nodeType="afterEffect">
                                  <p:stCondLst>
                                    <p:cond delay="0"/>
                                  </p:stCondLst>
                                  <p:iterate type="lt">
                                    <p:tmPct val="0"/>
                                  </p:iterate>
                                  <p:childTnLst>
                                    <p:animEffect transition="out" filter="fade">
                                      <p:cBhvr>
                                        <p:cTn id="49" dur="500" tmFilter="0, 0; .2, .5; .8, .5; 1, 0"/>
                                        <p:tgtEl>
                                          <p:spTgt spid="14"/>
                                        </p:tgtEl>
                                      </p:cBhvr>
                                    </p:animEffect>
                                    <p:animScale>
                                      <p:cBhvr>
                                        <p:cTn id="50" dur="250" autoRev="1" fill="hold"/>
                                        <p:tgtEl>
                                          <p:spTgt spid="14"/>
                                        </p:tgtEl>
                                      </p:cBhvr>
                                      <p:by x="105000" y="105000"/>
                                    </p:animScale>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4" presetClass="path" presetSubtype="0" decel="100000" fill="hold" grpId="1" nodeType="withEffect">
                                  <p:stCondLst>
                                    <p:cond delay="0"/>
                                  </p:stCondLst>
                                  <p:childTnLst>
                                    <p:animMotion origin="layout" path="M 1.66667E-6 -1.48148E-6 L 1.66667E-6 0.05 " pathEditMode="relative" rAng="0" ptsTypes="AA">
                                      <p:cBhvr>
                                        <p:cTn id="56" dur="1000" spd="-100000" fill="hold"/>
                                        <p:tgtEl>
                                          <p:spTgt spid="15"/>
                                        </p:tgtEl>
                                        <p:attrNameLst>
                                          <p:attrName>ppt_x</p:attrName>
                                          <p:attrName>ppt_y</p:attrName>
                                        </p:attrNameLst>
                                      </p:cBhvr>
                                      <p:rCtr x="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1" grpId="0"/>
      <p:bldP spid="14" grpId="0"/>
      <p:bldP spid="14" grpId="1"/>
      <p:bldP spid="15" grpId="0"/>
      <p:bldP spid="1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7"/>
          <p:cNvSpPr>
            <a:spLocks/>
          </p:cNvSpPr>
          <p:nvPr/>
        </p:nvSpPr>
        <p:spPr bwMode="auto">
          <a:xfrm flipV="1">
            <a:off x="11913048" y="-1"/>
            <a:ext cx="278952" cy="278952"/>
          </a:xfrm>
          <a:custGeom>
            <a:avLst/>
            <a:gdLst>
              <a:gd name="T0" fmla="*/ 43 w 43"/>
              <a:gd name="T1" fmla="*/ 0 h 43"/>
              <a:gd name="T2" fmla="*/ 0 w 43"/>
              <a:gd name="T3" fmla="*/ 43 h 43"/>
              <a:gd name="T4" fmla="*/ 43 w 43"/>
              <a:gd name="T5" fmla="*/ 43 h 43"/>
              <a:gd name="T6" fmla="*/ 43 w 43"/>
              <a:gd name="T7" fmla="*/ 0 h 43"/>
            </a:gdLst>
            <a:ahLst/>
            <a:cxnLst>
              <a:cxn ang="0">
                <a:pos x="T0" y="T1"/>
              </a:cxn>
              <a:cxn ang="0">
                <a:pos x="T2" y="T3"/>
              </a:cxn>
              <a:cxn ang="0">
                <a:pos x="T4" y="T5"/>
              </a:cxn>
              <a:cxn ang="0">
                <a:pos x="T6" y="T7"/>
              </a:cxn>
            </a:cxnLst>
            <a:rect l="0" t="0" r="r" b="b"/>
            <a:pathLst>
              <a:path w="43" h="43">
                <a:moveTo>
                  <a:pt x="43" y="0"/>
                </a:moveTo>
                <a:lnTo>
                  <a:pt x="0" y="43"/>
                </a:lnTo>
                <a:lnTo>
                  <a:pt x="43" y="43"/>
                </a:lnTo>
                <a:lnTo>
                  <a:pt x="43" y="0"/>
                </a:lnTo>
                <a:close/>
              </a:path>
            </a:pathLst>
          </a:custGeom>
          <a:solidFill>
            <a:srgbClr val="122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8"/>
          <p:cNvSpPr>
            <a:spLocks/>
          </p:cNvSpPr>
          <p:nvPr/>
        </p:nvSpPr>
        <p:spPr bwMode="auto">
          <a:xfrm flipV="1">
            <a:off x="9480341" y="-1"/>
            <a:ext cx="2711655" cy="2731118"/>
          </a:xfrm>
          <a:custGeom>
            <a:avLst/>
            <a:gdLst>
              <a:gd name="T0" fmla="*/ 418 w 418"/>
              <a:gd name="T1" fmla="*/ 0 h 421"/>
              <a:gd name="T2" fmla="*/ 0 w 418"/>
              <a:gd name="T3" fmla="*/ 421 h 421"/>
              <a:gd name="T4" fmla="*/ 418 w 418"/>
              <a:gd name="T5" fmla="*/ 421 h 421"/>
              <a:gd name="T6" fmla="*/ 418 w 418"/>
              <a:gd name="T7" fmla="*/ 0 h 421"/>
            </a:gdLst>
            <a:ahLst/>
            <a:cxnLst>
              <a:cxn ang="0">
                <a:pos x="T0" y="T1"/>
              </a:cxn>
              <a:cxn ang="0">
                <a:pos x="T2" y="T3"/>
              </a:cxn>
              <a:cxn ang="0">
                <a:pos x="T4" y="T5"/>
              </a:cxn>
              <a:cxn ang="0">
                <a:pos x="T6" y="T7"/>
              </a:cxn>
            </a:cxnLst>
            <a:rect l="0" t="0" r="r" b="b"/>
            <a:pathLst>
              <a:path w="418" h="421">
                <a:moveTo>
                  <a:pt x="418" y="0"/>
                </a:moveTo>
                <a:lnTo>
                  <a:pt x="0" y="421"/>
                </a:lnTo>
                <a:lnTo>
                  <a:pt x="418" y="421"/>
                </a:lnTo>
                <a:lnTo>
                  <a:pt x="418"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5" name="Freeform 9"/>
          <p:cNvSpPr>
            <a:spLocks/>
          </p:cNvSpPr>
          <p:nvPr/>
        </p:nvSpPr>
        <p:spPr bwMode="auto">
          <a:xfrm flipV="1">
            <a:off x="8299669" y="3"/>
            <a:ext cx="3892327" cy="3905301"/>
          </a:xfrm>
          <a:custGeom>
            <a:avLst/>
            <a:gdLst>
              <a:gd name="T0" fmla="*/ 600 w 600"/>
              <a:gd name="T1" fmla="*/ 0 h 602"/>
              <a:gd name="T2" fmla="*/ 0 w 600"/>
              <a:gd name="T3" fmla="*/ 602 h 602"/>
              <a:gd name="T4" fmla="*/ 469 w 600"/>
              <a:gd name="T5" fmla="*/ 602 h 602"/>
              <a:gd name="T6" fmla="*/ 600 w 600"/>
              <a:gd name="T7" fmla="*/ 471 h 602"/>
              <a:gd name="T8" fmla="*/ 600 w 600"/>
              <a:gd name="T9" fmla="*/ 0 h 602"/>
            </a:gdLst>
            <a:ahLst/>
            <a:cxnLst>
              <a:cxn ang="0">
                <a:pos x="T0" y="T1"/>
              </a:cxn>
              <a:cxn ang="0">
                <a:pos x="T2" y="T3"/>
              </a:cxn>
              <a:cxn ang="0">
                <a:pos x="T4" y="T5"/>
              </a:cxn>
              <a:cxn ang="0">
                <a:pos x="T6" y="T7"/>
              </a:cxn>
              <a:cxn ang="0">
                <a:pos x="T8" y="T9"/>
              </a:cxn>
            </a:cxnLst>
            <a:rect l="0" t="0" r="r" b="b"/>
            <a:pathLst>
              <a:path w="600" h="602">
                <a:moveTo>
                  <a:pt x="600" y="0"/>
                </a:moveTo>
                <a:lnTo>
                  <a:pt x="0" y="602"/>
                </a:lnTo>
                <a:lnTo>
                  <a:pt x="469" y="602"/>
                </a:lnTo>
                <a:lnTo>
                  <a:pt x="600" y="471"/>
                </a:lnTo>
                <a:lnTo>
                  <a:pt x="600"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6" name="Freeform 10"/>
          <p:cNvSpPr>
            <a:spLocks/>
          </p:cNvSpPr>
          <p:nvPr/>
        </p:nvSpPr>
        <p:spPr bwMode="auto">
          <a:xfrm flipV="1">
            <a:off x="6340531" y="-1"/>
            <a:ext cx="5851465" cy="5883902"/>
          </a:xfrm>
          <a:custGeom>
            <a:avLst/>
            <a:gdLst>
              <a:gd name="T0" fmla="*/ 902 w 902"/>
              <a:gd name="T1" fmla="*/ 0 h 907"/>
              <a:gd name="T2" fmla="*/ 0 w 902"/>
              <a:gd name="T3" fmla="*/ 907 h 907"/>
              <a:gd name="T4" fmla="*/ 603 w 902"/>
              <a:gd name="T5" fmla="*/ 907 h 907"/>
              <a:gd name="T6" fmla="*/ 902 w 902"/>
              <a:gd name="T7" fmla="*/ 607 h 907"/>
              <a:gd name="T8" fmla="*/ 902 w 902"/>
              <a:gd name="T9" fmla="*/ 0 h 907"/>
            </a:gdLst>
            <a:ahLst/>
            <a:cxnLst>
              <a:cxn ang="0">
                <a:pos x="T0" y="T1"/>
              </a:cxn>
              <a:cxn ang="0">
                <a:pos x="T2" y="T3"/>
              </a:cxn>
              <a:cxn ang="0">
                <a:pos x="T4" y="T5"/>
              </a:cxn>
              <a:cxn ang="0">
                <a:pos x="T6" y="T7"/>
              </a:cxn>
              <a:cxn ang="0">
                <a:pos x="T8" y="T9"/>
              </a:cxn>
            </a:cxnLst>
            <a:rect l="0" t="0" r="r" b="b"/>
            <a:pathLst>
              <a:path w="902" h="907">
                <a:moveTo>
                  <a:pt x="902" y="0"/>
                </a:moveTo>
                <a:lnTo>
                  <a:pt x="0" y="907"/>
                </a:lnTo>
                <a:lnTo>
                  <a:pt x="603" y="907"/>
                </a:lnTo>
                <a:lnTo>
                  <a:pt x="902" y="607"/>
                </a:lnTo>
                <a:lnTo>
                  <a:pt x="902"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7" name="Freeform 11"/>
          <p:cNvSpPr>
            <a:spLocks/>
          </p:cNvSpPr>
          <p:nvPr/>
        </p:nvSpPr>
        <p:spPr bwMode="auto">
          <a:xfrm flipV="1">
            <a:off x="4206240" y="3"/>
            <a:ext cx="7985760" cy="6850495"/>
          </a:xfrm>
          <a:custGeom>
            <a:avLst/>
            <a:gdLst>
              <a:gd name="T0" fmla="*/ 1231 w 1231"/>
              <a:gd name="T1" fmla="*/ 0 h 1056"/>
              <a:gd name="T2" fmla="*/ 1053 w 1231"/>
              <a:gd name="T3" fmla="*/ 0 h 1056"/>
              <a:gd name="T4" fmla="*/ 0 w 1231"/>
              <a:gd name="T5" fmla="*/ 1056 h 1056"/>
              <a:gd name="T6" fmla="*/ 624 w 1231"/>
              <a:gd name="T7" fmla="*/ 1056 h 1056"/>
              <a:gd name="T8" fmla="*/ 1231 w 1231"/>
              <a:gd name="T9" fmla="*/ 447 h 1056"/>
              <a:gd name="T10" fmla="*/ 1231 w 1231"/>
              <a:gd name="T11" fmla="*/ 0 h 1056"/>
            </a:gdLst>
            <a:ahLst/>
            <a:cxnLst>
              <a:cxn ang="0">
                <a:pos x="T0" y="T1"/>
              </a:cxn>
              <a:cxn ang="0">
                <a:pos x="T2" y="T3"/>
              </a:cxn>
              <a:cxn ang="0">
                <a:pos x="T4" y="T5"/>
              </a:cxn>
              <a:cxn ang="0">
                <a:pos x="T6" y="T7"/>
              </a:cxn>
              <a:cxn ang="0">
                <a:pos x="T8" y="T9"/>
              </a:cxn>
              <a:cxn ang="0">
                <a:pos x="T10" y="T11"/>
              </a:cxn>
            </a:cxnLst>
            <a:rect l="0" t="0" r="r" b="b"/>
            <a:pathLst>
              <a:path w="1231" h="1056">
                <a:moveTo>
                  <a:pt x="1231" y="0"/>
                </a:moveTo>
                <a:lnTo>
                  <a:pt x="1053" y="0"/>
                </a:lnTo>
                <a:lnTo>
                  <a:pt x="0" y="1056"/>
                </a:lnTo>
                <a:lnTo>
                  <a:pt x="624" y="1056"/>
                </a:lnTo>
                <a:lnTo>
                  <a:pt x="1231" y="447"/>
                </a:lnTo>
                <a:lnTo>
                  <a:pt x="1231"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1" name="矩形 10"/>
          <p:cNvSpPr/>
          <p:nvPr/>
        </p:nvSpPr>
        <p:spPr>
          <a:xfrm>
            <a:off x="7868508" y="109809"/>
            <a:ext cx="3790092" cy="4508927"/>
          </a:xfrm>
          <a:prstGeom prst="rect">
            <a:avLst/>
          </a:prstGeom>
          <a:effectLst/>
        </p:spPr>
        <p:txBody>
          <a:bodyPr wrap="square">
            <a:spAutoFit/>
          </a:bodyPr>
          <a:lstStyle/>
          <a:p>
            <a:pPr algn="ctr"/>
            <a:r>
              <a:rPr lang="en-US" altLang="zh-CN" sz="28700" dirty="0">
                <a:solidFill>
                  <a:schemeClr val="bg1"/>
                </a:solidFill>
                <a:latin typeface="Agency FB" panose="020B0503020202020204" pitchFamily="34" charset="0"/>
                <a:ea typeface="腾祥澜黑简" panose="01010104010101010101" pitchFamily="2" charset="-122"/>
                <a:cs typeface="Arial" panose="020B0604020202020204" pitchFamily="34" charset="0"/>
              </a:rPr>
              <a:t>02</a:t>
            </a:r>
            <a:endParaRPr lang="zh-CN" altLang="en-US" sz="28700" dirty="0">
              <a:solidFill>
                <a:schemeClr val="bg1"/>
              </a:solidFill>
              <a:latin typeface="Agency FB" panose="020B0503020202020204" pitchFamily="34" charset="0"/>
              <a:ea typeface="腾祥澜黑简" panose="01010104010101010101" pitchFamily="2" charset="-122"/>
              <a:cs typeface="Arial" panose="020B0604020202020204" pitchFamily="34" charset="0"/>
            </a:endParaRPr>
          </a:p>
        </p:txBody>
      </p:sp>
      <p:sp>
        <p:nvSpPr>
          <p:cNvPr id="14" name="矩形 259"/>
          <p:cNvSpPr>
            <a:spLocks noChangeArrowheads="1"/>
          </p:cNvSpPr>
          <p:nvPr/>
        </p:nvSpPr>
        <p:spPr bwMode="auto">
          <a:xfrm>
            <a:off x="459027" y="241264"/>
            <a:ext cx="558027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0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开发视图</a:t>
            </a:r>
            <a:endParaRPr lang="en-US" altLang="zh-CN" sz="40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endParaRPr>
          </a:p>
          <a:p>
            <a:pPr>
              <a:buNone/>
            </a:pPr>
            <a:r>
              <a:rPr lang="en-US" altLang="zh-CN" sz="40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(Development View)</a:t>
            </a:r>
            <a:endParaRPr lang="zh-CN" altLang="en-US" sz="40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endParaRPr>
          </a:p>
        </p:txBody>
      </p:sp>
      <p:sp>
        <p:nvSpPr>
          <p:cNvPr id="15" name="TextBox 17"/>
          <p:cNvSpPr txBox="1"/>
          <p:nvPr/>
        </p:nvSpPr>
        <p:spPr>
          <a:xfrm>
            <a:off x="349764" y="1896466"/>
            <a:ext cx="5457371" cy="3389967"/>
          </a:xfrm>
          <a:prstGeom prst="rect">
            <a:avLst/>
          </a:prstGeom>
          <a:noFill/>
        </p:spPr>
        <p:txBody>
          <a:bodyPr wrap="square" rtlCol="0">
            <a:spAutoFit/>
          </a:bodyPr>
          <a:lstStyle/>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实现视图主要用来描述软件模块的组织与管理。</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  服务于软件编程人员， 方便后续的设计与实现。它</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通过系统输入输出关系的模型图和子系统图来描述。</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要考虑软件的内部需求：开发的难易程度、重用的</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可能性，通用性，局限性等等。</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开发视图的风格通常是层次结构，层次越低，通用  </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性越好。</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构件：模块、子系统、层 </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连接件：参照相关性、</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buFont typeface="Arial" pitchFamily="34" charset="0"/>
              <a:buNone/>
            </a:pP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  </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模块</a:t>
            </a:r>
            <a:r>
              <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rPr>
              <a:t>/</a:t>
            </a: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过程调用</a:t>
            </a:r>
          </a:p>
        </p:txBody>
      </p:sp>
      <p:pic>
        <p:nvPicPr>
          <p:cNvPr id="2" name="图片 1">
            <a:extLst>
              <a:ext uri="{FF2B5EF4-FFF2-40B4-BE49-F238E27FC236}">
                <a16:creationId xmlns:a16="http://schemas.microsoft.com/office/drawing/2014/main" id="{9B0F35D6-D067-47EB-962C-030702E37069}"/>
              </a:ext>
            </a:extLst>
          </p:cNvPr>
          <p:cNvPicPr>
            <a:picLocks noChangeAspect="1"/>
          </p:cNvPicPr>
          <p:nvPr/>
        </p:nvPicPr>
        <p:blipFill>
          <a:blip r:embed="rId3"/>
          <a:stretch>
            <a:fillRect/>
          </a:stretch>
        </p:blipFill>
        <p:spPr>
          <a:xfrm>
            <a:off x="3752850" y="4347891"/>
            <a:ext cx="4686300" cy="2400300"/>
          </a:xfrm>
          <a:prstGeom prst="rect">
            <a:avLst/>
          </a:prstGeom>
        </p:spPr>
      </p:pic>
    </p:spTree>
    <p:extLst>
      <p:ext uri="{BB962C8B-B14F-4D97-AF65-F5344CB8AC3E}">
        <p14:creationId xmlns:p14="http://schemas.microsoft.com/office/powerpoint/2010/main" val="18765619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360"/>
                                          </p:val>
                                        </p:tav>
                                        <p:tav tm="100000">
                                          <p:val>
                                            <p:fltVal val="0"/>
                                          </p:val>
                                        </p:tav>
                                      </p:tavLst>
                                    </p:anim>
                                    <p:animEffect transition="in" filter="fade">
                                      <p:cBhvr>
                                        <p:cTn id="34" dur="500"/>
                                        <p:tgtEl>
                                          <p:spTgt spid="7"/>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childTnLst>
                          </p:cTn>
                        </p:par>
                        <p:par>
                          <p:cTn id="41" fill="hold">
                            <p:stCondLst>
                              <p:cond delay="1000"/>
                            </p:stCondLst>
                            <p:childTnLst>
                              <p:par>
                                <p:cTn id="42" presetID="53" presetClass="entr" presetSubtype="16" fill="hold" grpId="0" nodeType="afterEffect">
                                  <p:stCondLst>
                                    <p:cond delay="0"/>
                                  </p:stCondLst>
                                  <p:iterate type="lt">
                                    <p:tmPct val="0"/>
                                  </p:iterate>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par>
                          <p:cTn id="47" fill="hold">
                            <p:stCondLst>
                              <p:cond delay="1500"/>
                            </p:stCondLst>
                            <p:childTnLst>
                              <p:par>
                                <p:cTn id="48" presetID="26" presetClass="emph" presetSubtype="0" fill="hold" grpId="1" nodeType="afterEffect">
                                  <p:stCondLst>
                                    <p:cond delay="0"/>
                                  </p:stCondLst>
                                  <p:iterate type="lt">
                                    <p:tmPct val="0"/>
                                  </p:iterate>
                                  <p:childTnLst>
                                    <p:animEffect transition="out" filter="fade">
                                      <p:cBhvr>
                                        <p:cTn id="49" dur="500" tmFilter="0, 0; .2, .5; .8, .5; 1, 0"/>
                                        <p:tgtEl>
                                          <p:spTgt spid="14"/>
                                        </p:tgtEl>
                                      </p:cBhvr>
                                    </p:animEffect>
                                    <p:animScale>
                                      <p:cBhvr>
                                        <p:cTn id="50" dur="250" autoRev="1" fill="hold"/>
                                        <p:tgtEl>
                                          <p:spTgt spid="14"/>
                                        </p:tgtEl>
                                      </p:cBhvr>
                                      <p:by x="105000" y="105000"/>
                                    </p:animScale>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4" presetClass="path" presetSubtype="0" decel="100000" fill="hold" grpId="1" nodeType="withEffect">
                                  <p:stCondLst>
                                    <p:cond delay="0"/>
                                  </p:stCondLst>
                                  <p:childTnLst>
                                    <p:animMotion origin="layout" path="M 1.66667E-6 -1.48148E-6 L 1.66667E-6 0.05 " pathEditMode="relative" rAng="0" ptsTypes="AA">
                                      <p:cBhvr>
                                        <p:cTn id="56" dur="1000" spd="-100000" fill="hold"/>
                                        <p:tgtEl>
                                          <p:spTgt spid="15"/>
                                        </p:tgtEl>
                                        <p:attrNameLst>
                                          <p:attrName>ppt_x</p:attrName>
                                          <p:attrName>ppt_y</p:attrName>
                                        </p:attrNameLst>
                                      </p:cBhvr>
                                      <p:rCtr x="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1" grpId="0"/>
      <p:bldP spid="14" grpId="0"/>
      <p:bldP spid="14" grpId="1"/>
      <p:bldP spid="15" grpId="0"/>
      <p:bldP spid="1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7"/>
          <p:cNvSpPr>
            <a:spLocks/>
          </p:cNvSpPr>
          <p:nvPr/>
        </p:nvSpPr>
        <p:spPr bwMode="auto">
          <a:xfrm flipV="1">
            <a:off x="11913048" y="-1"/>
            <a:ext cx="278952" cy="278952"/>
          </a:xfrm>
          <a:custGeom>
            <a:avLst/>
            <a:gdLst>
              <a:gd name="T0" fmla="*/ 43 w 43"/>
              <a:gd name="T1" fmla="*/ 0 h 43"/>
              <a:gd name="T2" fmla="*/ 0 w 43"/>
              <a:gd name="T3" fmla="*/ 43 h 43"/>
              <a:gd name="T4" fmla="*/ 43 w 43"/>
              <a:gd name="T5" fmla="*/ 43 h 43"/>
              <a:gd name="T6" fmla="*/ 43 w 43"/>
              <a:gd name="T7" fmla="*/ 0 h 43"/>
            </a:gdLst>
            <a:ahLst/>
            <a:cxnLst>
              <a:cxn ang="0">
                <a:pos x="T0" y="T1"/>
              </a:cxn>
              <a:cxn ang="0">
                <a:pos x="T2" y="T3"/>
              </a:cxn>
              <a:cxn ang="0">
                <a:pos x="T4" y="T5"/>
              </a:cxn>
              <a:cxn ang="0">
                <a:pos x="T6" y="T7"/>
              </a:cxn>
            </a:cxnLst>
            <a:rect l="0" t="0" r="r" b="b"/>
            <a:pathLst>
              <a:path w="43" h="43">
                <a:moveTo>
                  <a:pt x="43" y="0"/>
                </a:moveTo>
                <a:lnTo>
                  <a:pt x="0" y="43"/>
                </a:lnTo>
                <a:lnTo>
                  <a:pt x="43" y="43"/>
                </a:lnTo>
                <a:lnTo>
                  <a:pt x="43" y="0"/>
                </a:lnTo>
                <a:close/>
              </a:path>
            </a:pathLst>
          </a:custGeom>
          <a:solidFill>
            <a:srgbClr val="122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8"/>
          <p:cNvSpPr>
            <a:spLocks/>
          </p:cNvSpPr>
          <p:nvPr/>
        </p:nvSpPr>
        <p:spPr bwMode="auto">
          <a:xfrm flipV="1">
            <a:off x="9480341" y="-1"/>
            <a:ext cx="2711655" cy="2731118"/>
          </a:xfrm>
          <a:custGeom>
            <a:avLst/>
            <a:gdLst>
              <a:gd name="T0" fmla="*/ 418 w 418"/>
              <a:gd name="T1" fmla="*/ 0 h 421"/>
              <a:gd name="T2" fmla="*/ 0 w 418"/>
              <a:gd name="T3" fmla="*/ 421 h 421"/>
              <a:gd name="T4" fmla="*/ 418 w 418"/>
              <a:gd name="T5" fmla="*/ 421 h 421"/>
              <a:gd name="T6" fmla="*/ 418 w 418"/>
              <a:gd name="T7" fmla="*/ 0 h 421"/>
            </a:gdLst>
            <a:ahLst/>
            <a:cxnLst>
              <a:cxn ang="0">
                <a:pos x="T0" y="T1"/>
              </a:cxn>
              <a:cxn ang="0">
                <a:pos x="T2" y="T3"/>
              </a:cxn>
              <a:cxn ang="0">
                <a:pos x="T4" y="T5"/>
              </a:cxn>
              <a:cxn ang="0">
                <a:pos x="T6" y="T7"/>
              </a:cxn>
            </a:cxnLst>
            <a:rect l="0" t="0" r="r" b="b"/>
            <a:pathLst>
              <a:path w="418" h="421">
                <a:moveTo>
                  <a:pt x="418" y="0"/>
                </a:moveTo>
                <a:lnTo>
                  <a:pt x="0" y="421"/>
                </a:lnTo>
                <a:lnTo>
                  <a:pt x="418" y="421"/>
                </a:lnTo>
                <a:lnTo>
                  <a:pt x="418"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5" name="Freeform 9"/>
          <p:cNvSpPr>
            <a:spLocks/>
          </p:cNvSpPr>
          <p:nvPr/>
        </p:nvSpPr>
        <p:spPr bwMode="auto">
          <a:xfrm flipV="1">
            <a:off x="8299669" y="3"/>
            <a:ext cx="3892327" cy="3905301"/>
          </a:xfrm>
          <a:custGeom>
            <a:avLst/>
            <a:gdLst>
              <a:gd name="T0" fmla="*/ 600 w 600"/>
              <a:gd name="T1" fmla="*/ 0 h 602"/>
              <a:gd name="T2" fmla="*/ 0 w 600"/>
              <a:gd name="T3" fmla="*/ 602 h 602"/>
              <a:gd name="T4" fmla="*/ 469 w 600"/>
              <a:gd name="T5" fmla="*/ 602 h 602"/>
              <a:gd name="T6" fmla="*/ 600 w 600"/>
              <a:gd name="T7" fmla="*/ 471 h 602"/>
              <a:gd name="T8" fmla="*/ 600 w 600"/>
              <a:gd name="T9" fmla="*/ 0 h 602"/>
            </a:gdLst>
            <a:ahLst/>
            <a:cxnLst>
              <a:cxn ang="0">
                <a:pos x="T0" y="T1"/>
              </a:cxn>
              <a:cxn ang="0">
                <a:pos x="T2" y="T3"/>
              </a:cxn>
              <a:cxn ang="0">
                <a:pos x="T4" y="T5"/>
              </a:cxn>
              <a:cxn ang="0">
                <a:pos x="T6" y="T7"/>
              </a:cxn>
              <a:cxn ang="0">
                <a:pos x="T8" y="T9"/>
              </a:cxn>
            </a:cxnLst>
            <a:rect l="0" t="0" r="r" b="b"/>
            <a:pathLst>
              <a:path w="600" h="602">
                <a:moveTo>
                  <a:pt x="600" y="0"/>
                </a:moveTo>
                <a:lnTo>
                  <a:pt x="0" y="602"/>
                </a:lnTo>
                <a:lnTo>
                  <a:pt x="469" y="602"/>
                </a:lnTo>
                <a:lnTo>
                  <a:pt x="600" y="471"/>
                </a:lnTo>
                <a:lnTo>
                  <a:pt x="600"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6" name="Freeform 10"/>
          <p:cNvSpPr>
            <a:spLocks/>
          </p:cNvSpPr>
          <p:nvPr/>
        </p:nvSpPr>
        <p:spPr bwMode="auto">
          <a:xfrm flipV="1">
            <a:off x="6340531" y="-1"/>
            <a:ext cx="5851465" cy="5883902"/>
          </a:xfrm>
          <a:custGeom>
            <a:avLst/>
            <a:gdLst>
              <a:gd name="T0" fmla="*/ 902 w 902"/>
              <a:gd name="T1" fmla="*/ 0 h 907"/>
              <a:gd name="T2" fmla="*/ 0 w 902"/>
              <a:gd name="T3" fmla="*/ 907 h 907"/>
              <a:gd name="T4" fmla="*/ 603 w 902"/>
              <a:gd name="T5" fmla="*/ 907 h 907"/>
              <a:gd name="T6" fmla="*/ 902 w 902"/>
              <a:gd name="T7" fmla="*/ 607 h 907"/>
              <a:gd name="T8" fmla="*/ 902 w 902"/>
              <a:gd name="T9" fmla="*/ 0 h 907"/>
            </a:gdLst>
            <a:ahLst/>
            <a:cxnLst>
              <a:cxn ang="0">
                <a:pos x="T0" y="T1"/>
              </a:cxn>
              <a:cxn ang="0">
                <a:pos x="T2" y="T3"/>
              </a:cxn>
              <a:cxn ang="0">
                <a:pos x="T4" y="T5"/>
              </a:cxn>
              <a:cxn ang="0">
                <a:pos x="T6" y="T7"/>
              </a:cxn>
              <a:cxn ang="0">
                <a:pos x="T8" y="T9"/>
              </a:cxn>
            </a:cxnLst>
            <a:rect l="0" t="0" r="r" b="b"/>
            <a:pathLst>
              <a:path w="902" h="907">
                <a:moveTo>
                  <a:pt x="902" y="0"/>
                </a:moveTo>
                <a:lnTo>
                  <a:pt x="0" y="907"/>
                </a:lnTo>
                <a:lnTo>
                  <a:pt x="603" y="907"/>
                </a:lnTo>
                <a:lnTo>
                  <a:pt x="902" y="607"/>
                </a:lnTo>
                <a:lnTo>
                  <a:pt x="902"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7" name="Freeform 11"/>
          <p:cNvSpPr>
            <a:spLocks/>
          </p:cNvSpPr>
          <p:nvPr/>
        </p:nvSpPr>
        <p:spPr bwMode="auto">
          <a:xfrm flipV="1">
            <a:off x="4206240" y="3"/>
            <a:ext cx="7985760" cy="6850495"/>
          </a:xfrm>
          <a:custGeom>
            <a:avLst/>
            <a:gdLst>
              <a:gd name="T0" fmla="*/ 1231 w 1231"/>
              <a:gd name="T1" fmla="*/ 0 h 1056"/>
              <a:gd name="T2" fmla="*/ 1053 w 1231"/>
              <a:gd name="T3" fmla="*/ 0 h 1056"/>
              <a:gd name="T4" fmla="*/ 0 w 1231"/>
              <a:gd name="T5" fmla="*/ 1056 h 1056"/>
              <a:gd name="T6" fmla="*/ 624 w 1231"/>
              <a:gd name="T7" fmla="*/ 1056 h 1056"/>
              <a:gd name="T8" fmla="*/ 1231 w 1231"/>
              <a:gd name="T9" fmla="*/ 447 h 1056"/>
              <a:gd name="T10" fmla="*/ 1231 w 1231"/>
              <a:gd name="T11" fmla="*/ 0 h 1056"/>
            </a:gdLst>
            <a:ahLst/>
            <a:cxnLst>
              <a:cxn ang="0">
                <a:pos x="T0" y="T1"/>
              </a:cxn>
              <a:cxn ang="0">
                <a:pos x="T2" y="T3"/>
              </a:cxn>
              <a:cxn ang="0">
                <a:pos x="T4" y="T5"/>
              </a:cxn>
              <a:cxn ang="0">
                <a:pos x="T6" y="T7"/>
              </a:cxn>
              <a:cxn ang="0">
                <a:pos x="T8" y="T9"/>
              </a:cxn>
              <a:cxn ang="0">
                <a:pos x="T10" y="T11"/>
              </a:cxn>
            </a:cxnLst>
            <a:rect l="0" t="0" r="r" b="b"/>
            <a:pathLst>
              <a:path w="1231" h="1056">
                <a:moveTo>
                  <a:pt x="1231" y="0"/>
                </a:moveTo>
                <a:lnTo>
                  <a:pt x="1053" y="0"/>
                </a:lnTo>
                <a:lnTo>
                  <a:pt x="0" y="1056"/>
                </a:lnTo>
                <a:lnTo>
                  <a:pt x="624" y="1056"/>
                </a:lnTo>
                <a:lnTo>
                  <a:pt x="1231" y="447"/>
                </a:lnTo>
                <a:lnTo>
                  <a:pt x="1231"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11" name="矩形 10"/>
          <p:cNvSpPr/>
          <p:nvPr/>
        </p:nvSpPr>
        <p:spPr>
          <a:xfrm>
            <a:off x="7975188" y="109809"/>
            <a:ext cx="3576732" cy="4508927"/>
          </a:xfrm>
          <a:prstGeom prst="rect">
            <a:avLst/>
          </a:prstGeom>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700" b="0" i="0" u="none" strike="noStrike" kern="1200" cap="none" spc="0" normalizeH="0" baseline="0" noProof="0" dirty="0">
                <a:ln>
                  <a:noFill/>
                </a:ln>
                <a:solidFill>
                  <a:prstClr val="white"/>
                </a:solidFill>
                <a:effectLst/>
                <a:uLnTx/>
                <a:uFillTx/>
                <a:latin typeface="Agency FB" panose="020B0503020202020204" pitchFamily="34" charset="0"/>
                <a:ea typeface="腾祥澜黑简" panose="01010104010101010101" pitchFamily="2" charset="-122"/>
                <a:cs typeface="Arial" panose="020B0604020202020204" pitchFamily="34" charset="0"/>
              </a:rPr>
              <a:t>03</a:t>
            </a:r>
            <a:endParaRPr kumimoji="0" lang="zh-CN" altLang="en-US" sz="28700" b="0" i="0" u="none" strike="noStrike" kern="1200" cap="none" spc="0" normalizeH="0" baseline="0" noProof="0" dirty="0">
              <a:ln>
                <a:noFill/>
              </a:ln>
              <a:solidFill>
                <a:prstClr val="white"/>
              </a:solidFill>
              <a:effectLst/>
              <a:uLnTx/>
              <a:uFillTx/>
              <a:latin typeface="Agency FB" panose="020B0503020202020204" pitchFamily="34" charset="0"/>
              <a:ea typeface="腾祥澜黑简" panose="01010104010101010101" pitchFamily="2" charset="-122"/>
              <a:cs typeface="Arial" panose="020B0604020202020204" pitchFamily="34" charset="0"/>
            </a:endParaRPr>
          </a:p>
        </p:txBody>
      </p:sp>
      <p:sp>
        <p:nvSpPr>
          <p:cNvPr id="14" name="矩形 259"/>
          <p:cNvSpPr>
            <a:spLocks noChangeArrowheads="1"/>
          </p:cNvSpPr>
          <p:nvPr/>
        </p:nvSpPr>
        <p:spPr bwMode="auto">
          <a:xfrm>
            <a:off x="760261" y="620738"/>
            <a:ext cx="5580270" cy="148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zh-CN" altLang="en-US"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rPr>
              <a:t>进程视图</a:t>
            </a:r>
            <a:endParaRPr kumimoji="0" lang="en-US" altLang="zh-CN"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rPr>
              <a:t>(Process View)</a:t>
            </a:r>
            <a:endParaRPr kumimoji="0" lang="zh-CN" altLang="en-US"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endParaRPr>
          </a:p>
        </p:txBody>
      </p:sp>
      <p:sp>
        <p:nvSpPr>
          <p:cNvPr id="15" name="TextBox 17"/>
          <p:cNvSpPr txBox="1"/>
          <p:nvPr/>
        </p:nvSpPr>
        <p:spPr>
          <a:xfrm>
            <a:off x="705397" y="2279445"/>
            <a:ext cx="5689998" cy="2725170"/>
          </a:xfrm>
          <a:prstGeom prst="rect">
            <a:avLst/>
          </a:prstGeom>
          <a:noFill/>
        </p:spPr>
        <p:txBody>
          <a:bodyPr wrap="square" rtlCol="0">
            <a:spAutoFit/>
          </a:bodyPr>
          <a:lstStyle/>
          <a:p>
            <a:pPr marL="0" marR="0" lvl="0" indent="0" algn="l"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侧重系统的运行特性，关注一些非功能性的需求，例如系统的性能和可用性，服务于系统集成人员，方便后续性能测试。</a:t>
            </a:r>
            <a:endPar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endParaRPr>
          </a:p>
          <a:p>
            <a:pPr marL="0" marR="0" lvl="0" indent="0" algn="l" defTabSz="914400" rtl="0" eaLnBrk="1" fontAlgn="base" latinLnBrk="0" hangingPunct="1">
              <a:lnSpc>
                <a:spcPct val="120000"/>
              </a:lnSpc>
              <a:spcBef>
                <a:spcPct val="0"/>
              </a:spcBef>
              <a:spcAft>
                <a:spcPct val="0"/>
              </a:spcAft>
              <a:buClrTx/>
              <a:buSzTx/>
              <a:buFont typeface="Arial" pitchFamily="34" charset="0"/>
              <a:buNone/>
              <a:tabLst/>
              <a:defRPr/>
            </a:pPr>
            <a:endPar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endParaRPr>
          </a:p>
          <a:p>
            <a:pPr marL="0" marR="0" lvl="0" indent="0" algn="l"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进程视图包括：</a:t>
            </a:r>
            <a:endPar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endParaRPr>
          </a:p>
          <a:p>
            <a:pPr marL="0" marR="0" lvl="0" indent="0" algn="l"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模型</a:t>
            </a:r>
            <a:r>
              <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a:t>
            </a:r>
            <a:r>
              <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视图</a:t>
            </a:r>
            <a:r>
              <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a:t>
            </a:r>
            <a:r>
              <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控制器图</a:t>
            </a:r>
            <a:r>
              <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(the Model-view-controller Diagram)</a:t>
            </a:r>
          </a:p>
          <a:p>
            <a:pPr marL="0" marR="0" lvl="0" indent="0" algn="l"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活动图</a:t>
            </a:r>
            <a:r>
              <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(Activity Diagram)</a:t>
            </a:r>
            <a:endPar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endParaRPr>
          </a:p>
        </p:txBody>
      </p:sp>
      <p:pic>
        <p:nvPicPr>
          <p:cNvPr id="8" name="图片 7">
            <a:extLst>
              <a:ext uri="{FF2B5EF4-FFF2-40B4-BE49-F238E27FC236}">
                <a16:creationId xmlns:a16="http://schemas.microsoft.com/office/drawing/2014/main" id="{D7C5BAD8-3A24-457F-B528-5FE5FBC25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9015" y="4332798"/>
            <a:ext cx="4050654" cy="2222920"/>
          </a:xfrm>
          <a:prstGeom prst="rect">
            <a:avLst/>
          </a:prstGeom>
        </p:spPr>
      </p:pic>
    </p:spTree>
    <p:extLst>
      <p:ext uri="{BB962C8B-B14F-4D97-AF65-F5344CB8AC3E}">
        <p14:creationId xmlns:p14="http://schemas.microsoft.com/office/powerpoint/2010/main" val="28293537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360"/>
                                          </p:val>
                                        </p:tav>
                                        <p:tav tm="100000">
                                          <p:val>
                                            <p:fltVal val="0"/>
                                          </p:val>
                                        </p:tav>
                                      </p:tavLst>
                                    </p:anim>
                                    <p:animEffect transition="in" filter="fade">
                                      <p:cBhvr>
                                        <p:cTn id="34" dur="500"/>
                                        <p:tgtEl>
                                          <p:spTgt spid="7"/>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childTnLst>
                          </p:cTn>
                        </p:par>
                        <p:par>
                          <p:cTn id="41" fill="hold">
                            <p:stCondLst>
                              <p:cond delay="1000"/>
                            </p:stCondLst>
                            <p:childTnLst>
                              <p:par>
                                <p:cTn id="42" presetID="53" presetClass="entr" presetSubtype="16" fill="hold" grpId="0" nodeType="afterEffect">
                                  <p:stCondLst>
                                    <p:cond delay="0"/>
                                  </p:stCondLst>
                                  <p:iterate type="lt">
                                    <p:tmPct val="0"/>
                                  </p:iterate>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par>
                          <p:cTn id="47" fill="hold">
                            <p:stCondLst>
                              <p:cond delay="1500"/>
                            </p:stCondLst>
                            <p:childTnLst>
                              <p:par>
                                <p:cTn id="48" presetID="26" presetClass="emph" presetSubtype="0" fill="hold" grpId="1" nodeType="afterEffect">
                                  <p:stCondLst>
                                    <p:cond delay="0"/>
                                  </p:stCondLst>
                                  <p:iterate type="lt">
                                    <p:tmPct val="0"/>
                                  </p:iterate>
                                  <p:childTnLst>
                                    <p:animEffect transition="out" filter="fade">
                                      <p:cBhvr>
                                        <p:cTn id="49" dur="500" tmFilter="0, 0; .2, .5; .8, .5; 1, 0"/>
                                        <p:tgtEl>
                                          <p:spTgt spid="14"/>
                                        </p:tgtEl>
                                      </p:cBhvr>
                                    </p:animEffect>
                                    <p:animScale>
                                      <p:cBhvr>
                                        <p:cTn id="50" dur="250" autoRev="1" fill="hold"/>
                                        <p:tgtEl>
                                          <p:spTgt spid="14"/>
                                        </p:tgtEl>
                                      </p:cBhvr>
                                      <p:by x="105000" y="105000"/>
                                    </p:animScale>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4" presetClass="path" presetSubtype="0" decel="100000" fill="hold" grpId="1" nodeType="withEffect">
                                  <p:stCondLst>
                                    <p:cond delay="0"/>
                                  </p:stCondLst>
                                  <p:childTnLst>
                                    <p:animMotion origin="layout" path="M 1.66667E-6 -1.48148E-6 L 1.66667E-6 0.05 " pathEditMode="relative" rAng="0" ptsTypes="AA">
                                      <p:cBhvr>
                                        <p:cTn id="56" dur="1000" spd="-100000" fill="hold"/>
                                        <p:tgtEl>
                                          <p:spTgt spid="15"/>
                                        </p:tgtEl>
                                        <p:attrNameLst>
                                          <p:attrName>ppt_x</p:attrName>
                                          <p:attrName>ppt_y</p:attrName>
                                        </p:attrNameLst>
                                      </p:cBhvr>
                                      <p:rCtr x="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1" grpId="0"/>
      <p:bldP spid="14" grpId="0"/>
      <p:bldP spid="14" grpId="1"/>
      <p:bldP spid="15" grpId="0"/>
      <p:bldP spid="1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4D6CF41-9282-4935-8CD3-BC27C4581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3730" y="3849606"/>
            <a:ext cx="5602533" cy="2517594"/>
          </a:xfrm>
          <a:prstGeom prst="rect">
            <a:avLst/>
          </a:prstGeom>
        </p:spPr>
      </p:pic>
      <p:sp>
        <p:nvSpPr>
          <p:cNvPr id="3" name="Freeform 7"/>
          <p:cNvSpPr>
            <a:spLocks/>
          </p:cNvSpPr>
          <p:nvPr/>
        </p:nvSpPr>
        <p:spPr bwMode="auto">
          <a:xfrm flipV="1">
            <a:off x="11913048" y="-1"/>
            <a:ext cx="278952" cy="278952"/>
          </a:xfrm>
          <a:custGeom>
            <a:avLst/>
            <a:gdLst>
              <a:gd name="T0" fmla="*/ 43 w 43"/>
              <a:gd name="T1" fmla="*/ 0 h 43"/>
              <a:gd name="T2" fmla="*/ 0 w 43"/>
              <a:gd name="T3" fmla="*/ 43 h 43"/>
              <a:gd name="T4" fmla="*/ 43 w 43"/>
              <a:gd name="T5" fmla="*/ 43 h 43"/>
              <a:gd name="T6" fmla="*/ 43 w 43"/>
              <a:gd name="T7" fmla="*/ 0 h 43"/>
            </a:gdLst>
            <a:ahLst/>
            <a:cxnLst>
              <a:cxn ang="0">
                <a:pos x="T0" y="T1"/>
              </a:cxn>
              <a:cxn ang="0">
                <a:pos x="T2" y="T3"/>
              </a:cxn>
              <a:cxn ang="0">
                <a:pos x="T4" y="T5"/>
              </a:cxn>
              <a:cxn ang="0">
                <a:pos x="T6" y="T7"/>
              </a:cxn>
            </a:cxnLst>
            <a:rect l="0" t="0" r="r" b="b"/>
            <a:pathLst>
              <a:path w="43" h="43">
                <a:moveTo>
                  <a:pt x="43" y="0"/>
                </a:moveTo>
                <a:lnTo>
                  <a:pt x="0" y="43"/>
                </a:lnTo>
                <a:lnTo>
                  <a:pt x="43" y="43"/>
                </a:lnTo>
                <a:lnTo>
                  <a:pt x="43" y="0"/>
                </a:lnTo>
                <a:close/>
              </a:path>
            </a:pathLst>
          </a:custGeom>
          <a:solidFill>
            <a:srgbClr val="122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8"/>
          <p:cNvSpPr>
            <a:spLocks/>
          </p:cNvSpPr>
          <p:nvPr/>
        </p:nvSpPr>
        <p:spPr bwMode="auto">
          <a:xfrm flipV="1">
            <a:off x="9480341" y="-1"/>
            <a:ext cx="2711655" cy="2731118"/>
          </a:xfrm>
          <a:custGeom>
            <a:avLst/>
            <a:gdLst>
              <a:gd name="T0" fmla="*/ 418 w 418"/>
              <a:gd name="T1" fmla="*/ 0 h 421"/>
              <a:gd name="T2" fmla="*/ 0 w 418"/>
              <a:gd name="T3" fmla="*/ 421 h 421"/>
              <a:gd name="T4" fmla="*/ 418 w 418"/>
              <a:gd name="T5" fmla="*/ 421 h 421"/>
              <a:gd name="T6" fmla="*/ 418 w 418"/>
              <a:gd name="T7" fmla="*/ 0 h 421"/>
            </a:gdLst>
            <a:ahLst/>
            <a:cxnLst>
              <a:cxn ang="0">
                <a:pos x="T0" y="T1"/>
              </a:cxn>
              <a:cxn ang="0">
                <a:pos x="T2" y="T3"/>
              </a:cxn>
              <a:cxn ang="0">
                <a:pos x="T4" y="T5"/>
              </a:cxn>
              <a:cxn ang="0">
                <a:pos x="T6" y="T7"/>
              </a:cxn>
            </a:cxnLst>
            <a:rect l="0" t="0" r="r" b="b"/>
            <a:pathLst>
              <a:path w="418" h="421">
                <a:moveTo>
                  <a:pt x="418" y="0"/>
                </a:moveTo>
                <a:lnTo>
                  <a:pt x="0" y="421"/>
                </a:lnTo>
                <a:lnTo>
                  <a:pt x="418" y="421"/>
                </a:lnTo>
                <a:lnTo>
                  <a:pt x="418"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5" name="Freeform 9"/>
          <p:cNvSpPr>
            <a:spLocks/>
          </p:cNvSpPr>
          <p:nvPr/>
        </p:nvSpPr>
        <p:spPr bwMode="auto">
          <a:xfrm flipV="1">
            <a:off x="8299669" y="3"/>
            <a:ext cx="3892327" cy="3905301"/>
          </a:xfrm>
          <a:custGeom>
            <a:avLst/>
            <a:gdLst>
              <a:gd name="T0" fmla="*/ 600 w 600"/>
              <a:gd name="T1" fmla="*/ 0 h 602"/>
              <a:gd name="T2" fmla="*/ 0 w 600"/>
              <a:gd name="T3" fmla="*/ 602 h 602"/>
              <a:gd name="T4" fmla="*/ 469 w 600"/>
              <a:gd name="T5" fmla="*/ 602 h 602"/>
              <a:gd name="T6" fmla="*/ 600 w 600"/>
              <a:gd name="T7" fmla="*/ 471 h 602"/>
              <a:gd name="T8" fmla="*/ 600 w 600"/>
              <a:gd name="T9" fmla="*/ 0 h 602"/>
            </a:gdLst>
            <a:ahLst/>
            <a:cxnLst>
              <a:cxn ang="0">
                <a:pos x="T0" y="T1"/>
              </a:cxn>
              <a:cxn ang="0">
                <a:pos x="T2" y="T3"/>
              </a:cxn>
              <a:cxn ang="0">
                <a:pos x="T4" y="T5"/>
              </a:cxn>
              <a:cxn ang="0">
                <a:pos x="T6" y="T7"/>
              </a:cxn>
              <a:cxn ang="0">
                <a:pos x="T8" y="T9"/>
              </a:cxn>
            </a:cxnLst>
            <a:rect l="0" t="0" r="r" b="b"/>
            <a:pathLst>
              <a:path w="600" h="602">
                <a:moveTo>
                  <a:pt x="600" y="0"/>
                </a:moveTo>
                <a:lnTo>
                  <a:pt x="0" y="602"/>
                </a:lnTo>
                <a:lnTo>
                  <a:pt x="469" y="602"/>
                </a:lnTo>
                <a:lnTo>
                  <a:pt x="600" y="471"/>
                </a:lnTo>
                <a:lnTo>
                  <a:pt x="600"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6" name="Freeform 10"/>
          <p:cNvSpPr>
            <a:spLocks/>
          </p:cNvSpPr>
          <p:nvPr/>
        </p:nvSpPr>
        <p:spPr bwMode="auto">
          <a:xfrm flipV="1">
            <a:off x="6340531" y="-1"/>
            <a:ext cx="5851465" cy="5883902"/>
          </a:xfrm>
          <a:custGeom>
            <a:avLst/>
            <a:gdLst>
              <a:gd name="T0" fmla="*/ 902 w 902"/>
              <a:gd name="T1" fmla="*/ 0 h 907"/>
              <a:gd name="T2" fmla="*/ 0 w 902"/>
              <a:gd name="T3" fmla="*/ 907 h 907"/>
              <a:gd name="T4" fmla="*/ 603 w 902"/>
              <a:gd name="T5" fmla="*/ 907 h 907"/>
              <a:gd name="T6" fmla="*/ 902 w 902"/>
              <a:gd name="T7" fmla="*/ 607 h 907"/>
              <a:gd name="T8" fmla="*/ 902 w 902"/>
              <a:gd name="T9" fmla="*/ 0 h 907"/>
            </a:gdLst>
            <a:ahLst/>
            <a:cxnLst>
              <a:cxn ang="0">
                <a:pos x="T0" y="T1"/>
              </a:cxn>
              <a:cxn ang="0">
                <a:pos x="T2" y="T3"/>
              </a:cxn>
              <a:cxn ang="0">
                <a:pos x="T4" y="T5"/>
              </a:cxn>
              <a:cxn ang="0">
                <a:pos x="T6" y="T7"/>
              </a:cxn>
              <a:cxn ang="0">
                <a:pos x="T8" y="T9"/>
              </a:cxn>
            </a:cxnLst>
            <a:rect l="0" t="0" r="r" b="b"/>
            <a:pathLst>
              <a:path w="902" h="907">
                <a:moveTo>
                  <a:pt x="902" y="0"/>
                </a:moveTo>
                <a:lnTo>
                  <a:pt x="0" y="907"/>
                </a:lnTo>
                <a:lnTo>
                  <a:pt x="603" y="907"/>
                </a:lnTo>
                <a:lnTo>
                  <a:pt x="902" y="607"/>
                </a:lnTo>
                <a:lnTo>
                  <a:pt x="902"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7" name="Freeform 11"/>
          <p:cNvSpPr>
            <a:spLocks/>
          </p:cNvSpPr>
          <p:nvPr/>
        </p:nvSpPr>
        <p:spPr bwMode="auto">
          <a:xfrm flipV="1">
            <a:off x="4206240" y="3"/>
            <a:ext cx="7985760" cy="6850495"/>
          </a:xfrm>
          <a:custGeom>
            <a:avLst/>
            <a:gdLst>
              <a:gd name="T0" fmla="*/ 1231 w 1231"/>
              <a:gd name="T1" fmla="*/ 0 h 1056"/>
              <a:gd name="T2" fmla="*/ 1053 w 1231"/>
              <a:gd name="T3" fmla="*/ 0 h 1056"/>
              <a:gd name="T4" fmla="*/ 0 w 1231"/>
              <a:gd name="T5" fmla="*/ 1056 h 1056"/>
              <a:gd name="T6" fmla="*/ 624 w 1231"/>
              <a:gd name="T7" fmla="*/ 1056 h 1056"/>
              <a:gd name="T8" fmla="*/ 1231 w 1231"/>
              <a:gd name="T9" fmla="*/ 447 h 1056"/>
              <a:gd name="T10" fmla="*/ 1231 w 1231"/>
              <a:gd name="T11" fmla="*/ 0 h 1056"/>
            </a:gdLst>
            <a:ahLst/>
            <a:cxnLst>
              <a:cxn ang="0">
                <a:pos x="T0" y="T1"/>
              </a:cxn>
              <a:cxn ang="0">
                <a:pos x="T2" y="T3"/>
              </a:cxn>
              <a:cxn ang="0">
                <a:pos x="T4" y="T5"/>
              </a:cxn>
              <a:cxn ang="0">
                <a:pos x="T6" y="T7"/>
              </a:cxn>
              <a:cxn ang="0">
                <a:pos x="T8" y="T9"/>
              </a:cxn>
              <a:cxn ang="0">
                <a:pos x="T10" y="T11"/>
              </a:cxn>
            </a:cxnLst>
            <a:rect l="0" t="0" r="r" b="b"/>
            <a:pathLst>
              <a:path w="1231" h="1056">
                <a:moveTo>
                  <a:pt x="1231" y="0"/>
                </a:moveTo>
                <a:lnTo>
                  <a:pt x="1053" y="0"/>
                </a:lnTo>
                <a:lnTo>
                  <a:pt x="0" y="1056"/>
                </a:lnTo>
                <a:lnTo>
                  <a:pt x="624" y="1056"/>
                </a:lnTo>
                <a:lnTo>
                  <a:pt x="1231" y="447"/>
                </a:lnTo>
                <a:lnTo>
                  <a:pt x="1231"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11" name="矩形 10"/>
          <p:cNvSpPr/>
          <p:nvPr/>
        </p:nvSpPr>
        <p:spPr>
          <a:xfrm>
            <a:off x="7838028" y="109809"/>
            <a:ext cx="3851052" cy="4508927"/>
          </a:xfrm>
          <a:prstGeom prst="rect">
            <a:avLst/>
          </a:prstGeom>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700" b="0" i="0" u="none" strike="noStrike" kern="1200" cap="none" spc="0" normalizeH="0" baseline="0" noProof="0" dirty="0">
                <a:ln>
                  <a:noFill/>
                </a:ln>
                <a:solidFill>
                  <a:prstClr val="white"/>
                </a:solidFill>
                <a:effectLst/>
                <a:uLnTx/>
                <a:uFillTx/>
                <a:latin typeface="Agency FB" panose="020B0503020202020204" pitchFamily="34" charset="0"/>
                <a:ea typeface="腾祥澜黑简" panose="01010104010101010101" pitchFamily="2" charset="-122"/>
                <a:cs typeface="Arial" panose="020B0604020202020204" pitchFamily="34" charset="0"/>
              </a:rPr>
              <a:t>04</a:t>
            </a:r>
            <a:endParaRPr kumimoji="0" lang="zh-CN" altLang="en-US" sz="28700" b="0" i="0" u="none" strike="noStrike" kern="1200" cap="none" spc="0" normalizeH="0" baseline="0" noProof="0" dirty="0">
              <a:ln>
                <a:noFill/>
              </a:ln>
              <a:solidFill>
                <a:prstClr val="white"/>
              </a:solidFill>
              <a:effectLst/>
              <a:uLnTx/>
              <a:uFillTx/>
              <a:latin typeface="Agency FB" panose="020B0503020202020204" pitchFamily="34" charset="0"/>
              <a:ea typeface="腾祥澜黑简" panose="01010104010101010101" pitchFamily="2" charset="-122"/>
              <a:cs typeface="Arial" panose="020B0604020202020204" pitchFamily="34" charset="0"/>
            </a:endParaRPr>
          </a:p>
        </p:txBody>
      </p:sp>
      <p:sp>
        <p:nvSpPr>
          <p:cNvPr id="14" name="矩形 259"/>
          <p:cNvSpPr>
            <a:spLocks noChangeArrowheads="1"/>
          </p:cNvSpPr>
          <p:nvPr/>
        </p:nvSpPr>
        <p:spPr bwMode="auto">
          <a:xfrm>
            <a:off x="809089" y="620738"/>
            <a:ext cx="5580270" cy="148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sz="44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物理</a:t>
            </a:r>
            <a:r>
              <a:rPr kumimoji="0" lang="zh-CN" altLang="en-US"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rPr>
              <a:t>视图</a:t>
            </a:r>
            <a:endParaRPr kumimoji="0" lang="en-US" altLang="zh-CN"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rPr>
              <a:t>(Physical View)</a:t>
            </a:r>
            <a:endParaRPr kumimoji="0" lang="zh-CN" altLang="en-US"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endParaRPr>
          </a:p>
        </p:txBody>
      </p:sp>
      <p:sp>
        <p:nvSpPr>
          <p:cNvPr id="15" name="TextBox 17"/>
          <p:cNvSpPr txBox="1"/>
          <p:nvPr/>
        </p:nvSpPr>
        <p:spPr>
          <a:xfrm>
            <a:off x="764829" y="2364272"/>
            <a:ext cx="5964935" cy="2725170"/>
          </a:xfrm>
          <a:prstGeom prst="rect">
            <a:avLst/>
          </a:prstGeom>
          <a:noFill/>
        </p:spPr>
        <p:txBody>
          <a:bodyPr wrap="square" rtlCol="0">
            <a:spAutoFit/>
          </a:bodyPr>
          <a:lstStyle/>
          <a:p>
            <a:pPr marL="0" marR="0" lvl="0" indent="0" algn="l"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部署视图又称物理视图，主要描述硬件配置。如何部署机器和网络来配合软件系统的可靠性、可伸缩性等要求。</a:t>
            </a:r>
            <a:endPar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endParaRPr>
          </a:p>
          <a:p>
            <a:pPr fontAlgn="base">
              <a:lnSpc>
                <a:spcPct val="120000"/>
              </a:lnSpc>
              <a:spcBef>
                <a:spcPct val="0"/>
              </a:spcBef>
              <a:spcAft>
                <a:spcPct val="0"/>
              </a:spcAft>
              <a:defRPr/>
            </a:pPr>
            <a:r>
              <a:rPr lang="zh-CN" altLang="en-US" b="1" dirty="0">
                <a:solidFill>
                  <a:srgbClr val="1B2F47"/>
                </a:solidFill>
                <a:latin typeface="微软雅黑 Light" panose="020B0502040204020203" pitchFamily="34" charset="-122"/>
                <a:ea typeface="微软雅黑 Light" panose="020B0502040204020203" pitchFamily="34" charset="-122"/>
              </a:rPr>
              <a:t>它从系统工程师的角度描述系统。</a:t>
            </a:r>
            <a:br>
              <a:rPr lang="zh-CN" altLang="en-US" b="1" dirty="0">
                <a:solidFill>
                  <a:srgbClr val="1B2F47"/>
                </a:solidFill>
                <a:latin typeface="微软雅黑 Light" panose="020B0502040204020203" pitchFamily="34" charset="-122"/>
                <a:ea typeface="微软雅黑 Light" panose="020B0502040204020203" pitchFamily="34" charset="-122"/>
              </a:rPr>
            </a:br>
            <a:r>
              <a:rPr lang="zh-CN" altLang="en-US" b="1" dirty="0">
                <a:solidFill>
                  <a:srgbClr val="1B2F47"/>
                </a:solidFill>
                <a:latin typeface="微软雅黑 Light" panose="020B0502040204020203" pitchFamily="34" charset="-122"/>
                <a:ea typeface="微软雅黑 Light" panose="020B0502040204020203" pitchFamily="34" charset="-122"/>
              </a:rPr>
              <a:t>它涉及到软件组件在物理层上的拓扑，以及这些组件之间的通信。</a:t>
            </a:r>
            <a:endPar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endParaRPr>
          </a:p>
          <a:p>
            <a:pPr marL="0" marR="0" lvl="0" indent="0" algn="l" defTabSz="914400" rtl="0" eaLnBrk="1" fontAlgn="base" latinLnBrk="0" hangingPunct="1">
              <a:lnSpc>
                <a:spcPct val="120000"/>
              </a:lnSpc>
              <a:spcBef>
                <a:spcPct val="0"/>
              </a:spcBef>
              <a:spcAft>
                <a:spcPct val="0"/>
              </a:spcAft>
              <a:buClrTx/>
              <a:buSzTx/>
              <a:buFont typeface="Arial" pitchFamily="34" charset="0"/>
              <a:buNone/>
              <a:tabLst/>
              <a:defRPr/>
            </a:pPr>
            <a:endPar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endParaRPr>
          </a:p>
          <a:p>
            <a:pPr marL="0" marR="0" lvl="0" indent="0" algn="l"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部署视图包括：</a:t>
            </a:r>
            <a:endPar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endParaRPr>
          </a:p>
          <a:p>
            <a:pPr marL="0" marR="0" lvl="0" indent="0" algn="l" defTabSz="914400" rtl="0" eaLnBrk="1" fontAlgn="base" latinLnBrk="0" hangingPunct="1">
              <a:lnSpc>
                <a:spcPct val="120000"/>
              </a:lnSpc>
              <a:spcBef>
                <a:spcPct val="0"/>
              </a:spcBef>
              <a:spcAft>
                <a:spcPct val="0"/>
              </a:spcAft>
              <a:buClrTx/>
              <a:buSzTx/>
              <a:buFont typeface="Arial" pitchFamily="34" charset="0"/>
              <a:buNone/>
              <a:tabLst/>
              <a:defRPr/>
            </a:pPr>
            <a:r>
              <a:rPr kumimoji="0" lang="zh-CN" altLang="en-US"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部署图</a:t>
            </a:r>
            <a:r>
              <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rPr>
              <a:t>(Deployment Diagram)</a:t>
            </a:r>
          </a:p>
        </p:txBody>
      </p:sp>
    </p:spTree>
    <p:extLst>
      <p:ext uri="{BB962C8B-B14F-4D97-AF65-F5344CB8AC3E}">
        <p14:creationId xmlns:p14="http://schemas.microsoft.com/office/powerpoint/2010/main" val="418675259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360"/>
                                          </p:val>
                                        </p:tav>
                                        <p:tav tm="100000">
                                          <p:val>
                                            <p:fltVal val="0"/>
                                          </p:val>
                                        </p:tav>
                                      </p:tavLst>
                                    </p:anim>
                                    <p:animEffect transition="in" filter="fade">
                                      <p:cBhvr>
                                        <p:cTn id="34" dur="500"/>
                                        <p:tgtEl>
                                          <p:spTgt spid="7"/>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childTnLst>
                          </p:cTn>
                        </p:par>
                        <p:par>
                          <p:cTn id="41" fill="hold">
                            <p:stCondLst>
                              <p:cond delay="1000"/>
                            </p:stCondLst>
                            <p:childTnLst>
                              <p:par>
                                <p:cTn id="42" presetID="53" presetClass="entr" presetSubtype="16" fill="hold" grpId="0" nodeType="afterEffect">
                                  <p:stCondLst>
                                    <p:cond delay="0"/>
                                  </p:stCondLst>
                                  <p:iterate type="lt">
                                    <p:tmPct val="0"/>
                                  </p:iterate>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par>
                          <p:cTn id="47" fill="hold">
                            <p:stCondLst>
                              <p:cond delay="1500"/>
                            </p:stCondLst>
                            <p:childTnLst>
                              <p:par>
                                <p:cTn id="48" presetID="26" presetClass="emph" presetSubtype="0" fill="hold" grpId="1" nodeType="afterEffect">
                                  <p:stCondLst>
                                    <p:cond delay="0"/>
                                  </p:stCondLst>
                                  <p:iterate type="lt">
                                    <p:tmPct val="0"/>
                                  </p:iterate>
                                  <p:childTnLst>
                                    <p:animEffect transition="out" filter="fade">
                                      <p:cBhvr>
                                        <p:cTn id="49" dur="500" tmFilter="0, 0; .2, .5; .8, .5; 1, 0"/>
                                        <p:tgtEl>
                                          <p:spTgt spid="14"/>
                                        </p:tgtEl>
                                      </p:cBhvr>
                                    </p:animEffect>
                                    <p:animScale>
                                      <p:cBhvr>
                                        <p:cTn id="50" dur="250" autoRev="1" fill="hold"/>
                                        <p:tgtEl>
                                          <p:spTgt spid="14"/>
                                        </p:tgtEl>
                                      </p:cBhvr>
                                      <p:by x="105000" y="105000"/>
                                    </p:animScale>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4" presetClass="path" presetSubtype="0" decel="100000" fill="hold" grpId="1" nodeType="withEffect">
                                  <p:stCondLst>
                                    <p:cond delay="0"/>
                                  </p:stCondLst>
                                  <p:childTnLst>
                                    <p:animMotion origin="layout" path="M 1.66667E-6 -1.48148E-6 L 1.66667E-6 0.05 " pathEditMode="relative" rAng="0" ptsTypes="AA">
                                      <p:cBhvr>
                                        <p:cTn id="56" dur="1000" spd="-100000" fill="hold"/>
                                        <p:tgtEl>
                                          <p:spTgt spid="15"/>
                                        </p:tgtEl>
                                        <p:attrNameLst>
                                          <p:attrName>ppt_x</p:attrName>
                                          <p:attrName>ppt_y</p:attrName>
                                        </p:attrNameLst>
                                      </p:cBhvr>
                                      <p:rCtr x="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1" grpId="0"/>
      <p:bldP spid="14" grpId="0"/>
      <p:bldP spid="14"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7"/>
          <p:cNvSpPr>
            <a:spLocks/>
          </p:cNvSpPr>
          <p:nvPr/>
        </p:nvSpPr>
        <p:spPr bwMode="auto">
          <a:xfrm flipV="1">
            <a:off x="11913048" y="-1"/>
            <a:ext cx="278952" cy="278952"/>
          </a:xfrm>
          <a:custGeom>
            <a:avLst/>
            <a:gdLst>
              <a:gd name="T0" fmla="*/ 43 w 43"/>
              <a:gd name="T1" fmla="*/ 0 h 43"/>
              <a:gd name="T2" fmla="*/ 0 w 43"/>
              <a:gd name="T3" fmla="*/ 43 h 43"/>
              <a:gd name="T4" fmla="*/ 43 w 43"/>
              <a:gd name="T5" fmla="*/ 43 h 43"/>
              <a:gd name="T6" fmla="*/ 43 w 43"/>
              <a:gd name="T7" fmla="*/ 0 h 43"/>
            </a:gdLst>
            <a:ahLst/>
            <a:cxnLst>
              <a:cxn ang="0">
                <a:pos x="T0" y="T1"/>
              </a:cxn>
              <a:cxn ang="0">
                <a:pos x="T2" y="T3"/>
              </a:cxn>
              <a:cxn ang="0">
                <a:pos x="T4" y="T5"/>
              </a:cxn>
              <a:cxn ang="0">
                <a:pos x="T6" y="T7"/>
              </a:cxn>
            </a:cxnLst>
            <a:rect l="0" t="0" r="r" b="b"/>
            <a:pathLst>
              <a:path w="43" h="43">
                <a:moveTo>
                  <a:pt x="43" y="0"/>
                </a:moveTo>
                <a:lnTo>
                  <a:pt x="0" y="43"/>
                </a:lnTo>
                <a:lnTo>
                  <a:pt x="43" y="43"/>
                </a:lnTo>
                <a:lnTo>
                  <a:pt x="43" y="0"/>
                </a:lnTo>
                <a:close/>
              </a:path>
            </a:pathLst>
          </a:custGeom>
          <a:solidFill>
            <a:srgbClr val="122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8"/>
          <p:cNvSpPr>
            <a:spLocks/>
          </p:cNvSpPr>
          <p:nvPr/>
        </p:nvSpPr>
        <p:spPr bwMode="auto">
          <a:xfrm flipV="1">
            <a:off x="9480341" y="-1"/>
            <a:ext cx="2711655" cy="2731118"/>
          </a:xfrm>
          <a:custGeom>
            <a:avLst/>
            <a:gdLst>
              <a:gd name="T0" fmla="*/ 418 w 418"/>
              <a:gd name="T1" fmla="*/ 0 h 421"/>
              <a:gd name="T2" fmla="*/ 0 w 418"/>
              <a:gd name="T3" fmla="*/ 421 h 421"/>
              <a:gd name="T4" fmla="*/ 418 w 418"/>
              <a:gd name="T5" fmla="*/ 421 h 421"/>
              <a:gd name="T6" fmla="*/ 418 w 418"/>
              <a:gd name="T7" fmla="*/ 0 h 421"/>
            </a:gdLst>
            <a:ahLst/>
            <a:cxnLst>
              <a:cxn ang="0">
                <a:pos x="T0" y="T1"/>
              </a:cxn>
              <a:cxn ang="0">
                <a:pos x="T2" y="T3"/>
              </a:cxn>
              <a:cxn ang="0">
                <a:pos x="T4" y="T5"/>
              </a:cxn>
              <a:cxn ang="0">
                <a:pos x="T6" y="T7"/>
              </a:cxn>
            </a:cxnLst>
            <a:rect l="0" t="0" r="r" b="b"/>
            <a:pathLst>
              <a:path w="418" h="421">
                <a:moveTo>
                  <a:pt x="418" y="0"/>
                </a:moveTo>
                <a:lnTo>
                  <a:pt x="0" y="421"/>
                </a:lnTo>
                <a:lnTo>
                  <a:pt x="418" y="421"/>
                </a:lnTo>
                <a:lnTo>
                  <a:pt x="418"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5" name="Freeform 9"/>
          <p:cNvSpPr>
            <a:spLocks/>
          </p:cNvSpPr>
          <p:nvPr/>
        </p:nvSpPr>
        <p:spPr bwMode="auto">
          <a:xfrm flipV="1">
            <a:off x="8299669" y="3"/>
            <a:ext cx="3892327" cy="3905301"/>
          </a:xfrm>
          <a:custGeom>
            <a:avLst/>
            <a:gdLst>
              <a:gd name="T0" fmla="*/ 600 w 600"/>
              <a:gd name="T1" fmla="*/ 0 h 602"/>
              <a:gd name="T2" fmla="*/ 0 w 600"/>
              <a:gd name="T3" fmla="*/ 602 h 602"/>
              <a:gd name="T4" fmla="*/ 469 w 600"/>
              <a:gd name="T5" fmla="*/ 602 h 602"/>
              <a:gd name="T6" fmla="*/ 600 w 600"/>
              <a:gd name="T7" fmla="*/ 471 h 602"/>
              <a:gd name="T8" fmla="*/ 600 w 600"/>
              <a:gd name="T9" fmla="*/ 0 h 602"/>
            </a:gdLst>
            <a:ahLst/>
            <a:cxnLst>
              <a:cxn ang="0">
                <a:pos x="T0" y="T1"/>
              </a:cxn>
              <a:cxn ang="0">
                <a:pos x="T2" y="T3"/>
              </a:cxn>
              <a:cxn ang="0">
                <a:pos x="T4" y="T5"/>
              </a:cxn>
              <a:cxn ang="0">
                <a:pos x="T6" y="T7"/>
              </a:cxn>
              <a:cxn ang="0">
                <a:pos x="T8" y="T9"/>
              </a:cxn>
            </a:cxnLst>
            <a:rect l="0" t="0" r="r" b="b"/>
            <a:pathLst>
              <a:path w="600" h="602">
                <a:moveTo>
                  <a:pt x="600" y="0"/>
                </a:moveTo>
                <a:lnTo>
                  <a:pt x="0" y="602"/>
                </a:lnTo>
                <a:lnTo>
                  <a:pt x="469" y="602"/>
                </a:lnTo>
                <a:lnTo>
                  <a:pt x="600" y="471"/>
                </a:lnTo>
                <a:lnTo>
                  <a:pt x="600"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6" name="Freeform 10"/>
          <p:cNvSpPr>
            <a:spLocks/>
          </p:cNvSpPr>
          <p:nvPr/>
        </p:nvSpPr>
        <p:spPr bwMode="auto">
          <a:xfrm flipV="1">
            <a:off x="6340531" y="-1"/>
            <a:ext cx="5851465" cy="5883902"/>
          </a:xfrm>
          <a:custGeom>
            <a:avLst/>
            <a:gdLst>
              <a:gd name="T0" fmla="*/ 902 w 902"/>
              <a:gd name="T1" fmla="*/ 0 h 907"/>
              <a:gd name="T2" fmla="*/ 0 w 902"/>
              <a:gd name="T3" fmla="*/ 907 h 907"/>
              <a:gd name="T4" fmla="*/ 603 w 902"/>
              <a:gd name="T5" fmla="*/ 907 h 907"/>
              <a:gd name="T6" fmla="*/ 902 w 902"/>
              <a:gd name="T7" fmla="*/ 607 h 907"/>
              <a:gd name="T8" fmla="*/ 902 w 902"/>
              <a:gd name="T9" fmla="*/ 0 h 907"/>
            </a:gdLst>
            <a:ahLst/>
            <a:cxnLst>
              <a:cxn ang="0">
                <a:pos x="T0" y="T1"/>
              </a:cxn>
              <a:cxn ang="0">
                <a:pos x="T2" y="T3"/>
              </a:cxn>
              <a:cxn ang="0">
                <a:pos x="T4" y="T5"/>
              </a:cxn>
              <a:cxn ang="0">
                <a:pos x="T6" y="T7"/>
              </a:cxn>
              <a:cxn ang="0">
                <a:pos x="T8" y="T9"/>
              </a:cxn>
            </a:cxnLst>
            <a:rect l="0" t="0" r="r" b="b"/>
            <a:pathLst>
              <a:path w="902" h="907">
                <a:moveTo>
                  <a:pt x="902" y="0"/>
                </a:moveTo>
                <a:lnTo>
                  <a:pt x="0" y="907"/>
                </a:lnTo>
                <a:lnTo>
                  <a:pt x="603" y="907"/>
                </a:lnTo>
                <a:lnTo>
                  <a:pt x="902" y="607"/>
                </a:lnTo>
                <a:lnTo>
                  <a:pt x="902"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7" name="Freeform 11"/>
          <p:cNvSpPr>
            <a:spLocks/>
          </p:cNvSpPr>
          <p:nvPr/>
        </p:nvSpPr>
        <p:spPr bwMode="auto">
          <a:xfrm flipV="1">
            <a:off x="4206240" y="3"/>
            <a:ext cx="7985760" cy="6850495"/>
          </a:xfrm>
          <a:custGeom>
            <a:avLst/>
            <a:gdLst>
              <a:gd name="T0" fmla="*/ 1231 w 1231"/>
              <a:gd name="T1" fmla="*/ 0 h 1056"/>
              <a:gd name="T2" fmla="*/ 1053 w 1231"/>
              <a:gd name="T3" fmla="*/ 0 h 1056"/>
              <a:gd name="T4" fmla="*/ 0 w 1231"/>
              <a:gd name="T5" fmla="*/ 1056 h 1056"/>
              <a:gd name="T6" fmla="*/ 624 w 1231"/>
              <a:gd name="T7" fmla="*/ 1056 h 1056"/>
              <a:gd name="T8" fmla="*/ 1231 w 1231"/>
              <a:gd name="T9" fmla="*/ 447 h 1056"/>
              <a:gd name="T10" fmla="*/ 1231 w 1231"/>
              <a:gd name="T11" fmla="*/ 0 h 1056"/>
            </a:gdLst>
            <a:ahLst/>
            <a:cxnLst>
              <a:cxn ang="0">
                <a:pos x="T0" y="T1"/>
              </a:cxn>
              <a:cxn ang="0">
                <a:pos x="T2" y="T3"/>
              </a:cxn>
              <a:cxn ang="0">
                <a:pos x="T4" y="T5"/>
              </a:cxn>
              <a:cxn ang="0">
                <a:pos x="T6" y="T7"/>
              </a:cxn>
              <a:cxn ang="0">
                <a:pos x="T8" y="T9"/>
              </a:cxn>
              <a:cxn ang="0">
                <a:pos x="T10" y="T11"/>
              </a:cxn>
            </a:cxnLst>
            <a:rect l="0" t="0" r="r" b="b"/>
            <a:pathLst>
              <a:path w="1231" h="1056">
                <a:moveTo>
                  <a:pt x="1231" y="0"/>
                </a:moveTo>
                <a:lnTo>
                  <a:pt x="1053" y="0"/>
                </a:lnTo>
                <a:lnTo>
                  <a:pt x="0" y="1056"/>
                </a:lnTo>
                <a:lnTo>
                  <a:pt x="624" y="1056"/>
                </a:lnTo>
                <a:lnTo>
                  <a:pt x="1231" y="447"/>
                </a:lnTo>
                <a:lnTo>
                  <a:pt x="1231"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11" name="矩形 10"/>
          <p:cNvSpPr/>
          <p:nvPr/>
        </p:nvSpPr>
        <p:spPr>
          <a:xfrm>
            <a:off x="7838028" y="109809"/>
            <a:ext cx="3851052" cy="4508927"/>
          </a:xfrm>
          <a:prstGeom prst="rect">
            <a:avLst/>
          </a:prstGeom>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700" b="0" i="0" u="none" strike="noStrike" kern="1200" cap="none" spc="0" normalizeH="0" baseline="0" noProof="0" dirty="0">
                <a:ln>
                  <a:noFill/>
                </a:ln>
                <a:solidFill>
                  <a:prstClr val="white"/>
                </a:solidFill>
                <a:effectLst/>
                <a:uLnTx/>
                <a:uFillTx/>
                <a:latin typeface="Agency FB" panose="020B0503020202020204" pitchFamily="34" charset="0"/>
                <a:ea typeface="腾祥澜黑简" panose="01010104010101010101" pitchFamily="2" charset="-122"/>
                <a:cs typeface="Arial" panose="020B0604020202020204" pitchFamily="34" charset="0"/>
              </a:rPr>
              <a:t>05</a:t>
            </a:r>
            <a:endParaRPr kumimoji="0" lang="zh-CN" altLang="en-US" sz="28700" b="0" i="0" u="none" strike="noStrike" kern="1200" cap="none" spc="0" normalizeH="0" baseline="0" noProof="0" dirty="0">
              <a:ln>
                <a:noFill/>
              </a:ln>
              <a:solidFill>
                <a:prstClr val="white"/>
              </a:solidFill>
              <a:effectLst/>
              <a:uLnTx/>
              <a:uFillTx/>
              <a:latin typeface="Agency FB" panose="020B0503020202020204" pitchFamily="34" charset="0"/>
              <a:ea typeface="腾祥澜黑简" panose="01010104010101010101" pitchFamily="2" charset="-122"/>
              <a:cs typeface="Arial" panose="020B0604020202020204" pitchFamily="34" charset="0"/>
            </a:endParaRPr>
          </a:p>
        </p:txBody>
      </p:sp>
      <p:sp>
        <p:nvSpPr>
          <p:cNvPr id="14" name="矩形 259"/>
          <p:cNvSpPr>
            <a:spLocks noChangeArrowheads="1"/>
          </p:cNvSpPr>
          <p:nvPr/>
        </p:nvSpPr>
        <p:spPr bwMode="auto">
          <a:xfrm>
            <a:off x="459432" y="139475"/>
            <a:ext cx="7266612" cy="2302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sz="4400" noProof="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用例</a:t>
            </a:r>
            <a:r>
              <a:rPr kumimoji="0" lang="zh-CN" altLang="en-US"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rPr>
              <a:t>视图</a:t>
            </a:r>
            <a:r>
              <a:rPr lang="zh-CN" altLang="en-US" sz="4400" noProof="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或场景</a:t>
            </a:r>
            <a:endParaRPr kumimoji="0" lang="en-US" altLang="zh-CN"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rPr>
              <a:t>(</a:t>
            </a:r>
            <a:r>
              <a:rPr lang="en-US" altLang="zh-CN" sz="4400" dirty="0">
                <a:solidFill>
                  <a:srgbClr val="9B1E23"/>
                </a:solidFill>
                <a:latin typeface="方正尚酷简体" panose="03000509000000000000" pitchFamily="65" charset="-122"/>
                <a:ea typeface="方正尚酷简体" panose="03000509000000000000" pitchFamily="65" charset="-122"/>
                <a:cs typeface="Arial" panose="020B0604020202020204" pitchFamily="34" charset="0"/>
              </a:rPr>
              <a:t>Use Case</a:t>
            </a:r>
            <a:r>
              <a:rPr kumimoji="0" lang="en-US" altLang="zh-CN"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rPr>
              <a:t> View </a:t>
            </a: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rPr>
              <a:t>   Or  Scenarios)</a:t>
            </a:r>
            <a:endParaRPr kumimoji="0" lang="zh-CN" altLang="en-US"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endParaRPr>
          </a:p>
        </p:txBody>
      </p:sp>
      <p:sp>
        <p:nvSpPr>
          <p:cNvPr id="15" name="TextBox 17"/>
          <p:cNvSpPr txBox="1"/>
          <p:nvPr/>
        </p:nvSpPr>
        <p:spPr>
          <a:xfrm>
            <a:off x="686209" y="2471162"/>
            <a:ext cx="5913688" cy="3914918"/>
          </a:xfrm>
          <a:prstGeom prst="rect">
            <a:avLst/>
          </a:prstGeom>
          <a:noFill/>
        </p:spPr>
        <p:txBody>
          <a:bodyPr wrap="square" rtlCol="0">
            <a:spAutoFit/>
          </a:bodyPr>
          <a:lstStyle/>
          <a:p>
            <a:pPr lvl="0" fontAlgn="base">
              <a:lnSpc>
                <a:spcPct val="120000"/>
              </a:lnSpc>
              <a:spcBef>
                <a:spcPct val="0"/>
              </a:spcBef>
              <a:spcAft>
                <a:spcPct val="0"/>
              </a:spcAft>
            </a:pPr>
            <a:r>
              <a:rPr lang="zh-CN" altLang="en-US" dirty="0">
                <a:latin typeface="微软雅黑" panose="020B0503020204020204" pitchFamily="34" charset="-122"/>
                <a:ea typeface="微软雅黑" panose="020B0503020204020204" pitchFamily="34" charset="-122"/>
              </a:rPr>
              <a:t>场景用于</a:t>
            </a:r>
            <a:r>
              <a:rPr lang="zh-CN" altLang="en-US" b="1" dirty="0">
                <a:latin typeface="微软雅黑" panose="020B0503020204020204" pitchFamily="34" charset="-122"/>
                <a:ea typeface="微软雅黑" panose="020B0503020204020204" pitchFamily="34" charset="-122"/>
              </a:rPr>
              <a:t>刻画构件之间的相互关系</a:t>
            </a:r>
            <a:r>
              <a:rPr lang="zh-CN" altLang="en-US" dirty="0">
                <a:latin typeface="微软雅黑" panose="020B0503020204020204" pitchFamily="34" charset="-122"/>
                <a:ea typeface="微软雅黑" panose="020B0503020204020204" pitchFamily="34" charset="-122"/>
              </a:rPr>
              <a:t>，将四个视图有机地联系起来。可以描述一个特定的视图内的构件关系，也可以描述不同视图间的构件关系。文本、图形表示皆可</a:t>
            </a:r>
            <a:r>
              <a:rPr lang="zh-CN" altLang="en-US" b="1" dirty="0">
                <a:solidFill>
                  <a:srgbClr val="1B2F47"/>
                </a:solidFill>
                <a:latin typeface="微软雅黑 Light" panose="020B0502040204020203" pitchFamily="34" charset="-122"/>
                <a:ea typeface="微软雅黑 Light" panose="020B0502040204020203" pitchFamily="34" charset="-122"/>
              </a:rPr>
              <a:t> </a:t>
            </a:r>
            <a:endParaRPr lang="en-US" altLang="zh-CN" b="1" dirty="0">
              <a:solidFill>
                <a:srgbClr val="1B2F47"/>
              </a:solidFill>
              <a:latin typeface="微软雅黑 Light" panose="020B0502040204020203" pitchFamily="34" charset="-122"/>
              <a:ea typeface="微软雅黑 Light" panose="020B0502040204020203" pitchFamily="34" charset="-122"/>
            </a:endParaRPr>
          </a:p>
          <a:p>
            <a:pPr lvl="0" fontAlgn="base">
              <a:lnSpc>
                <a:spcPct val="120000"/>
              </a:lnSpc>
              <a:spcBef>
                <a:spcPct val="0"/>
              </a:spcBef>
              <a:spcAft>
                <a:spcPct val="0"/>
              </a:spcAft>
            </a:pPr>
            <a:r>
              <a:rPr lang="zh-CN" altLang="en-US" b="1" dirty="0">
                <a:solidFill>
                  <a:srgbClr val="1B2F47"/>
                </a:solidFill>
                <a:latin typeface="微软雅黑 Light" panose="020B0502040204020203" pitchFamily="34" charset="-122"/>
                <a:ea typeface="微软雅黑 Light" panose="020B0502040204020203" pitchFamily="34" charset="-122"/>
              </a:rPr>
              <a:t>用例视图是被称为参与者的外部用户所能观察到的系统功能的模型图。用例是系统中的一个功能单元，可以被描述为参与者与系统之间的一次交互作用。用例模型的用途是列出系统中的用例和参与者，并显示哪个参与者参与了哪个用例的执行。</a:t>
            </a:r>
            <a:endParaRPr kumimoji="0" lang="en-US" altLang="zh-CN" sz="1800" b="1" i="0" u="none" strike="noStrike" kern="1200" cap="none" spc="0" normalizeH="0" baseline="0" noProof="0" dirty="0">
              <a:ln>
                <a:noFill/>
              </a:ln>
              <a:solidFill>
                <a:srgbClr val="1B2F47"/>
              </a:solidFill>
              <a:effectLst/>
              <a:uLnTx/>
              <a:uFillTx/>
              <a:latin typeface="微软雅黑 Light" panose="020B0502040204020203" pitchFamily="34" charset="-122"/>
              <a:ea typeface="微软雅黑 Light" panose="020B0502040204020203" pitchFamily="34" charset="-122"/>
              <a:cs typeface="Arial" pitchFamily="34" charset="0"/>
            </a:endParaRPr>
          </a:p>
          <a:p>
            <a:pPr lvl="0" fontAlgn="base">
              <a:lnSpc>
                <a:spcPct val="120000"/>
              </a:lnSpc>
              <a:spcBef>
                <a:spcPct val="0"/>
              </a:spcBef>
              <a:spcAft>
                <a:spcPct val="0"/>
              </a:spcAft>
            </a:pPr>
            <a:r>
              <a:rPr lang="zh-CN" altLang="en-US" b="1" dirty="0">
                <a:solidFill>
                  <a:srgbClr val="1B2F47"/>
                </a:solidFill>
                <a:latin typeface="微软雅黑 Light" panose="020B0502040204020203" pitchFamily="34" charset="-122"/>
                <a:ea typeface="微软雅黑 Light" panose="020B0502040204020203" pitchFamily="34" charset="-122"/>
                <a:cs typeface="Arial" pitchFamily="34" charset="0"/>
              </a:rPr>
              <a:t>用例视图包括：</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a:p>
            <a:r>
              <a:rPr lang="en-US" altLang="zh-CN" b="1" dirty="0">
                <a:solidFill>
                  <a:srgbClr val="1B2F47"/>
                </a:solidFill>
                <a:latin typeface="微软雅黑 Light" panose="020B0502040204020203" pitchFamily="34" charset="-122"/>
                <a:ea typeface="微软雅黑 Light" panose="020B0502040204020203" pitchFamily="34" charset="-122"/>
              </a:rPr>
              <a:t>Use case diagram          Class diagram</a:t>
            </a:r>
            <a:endParaRPr lang="zh-CN" altLang="zh-CN" b="1" dirty="0">
              <a:solidFill>
                <a:srgbClr val="1B2F47"/>
              </a:solidFill>
              <a:latin typeface="微软雅黑 Light" panose="020B0502040204020203" pitchFamily="34" charset="-122"/>
              <a:ea typeface="微软雅黑 Light" panose="020B0502040204020203" pitchFamily="34" charset="-122"/>
            </a:endParaRPr>
          </a:p>
          <a:p>
            <a:r>
              <a:rPr lang="en-US" altLang="zh-CN" b="1" dirty="0">
                <a:solidFill>
                  <a:srgbClr val="1B2F47"/>
                </a:solidFill>
                <a:latin typeface="微软雅黑 Light" panose="020B0502040204020203" pitchFamily="34" charset="-122"/>
                <a:ea typeface="微软雅黑 Light" panose="020B0502040204020203" pitchFamily="34" charset="-122"/>
              </a:rPr>
              <a:t>Collaboration diagram   Sequence diagram</a:t>
            </a:r>
            <a:endParaRPr lang="zh-CN" altLang="zh-CN" b="1" dirty="0">
              <a:solidFill>
                <a:srgbClr val="1B2F47"/>
              </a:solidFill>
              <a:latin typeface="微软雅黑 Light" panose="020B0502040204020203" pitchFamily="34" charset="-122"/>
              <a:ea typeface="微软雅黑 Light" panose="020B0502040204020203" pitchFamily="34" charset="-122"/>
            </a:endParaRPr>
          </a:p>
          <a:p>
            <a:r>
              <a:rPr lang="en-US" altLang="zh-CN" b="1" dirty="0" err="1">
                <a:solidFill>
                  <a:srgbClr val="1B2F47"/>
                </a:solidFill>
                <a:latin typeface="微软雅黑 Light" panose="020B0502040204020203" pitchFamily="34" charset="-122"/>
                <a:ea typeface="微软雅黑 Light" panose="020B0502040204020203" pitchFamily="34" charset="-122"/>
              </a:rPr>
              <a:t>Statechart</a:t>
            </a:r>
            <a:r>
              <a:rPr lang="en-US" altLang="zh-CN" b="1" dirty="0">
                <a:solidFill>
                  <a:srgbClr val="1B2F47"/>
                </a:solidFill>
                <a:latin typeface="微软雅黑 Light" panose="020B0502040204020203" pitchFamily="34" charset="-122"/>
                <a:ea typeface="微软雅黑 Light" panose="020B0502040204020203" pitchFamily="34" charset="-122"/>
              </a:rPr>
              <a:t> diagram        Activity diagram</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p:txBody>
      </p:sp>
    </p:spTree>
    <p:extLst>
      <p:ext uri="{BB962C8B-B14F-4D97-AF65-F5344CB8AC3E}">
        <p14:creationId xmlns:p14="http://schemas.microsoft.com/office/powerpoint/2010/main" val="210652918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360"/>
                                          </p:val>
                                        </p:tav>
                                        <p:tav tm="100000">
                                          <p:val>
                                            <p:fltVal val="0"/>
                                          </p:val>
                                        </p:tav>
                                      </p:tavLst>
                                    </p:anim>
                                    <p:animEffect transition="in" filter="fade">
                                      <p:cBhvr>
                                        <p:cTn id="34" dur="500"/>
                                        <p:tgtEl>
                                          <p:spTgt spid="7"/>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childTnLst>
                          </p:cTn>
                        </p:par>
                        <p:par>
                          <p:cTn id="41" fill="hold">
                            <p:stCondLst>
                              <p:cond delay="1000"/>
                            </p:stCondLst>
                            <p:childTnLst>
                              <p:par>
                                <p:cTn id="42" presetID="53" presetClass="entr" presetSubtype="16" fill="hold" grpId="0" nodeType="afterEffect">
                                  <p:stCondLst>
                                    <p:cond delay="0"/>
                                  </p:stCondLst>
                                  <p:iterate type="lt">
                                    <p:tmPct val="0"/>
                                  </p:iterate>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par>
                          <p:cTn id="47" fill="hold">
                            <p:stCondLst>
                              <p:cond delay="1500"/>
                            </p:stCondLst>
                            <p:childTnLst>
                              <p:par>
                                <p:cTn id="48" presetID="26" presetClass="emph" presetSubtype="0" fill="hold" grpId="1" nodeType="afterEffect">
                                  <p:stCondLst>
                                    <p:cond delay="0"/>
                                  </p:stCondLst>
                                  <p:iterate type="lt">
                                    <p:tmPct val="0"/>
                                  </p:iterate>
                                  <p:childTnLst>
                                    <p:animEffect transition="out" filter="fade">
                                      <p:cBhvr>
                                        <p:cTn id="49" dur="500" tmFilter="0, 0; .2, .5; .8, .5; 1, 0"/>
                                        <p:tgtEl>
                                          <p:spTgt spid="14"/>
                                        </p:tgtEl>
                                      </p:cBhvr>
                                    </p:animEffect>
                                    <p:animScale>
                                      <p:cBhvr>
                                        <p:cTn id="50" dur="250" autoRev="1" fill="hold"/>
                                        <p:tgtEl>
                                          <p:spTgt spid="14"/>
                                        </p:tgtEl>
                                      </p:cBhvr>
                                      <p:by x="105000" y="105000"/>
                                    </p:animScale>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4" presetClass="path" presetSubtype="0" decel="100000" fill="hold" grpId="1" nodeType="withEffect">
                                  <p:stCondLst>
                                    <p:cond delay="0"/>
                                  </p:stCondLst>
                                  <p:childTnLst>
                                    <p:animMotion origin="layout" path="M 1.66667E-6 -1.48148E-6 L 1.66667E-6 0.05 " pathEditMode="relative" rAng="0" ptsTypes="AA">
                                      <p:cBhvr>
                                        <p:cTn id="56" dur="1000" spd="-100000" fill="hold"/>
                                        <p:tgtEl>
                                          <p:spTgt spid="15"/>
                                        </p:tgtEl>
                                        <p:attrNameLst>
                                          <p:attrName>ppt_x</p:attrName>
                                          <p:attrName>ppt_y</p:attrName>
                                        </p:attrNameLst>
                                      </p:cBhvr>
                                      <p:rCtr x="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1" grpId="0"/>
      <p:bldP spid="14" grpId="0"/>
      <p:bldP spid="14" grpId="1"/>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7"/>
          <p:cNvSpPr>
            <a:spLocks/>
          </p:cNvSpPr>
          <p:nvPr/>
        </p:nvSpPr>
        <p:spPr bwMode="auto">
          <a:xfrm flipV="1">
            <a:off x="11913048" y="-1"/>
            <a:ext cx="278952" cy="278952"/>
          </a:xfrm>
          <a:custGeom>
            <a:avLst/>
            <a:gdLst>
              <a:gd name="T0" fmla="*/ 43 w 43"/>
              <a:gd name="T1" fmla="*/ 0 h 43"/>
              <a:gd name="T2" fmla="*/ 0 w 43"/>
              <a:gd name="T3" fmla="*/ 43 h 43"/>
              <a:gd name="T4" fmla="*/ 43 w 43"/>
              <a:gd name="T5" fmla="*/ 43 h 43"/>
              <a:gd name="T6" fmla="*/ 43 w 43"/>
              <a:gd name="T7" fmla="*/ 0 h 43"/>
            </a:gdLst>
            <a:ahLst/>
            <a:cxnLst>
              <a:cxn ang="0">
                <a:pos x="T0" y="T1"/>
              </a:cxn>
              <a:cxn ang="0">
                <a:pos x="T2" y="T3"/>
              </a:cxn>
              <a:cxn ang="0">
                <a:pos x="T4" y="T5"/>
              </a:cxn>
              <a:cxn ang="0">
                <a:pos x="T6" y="T7"/>
              </a:cxn>
            </a:cxnLst>
            <a:rect l="0" t="0" r="r" b="b"/>
            <a:pathLst>
              <a:path w="43" h="43">
                <a:moveTo>
                  <a:pt x="43" y="0"/>
                </a:moveTo>
                <a:lnTo>
                  <a:pt x="0" y="43"/>
                </a:lnTo>
                <a:lnTo>
                  <a:pt x="43" y="43"/>
                </a:lnTo>
                <a:lnTo>
                  <a:pt x="43" y="0"/>
                </a:lnTo>
                <a:close/>
              </a:path>
            </a:pathLst>
          </a:custGeom>
          <a:solidFill>
            <a:srgbClr val="122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Freeform 8"/>
          <p:cNvSpPr>
            <a:spLocks/>
          </p:cNvSpPr>
          <p:nvPr/>
        </p:nvSpPr>
        <p:spPr bwMode="auto">
          <a:xfrm flipV="1">
            <a:off x="9480341" y="-1"/>
            <a:ext cx="2711655" cy="2731118"/>
          </a:xfrm>
          <a:custGeom>
            <a:avLst/>
            <a:gdLst>
              <a:gd name="T0" fmla="*/ 418 w 418"/>
              <a:gd name="T1" fmla="*/ 0 h 421"/>
              <a:gd name="T2" fmla="*/ 0 w 418"/>
              <a:gd name="T3" fmla="*/ 421 h 421"/>
              <a:gd name="T4" fmla="*/ 418 w 418"/>
              <a:gd name="T5" fmla="*/ 421 h 421"/>
              <a:gd name="T6" fmla="*/ 418 w 418"/>
              <a:gd name="T7" fmla="*/ 0 h 421"/>
            </a:gdLst>
            <a:ahLst/>
            <a:cxnLst>
              <a:cxn ang="0">
                <a:pos x="T0" y="T1"/>
              </a:cxn>
              <a:cxn ang="0">
                <a:pos x="T2" y="T3"/>
              </a:cxn>
              <a:cxn ang="0">
                <a:pos x="T4" y="T5"/>
              </a:cxn>
              <a:cxn ang="0">
                <a:pos x="T6" y="T7"/>
              </a:cxn>
            </a:cxnLst>
            <a:rect l="0" t="0" r="r" b="b"/>
            <a:pathLst>
              <a:path w="418" h="421">
                <a:moveTo>
                  <a:pt x="418" y="0"/>
                </a:moveTo>
                <a:lnTo>
                  <a:pt x="0" y="421"/>
                </a:lnTo>
                <a:lnTo>
                  <a:pt x="418" y="421"/>
                </a:lnTo>
                <a:lnTo>
                  <a:pt x="418"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5" name="Freeform 9"/>
          <p:cNvSpPr>
            <a:spLocks/>
          </p:cNvSpPr>
          <p:nvPr/>
        </p:nvSpPr>
        <p:spPr bwMode="auto">
          <a:xfrm flipV="1">
            <a:off x="8299669" y="3"/>
            <a:ext cx="3892327" cy="3905301"/>
          </a:xfrm>
          <a:custGeom>
            <a:avLst/>
            <a:gdLst>
              <a:gd name="T0" fmla="*/ 600 w 600"/>
              <a:gd name="T1" fmla="*/ 0 h 602"/>
              <a:gd name="T2" fmla="*/ 0 w 600"/>
              <a:gd name="T3" fmla="*/ 602 h 602"/>
              <a:gd name="T4" fmla="*/ 469 w 600"/>
              <a:gd name="T5" fmla="*/ 602 h 602"/>
              <a:gd name="T6" fmla="*/ 600 w 600"/>
              <a:gd name="T7" fmla="*/ 471 h 602"/>
              <a:gd name="T8" fmla="*/ 600 w 600"/>
              <a:gd name="T9" fmla="*/ 0 h 602"/>
            </a:gdLst>
            <a:ahLst/>
            <a:cxnLst>
              <a:cxn ang="0">
                <a:pos x="T0" y="T1"/>
              </a:cxn>
              <a:cxn ang="0">
                <a:pos x="T2" y="T3"/>
              </a:cxn>
              <a:cxn ang="0">
                <a:pos x="T4" y="T5"/>
              </a:cxn>
              <a:cxn ang="0">
                <a:pos x="T6" y="T7"/>
              </a:cxn>
              <a:cxn ang="0">
                <a:pos x="T8" y="T9"/>
              </a:cxn>
            </a:cxnLst>
            <a:rect l="0" t="0" r="r" b="b"/>
            <a:pathLst>
              <a:path w="600" h="602">
                <a:moveTo>
                  <a:pt x="600" y="0"/>
                </a:moveTo>
                <a:lnTo>
                  <a:pt x="0" y="602"/>
                </a:lnTo>
                <a:lnTo>
                  <a:pt x="469" y="602"/>
                </a:lnTo>
                <a:lnTo>
                  <a:pt x="600" y="471"/>
                </a:lnTo>
                <a:lnTo>
                  <a:pt x="600"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6" name="Freeform 10"/>
          <p:cNvSpPr>
            <a:spLocks/>
          </p:cNvSpPr>
          <p:nvPr/>
        </p:nvSpPr>
        <p:spPr bwMode="auto">
          <a:xfrm flipV="1">
            <a:off x="6340531" y="-1"/>
            <a:ext cx="5851465" cy="5883902"/>
          </a:xfrm>
          <a:custGeom>
            <a:avLst/>
            <a:gdLst>
              <a:gd name="T0" fmla="*/ 902 w 902"/>
              <a:gd name="T1" fmla="*/ 0 h 907"/>
              <a:gd name="T2" fmla="*/ 0 w 902"/>
              <a:gd name="T3" fmla="*/ 907 h 907"/>
              <a:gd name="T4" fmla="*/ 603 w 902"/>
              <a:gd name="T5" fmla="*/ 907 h 907"/>
              <a:gd name="T6" fmla="*/ 902 w 902"/>
              <a:gd name="T7" fmla="*/ 607 h 907"/>
              <a:gd name="T8" fmla="*/ 902 w 902"/>
              <a:gd name="T9" fmla="*/ 0 h 907"/>
            </a:gdLst>
            <a:ahLst/>
            <a:cxnLst>
              <a:cxn ang="0">
                <a:pos x="T0" y="T1"/>
              </a:cxn>
              <a:cxn ang="0">
                <a:pos x="T2" y="T3"/>
              </a:cxn>
              <a:cxn ang="0">
                <a:pos x="T4" y="T5"/>
              </a:cxn>
              <a:cxn ang="0">
                <a:pos x="T6" y="T7"/>
              </a:cxn>
              <a:cxn ang="0">
                <a:pos x="T8" y="T9"/>
              </a:cxn>
            </a:cxnLst>
            <a:rect l="0" t="0" r="r" b="b"/>
            <a:pathLst>
              <a:path w="902" h="907">
                <a:moveTo>
                  <a:pt x="902" y="0"/>
                </a:moveTo>
                <a:lnTo>
                  <a:pt x="0" y="907"/>
                </a:lnTo>
                <a:lnTo>
                  <a:pt x="603" y="907"/>
                </a:lnTo>
                <a:lnTo>
                  <a:pt x="902" y="607"/>
                </a:lnTo>
                <a:lnTo>
                  <a:pt x="902" y="0"/>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7" name="Freeform 11"/>
          <p:cNvSpPr>
            <a:spLocks/>
          </p:cNvSpPr>
          <p:nvPr/>
        </p:nvSpPr>
        <p:spPr bwMode="auto">
          <a:xfrm flipV="1">
            <a:off x="4206240" y="3"/>
            <a:ext cx="7985760" cy="6850495"/>
          </a:xfrm>
          <a:custGeom>
            <a:avLst/>
            <a:gdLst>
              <a:gd name="T0" fmla="*/ 1231 w 1231"/>
              <a:gd name="T1" fmla="*/ 0 h 1056"/>
              <a:gd name="T2" fmla="*/ 1053 w 1231"/>
              <a:gd name="T3" fmla="*/ 0 h 1056"/>
              <a:gd name="T4" fmla="*/ 0 w 1231"/>
              <a:gd name="T5" fmla="*/ 1056 h 1056"/>
              <a:gd name="T6" fmla="*/ 624 w 1231"/>
              <a:gd name="T7" fmla="*/ 1056 h 1056"/>
              <a:gd name="T8" fmla="*/ 1231 w 1231"/>
              <a:gd name="T9" fmla="*/ 447 h 1056"/>
              <a:gd name="T10" fmla="*/ 1231 w 1231"/>
              <a:gd name="T11" fmla="*/ 0 h 1056"/>
            </a:gdLst>
            <a:ahLst/>
            <a:cxnLst>
              <a:cxn ang="0">
                <a:pos x="T0" y="T1"/>
              </a:cxn>
              <a:cxn ang="0">
                <a:pos x="T2" y="T3"/>
              </a:cxn>
              <a:cxn ang="0">
                <a:pos x="T4" y="T5"/>
              </a:cxn>
              <a:cxn ang="0">
                <a:pos x="T6" y="T7"/>
              </a:cxn>
              <a:cxn ang="0">
                <a:pos x="T8" y="T9"/>
              </a:cxn>
              <a:cxn ang="0">
                <a:pos x="T10" y="T11"/>
              </a:cxn>
            </a:cxnLst>
            <a:rect l="0" t="0" r="r" b="b"/>
            <a:pathLst>
              <a:path w="1231" h="1056">
                <a:moveTo>
                  <a:pt x="1231" y="0"/>
                </a:moveTo>
                <a:lnTo>
                  <a:pt x="1053" y="0"/>
                </a:lnTo>
                <a:lnTo>
                  <a:pt x="0" y="1056"/>
                </a:lnTo>
                <a:lnTo>
                  <a:pt x="624" y="1056"/>
                </a:lnTo>
                <a:lnTo>
                  <a:pt x="1231" y="447"/>
                </a:lnTo>
                <a:lnTo>
                  <a:pt x="1231"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a:ln>
                <a:noFill/>
              </a:ln>
              <a:solidFill>
                <a:prstClr val="white"/>
              </a:solidFill>
              <a:effectLst/>
              <a:uLnTx/>
              <a:uFillTx/>
              <a:latin typeface="腾祥澜黑简" panose="01010104010101010101" pitchFamily="2" charset="-122"/>
              <a:ea typeface="腾祥澜黑简" panose="01010104010101010101" pitchFamily="2" charset="-122"/>
              <a:cs typeface="+mn-cs"/>
            </a:endParaRPr>
          </a:p>
        </p:txBody>
      </p:sp>
      <p:sp>
        <p:nvSpPr>
          <p:cNvPr id="11" name="矩形 10"/>
          <p:cNvSpPr/>
          <p:nvPr/>
        </p:nvSpPr>
        <p:spPr>
          <a:xfrm>
            <a:off x="7838028" y="109809"/>
            <a:ext cx="3851052" cy="4508927"/>
          </a:xfrm>
          <a:prstGeom prst="rect">
            <a:avLst/>
          </a:prstGeom>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700" b="0" i="0" u="none" strike="noStrike" kern="1200" cap="none" spc="0" normalizeH="0" baseline="0" noProof="0" dirty="0">
                <a:ln>
                  <a:noFill/>
                </a:ln>
                <a:solidFill>
                  <a:prstClr val="white"/>
                </a:solidFill>
                <a:effectLst/>
                <a:uLnTx/>
                <a:uFillTx/>
                <a:latin typeface="Agency FB" panose="020B0503020202020204" pitchFamily="34" charset="0"/>
                <a:ea typeface="腾祥澜黑简" panose="01010104010101010101" pitchFamily="2" charset="-122"/>
                <a:cs typeface="Arial" panose="020B0604020202020204" pitchFamily="34" charset="0"/>
              </a:rPr>
              <a:t>06</a:t>
            </a:r>
            <a:endParaRPr kumimoji="0" lang="zh-CN" altLang="en-US" sz="28700" b="0" i="0" u="none" strike="noStrike" kern="1200" cap="none" spc="0" normalizeH="0" baseline="0" noProof="0" dirty="0">
              <a:ln>
                <a:noFill/>
              </a:ln>
              <a:solidFill>
                <a:prstClr val="white"/>
              </a:solidFill>
              <a:effectLst/>
              <a:uLnTx/>
              <a:uFillTx/>
              <a:latin typeface="Agency FB" panose="020B0503020202020204" pitchFamily="34" charset="0"/>
              <a:ea typeface="腾祥澜黑简" panose="01010104010101010101" pitchFamily="2" charset="-122"/>
              <a:cs typeface="Arial" panose="020B0604020202020204" pitchFamily="34" charset="0"/>
            </a:endParaRPr>
          </a:p>
        </p:txBody>
      </p:sp>
      <p:sp>
        <p:nvSpPr>
          <p:cNvPr id="14" name="矩形 259"/>
          <p:cNvSpPr>
            <a:spLocks noChangeArrowheads="1"/>
          </p:cNvSpPr>
          <p:nvPr/>
        </p:nvSpPr>
        <p:spPr bwMode="auto">
          <a:xfrm>
            <a:off x="442721" y="416312"/>
            <a:ext cx="7266612"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zh-CN" altLang="en-US" sz="4400" b="0" i="0" u="none" strike="noStrike" kern="1200" cap="none" spc="0" normalizeH="0" baseline="0" noProof="0" dirty="0">
                <a:ln>
                  <a:noFill/>
                </a:ln>
                <a:solidFill>
                  <a:srgbClr val="9B1E23"/>
                </a:solidFill>
                <a:effectLst/>
                <a:uLnTx/>
                <a:uFillTx/>
                <a:latin typeface="方正尚酷简体" panose="03000509000000000000" pitchFamily="65" charset="-122"/>
                <a:ea typeface="方正尚酷简体" panose="03000509000000000000" pitchFamily="65" charset="-122"/>
                <a:cs typeface="Arial" panose="020B0604020202020204" pitchFamily="34" charset="0"/>
                <a:sym typeface="Calibri" panose="020F0502020204030204" pitchFamily="34" charset="0"/>
              </a:rPr>
              <a:t>总结</a:t>
            </a:r>
          </a:p>
        </p:txBody>
      </p:sp>
      <p:sp>
        <p:nvSpPr>
          <p:cNvPr id="15" name="TextBox 17"/>
          <p:cNvSpPr txBox="1"/>
          <p:nvPr/>
        </p:nvSpPr>
        <p:spPr>
          <a:xfrm>
            <a:off x="686209" y="2471162"/>
            <a:ext cx="5913688" cy="398379"/>
          </a:xfrm>
          <a:prstGeom prst="rect">
            <a:avLst/>
          </a:prstGeom>
          <a:noFill/>
        </p:spPr>
        <p:txBody>
          <a:bodyPr wrap="square" rtlCol="0">
            <a:spAutoFit/>
          </a:bodyPr>
          <a:lstStyle/>
          <a:p>
            <a:pPr lvl="0" fontAlgn="base">
              <a:lnSpc>
                <a:spcPct val="120000"/>
              </a:lnSpc>
              <a:spcBef>
                <a:spcPct val="0"/>
              </a:spcBef>
              <a:spcAft>
                <a:spcPct val="0"/>
              </a:spcAft>
            </a:pPr>
            <a:r>
              <a:rPr lang="zh-CN" altLang="en-US" b="1" dirty="0">
                <a:solidFill>
                  <a:srgbClr val="1B2F47"/>
                </a:solidFill>
                <a:latin typeface="微软雅黑 Light" panose="020B0502040204020203" pitchFamily="34" charset="-122"/>
                <a:ea typeface="微软雅黑 Light" panose="020B0502040204020203" pitchFamily="34" charset="-122"/>
              </a:rPr>
              <a:t> </a:t>
            </a:r>
            <a:endParaRPr lang="en-US" altLang="zh-CN" b="1" dirty="0">
              <a:solidFill>
                <a:srgbClr val="1B2F47"/>
              </a:solidFill>
              <a:latin typeface="微软雅黑 Light" panose="020B0502040204020203" pitchFamily="34" charset="-122"/>
              <a:ea typeface="微软雅黑 Light" panose="020B0502040204020203" pitchFamily="34" charset="-122"/>
              <a:cs typeface="Arial" pitchFamily="34" charset="0"/>
            </a:endParaRPr>
          </a:p>
        </p:txBody>
      </p:sp>
      <p:sp>
        <p:nvSpPr>
          <p:cNvPr id="2" name="文本框 1">
            <a:extLst>
              <a:ext uri="{FF2B5EF4-FFF2-40B4-BE49-F238E27FC236}">
                <a16:creationId xmlns:a16="http://schemas.microsoft.com/office/drawing/2014/main" id="{08A8EE1B-7189-4D5C-A88A-80D21010F281}"/>
              </a:ext>
            </a:extLst>
          </p:cNvPr>
          <p:cNvSpPr txBox="1"/>
          <p:nvPr/>
        </p:nvSpPr>
        <p:spPr>
          <a:xfrm>
            <a:off x="451284" y="3625324"/>
            <a:ext cx="5270182"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逻辑视图、开发视图，都主要是用来描述系统的静态结构。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进程视图、物理视图，主要是用来描述系统的动态结构。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并非每个系统都必须把</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个视图都画出来，而是各有侧重。</a:t>
            </a:r>
            <a:endParaRPr lang="zh-CN" altLang="en-US" sz="28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D7EBC74-7F7A-49C2-B131-91B9F643C825}"/>
              </a:ext>
            </a:extLst>
          </p:cNvPr>
          <p:cNvSpPr txBox="1"/>
          <p:nvPr/>
        </p:nvSpPr>
        <p:spPr>
          <a:xfrm>
            <a:off x="428866" y="1324601"/>
            <a:ext cx="5408749" cy="2031325"/>
          </a:xfrm>
          <a:prstGeom prst="rect">
            <a:avLst/>
          </a:prstGeom>
          <a:noFill/>
        </p:spPr>
        <p:txBody>
          <a:bodyPr wrap="square" rtlCol="0">
            <a:spAutoFit/>
          </a:bodyPr>
          <a:lstStyle/>
          <a:p>
            <a:r>
              <a:rPr lang="en-US" altLang="zh-CN" b="1" dirty="0"/>
              <a:t>4+1</a:t>
            </a:r>
            <a:r>
              <a:rPr lang="zh-CN" altLang="en-US" b="1" dirty="0"/>
              <a:t>视图</a:t>
            </a:r>
            <a:r>
              <a:rPr lang="zh-CN" altLang="en-US" dirty="0"/>
              <a:t>                                 </a:t>
            </a:r>
            <a:r>
              <a:rPr lang="zh-CN" altLang="en-US" b="1" dirty="0"/>
              <a:t>  </a:t>
            </a:r>
            <a:r>
              <a:rPr lang="en-US" altLang="zh-CN" b="1" dirty="0"/>
              <a:t>UML</a:t>
            </a:r>
            <a:endParaRPr lang="zh-CN" altLang="en-US" dirty="0"/>
          </a:p>
          <a:p>
            <a:r>
              <a:rPr lang="zh-CN" altLang="en-US" dirty="0"/>
              <a:t>场景视图                            </a:t>
            </a:r>
            <a:r>
              <a:rPr lang="en-US" altLang="zh-CN" dirty="0"/>
              <a:t>use case</a:t>
            </a:r>
          </a:p>
          <a:p>
            <a:r>
              <a:rPr lang="zh-CN" altLang="en-US" dirty="0"/>
              <a:t>逻辑视图                            类图</a:t>
            </a:r>
          </a:p>
          <a:p>
            <a:r>
              <a:rPr lang="zh-CN" altLang="en-US" dirty="0"/>
              <a:t>开发视图                            类图，组件图</a:t>
            </a:r>
          </a:p>
          <a:p>
            <a:r>
              <a:rPr lang="zh-CN" altLang="en-US" dirty="0"/>
              <a:t>进程视图                            无完全对应</a:t>
            </a:r>
          </a:p>
          <a:p>
            <a:r>
              <a:rPr lang="zh-CN" altLang="en-US" dirty="0"/>
              <a:t>部署视图                            部署图</a:t>
            </a:r>
          </a:p>
          <a:p>
            <a:endParaRPr lang="zh-CN" altLang="en-US" dirty="0"/>
          </a:p>
        </p:txBody>
      </p:sp>
    </p:spTree>
    <p:extLst>
      <p:ext uri="{BB962C8B-B14F-4D97-AF65-F5344CB8AC3E}">
        <p14:creationId xmlns:p14="http://schemas.microsoft.com/office/powerpoint/2010/main" val="273254764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 calcmode="lin" valueType="num">
                                      <p:cBhvr>
                                        <p:cTn id="15" dur="500" fill="hold"/>
                                        <p:tgtEl>
                                          <p:spTgt spid="4"/>
                                        </p:tgtEl>
                                        <p:attrNameLst>
                                          <p:attrName>style.rotation</p:attrName>
                                        </p:attrNameLst>
                                      </p:cBhvr>
                                      <p:tavLst>
                                        <p:tav tm="0">
                                          <p:val>
                                            <p:fltVal val="360"/>
                                          </p:val>
                                        </p:tav>
                                        <p:tav tm="100000">
                                          <p:val>
                                            <p:fltVal val="0"/>
                                          </p:val>
                                        </p:tav>
                                      </p:tavLst>
                                    </p:anim>
                                    <p:animEffect transition="in" filter="fade">
                                      <p:cBhvr>
                                        <p:cTn id="16" dur="500"/>
                                        <p:tgtEl>
                                          <p:spTgt spid="4"/>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 calcmode="lin" valueType="num">
                                      <p:cBhvr>
                                        <p:cTn id="33" dur="500" fill="hold"/>
                                        <p:tgtEl>
                                          <p:spTgt spid="7"/>
                                        </p:tgtEl>
                                        <p:attrNameLst>
                                          <p:attrName>style.rotation</p:attrName>
                                        </p:attrNameLst>
                                      </p:cBhvr>
                                      <p:tavLst>
                                        <p:tav tm="0">
                                          <p:val>
                                            <p:fltVal val="360"/>
                                          </p:val>
                                        </p:tav>
                                        <p:tav tm="100000">
                                          <p:val>
                                            <p:fltVal val="0"/>
                                          </p:val>
                                        </p:tav>
                                      </p:tavLst>
                                    </p:anim>
                                    <p:animEffect transition="in" filter="fade">
                                      <p:cBhvr>
                                        <p:cTn id="34" dur="500"/>
                                        <p:tgtEl>
                                          <p:spTgt spid="7"/>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childTnLst>
                          </p:cTn>
                        </p:par>
                        <p:par>
                          <p:cTn id="41" fill="hold">
                            <p:stCondLst>
                              <p:cond delay="1000"/>
                            </p:stCondLst>
                            <p:childTnLst>
                              <p:par>
                                <p:cTn id="42" presetID="53" presetClass="entr" presetSubtype="16" fill="hold" grpId="0" nodeType="afterEffect">
                                  <p:stCondLst>
                                    <p:cond delay="0"/>
                                  </p:stCondLst>
                                  <p:iterate type="lt">
                                    <p:tmPct val="0"/>
                                  </p:iterate>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par>
                          <p:cTn id="47" fill="hold">
                            <p:stCondLst>
                              <p:cond delay="1500"/>
                            </p:stCondLst>
                            <p:childTnLst>
                              <p:par>
                                <p:cTn id="48" presetID="26" presetClass="emph" presetSubtype="0" fill="hold" grpId="1" nodeType="afterEffect">
                                  <p:stCondLst>
                                    <p:cond delay="0"/>
                                  </p:stCondLst>
                                  <p:iterate type="lt">
                                    <p:tmPct val="0"/>
                                  </p:iterate>
                                  <p:childTnLst>
                                    <p:animEffect transition="out" filter="fade">
                                      <p:cBhvr>
                                        <p:cTn id="49" dur="500" tmFilter="0, 0; .2, .5; .8, .5; 1, 0"/>
                                        <p:tgtEl>
                                          <p:spTgt spid="14"/>
                                        </p:tgtEl>
                                      </p:cBhvr>
                                    </p:animEffect>
                                    <p:animScale>
                                      <p:cBhvr>
                                        <p:cTn id="50" dur="250" autoRev="1" fill="hold"/>
                                        <p:tgtEl>
                                          <p:spTgt spid="14"/>
                                        </p:tgtEl>
                                      </p:cBhvr>
                                      <p:by x="105000" y="105000"/>
                                    </p:animScale>
                                  </p:childTnLst>
                                </p:cTn>
                              </p:par>
                            </p:childTnLst>
                          </p:cTn>
                        </p:par>
                        <p:par>
                          <p:cTn id="51" fill="hold">
                            <p:stCondLst>
                              <p:cond delay="2000"/>
                            </p:stCondLst>
                            <p:childTnLst>
                              <p:par>
                                <p:cTn id="52" presetID="10" presetClass="entr" presetSubtype="0" fill="hold" grpId="0"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childTnLst>
                                </p:cTn>
                              </p:par>
                              <p:par>
                                <p:cTn id="55" presetID="64" presetClass="path" presetSubtype="0" decel="100000" fill="hold" grpId="1" nodeType="withEffect">
                                  <p:stCondLst>
                                    <p:cond delay="0"/>
                                  </p:stCondLst>
                                  <p:childTnLst>
                                    <p:animMotion origin="layout" path="M 1.66667E-6 -1.48148E-6 L 1.66667E-6 0.05 " pathEditMode="relative" rAng="0" ptsTypes="AA">
                                      <p:cBhvr>
                                        <p:cTn id="56" dur="1000" spd="-100000" fill="hold"/>
                                        <p:tgtEl>
                                          <p:spTgt spid="15"/>
                                        </p:tgtEl>
                                        <p:attrNameLst>
                                          <p:attrName>ppt_x</p:attrName>
                                          <p:attrName>ppt_y</p:attrName>
                                        </p:attrNameLst>
                                      </p:cBhvr>
                                      <p:rCtr x="0"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1" grpId="0"/>
      <p:bldP spid="14" grpId="0"/>
      <p:bldP spid="14" grpId="1"/>
      <p:bldP spid="15" grpId="0"/>
      <p:bldP spid="1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4651775" y="2657476"/>
            <a:ext cx="2820988" cy="161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12827601" y="6657758"/>
            <a:ext cx="200242" cy="200242"/>
          </a:xfrm>
          <a:custGeom>
            <a:avLst/>
            <a:gdLst>
              <a:gd name="T0" fmla="*/ 43 w 43"/>
              <a:gd name="T1" fmla="*/ 0 h 43"/>
              <a:gd name="T2" fmla="*/ 0 w 43"/>
              <a:gd name="T3" fmla="*/ 43 h 43"/>
              <a:gd name="T4" fmla="*/ 43 w 43"/>
              <a:gd name="T5" fmla="*/ 43 h 43"/>
              <a:gd name="T6" fmla="*/ 43 w 43"/>
              <a:gd name="T7" fmla="*/ 0 h 43"/>
            </a:gdLst>
            <a:ahLst/>
            <a:cxnLst>
              <a:cxn ang="0">
                <a:pos x="T0" y="T1"/>
              </a:cxn>
              <a:cxn ang="0">
                <a:pos x="T2" y="T3"/>
              </a:cxn>
              <a:cxn ang="0">
                <a:pos x="T4" y="T5"/>
              </a:cxn>
              <a:cxn ang="0">
                <a:pos x="T6" y="T7"/>
              </a:cxn>
            </a:cxnLst>
            <a:rect l="0" t="0" r="r" b="b"/>
            <a:pathLst>
              <a:path w="43" h="43">
                <a:moveTo>
                  <a:pt x="43" y="0"/>
                </a:moveTo>
                <a:lnTo>
                  <a:pt x="0" y="43"/>
                </a:lnTo>
                <a:lnTo>
                  <a:pt x="43" y="43"/>
                </a:lnTo>
                <a:lnTo>
                  <a:pt x="43" y="0"/>
                </a:lnTo>
                <a:close/>
              </a:path>
            </a:pathLst>
          </a:custGeom>
          <a:solidFill>
            <a:srgbClr val="122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11081314" y="4897502"/>
            <a:ext cx="1946526" cy="1960498"/>
          </a:xfrm>
          <a:custGeom>
            <a:avLst/>
            <a:gdLst>
              <a:gd name="T0" fmla="*/ 418 w 418"/>
              <a:gd name="T1" fmla="*/ 0 h 421"/>
              <a:gd name="T2" fmla="*/ 0 w 418"/>
              <a:gd name="T3" fmla="*/ 421 h 421"/>
              <a:gd name="T4" fmla="*/ 418 w 418"/>
              <a:gd name="T5" fmla="*/ 421 h 421"/>
              <a:gd name="T6" fmla="*/ 418 w 418"/>
              <a:gd name="T7" fmla="*/ 0 h 421"/>
            </a:gdLst>
            <a:ahLst/>
            <a:cxnLst>
              <a:cxn ang="0">
                <a:pos x="T0" y="T1"/>
              </a:cxn>
              <a:cxn ang="0">
                <a:pos x="T2" y="T3"/>
              </a:cxn>
              <a:cxn ang="0">
                <a:pos x="T4" y="T5"/>
              </a:cxn>
              <a:cxn ang="0">
                <a:pos x="T6" y="T7"/>
              </a:cxn>
            </a:cxnLst>
            <a:rect l="0" t="0" r="r" b="b"/>
            <a:pathLst>
              <a:path w="418" h="421">
                <a:moveTo>
                  <a:pt x="418" y="0"/>
                </a:moveTo>
                <a:lnTo>
                  <a:pt x="0" y="421"/>
                </a:lnTo>
                <a:lnTo>
                  <a:pt x="418" y="421"/>
                </a:lnTo>
                <a:lnTo>
                  <a:pt x="418"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9" name="Freeform 9"/>
          <p:cNvSpPr>
            <a:spLocks/>
          </p:cNvSpPr>
          <p:nvPr/>
        </p:nvSpPr>
        <p:spPr bwMode="auto">
          <a:xfrm>
            <a:off x="10233784" y="4054627"/>
            <a:ext cx="2794056" cy="2803370"/>
          </a:xfrm>
          <a:custGeom>
            <a:avLst/>
            <a:gdLst>
              <a:gd name="T0" fmla="*/ 600 w 600"/>
              <a:gd name="T1" fmla="*/ 0 h 602"/>
              <a:gd name="T2" fmla="*/ 0 w 600"/>
              <a:gd name="T3" fmla="*/ 602 h 602"/>
              <a:gd name="T4" fmla="*/ 469 w 600"/>
              <a:gd name="T5" fmla="*/ 602 h 602"/>
              <a:gd name="T6" fmla="*/ 600 w 600"/>
              <a:gd name="T7" fmla="*/ 471 h 602"/>
              <a:gd name="T8" fmla="*/ 600 w 600"/>
              <a:gd name="T9" fmla="*/ 0 h 602"/>
            </a:gdLst>
            <a:ahLst/>
            <a:cxnLst>
              <a:cxn ang="0">
                <a:pos x="T0" y="T1"/>
              </a:cxn>
              <a:cxn ang="0">
                <a:pos x="T2" y="T3"/>
              </a:cxn>
              <a:cxn ang="0">
                <a:pos x="T4" y="T5"/>
              </a:cxn>
              <a:cxn ang="0">
                <a:pos x="T6" y="T7"/>
              </a:cxn>
              <a:cxn ang="0">
                <a:pos x="T8" y="T9"/>
              </a:cxn>
            </a:cxnLst>
            <a:rect l="0" t="0" r="r" b="b"/>
            <a:pathLst>
              <a:path w="600" h="602">
                <a:moveTo>
                  <a:pt x="600" y="0"/>
                </a:moveTo>
                <a:lnTo>
                  <a:pt x="0" y="602"/>
                </a:lnTo>
                <a:lnTo>
                  <a:pt x="469" y="602"/>
                </a:lnTo>
                <a:lnTo>
                  <a:pt x="600" y="471"/>
                </a:lnTo>
                <a:lnTo>
                  <a:pt x="600" y="0"/>
                </a:lnTo>
                <a:close/>
              </a:path>
            </a:pathLst>
          </a:custGeom>
          <a:solidFill>
            <a:srgbClr val="9B1E23"/>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p:cNvSpPr>
            <a:spLocks/>
          </p:cNvSpPr>
          <p:nvPr/>
        </p:nvSpPr>
        <p:spPr bwMode="auto">
          <a:xfrm>
            <a:off x="8827442" y="2634317"/>
            <a:ext cx="4200398" cy="4223683"/>
          </a:xfrm>
          <a:custGeom>
            <a:avLst/>
            <a:gdLst>
              <a:gd name="T0" fmla="*/ 902 w 902"/>
              <a:gd name="T1" fmla="*/ 0 h 907"/>
              <a:gd name="T2" fmla="*/ 0 w 902"/>
              <a:gd name="T3" fmla="*/ 907 h 907"/>
              <a:gd name="T4" fmla="*/ 603 w 902"/>
              <a:gd name="T5" fmla="*/ 907 h 907"/>
              <a:gd name="T6" fmla="*/ 902 w 902"/>
              <a:gd name="T7" fmla="*/ 607 h 907"/>
              <a:gd name="T8" fmla="*/ 902 w 902"/>
              <a:gd name="T9" fmla="*/ 0 h 907"/>
            </a:gdLst>
            <a:ahLst/>
            <a:cxnLst>
              <a:cxn ang="0">
                <a:pos x="T0" y="T1"/>
              </a:cxn>
              <a:cxn ang="0">
                <a:pos x="T2" y="T3"/>
              </a:cxn>
              <a:cxn ang="0">
                <a:pos x="T4" y="T5"/>
              </a:cxn>
              <a:cxn ang="0">
                <a:pos x="T6" y="T7"/>
              </a:cxn>
              <a:cxn ang="0">
                <a:pos x="T8" y="T9"/>
              </a:cxn>
            </a:cxnLst>
            <a:rect l="0" t="0" r="r" b="b"/>
            <a:pathLst>
              <a:path w="902" h="907">
                <a:moveTo>
                  <a:pt x="902" y="0"/>
                </a:moveTo>
                <a:lnTo>
                  <a:pt x="0" y="907"/>
                </a:lnTo>
                <a:lnTo>
                  <a:pt x="603" y="907"/>
                </a:lnTo>
                <a:lnTo>
                  <a:pt x="902" y="607"/>
                </a:lnTo>
                <a:lnTo>
                  <a:pt x="902"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1" name="Freeform 11"/>
          <p:cNvSpPr>
            <a:spLocks/>
          </p:cNvSpPr>
          <p:nvPr/>
        </p:nvSpPr>
        <p:spPr bwMode="auto">
          <a:xfrm>
            <a:off x="7295369" y="1940458"/>
            <a:ext cx="5732474" cy="4917539"/>
          </a:xfrm>
          <a:custGeom>
            <a:avLst/>
            <a:gdLst>
              <a:gd name="T0" fmla="*/ 1231 w 1231"/>
              <a:gd name="T1" fmla="*/ 0 h 1056"/>
              <a:gd name="T2" fmla="*/ 1053 w 1231"/>
              <a:gd name="T3" fmla="*/ 0 h 1056"/>
              <a:gd name="T4" fmla="*/ 0 w 1231"/>
              <a:gd name="T5" fmla="*/ 1056 h 1056"/>
              <a:gd name="T6" fmla="*/ 624 w 1231"/>
              <a:gd name="T7" fmla="*/ 1056 h 1056"/>
              <a:gd name="T8" fmla="*/ 1231 w 1231"/>
              <a:gd name="T9" fmla="*/ 447 h 1056"/>
              <a:gd name="T10" fmla="*/ 1231 w 1231"/>
              <a:gd name="T11" fmla="*/ 0 h 1056"/>
            </a:gdLst>
            <a:ahLst/>
            <a:cxnLst>
              <a:cxn ang="0">
                <a:pos x="T0" y="T1"/>
              </a:cxn>
              <a:cxn ang="0">
                <a:pos x="T2" y="T3"/>
              </a:cxn>
              <a:cxn ang="0">
                <a:pos x="T4" y="T5"/>
              </a:cxn>
              <a:cxn ang="0">
                <a:pos x="T6" y="T7"/>
              </a:cxn>
              <a:cxn ang="0">
                <a:pos x="T8" y="T9"/>
              </a:cxn>
              <a:cxn ang="0">
                <a:pos x="T10" y="T11"/>
              </a:cxn>
            </a:cxnLst>
            <a:rect l="0" t="0" r="r" b="b"/>
            <a:pathLst>
              <a:path w="1231" h="1056">
                <a:moveTo>
                  <a:pt x="1231" y="0"/>
                </a:moveTo>
                <a:lnTo>
                  <a:pt x="1053" y="0"/>
                </a:lnTo>
                <a:lnTo>
                  <a:pt x="0" y="1056"/>
                </a:lnTo>
                <a:lnTo>
                  <a:pt x="624" y="1056"/>
                </a:lnTo>
                <a:lnTo>
                  <a:pt x="1231" y="447"/>
                </a:lnTo>
                <a:lnTo>
                  <a:pt x="1231" y="0"/>
                </a:lnTo>
                <a:close/>
              </a:path>
            </a:pathLst>
          </a:custGeom>
          <a:solidFill>
            <a:srgbClr val="9B1E23"/>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p:cNvSpPr>
            <a:spLocks/>
          </p:cNvSpPr>
          <p:nvPr/>
        </p:nvSpPr>
        <p:spPr bwMode="auto">
          <a:xfrm>
            <a:off x="8198781" y="2014966"/>
            <a:ext cx="4829062" cy="4843031"/>
          </a:xfrm>
          <a:custGeom>
            <a:avLst/>
            <a:gdLst>
              <a:gd name="T0" fmla="*/ 1037 w 1037"/>
              <a:gd name="T1" fmla="*/ 0 h 1040"/>
              <a:gd name="T2" fmla="*/ 0 w 1037"/>
              <a:gd name="T3" fmla="*/ 1040 h 1040"/>
              <a:gd name="T4" fmla="*/ 323 w 1037"/>
              <a:gd name="T5" fmla="*/ 1040 h 1040"/>
              <a:gd name="T6" fmla="*/ 1037 w 1037"/>
              <a:gd name="T7" fmla="*/ 324 h 1040"/>
              <a:gd name="T8" fmla="*/ 1037 w 1037"/>
              <a:gd name="T9" fmla="*/ 0 h 1040"/>
            </a:gdLst>
            <a:ahLst/>
            <a:cxnLst>
              <a:cxn ang="0">
                <a:pos x="T0" y="T1"/>
              </a:cxn>
              <a:cxn ang="0">
                <a:pos x="T2" y="T3"/>
              </a:cxn>
              <a:cxn ang="0">
                <a:pos x="T4" y="T5"/>
              </a:cxn>
              <a:cxn ang="0">
                <a:pos x="T6" y="T7"/>
              </a:cxn>
              <a:cxn ang="0">
                <a:pos x="T8" y="T9"/>
              </a:cxn>
            </a:cxnLst>
            <a:rect l="0" t="0" r="r" b="b"/>
            <a:pathLst>
              <a:path w="1037" h="1040">
                <a:moveTo>
                  <a:pt x="1037" y="0"/>
                </a:moveTo>
                <a:lnTo>
                  <a:pt x="0" y="1040"/>
                </a:lnTo>
                <a:lnTo>
                  <a:pt x="323" y="1040"/>
                </a:lnTo>
                <a:lnTo>
                  <a:pt x="1037" y="324"/>
                </a:lnTo>
                <a:lnTo>
                  <a:pt x="1037"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4" name="Freeform 14"/>
          <p:cNvSpPr>
            <a:spLocks/>
          </p:cNvSpPr>
          <p:nvPr/>
        </p:nvSpPr>
        <p:spPr bwMode="auto">
          <a:xfrm>
            <a:off x="112823" y="82449"/>
            <a:ext cx="3159036" cy="3167715"/>
          </a:xfrm>
          <a:custGeom>
            <a:avLst/>
            <a:gdLst>
              <a:gd name="T0" fmla="*/ 728 w 728"/>
              <a:gd name="T1" fmla="*/ 0 h 730"/>
              <a:gd name="T2" fmla="*/ 100 w 728"/>
              <a:gd name="T3" fmla="*/ 0 h 730"/>
              <a:gd name="T4" fmla="*/ 0 w 728"/>
              <a:gd name="T5" fmla="*/ 102 h 730"/>
              <a:gd name="T6" fmla="*/ 0 w 728"/>
              <a:gd name="T7" fmla="*/ 730 h 730"/>
              <a:gd name="T8" fmla="*/ 728 w 728"/>
              <a:gd name="T9" fmla="*/ 0 h 730"/>
            </a:gdLst>
            <a:ahLst/>
            <a:cxnLst>
              <a:cxn ang="0">
                <a:pos x="T0" y="T1"/>
              </a:cxn>
              <a:cxn ang="0">
                <a:pos x="T2" y="T3"/>
              </a:cxn>
              <a:cxn ang="0">
                <a:pos x="T4" y="T5"/>
              </a:cxn>
              <a:cxn ang="0">
                <a:pos x="T6" y="T7"/>
              </a:cxn>
              <a:cxn ang="0">
                <a:pos x="T8" y="T9"/>
              </a:cxn>
            </a:cxnLst>
            <a:rect l="0" t="0" r="r" b="b"/>
            <a:pathLst>
              <a:path w="728" h="730">
                <a:moveTo>
                  <a:pt x="728" y="0"/>
                </a:moveTo>
                <a:lnTo>
                  <a:pt x="100" y="0"/>
                </a:lnTo>
                <a:lnTo>
                  <a:pt x="0" y="102"/>
                </a:lnTo>
                <a:lnTo>
                  <a:pt x="0" y="730"/>
                </a:lnTo>
                <a:lnTo>
                  <a:pt x="728" y="0"/>
                </a:lnTo>
                <a:close/>
              </a:path>
            </a:pathLst>
          </a:custGeom>
          <a:solidFill>
            <a:srgbClr val="9B1E23"/>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p:cNvSpPr>
            <a:spLocks/>
          </p:cNvSpPr>
          <p:nvPr/>
        </p:nvSpPr>
        <p:spPr bwMode="auto">
          <a:xfrm>
            <a:off x="112823" y="82449"/>
            <a:ext cx="3159036" cy="3167715"/>
          </a:xfrm>
          <a:custGeom>
            <a:avLst/>
            <a:gdLst>
              <a:gd name="T0" fmla="*/ 728 w 728"/>
              <a:gd name="T1" fmla="*/ 0 h 730"/>
              <a:gd name="T2" fmla="*/ 100 w 728"/>
              <a:gd name="T3" fmla="*/ 0 h 730"/>
              <a:gd name="T4" fmla="*/ 0 w 728"/>
              <a:gd name="T5" fmla="*/ 102 h 730"/>
              <a:gd name="T6" fmla="*/ 0 w 728"/>
              <a:gd name="T7" fmla="*/ 730 h 730"/>
              <a:gd name="T8" fmla="*/ 728 w 728"/>
              <a:gd name="T9" fmla="*/ 0 h 730"/>
            </a:gdLst>
            <a:ahLst/>
            <a:cxnLst>
              <a:cxn ang="0">
                <a:pos x="T0" y="T1"/>
              </a:cxn>
              <a:cxn ang="0">
                <a:pos x="T2" y="T3"/>
              </a:cxn>
              <a:cxn ang="0">
                <a:pos x="T4" y="T5"/>
              </a:cxn>
              <a:cxn ang="0">
                <a:pos x="T6" y="T7"/>
              </a:cxn>
              <a:cxn ang="0">
                <a:pos x="T8" y="T9"/>
              </a:cxn>
            </a:cxnLst>
            <a:rect l="0" t="0" r="r" b="b"/>
            <a:pathLst>
              <a:path w="728" h="730">
                <a:moveTo>
                  <a:pt x="728" y="0"/>
                </a:moveTo>
                <a:lnTo>
                  <a:pt x="100" y="0"/>
                </a:lnTo>
                <a:lnTo>
                  <a:pt x="0" y="102"/>
                </a:lnTo>
                <a:lnTo>
                  <a:pt x="0" y="730"/>
                </a:lnTo>
                <a:lnTo>
                  <a:pt x="7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p:cNvSpPr>
            <a:spLocks/>
          </p:cNvSpPr>
          <p:nvPr/>
        </p:nvSpPr>
        <p:spPr bwMode="auto">
          <a:xfrm>
            <a:off x="0" y="0"/>
            <a:ext cx="2798873" cy="2803211"/>
          </a:xfrm>
          <a:custGeom>
            <a:avLst/>
            <a:gdLst>
              <a:gd name="T0" fmla="*/ 0 w 645"/>
              <a:gd name="T1" fmla="*/ 646 h 646"/>
              <a:gd name="T2" fmla="*/ 645 w 645"/>
              <a:gd name="T3" fmla="*/ 0 h 646"/>
              <a:gd name="T4" fmla="*/ 176 w 645"/>
              <a:gd name="T5" fmla="*/ 0 h 646"/>
              <a:gd name="T6" fmla="*/ 0 w 645"/>
              <a:gd name="T7" fmla="*/ 176 h 646"/>
              <a:gd name="T8" fmla="*/ 0 w 645"/>
              <a:gd name="T9" fmla="*/ 646 h 646"/>
            </a:gdLst>
            <a:ahLst/>
            <a:cxnLst>
              <a:cxn ang="0">
                <a:pos x="T0" y="T1"/>
              </a:cxn>
              <a:cxn ang="0">
                <a:pos x="T2" y="T3"/>
              </a:cxn>
              <a:cxn ang="0">
                <a:pos x="T4" y="T5"/>
              </a:cxn>
              <a:cxn ang="0">
                <a:pos x="T6" y="T7"/>
              </a:cxn>
              <a:cxn ang="0">
                <a:pos x="T8" y="T9"/>
              </a:cxn>
            </a:cxnLst>
            <a:rect l="0" t="0" r="r" b="b"/>
            <a:pathLst>
              <a:path w="645" h="646">
                <a:moveTo>
                  <a:pt x="0" y="646"/>
                </a:moveTo>
                <a:lnTo>
                  <a:pt x="645" y="0"/>
                </a:lnTo>
                <a:lnTo>
                  <a:pt x="176" y="0"/>
                </a:lnTo>
                <a:lnTo>
                  <a:pt x="0" y="176"/>
                </a:lnTo>
                <a:lnTo>
                  <a:pt x="0" y="646"/>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sp>
        <p:nvSpPr>
          <p:cNvPr id="17" name="Freeform 17"/>
          <p:cNvSpPr>
            <a:spLocks/>
          </p:cNvSpPr>
          <p:nvPr/>
        </p:nvSpPr>
        <p:spPr bwMode="auto">
          <a:xfrm>
            <a:off x="0" y="0"/>
            <a:ext cx="1175961" cy="1162942"/>
          </a:xfrm>
          <a:custGeom>
            <a:avLst/>
            <a:gdLst>
              <a:gd name="T0" fmla="*/ 0 w 271"/>
              <a:gd name="T1" fmla="*/ 0 h 268"/>
              <a:gd name="T2" fmla="*/ 0 w 271"/>
              <a:gd name="T3" fmla="*/ 268 h 268"/>
              <a:gd name="T4" fmla="*/ 271 w 271"/>
              <a:gd name="T5" fmla="*/ 0 h 268"/>
              <a:gd name="T6" fmla="*/ 0 w 271"/>
              <a:gd name="T7" fmla="*/ 0 h 268"/>
            </a:gdLst>
            <a:ahLst/>
            <a:cxnLst>
              <a:cxn ang="0">
                <a:pos x="T0" y="T1"/>
              </a:cxn>
              <a:cxn ang="0">
                <a:pos x="T2" y="T3"/>
              </a:cxn>
              <a:cxn ang="0">
                <a:pos x="T4" y="T5"/>
              </a:cxn>
              <a:cxn ang="0">
                <a:pos x="T6" y="T7"/>
              </a:cxn>
            </a:cxnLst>
            <a:rect l="0" t="0" r="r" b="b"/>
            <a:pathLst>
              <a:path w="271" h="268">
                <a:moveTo>
                  <a:pt x="0" y="0"/>
                </a:moveTo>
                <a:lnTo>
                  <a:pt x="0" y="268"/>
                </a:lnTo>
                <a:lnTo>
                  <a:pt x="271" y="0"/>
                </a:lnTo>
                <a:lnTo>
                  <a:pt x="0" y="0"/>
                </a:lnTo>
                <a:close/>
              </a:path>
            </a:pathLst>
          </a:custGeom>
          <a:solidFill>
            <a:srgbClr val="9B1E23"/>
          </a:solidFill>
          <a:ln>
            <a:noFill/>
          </a:ln>
          <a:effectLst>
            <a:outerShdw blurRad="63500" algn="ctr"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8"/>
          <p:cNvSpPr>
            <a:spLocks/>
          </p:cNvSpPr>
          <p:nvPr/>
        </p:nvSpPr>
        <p:spPr bwMode="auto">
          <a:xfrm>
            <a:off x="0" y="0"/>
            <a:ext cx="381862" cy="381862"/>
          </a:xfrm>
          <a:custGeom>
            <a:avLst/>
            <a:gdLst>
              <a:gd name="T0" fmla="*/ 0 w 88"/>
              <a:gd name="T1" fmla="*/ 0 h 88"/>
              <a:gd name="T2" fmla="*/ 0 w 88"/>
              <a:gd name="T3" fmla="*/ 88 h 88"/>
              <a:gd name="T4" fmla="*/ 88 w 88"/>
              <a:gd name="T5" fmla="*/ 0 h 88"/>
              <a:gd name="T6" fmla="*/ 0 w 88"/>
              <a:gd name="T7" fmla="*/ 0 h 88"/>
            </a:gdLst>
            <a:ahLst/>
            <a:cxnLst>
              <a:cxn ang="0">
                <a:pos x="T0" y="T1"/>
              </a:cxn>
              <a:cxn ang="0">
                <a:pos x="T2" y="T3"/>
              </a:cxn>
              <a:cxn ang="0">
                <a:pos x="T4" y="T5"/>
              </a:cxn>
              <a:cxn ang="0">
                <a:pos x="T6" y="T7"/>
              </a:cxn>
            </a:cxnLst>
            <a:rect l="0" t="0" r="r" b="b"/>
            <a:pathLst>
              <a:path w="88" h="88">
                <a:moveTo>
                  <a:pt x="0" y="0"/>
                </a:moveTo>
                <a:lnTo>
                  <a:pt x="0" y="88"/>
                </a:lnTo>
                <a:lnTo>
                  <a:pt x="88" y="0"/>
                </a:lnTo>
                <a:lnTo>
                  <a:pt x="0" y="0"/>
                </a:lnTo>
                <a:close/>
              </a:path>
            </a:pathLst>
          </a:custGeom>
          <a:solidFill>
            <a:srgbClr val="1B2F47"/>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a:solidFill>
                <a:schemeClr val="lt1"/>
              </a:solidFill>
              <a:latin typeface="腾祥澜黑简" panose="01010104010101010101" pitchFamily="2" charset="-122"/>
              <a:ea typeface="腾祥澜黑简" panose="01010104010101010101" pitchFamily="2" charset="-122"/>
            </a:endParaRPr>
          </a:p>
        </p:txBody>
      </p:sp>
      <p:grpSp>
        <p:nvGrpSpPr>
          <p:cNvPr id="21" name="5"/>
          <p:cNvGrpSpPr>
            <a:grpSpLocks/>
          </p:cNvGrpSpPr>
          <p:nvPr>
            <p:custDataLst>
              <p:tags r:id="rId1"/>
            </p:custDataLst>
          </p:nvPr>
        </p:nvGrpSpPr>
        <p:grpSpPr bwMode="auto">
          <a:xfrm rot="5400000">
            <a:off x="4086015" y="711968"/>
            <a:ext cx="3094956" cy="3415472"/>
            <a:chOff x="5803300" y="1948400"/>
            <a:chExt cx="2164994" cy="1905223"/>
          </a:xfrm>
        </p:grpSpPr>
        <p:sp>
          <p:nvSpPr>
            <p:cNvPr id="22" name="7"/>
            <p:cNvSpPr>
              <a:spLocks/>
            </p:cNvSpPr>
            <p:nvPr/>
          </p:nvSpPr>
          <p:spPr bwMode="auto">
            <a:xfrm>
              <a:off x="5803300" y="1948400"/>
              <a:ext cx="2164994" cy="1905223"/>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b="1">
                <a:solidFill>
                  <a:schemeClr val="bg1"/>
                </a:solidFill>
                <a:latin typeface="Agency FB" panose="020B0503020202020204" pitchFamily="34" charset="0"/>
                <a:ea typeface="腾祥澜黑简" panose="01010104010101010101" pitchFamily="2" charset="-122"/>
              </a:endParaRPr>
            </a:p>
          </p:txBody>
        </p:sp>
        <p:sp>
          <p:nvSpPr>
            <p:cNvPr id="23" name="6"/>
            <p:cNvSpPr>
              <a:spLocks/>
            </p:cNvSpPr>
            <p:nvPr/>
          </p:nvSpPr>
          <p:spPr bwMode="auto">
            <a:xfrm>
              <a:off x="5948780" y="2078346"/>
              <a:ext cx="1846429" cy="1624882"/>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B1E2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Agency FB" panose="020B0503020202020204" pitchFamily="34" charset="0"/>
              </a:endParaRPr>
            </a:p>
          </p:txBody>
        </p:sp>
      </p:grpSp>
      <p:sp>
        <p:nvSpPr>
          <p:cNvPr id="24" name="4"/>
          <p:cNvSpPr txBox="1"/>
          <p:nvPr>
            <p:custDataLst>
              <p:tags r:id="rId2"/>
            </p:custDataLst>
          </p:nvPr>
        </p:nvSpPr>
        <p:spPr>
          <a:xfrm>
            <a:off x="4179124" y="1452952"/>
            <a:ext cx="2919381" cy="1933503"/>
          </a:xfrm>
          <a:prstGeom prst="rect">
            <a:avLst/>
          </a:prstGeom>
          <a:noFill/>
        </p:spPr>
        <p:txBody>
          <a:bodyPr wrap="square" lIns="86005" tIns="43002" rIns="86005" bIns="43002">
            <a:spAutoFit/>
          </a:bodyPr>
          <a:lstStyle/>
          <a:p>
            <a:pPr algn="ctr">
              <a:defRPr/>
            </a:pPr>
            <a:r>
              <a:rPr lang="en-US" altLang="zh-CN" sz="12000" dirty="0">
                <a:solidFill>
                  <a:schemeClr val="bg1"/>
                </a:solidFill>
                <a:latin typeface="Agency FB" panose="020B0503020202020204" pitchFamily="34" charset="0"/>
              </a:rPr>
              <a:t>UML</a:t>
            </a:r>
            <a:endParaRPr lang="zh-CN" altLang="en-US" sz="12000" dirty="0">
              <a:solidFill>
                <a:schemeClr val="bg1"/>
              </a:solidFill>
              <a:latin typeface="Agency FB" panose="020B0503020202020204" pitchFamily="34" charset="0"/>
            </a:endParaRPr>
          </a:p>
        </p:txBody>
      </p:sp>
      <p:sp>
        <p:nvSpPr>
          <p:cNvPr id="26" name="2"/>
          <p:cNvSpPr txBox="1"/>
          <p:nvPr>
            <p:custDataLst>
              <p:tags r:id="rId3"/>
            </p:custDataLst>
          </p:nvPr>
        </p:nvSpPr>
        <p:spPr>
          <a:xfrm>
            <a:off x="1376392" y="4246775"/>
            <a:ext cx="8488572" cy="917841"/>
          </a:xfrm>
          <a:prstGeom prst="rect">
            <a:avLst/>
          </a:prstGeom>
          <a:noFill/>
        </p:spPr>
        <p:txBody>
          <a:bodyPr wrap="square" lIns="86005" tIns="43002" rIns="86005" bIns="43002">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ctr" eaLnBrk="1" hangingPunct="1"/>
            <a:r>
              <a:rPr lang="zh-CN" altLang="en-US" sz="5400" spc="300" dirty="0">
                <a:solidFill>
                  <a:srgbClr val="9B1E23"/>
                </a:solidFill>
                <a:latin typeface="方正尚酷简体" panose="03000509000000000000" pitchFamily="65" charset="-122"/>
                <a:ea typeface="方正尚酷简体" panose="03000509000000000000" pitchFamily="65" charset="-122"/>
                <a:cs typeface="Clear Sans Light" pitchFamily="34" charset="0"/>
              </a:rPr>
              <a:t>感谢各位的聆听</a:t>
            </a:r>
            <a:endParaRPr lang="id-ID" altLang="zh-CN" sz="5400" spc="300" dirty="0">
              <a:solidFill>
                <a:srgbClr val="9B1E23"/>
              </a:solidFill>
              <a:latin typeface="方正尚酷简体" panose="03000509000000000000" pitchFamily="65" charset="-122"/>
              <a:ea typeface="方正尚酷简体" panose="03000509000000000000" pitchFamily="65" charset="-122"/>
              <a:cs typeface="Clear Sans Light" pitchFamily="34" charset="0"/>
            </a:endParaRPr>
          </a:p>
        </p:txBody>
      </p:sp>
    </p:spTree>
    <p:extLst>
      <p:ext uri="{BB962C8B-B14F-4D97-AF65-F5344CB8AC3E}">
        <p14:creationId xmlns:p14="http://schemas.microsoft.com/office/powerpoint/2010/main" val="172780394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par>
                                <p:cTn id="17" presetID="49" presetClass="entr" presetSubtype="0"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 calcmode="lin" valueType="num">
                                      <p:cBhvr>
                                        <p:cTn id="21" dur="500" fill="hold"/>
                                        <p:tgtEl>
                                          <p:spTgt spid="9"/>
                                        </p:tgtEl>
                                        <p:attrNameLst>
                                          <p:attrName>style.rotation</p:attrName>
                                        </p:attrNameLst>
                                      </p:cBhvr>
                                      <p:tavLst>
                                        <p:tav tm="0">
                                          <p:val>
                                            <p:fltVal val="360"/>
                                          </p:val>
                                        </p:tav>
                                        <p:tav tm="100000">
                                          <p:val>
                                            <p:fltVal val="0"/>
                                          </p:val>
                                        </p:tav>
                                      </p:tavLst>
                                    </p:anim>
                                    <p:animEffect transition="in" filter="fade">
                                      <p:cBhvr>
                                        <p:cTn id="22" dur="500"/>
                                        <p:tgtEl>
                                          <p:spTgt spid="9"/>
                                        </p:tgtEl>
                                      </p:cBhvr>
                                    </p:animEffect>
                                  </p:childTnLst>
                                </p:cTn>
                              </p:par>
                              <p:par>
                                <p:cTn id="23" presetID="49" presetClass="entr" presetSubtype="0" decel="10000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fltVal val="0"/>
                                          </p:val>
                                        </p:tav>
                                        <p:tav tm="100000">
                                          <p:val>
                                            <p:strVal val="#ppt_w"/>
                                          </p:val>
                                        </p:tav>
                                      </p:tavLst>
                                    </p:anim>
                                    <p:anim calcmode="lin" valueType="num">
                                      <p:cBhvr>
                                        <p:cTn id="26" dur="500" fill="hold"/>
                                        <p:tgtEl>
                                          <p:spTgt spid="10"/>
                                        </p:tgtEl>
                                        <p:attrNameLst>
                                          <p:attrName>ppt_h</p:attrName>
                                        </p:attrNameLst>
                                      </p:cBhvr>
                                      <p:tavLst>
                                        <p:tav tm="0">
                                          <p:val>
                                            <p:fltVal val="0"/>
                                          </p:val>
                                        </p:tav>
                                        <p:tav tm="100000">
                                          <p:val>
                                            <p:strVal val="#ppt_h"/>
                                          </p:val>
                                        </p:tav>
                                      </p:tavLst>
                                    </p:anim>
                                    <p:anim calcmode="lin" valueType="num">
                                      <p:cBhvr>
                                        <p:cTn id="27" dur="500" fill="hold"/>
                                        <p:tgtEl>
                                          <p:spTgt spid="10"/>
                                        </p:tgtEl>
                                        <p:attrNameLst>
                                          <p:attrName>style.rotation</p:attrName>
                                        </p:attrNameLst>
                                      </p:cBhvr>
                                      <p:tavLst>
                                        <p:tav tm="0">
                                          <p:val>
                                            <p:fltVal val="360"/>
                                          </p:val>
                                        </p:tav>
                                        <p:tav tm="100000">
                                          <p:val>
                                            <p:fltVal val="0"/>
                                          </p:val>
                                        </p:tav>
                                      </p:tavLst>
                                    </p:anim>
                                    <p:animEffect transition="in" filter="fade">
                                      <p:cBhvr>
                                        <p:cTn id="28" dur="500"/>
                                        <p:tgtEl>
                                          <p:spTgt spid="10"/>
                                        </p:tgtEl>
                                      </p:cBhvr>
                                    </p:animEffect>
                                  </p:childTnLst>
                                </p:cTn>
                              </p:par>
                              <p:par>
                                <p:cTn id="29" presetID="49" presetClass="entr" presetSubtype="0" decel="10000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 calcmode="lin" valueType="num">
                                      <p:cBhvr>
                                        <p:cTn id="33" dur="500" fill="hold"/>
                                        <p:tgtEl>
                                          <p:spTgt spid="11"/>
                                        </p:tgtEl>
                                        <p:attrNameLst>
                                          <p:attrName>style.rotation</p:attrName>
                                        </p:attrNameLst>
                                      </p:cBhvr>
                                      <p:tavLst>
                                        <p:tav tm="0">
                                          <p:val>
                                            <p:fltVal val="360"/>
                                          </p:val>
                                        </p:tav>
                                        <p:tav tm="100000">
                                          <p:val>
                                            <p:fltVal val="0"/>
                                          </p:val>
                                        </p:tav>
                                      </p:tavLst>
                                    </p:anim>
                                    <p:animEffect transition="in" filter="fade">
                                      <p:cBhvr>
                                        <p:cTn id="34" dur="500"/>
                                        <p:tgtEl>
                                          <p:spTgt spid="11"/>
                                        </p:tgtEl>
                                      </p:cBhvr>
                                    </p:animEffect>
                                  </p:childTnLst>
                                </p:cTn>
                              </p:par>
                              <p:par>
                                <p:cTn id="35" presetID="49" presetClass="entr" presetSubtype="0" decel="10000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 calcmode="lin" valueType="num">
                                      <p:cBhvr>
                                        <p:cTn id="39" dur="500" fill="hold"/>
                                        <p:tgtEl>
                                          <p:spTgt spid="12"/>
                                        </p:tgtEl>
                                        <p:attrNameLst>
                                          <p:attrName>style.rotation</p:attrName>
                                        </p:attrNameLst>
                                      </p:cBhvr>
                                      <p:tavLst>
                                        <p:tav tm="0">
                                          <p:val>
                                            <p:fltVal val="360"/>
                                          </p:val>
                                        </p:tav>
                                        <p:tav tm="100000">
                                          <p:val>
                                            <p:fltVal val="0"/>
                                          </p:val>
                                        </p:tav>
                                      </p:tavLst>
                                    </p:anim>
                                    <p:animEffect transition="in" filter="fade">
                                      <p:cBhvr>
                                        <p:cTn id="40" dur="500"/>
                                        <p:tgtEl>
                                          <p:spTgt spid="12"/>
                                        </p:tgtEl>
                                      </p:cBhvr>
                                    </p:animEffect>
                                  </p:childTnLst>
                                </p:cTn>
                              </p:par>
                              <p:par>
                                <p:cTn id="41" presetID="49" presetClass="entr" presetSubtype="0" decel="10000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 calcmode="lin" valueType="num">
                                      <p:cBhvr>
                                        <p:cTn id="45" dur="500" fill="hold"/>
                                        <p:tgtEl>
                                          <p:spTgt spid="14"/>
                                        </p:tgtEl>
                                        <p:attrNameLst>
                                          <p:attrName>style.rotation</p:attrName>
                                        </p:attrNameLst>
                                      </p:cBhvr>
                                      <p:tavLst>
                                        <p:tav tm="0">
                                          <p:val>
                                            <p:fltVal val="360"/>
                                          </p:val>
                                        </p:tav>
                                        <p:tav tm="100000">
                                          <p:val>
                                            <p:fltVal val="0"/>
                                          </p:val>
                                        </p:tav>
                                      </p:tavLst>
                                    </p:anim>
                                    <p:animEffect transition="in" filter="fade">
                                      <p:cBhvr>
                                        <p:cTn id="46" dur="500"/>
                                        <p:tgtEl>
                                          <p:spTgt spid="14"/>
                                        </p:tgtEl>
                                      </p:cBhvr>
                                    </p:animEffect>
                                  </p:childTnLst>
                                </p:cTn>
                              </p:par>
                              <p:par>
                                <p:cTn id="47" presetID="49" presetClass="entr" presetSubtype="0" decel="100000" fill="hold" grpId="0" nodeType="withEffect" nodePh="1">
                                  <p:stCondLst>
                                    <p:cond delay="0"/>
                                  </p:stCondLst>
                                  <p:endCondLst>
                                    <p:cond evt="begin" delay="0">
                                      <p:tn val="47"/>
                                    </p:cond>
                                  </p:end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 calcmode="lin" valueType="num">
                                      <p:cBhvr>
                                        <p:cTn id="51" dur="500" fill="hold"/>
                                        <p:tgtEl>
                                          <p:spTgt spid="15"/>
                                        </p:tgtEl>
                                        <p:attrNameLst>
                                          <p:attrName>style.rotation</p:attrName>
                                        </p:attrNameLst>
                                      </p:cBhvr>
                                      <p:tavLst>
                                        <p:tav tm="0">
                                          <p:val>
                                            <p:fltVal val="360"/>
                                          </p:val>
                                        </p:tav>
                                        <p:tav tm="100000">
                                          <p:val>
                                            <p:fltVal val="0"/>
                                          </p:val>
                                        </p:tav>
                                      </p:tavLst>
                                    </p:anim>
                                    <p:animEffect transition="in" filter="fade">
                                      <p:cBhvr>
                                        <p:cTn id="52" dur="500"/>
                                        <p:tgtEl>
                                          <p:spTgt spid="15"/>
                                        </p:tgtEl>
                                      </p:cBhvr>
                                    </p:animEffect>
                                  </p:childTnLst>
                                </p:cTn>
                              </p:par>
                              <p:par>
                                <p:cTn id="53" presetID="49" presetClass="entr" presetSubtype="0" decel="10000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style.rotation</p:attrName>
                                        </p:attrNameLst>
                                      </p:cBhvr>
                                      <p:tavLst>
                                        <p:tav tm="0">
                                          <p:val>
                                            <p:fltVal val="360"/>
                                          </p:val>
                                        </p:tav>
                                        <p:tav tm="100000">
                                          <p:val>
                                            <p:fltVal val="0"/>
                                          </p:val>
                                        </p:tav>
                                      </p:tavLst>
                                    </p:anim>
                                    <p:animEffect transition="in" filter="fade">
                                      <p:cBhvr>
                                        <p:cTn id="58" dur="500"/>
                                        <p:tgtEl>
                                          <p:spTgt spid="16"/>
                                        </p:tgtEl>
                                      </p:cBhvr>
                                    </p:animEffect>
                                  </p:childTnLst>
                                </p:cTn>
                              </p:par>
                              <p:par>
                                <p:cTn id="59" presetID="49" presetClass="entr" presetSubtype="0" decel="10000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 calcmode="lin" valueType="num">
                                      <p:cBhvr>
                                        <p:cTn id="63" dur="500" fill="hold"/>
                                        <p:tgtEl>
                                          <p:spTgt spid="17"/>
                                        </p:tgtEl>
                                        <p:attrNameLst>
                                          <p:attrName>style.rotation</p:attrName>
                                        </p:attrNameLst>
                                      </p:cBhvr>
                                      <p:tavLst>
                                        <p:tav tm="0">
                                          <p:val>
                                            <p:fltVal val="360"/>
                                          </p:val>
                                        </p:tav>
                                        <p:tav tm="100000">
                                          <p:val>
                                            <p:fltVal val="0"/>
                                          </p:val>
                                        </p:tav>
                                      </p:tavLst>
                                    </p:anim>
                                    <p:animEffect transition="in" filter="fade">
                                      <p:cBhvr>
                                        <p:cTn id="64" dur="500"/>
                                        <p:tgtEl>
                                          <p:spTgt spid="17"/>
                                        </p:tgtEl>
                                      </p:cBhvr>
                                    </p:animEffect>
                                  </p:childTnLst>
                                </p:cTn>
                              </p:par>
                              <p:par>
                                <p:cTn id="65" presetID="49" presetClass="entr" presetSubtype="0" decel="10000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 calcmode="lin" valueType="num">
                                      <p:cBhvr>
                                        <p:cTn id="69" dur="500" fill="hold"/>
                                        <p:tgtEl>
                                          <p:spTgt spid="18"/>
                                        </p:tgtEl>
                                        <p:attrNameLst>
                                          <p:attrName>style.rotation</p:attrName>
                                        </p:attrNameLst>
                                      </p:cBhvr>
                                      <p:tavLst>
                                        <p:tav tm="0">
                                          <p:val>
                                            <p:fltVal val="360"/>
                                          </p:val>
                                        </p:tav>
                                        <p:tav tm="100000">
                                          <p:val>
                                            <p:fltVal val="0"/>
                                          </p:val>
                                        </p:tav>
                                      </p:tavLst>
                                    </p:anim>
                                    <p:animEffect transition="in" filter="fade">
                                      <p:cBhvr>
                                        <p:cTn id="70" dur="500"/>
                                        <p:tgtEl>
                                          <p:spTgt spid="18"/>
                                        </p:tgtEl>
                                      </p:cBhvr>
                                    </p:animEffect>
                                  </p:childTnLst>
                                </p:cTn>
                              </p:par>
                            </p:childTnLst>
                          </p:cTn>
                        </p:par>
                        <p:par>
                          <p:cTn id="71" fill="hold">
                            <p:stCondLst>
                              <p:cond delay="500"/>
                            </p:stCondLst>
                            <p:childTnLst>
                              <p:par>
                                <p:cTn id="72" presetID="47" presetClass="entr" presetSubtype="0"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250"/>
                                        <p:tgtEl>
                                          <p:spTgt spid="21"/>
                                        </p:tgtEl>
                                      </p:cBhvr>
                                    </p:animEffect>
                                    <p:anim calcmode="lin" valueType="num">
                                      <p:cBhvr>
                                        <p:cTn id="75" dur="250" fill="hold"/>
                                        <p:tgtEl>
                                          <p:spTgt spid="21"/>
                                        </p:tgtEl>
                                        <p:attrNameLst>
                                          <p:attrName>ppt_x</p:attrName>
                                        </p:attrNameLst>
                                      </p:cBhvr>
                                      <p:tavLst>
                                        <p:tav tm="0">
                                          <p:val>
                                            <p:strVal val="#ppt_x"/>
                                          </p:val>
                                        </p:tav>
                                        <p:tav tm="100000">
                                          <p:val>
                                            <p:strVal val="#ppt_x"/>
                                          </p:val>
                                        </p:tav>
                                      </p:tavLst>
                                    </p:anim>
                                    <p:anim calcmode="lin" valueType="num">
                                      <p:cBhvr>
                                        <p:cTn id="76" dur="250" fill="hold"/>
                                        <p:tgtEl>
                                          <p:spTgt spid="21"/>
                                        </p:tgtEl>
                                        <p:attrNameLst>
                                          <p:attrName>ppt_y</p:attrName>
                                        </p:attrNameLst>
                                      </p:cBhvr>
                                      <p:tavLst>
                                        <p:tav tm="0">
                                          <p:val>
                                            <p:strVal val="#ppt_y-.1"/>
                                          </p:val>
                                        </p:tav>
                                        <p:tav tm="100000">
                                          <p:val>
                                            <p:strVal val="#ppt_y"/>
                                          </p:val>
                                        </p:tav>
                                      </p:tavLst>
                                    </p:anim>
                                  </p:childTnLst>
                                </p:cTn>
                              </p:par>
                            </p:childTnLst>
                          </p:cTn>
                        </p:par>
                        <p:par>
                          <p:cTn id="77" fill="hold">
                            <p:stCondLst>
                              <p:cond delay="750"/>
                            </p:stCondLst>
                            <p:childTnLst>
                              <p:par>
                                <p:cTn id="78" presetID="14" presetClass="entr" presetSubtype="10" fill="hold" grpId="0" nodeType="after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randombar(horizontal)">
                                      <p:cBhvr>
                                        <p:cTn id="80" dur="500"/>
                                        <p:tgtEl>
                                          <p:spTgt spid="24"/>
                                        </p:tgtEl>
                                      </p:cBhvr>
                                    </p:animEffect>
                                  </p:childTnLst>
                                </p:cTn>
                              </p:par>
                            </p:childTnLst>
                          </p:cTn>
                        </p:par>
                        <p:par>
                          <p:cTn id="81" fill="hold">
                            <p:stCondLst>
                              <p:cond delay="1250"/>
                            </p:stCondLst>
                            <p:childTnLst>
                              <p:par>
                                <p:cTn id="82" presetID="52" presetClass="entr" presetSubtype="0" fill="hold" grpId="0" nodeType="afterEffect">
                                  <p:stCondLst>
                                    <p:cond delay="0"/>
                                  </p:stCondLst>
                                  <p:iterate type="lt">
                                    <p:tmPct val="10000"/>
                                  </p:iterate>
                                  <p:childTnLst>
                                    <p:set>
                                      <p:cBhvr>
                                        <p:cTn id="83" dur="1" fill="hold">
                                          <p:stCondLst>
                                            <p:cond delay="0"/>
                                          </p:stCondLst>
                                        </p:cTn>
                                        <p:tgtEl>
                                          <p:spTgt spid="26">
                                            <p:txEl>
                                              <p:pRg st="0" end="0"/>
                                            </p:txEl>
                                          </p:spTgt>
                                        </p:tgtEl>
                                        <p:attrNameLst>
                                          <p:attrName>style.visibility</p:attrName>
                                        </p:attrNameLst>
                                      </p:cBhvr>
                                      <p:to>
                                        <p:strVal val="visible"/>
                                      </p:to>
                                    </p:set>
                                    <p:animScale>
                                      <p:cBhvr>
                                        <p:cTn id="84" dur="1000" decel="50000" fill="hold">
                                          <p:stCondLst>
                                            <p:cond delay="0"/>
                                          </p:stCondLst>
                                        </p:cTn>
                                        <p:tgtEl>
                                          <p:spTgt spid="26">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5" dur="1000" decel="50000" fill="hold">
                                          <p:stCondLst>
                                            <p:cond delay="0"/>
                                          </p:stCondLst>
                                        </p:cTn>
                                        <p:tgtEl>
                                          <p:spTgt spid="26">
                                            <p:txEl>
                                              <p:pRg st="0" end="0"/>
                                            </p:txEl>
                                          </p:spTgt>
                                        </p:tgtEl>
                                        <p:attrNameLst>
                                          <p:attrName>ppt_x</p:attrName>
                                          <p:attrName>ppt_y</p:attrName>
                                        </p:attrNameLst>
                                      </p:cBhvr>
                                    </p:animMotion>
                                    <p:animEffect transition="in" filter="fade">
                                      <p:cBhvr>
                                        <p:cTn id="86" dur="10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4" grpId="0" animBg="1"/>
      <p:bldP spid="15" grpId="0"/>
      <p:bldP spid="16" grpId="0" animBg="1"/>
      <p:bldP spid="17" grpId="0" animBg="1"/>
      <p:bldP spid="18" grpId="0" animBg="1"/>
      <p:bldP spid="24" grpId="0"/>
      <p:bldP spid="2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495</Words>
  <Application>Microsoft Office PowerPoint</Application>
  <PresentationFormat>宽屏</PresentationFormat>
  <Paragraphs>96</Paragraphs>
  <Slides>9</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Clear Sans Light</vt:lpstr>
      <vt:lpstr>方正尚酷简体</vt:lpstr>
      <vt:lpstr>宋体</vt:lpstr>
      <vt:lpstr>腾祥澜黑简</vt:lpstr>
      <vt:lpstr>微软雅黑</vt:lpstr>
      <vt:lpstr>微软雅黑 Light</vt:lpstr>
      <vt:lpstr>Agency FB</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 </cp:lastModifiedBy>
  <cp:revision>21</cp:revision>
  <dcterms:created xsi:type="dcterms:W3CDTF">2017-10-08T13:44:21Z</dcterms:created>
  <dcterms:modified xsi:type="dcterms:W3CDTF">2018-11-06T02:51:27Z</dcterms:modified>
</cp:coreProperties>
</file>