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371" r:id="rId6"/>
    <p:sldId id="259" r:id="rId7"/>
    <p:sldId id="332" r:id="rId9"/>
    <p:sldId id="361" r:id="rId10"/>
    <p:sldId id="321" r:id="rId11"/>
    <p:sldId id="319" r:id="rId12"/>
    <p:sldId id="330" r:id="rId13"/>
    <p:sldId id="329" r:id="rId14"/>
    <p:sldId id="331" r:id="rId15"/>
    <p:sldId id="362" r:id="rId16"/>
    <p:sldId id="261" r:id="rId17"/>
    <p:sldId id="33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3E"/>
    <a:srgbClr val="D5D7D5"/>
    <a:srgbClr val="F9B359"/>
    <a:srgbClr val="969F98"/>
    <a:srgbClr val="F9FAFB"/>
    <a:srgbClr val="FCFCFD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160"/>
        <p:guide pos="3840"/>
        <p:guide pos="7242"/>
        <p:guide pos="438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-116207" y="-51764"/>
            <a:ext cx="1242441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Webhosting</a:t>
            </a:r>
            <a:endParaRPr lang="en-US" altLang="zh-CN" sz="166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8" y="135464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5"/>
            </p:custDataLst>
          </p:nvPr>
        </p:nvSpPr>
        <p:spPr>
          <a:xfrm flipV="1">
            <a:off x="5021868" y="5185477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/>
          <p:cNvSpPr txBox="1"/>
          <p:nvPr>
            <p:custDataLst>
              <p:tags r:id="rId6"/>
            </p:custDataLst>
          </p:nvPr>
        </p:nvSpPr>
        <p:spPr>
          <a:xfrm>
            <a:off x="4676775" y="4232261"/>
            <a:ext cx="2839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F403E"/>
                </a:solidFill>
                <a:latin typeface="+mn-ea"/>
              </a:rPr>
              <a:t>Reporter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7117201 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姜子玥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7" name="PA_文本框 26"/>
          <p:cNvSpPr txBox="1"/>
          <p:nvPr>
            <p:custDataLst>
              <p:tags r:id="rId7"/>
            </p:custDataLst>
          </p:nvPr>
        </p:nvSpPr>
        <p:spPr>
          <a:xfrm>
            <a:off x="3537267" y="3115748"/>
            <a:ext cx="5117465" cy="70675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3F403E"/>
                </a:solidFill>
                <a:latin typeface="+mj-ea"/>
                <a:ea typeface="+mj-ea"/>
              </a:rPr>
              <a:t>Web hosting service</a:t>
            </a:r>
            <a:endParaRPr 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/>
          <p:cNvSpPr txBox="1"/>
          <p:nvPr>
            <p:custDataLst>
              <p:tags r:id="rId8"/>
            </p:custDataLst>
          </p:nvPr>
        </p:nvSpPr>
        <p:spPr>
          <a:xfrm>
            <a:off x="5021579" y="1842028"/>
            <a:ext cx="214884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mtClean="0">
                <a:solidFill>
                  <a:srgbClr val="F9B359"/>
                </a:solidFill>
                <a:latin typeface="+mj-ea"/>
                <a:ea typeface="+mj-ea"/>
              </a:rPr>
              <a:t>2020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PA_文本框 29"/>
          <p:cNvSpPr txBox="1"/>
          <p:nvPr>
            <p:custDataLst>
              <p:tags r:id="rId9"/>
            </p:custDataLst>
          </p:nvPr>
        </p:nvSpPr>
        <p:spPr>
          <a:xfrm>
            <a:off x="4644708" y="4600561"/>
            <a:ext cx="3054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rgbClr val="3F403E"/>
                </a:solidFill>
                <a:latin typeface="+mn-ea"/>
              </a:rPr>
              <a:t>Teammate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71Y17106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岑惠儿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7595" y="5684754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dirty="0">
                <a:solidFill>
                  <a:srgbClr val="969F98"/>
                </a:solidFill>
                <a:latin typeface="+mn-ea"/>
              </a:rPr>
              <a:t>2020 Presented by Jiang Ziyue</a:t>
            </a:r>
            <a:endParaRPr 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18200" y="424815"/>
            <a:ext cx="5313680" cy="2858135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786110" y="0"/>
            <a:ext cx="1405890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8020" y="2584335"/>
            <a:ext cx="4248168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Each virtual host has a different IP address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The web server is configured with multiple physical network interfaces or virtual network interfaces on the same physical interface.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The web server software uses the IP address the client connects to in order to determine which website to show the user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538856"/>
            <a:ext cx="1481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9B359"/>
                </a:solidFill>
                <a:latin typeface="+mj-ea"/>
                <a:ea typeface="+mj-ea"/>
              </a:rPr>
              <a:t>IP based </a:t>
            </a:r>
            <a:endParaRPr 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92439" y="2290157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59805" y="4334028"/>
            <a:ext cx="4248168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The virtual hosts serve multiple hostnames on a single machine with a single IP address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The server uses this information to determine which website to show the user</a:t>
            </a:r>
            <a:endParaRPr lang="en-US" altLang="zh-CN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88480" y="3515879"/>
            <a:ext cx="2089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9B359"/>
                </a:solidFill>
                <a:latin typeface="+mj-ea"/>
                <a:ea typeface="+mj-ea"/>
              </a:rPr>
              <a:t>Name based</a:t>
            </a:r>
            <a:endParaRPr 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9" name="图片 8" descr="Showcase_of_nameservers"/>
          <p:cNvPicPr>
            <a:picLocks noChangeAspect="1"/>
          </p:cNvPicPr>
          <p:nvPr/>
        </p:nvPicPr>
        <p:blipFill>
          <a:blip r:embed="rId1"/>
          <a:srcRect r="12022"/>
          <a:stretch>
            <a:fillRect/>
          </a:stretch>
        </p:blipFill>
        <p:spPr>
          <a:xfrm>
            <a:off x="5918200" y="424815"/>
            <a:ext cx="5195570" cy="28575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>
            <a:off x="6059764" y="413002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1970" y="362585"/>
            <a:ext cx="4540885" cy="624840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2287" y="453395"/>
            <a:ext cx="4540885" cy="46037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p>
            <a:pPr algn="ctr"/>
            <a:r>
              <a:rPr lang="en-US" sz="2400" b="1" dirty="0">
                <a:solidFill>
                  <a:schemeClr val="bg1"/>
                </a:solidFill>
                <a:latin typeface="+mj-ea"/>
                <a:ea typeface="+mj-ea"/>
              </a:rPr>
              <a:t>Shared web hosting services</a:t>
            </a:r>
            <a:endParaRPr 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0090" y="1640840"/>
            <a:ext cx="4949825" cy="4667885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70986" y="1444742"/>
            <a:ext cx="4710344" cy="4863983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2226" y="5701708"/>
            <a:ext cx="4367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9B359"/>
                </a:solidFill>
                <a:latin typeface="+mj-ea"/>
                <a:ea typeface="+mj-ea"/>
              </a:rPr>
              <a:t>Cloud hosting layers</a:t>
            </a:r>
            <a:endParaRPr 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29400" y="1444625"/>
            <a:ext cx="465264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Three standard models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Infrastructure as a service</a:t>
            </a:r>
            <a:r>
              <a:rPr lang="zh-CN" altLang="en-US">
                <a:sym typeface="+mn-ea"/>
              </a:rPr>
              <a:t>（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IaaS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）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Platform as a service (PaaS)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Software as a service (SaaS)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70733" y="669599"/>
            <a:ext cx="3050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rPr>
              <a:t>Cloud hosting</a:t>
            </a:r>
            <a:endParaRPr lang="en-US" sz="3200" b="1" dirty="0">
              <a:solidFill>
                <a:schemeClr val="bg1">
                  <a:alpha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图片 4" descr="Cloud_computing_lay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640840"/>
            <a:ext cx="4950460" cy="40062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0980" y="3056255"/>
            <a:ext cx="4711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IaaS: provide high-level APIs used to dereference various low-level details of underlying network infrastructure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570345" y="4211955"/>
            <a:ext cx="471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PaaS</a:t>
            </a:r>
            <a:r>
              <a:rPr lang="zh-CN" altLang="en-US"/>
              <a:t>：</a:t>
            </a:r>
            <a:r>
              <a:rPr lang="en-US" altLang="zh-CN"/>
              <a:t> offer a development environment to application developers.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629400" y="5179695"/>
            <a:ext cx="471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SaaS</a:t>
            </a:r>
            <a:r>
              <a:rPr lang="zh-CN" altLang="en-US"/>
              <a:t>：</a:t>
            </a:r>
            <a:r>
              <a:rPr lang="en-US" altLang="zh-CN"/>
              <a:t>users gain access to application software and databases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72904" y="2751891"/>
            <a:ext cx="2244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CFCFD"/>
                </a:solidFill>
                <a:latin typeface="+mj-ea"/>
                <a:ea typeface="+mj-ea"/>
              </a:rPr>
              <a:t>Security</a:t>
            </a:r>
            <a:endParaRPr 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D"/>
                </a:solidFill>
                <a:latin typeface="+mn-ea"/>
              </a:rPr>
              <a:t>In this part, I will present some ways web hosts use to guarantee the safety of web hosting and the current market of web hosting service.</a:t>
            </a:r>
            <a:endParaRPr lang="en-US" dirty="0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5077" y="1046742"/>
            <a:ext cx="29597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4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5690" y="5172309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69F98"/>
                </a:solidFill>
                <a:latin typeface="+mn-ea"/>
              </a:rPr>
              <a:t>2020 Presented by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Ziyue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Jiang 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76586" y="1666368"/>
            <a:ext cx="5039547" cy="489670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95325" y="1012711"/>
            <a:ext cx="4949980" cy="4949980"/>
            <a:chOff x="695325" y="1012711"/>
            <a:chExt cx="4949980" cy="4949980"/>
          </a:xfrm>
        </p:grpSpPr>
        <p:sp>
          <p:nvSpPr>
            <p:cNvPr id="3" name="任意多边形: 形状 2"/>
            <p:cNvSpPr/>
            <p:nvPr/>
          </p:nvSpPr>
          <p:spPr>
            <a:xfrm>
              <a:off x="2431867" y="2749252"/>
              <a:ext cx="1476898" cy="1476897"/>
            </a:xfrm>
            <a:custGeom>
              <a:avLst/>
              <a:gdLst>
                <a:gd name="connsiteX0" fmla="*/ 0 w 1301501"/>
                <a:gd name="connsiteY0" fmla="*/ 650751 h 1301501"/>
                <a:gd name="connsiteX1" fmla="*/ 650751 w 1301501"/>
                <a:gd name="connsiteY1" fmla="*/ 0 h 1301501"/>
                <a:gd name="connsiteX2" fmla="*/ 1301502 w 1301501"/>
                <a:gd name="connsiteY2" fmla="*/ 650751 h 1301501"/>
                <a:gd name="connsiteX3" fmla="*/ 650751 w 1301501"/>
                <a:gd name="connsiteY3" fmla="*/ 1301502 h 1301501"/>
                <a:gd name="connsiteX4" fmla="*/ 0 w 1301501"/>
                <a:gd name="connsiteY4" fmla="*/ 650751 h 130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01" h="1301501">
                  <a:moveTo>
                    <a:pt x="0" y="650751"/>
                  </a:moveTo>
                  <a:cubicBezTo>
                    <a:pt x="0" y="291351"/>
                    <a:pt x="291351" y="0"/>
                    <a:pt x="650751" y="0"/>
                  </a:cubicBezTo>
                  <a:cubicBezTo>
                    <a:pt x="1010151" y="0"/>
                    <a:pt x="1301502" y="291351"/>
                    <a:pt x="1301502" y="650751"/>
                  </a:cubicBezTo>
                  <a:cubicBezTo>
                    <a:pt x="1301502" y="1010151"/>
                    <a:pt x="1010151" y="1301502"/>
                    <a:pt x="650751" y="1301502"/>
                  </a:cubicBezTo>
                  <a:cubicBezTo>
                    <a:pt x="291351" y="1301502"/>
                    <a:pt x="0" y="1010151"/>
                    <a:pt x="0" y="650751"/>
                  </a:cubicBezTo>
                  <a:close/>
                </a:path>
              </a:pathLst>
            </a:custGeom>
            <a:solidFill>
              <a:srgbClr val="F9FAFB"/>
            </a:solidFill>
            <a:ln w="635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430" tIns="227430" rIns="227430" bIns="2274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>
                <a:solidFill>
                  <a:srgbClr val="3F403E"/>
                </a:solidFill>
              </a:endParaRPr>
            </a:p>
          </p:txBody>
        </p:sp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2868620" y="3478473"/>
              <a:ext cx="603390" cy="287855"/>
            </a:xfrm>
            <a:custGeom>
              <a:avLst/>
              <a:gdLst>
                <a:gd name="T0" fmla="*/ 1465 w 1508"/>
                <a:gd name="T1" fmla="*/ 7 h 723"/>
                <a:gd name="T2" fmla="*/ 1421 w 1508"/>
                <a:gd name="T3" fmla="*/ 50 h 723"/>
                <a:gd name="T4" fmla="*/ 1421 w 1508"/>
                <a:gd name="T5" fmla="*/ 443 h 723"/>
                <a:gd name="T6" fmla="*/ 1228 w 1508"/>
                <a:gd name="T7" fmla="*/ 636 h 723"/>
                <a:gd name="T8" fmla="*/ 280 w 1508"/>
                <a:gd name="T9" fmla="*/ 636 h 723"/>
                <a:gd name="T10" fmla="*/ 86 w 1508"/>
                <a:gd name="T11" fmla="*/ 443 h 723"/>
                <a:gd name="T12" fmla="*/ 86 w 1508"/>
                <a:gd name="T13" fmla="*/ 43 h 723"/>
                <a:gd name="T14" fmla="*/ 43 w 1508"/>
                <a:gd name="T15" fmla="*/ 0 h 723"/>
                <a:gd name="T16" fmla="*/ 0 w 1508"/>
                <a:gd name="T17" fmla="*/ 43 h 723"/>
                <a:gd name="T18" fmla="*/ 0 w 1508"/>
                <a:gd name="T19" fmla="*/ 443 h 723"/>
                <a:gd name="T20" fmla="*/ 280 w 1508"/>
                <a:gd name="T21" fmla="*/ 723 h 723"/>
                <a:gd name="T22" fmla="*/ 1228 w 1508"/>
                <a:gd name="T23" fmla="*/ 723 h 723"/>
                <a:gd name="T24" fmla="*/ 1508 w 1508"/>
                <a:gd name="T25" fmla="*/ 443 h 723"/>
                <a:gd name="T26" fmla="*/ 1508 w 1508"/>
                <a:gd name="T27" fmla="*/ 50 h 723"/>
                <a:gd name="T28" fmla="*/ 1465 w 1508"/>
                <a:gd name="T29" fmla="*/ 7 h 723"/>
                <a:gd name="T30" fmla="*/ 1465 w 1508"/>
                <a:gd name="T31" fmla="*/ 7 h 723"/>
                <a:gd name="T32" fmla="*/ 1465 w 1508"/>
                <a:gd name="T33" fmla="*/ 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8" h="723">
                  <a:moveTo>
                    <a:pt x="1465" y="7"/>
                  </a:moveTo>
                  <a:cubicBezTo>
                    <a:pt x="1441" y="7"/>
                    <a:pt x="1421" y="26"/>
                    <a:pt x="1421" y="50"/>
                  </a:cubicBezTo>
                  <a:cubicBezTo>
                    <a:pt x="1421" y="443"/>
                    <a:pt x="1421" y="443"/>
                    <a:pt x="1421" y="443"/>
                  </a:cubicBezTo>
                  <a:cubicBezTo>
                    <a:pt x="1421" y="550"/>
                    <a:pt x="1334" y="636"/>
                    <a:pt x="1228" y="636"/>
                  </a:cubicBezTo>
                  <a:cubicBezTo>
                    <a:pt x="280" y="636"/>
                    <a:pt x="280" y="636"/>
                    <a:pt x="280" y="636"/>
                  </a:cubicBezTo>
                  <a:cubicBezTo>
                    <a:pt x="173" y="636"/>
                    <a:pt x="86" y="549"/>
                    <a:pt x="86" y="4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597"/>
                    <a:pt x="126" y="723"/>
                    <a:pt x="280" y="723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382" y="723"/>
                    <a:pt x="1508" y="597"/>
                    <a:pt x="1508" y="443"/>
                  </a:cubicBezTo>
                  <a:cubicBezTo>
                    <a:pt x="1508" y="50"/>
                    <a:pt x="1508" y="50"/>
                    <a:pt x="1508" y="50"/>
                  </a:cubicBezTo>
                  <a:cubicBezTo>
                    <a:pt x="1508" y="26"/>
                    <a:pt x="1489" y="7"/>
                    <a:pt x="1465" y="7"/>
                  </a:cubicBezTo>
                  <a:close/>
                  <a:moveTo>
                    <a:pt x="1465" y="7"/>
                  </a:moveTo>
                  <a:cubicBezTo>
                    <a:pt x="1465" y="7"/>
                    <a:pt x="1465" y="7"/>
                    <a:pt x="1465" y="7"/>
                  </a:cubicBezTo>
                </a:path>
              </a:pathLst>
            </a:custGeom>
            <a:solidFill>
              <a:srgbClr val="F9B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3042072" y="3209071"/>
              <a:ext cx="256487" cy="426246"/>
            </a:xfrm>
            <a:custGeom>
              <a:avLst/>
              <a:gdLst>
                <a:gd name="T0" fmla="*/ 292 w 644"/>
                <a:gd name="T1" fmla="*/ 1055 h 1067"/>
                <a:gd name="T2" fmla="*/ 322 w 644"/>
                <a:gd name="T3" fmla="*/ 1067 h 1067"/>
                <a:gd name="T4" fmla="*/ 352 w 644"/>
                <a:gd name="T5" fmla="*/ 1055 h 1067"/>
                <a:gd name="T6" fmla="*/ 627 w 644"/>
                <a:gd name="T7" fmla="*/ 780 h 1067"/>
                <a:gd name="T8" fmla="*/ 627 w 644"/>
                <a:gd name="T9" fmla="*/ 719 h 1067"/>
                <a:gd name="T10" fmla="*/ 566 w 644"/>
                <a:gd name="T11" fmla="*/ 719 h 1067"/>
                <a:gd name="T12" fmla="*/ 365 w 644"/>
                <a:gd name="T13" fmla="*/ 920 h 1067"/>
                <a:gd name="T14" fmla="*/ 365 w 644"/>
                <a:gd name="T15" fmla="*/ 43 h 1067"/>
                <a:gd name="T16" fmla="*/ 322 w 644"/>
                <a:gd name="T17" fmla="*/ 0 h 1067"/>
                <a:gd name="T18" fmla="*/ 279 w 644"/>
                <a:gd name="T19" fmla="*/ 43 h 1067"/>
                <a:gd name="T20" fmla="*/ 279 w 644"/>
                <a:gd name="T21" fmla="*/ 920 h 1067"/>
                <a:gd name="T22" fmla="*/ 78 w 644"/>
                <a:gd name="T23" fmla="*/ 719 h 1067"/>
                <a:gd name="T24" fmla="*/ 17 w 644"/>
                <a:gd name="T25" fmla="*/ 719 h 1067"/>
                <a:gd name="T26" fmla="*/ 17 w 644"/>
                <a:gd name="T27" fmla="*/ 780 h 1067"/>
                <a:gd name="T28" fmla="*/ 292 w 644"/>
                <a:gd name="T29" fmla="*/ 1055 h 1067"/>
                <a:gd name="T30" fmla="*/ 292 w 644"/>
                <a:gd name="T31" fmla="*/ 1055 h 1067"/>
                <a:gd name="T32" fmla="*/ 292 w 644"/>
                <a:gd name="T33" fmla="*/ 1055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" h="1067">
                  <a:moveTo>
                    <a:pt x="292" y="1055"/>
                  </a:moveTo>
                  <a:cubicBezTo>
                    <a:pt x="300" y="1063"/>
                    <a:pt x="311" y="1067"/>
                    <a:pt x="322" y="1067"/>
                  </a:cubicBezTo>
                  <a:cubicBezTo>
                    <a:pt x="333" y="1067"/>
                    <a:pt x="344" y="1063"/>
                    <a:pt x="352" y="1055"/>
                  </a:cubicBezTo>
                  <a:cubicBezTo>
                    <a:pt x="627" y="780"/>
                    <a:pt x="627" y="780"/>
                    <a:pt x="627" y="780"/>
                  </a:cubicBezTo>
                  <a:cubicBezTo>
                    <a:pt x="644" y="763"/>
                    <a:pt x="644" y="736"/>
                    <a:pt x="627" y="719"/>
                  </a:cubicBezTo>
                  <a:cubicBezTo>
                    <a:pt x="610" y="702"/>
                    <a:pt x="583" y="702"/>
                    <a:pt x="566" y="719"/>
                  </a:cubicBezTo>
                  <a:cubicBezTo>
                    <a:pt x="365" y="920"/>
                    <a:pt x="365" y="920"/>
                    <a:pt x="365" y="920"/>
                  </a:cubicBezTo>
                  <a:cubicBezTo>
                    <a:pt x="365" y="43"/>
                    <a:pt x="365" y="43"/>
                    <a:pt x="365" y="43"/>
                  </a:cubicBezTo>
                  <a:cubicBezTo>
                    <a:pt x="365" y="19"/>
                    <a:pt x="346" y="0"/>
                    <a:pt x="322" y="0"/>
                  </a:cubicBezTo>
                  <a:cubicBezTo>
                    <a:pt x="298" y="0"/>
                    <a:pt x="279" y="19"/>
                    <a:pt x="279" y="43"/>
                  </a:cubicBezTo>
                  <a:cubicBezTo>
                    <a:pt x="279" y="920"/>
                    <a:pt x="279" y="920"/>
                    <a:pt x="279" y="920"/>
                  </a:cubicBezTo>
                  <a:cubicBezTo>
                    <a:pt x="78" y="719"/>
                    <a:pt x="78" y="719"/>
                    <a:pt x="78" y="719"/>
                  </a:cubicBezTo>
                  <a:cubicBezTo>
                    <a:pt x="61" y="702"/>
                    <a:pt x="34" y="702"/>
                    <a:pt x="17" y="719"/>
                  </a:cubicBezTo>
                  <a:cubicBezTo>
                    <a:pt x="0" y="736"/>
                    <a:pt x="0" y="763"/>
                    <a:pt x="17" y="780"/>
                  </a:cubicBezTo>
                  <a:lnTo>
                    <a:pt x="292" y="1055"/>
                  </a:lnTo>
                  <a:close/>
                  <a:moveTo>
                    <a:pt x="292" y="1055"/>
                  </a:moveTo>
                  <a:cubicBezTo>
                    <a:pt x="292" y="1055"/>
                    <a:pt x="292" y="1055"/>
                    <a:pt x="292" y="1055"/>
                  </a:cubicBezTo>
                </a:path>
              </a:pathLst>
            </a:custGeom>
            <a:solidFill>
              <a:srgbClr val="F9B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29111" y="1666368"/>
              <a:ext cx="3682405" cy="368240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556396" y="1012711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4417469" y="2873782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2556396" y="4734855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695325" y="2873782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grpSp>
          <p:nvGrpSpPr>
            <p:cNvPr id="8" name="Group 47"/>
            <p:cNvGrpSpPr>
              <a:grpSpLocks noChangeAspect="1"/>
            </p:cNvGrpSpPr>
            <p:nvPr/>
          </p:nvGrpSpPr>
          <p:grpSpPr bwMode="auto">
            <a:xfrm>
              <a:off x="2947933" y="1349268"/>
              <a:ext cx="444762" cy="554721"/>
              <a:chOff x="4142" y="402"/>
              <a:chExt cx="271" cy="338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9" name="Freeform 48"/>
              <p:cNvSpPr>
                <a:spLocks noEditPoints="1"/>
              </p:cNvSpPr>
              <p:nvPr/>
            </p:nvSpPr>
            <p:spPr bwMode="auto">
              <a:xfrm>
                <a:off x="4142" y="461"/>
                <a:ext cx="211" cy="279"/>
              </a:xfrm>
              <a:custGeom>
                <a:avLst/>
                <a:gdLst>
                  <a:gd name="T0" fmla="*/ 850 w 973"/>
                  <a:gd name="T1" fmla="*/ 0 h 1290"/>
                  <a:gd name="T2" fmla="*/ 124 w 973"/>
                  <a:gd name="T3" fmla="*/ 0 h 1290"/>
                  <a:gd name="T4" fmla="*/ 0 w 973"/>
                  <a:gd name="T5" fmla="*/ 124 h 1290"/>
                  <a:gd name="T6" fmla="*/ 0 w 973"/>
                  <a:gd name="T7" fmla="*/ 1166 h 1290"/>
                  <a:gd name="T8" fmla="*/ 124 w 973"/>
                  <a:gd name="T9" fmla="*/ 1290 h 1290"/>
                  <a:gd name="T10" fmla="*/ 850 w 973"/>
                  <a:gd name="T11" fmla="*/ 1290 h 1290"/>
                  <a:gd name="T12" fmla="*/ 973 w 973"/>
                  <a:gd name="T13" fmla="*/ 1166 h 1290"/>
                  <a:gd name="T14" fmla="*/ 973 w 973"/>
                  <a:gd name="T15" fmla="*/ 124 h 1290"/>
                  <a:gd name="T16" fmla="*/ 850 w 973"/>
                  <a:gd name="T17" fmla="*/ 0 h 1290"/>
                  <a:gd name="T18" fmla="*/ 887 w 973"/>
                  <a:gd name="T19" fmla="*/ 1166 h 1290"/>
                  <a:gd name="T20" fmla="*/ 850 w 973"/>
                  <a:gd name="T21" fmla="*/ 1203 h 1290"/>
                  <a:gd name="T22" fmla="*/ 123 w 973"/>
                  <a:gd name="T23" fmla="*/ 1203 h 1290"/>
                  <a:gd name="T24" fmla="*/ 86 w 973"/>
                  <a:gd name="T25" fmla="*/ 1166 h 1290"/>
                  <a:gd name="T26" fmla="*/ 86 w 973"/>
                  <a:gd name="T27" fmla="*/ 124 h 1290"/>
                  <a:gd name="T28" fmla="*/ 123 w 973"/>
                  <a:gd name="T29" fmla="*/ 87 h 1290"/>
                  <a:gd name="T30" fmla="*/ 850 w 973"/>
                  <a:gd name="T31" fmla="*/ 87 h 1290"/>
                  <a:gd name="T32" fmla="*/ 887 w 973"/>
                  <a:gd name="T33" fmla="*/ 124 h 1290"/>
                  <a:gd name="T34" fmla="*/ 887 w 973"/>
                  <a:gd name="T35" fmla="*/ 1166 h 1290"/>
                  <a:gd name="T36" fmla="*/ 887 w 973"/>
                  <a:gd name="T37" fmla="*/ 1166 h 1290"/>
                  <a:gd name="T38" fmla="*/ 887 w 973"/>
                  <a:gd name="T39" fmla="*/ 1166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73" h="1290">
                    <a:moveTo>
                      <a:pt x="850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5" y="0"/>
                      <a:pt x="0" y="56"/>
                      <a:pt x="0" y="124"/>
                    </a:cubicBezTo>
                    <a:cubicBezTo>
                      <a:pt x="0" y="1166"/>
                      <a:pt x="0" y="1166"/>
                      <a:pt x="0" y="1166"/>
                    </a:cubicBezTo>
                    <a:cubicBezTo>
                      <a:pt x="0" y="1234"/>
                      <a:pt x="55" y="1290"/>
                      <a:pt x="124" y="1290"/>
                    </a:cubicBezTo>
                    <a:cubicBezTo>
                      <a:pt x="850" y="1290"/>
                      <a:pt x="850" y="1290"/>
                      <a:pt x="850" y="1290"/>
                    </a:cubicBezTo>
                    <a:cubicBezTo>
                      <a:pt x="918" y="1290"/>
                      <a:pt x="973" y="1234"/>
                      <a:pt x="973" y="1166"/>
                    </a:cubicBezTo>
                    <a:cubicBezTo>
                      <a:pt x="973" y="124"/>
                      <a:pt x="973" y="124"/>
                      <a:pt x="973" y="124"/>
                    </a:cubicBezTo>
                    <a:cubicBezTo>
                      <a:pt x="973" y="56"/>
                      <a:pt x="918" y="0"/>
                      <a:pt x="850" y="0"/>
                    </a:cubicBezTo>
                    <a:close/>
                    <a:moveTo>
                      <a:pt x="887" y="1166"/>
                    </a:moveTo>
                    <a:cubicBezTo>
                      <a:pt x="887" y="1186"/>
                      <a:pt x="870" y="1203"/>
                      <a:pt x="850" y="1203"/>
                    </a:cubicBezTo>
                    <a:cubicBezTo>
                      <a:pt x="123" y="1203"/>
                      <a:pt x="123" y="1203"/>
                      <a:pt x="123" y="1203"/>
                    </a:cubicBezTo>
                    <a:cubicBezTo>
                      <a:pt x="103" y="1203"/>
                      <a:pt x="86" y="1186"/>
                      <a:pt x="86" y="1166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03"/>
                      <a:pt x="103" y="87"/>
                      <a:pt x="123" y="87"/>
                    </a:cubicBezTo>
                    <a:cubicBezTo>
                      <a:pt x="850" y="87"/>
                      <a:pt x="850" y="87"/>
                      <a:pt x="850" y="87"/>
                    </a:cubicBezTo>
                    <a:cubicBezTo>
                      <a:pt x="870" y="87"/>
                      <a:pt x="887" y="103"/>
                      <a:pt x="887" y="124"/>
                    </a:cubicBezTo>
                    <a:lnTo>
                      <a:pt x="887" y="1166"/>
                    </a:lnTo>
                    <a:close/>
                    <a:moveTo>
                      <a:pt x="887" y="1166"/>
                    </a:moveTo>
                    <a:cubicBezTo>
                      <a:pt x="887" y="1166"/>
                      <a:pt x="887" y="1166"/>
                      <a:pt x="887" y="11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10" name="Freeform 49"/>
              <p:cNvSpPr>
                <a:spLocks noEditPoints="1"/>
              </p:cNvSpPr>
              <p:nvPr/>
            </p:nvSpPr>
            <p:spPr bwMode="auto">
              <a:xfrm>
                <a:off x="4202" y="402"/>
                <a:ext cx="211" cy="279"/>
              </a:xfrm>
              <a:custGeom>
                <a:avLst/>
                <a:gdLst>
                  <a:gd name="T0" fmla="*/ 850 w 973"/>
                  <a:gd name="T1" fmla="*/ 0 h 1289"/>
                  <a:gd name="T2" fmla="*/ 123 w 973"/>
                  <a:gd name="T3" fmla="*/ 0 h 1289"/>
                  <a:gd name="T4" fmla="*/ 0 w 973"/>
                  <a:gd name="T5" fmla="*/ 124 h 1289"/>
                  <a:gd name="T6" fmla="*/ 43 w 973"/>
                  <a:gd name="T7" fmla="*/ 167 h 1289"/>
                  <a:gd name="T8" fmla="*/ 86 w 973"/>
                  <a:gd name="T9" fmla="*/ 124 h 1289"/>
                  <a:gd name="T10" fmla="*/ 123 w 973"/>
                  <a:gd name="T11" fmla="*/ 86 h 1289"/>
                  <a:gd name="T12" fmla="*/ 850 w 973"/>
                  <a:gd name="T13" fmla="*/ 86 h 1289"/>
                  <a:gd name="T14" fmla="*/ 887 w 973"/>
                  <a:gd name="T15" fmla="*/ 124 h 1289"/>
                  <a:gd name="T16" fmla="*/ 887 w 973"/>
                  <a:gd name="T17" fmla="*/ 1166 h 1289"/>
                  <a:gd name="T18" fmla="*/ 850 w 973"/>
                  <a:gd name="T19" fmla="*/ 1203 h 1289"/>
                  <a:gd name="T20" fmla="*/ 806 w 973"/>
                  <a:gd name="T21" fmla="*/ 1246 h 1289"/>
                  <a:gd name="T22" fmla="*/ 850 w 973"/>
                  <a:gd name="T23" fmla="*/ 1289 h 1289"/>
                  <a:gd name="T24" fmla="*/ 973 w 973"/>
                  <a:gd name="T25" fmla="*/ 1166 h 1289"/>
                  <a:gd name="T26" fmla="*/ 973 w 973"/>
                  <a:gd name="T27" fmla="*/ 124 h 1289"/>
                  <a:gd name="T28" fmla="*/ 850 w 973"/>
                  <a:gd name="T29" fmla="*/ 0 h 1289"/>
                  <a:gd name="T30" fmla="*/ 850 w 973"/>
                  <a:gd name="T31" fmla="*/ 0 h 1289"/>
                  <a:gd name="T32" fmla="*/ 850 w 973"/>
                  <a:gd name="T33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3" h="1289">
                    <a:moveTo>
                      <a:pt x="850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55" y="0"/>
                      <a:pt x="0" y="55"/>
                      <a:pt x="0" y="124"/>
                    </a:cubicBezTo>
                    <a:cubicBezTo>
                      <a:pt x="0" y="148"/>
                      <a:pt x="19" y="167"/>
                      <a:pt x="43" y="167"/>
                    </a:cubicBezTo>
                    <a:cubicBezTo>
                      <a:pt x="67" y="167"/>
                      <a:pt x="86" y="148"/>
                      <a:pt x="86" y="124"/>
                    </a:cubicBezTo>
                    <a:cubicBezTo>
                      <a:pt x="86" y="103"/>
                      <a:pt x="103" y="86"/>
                      <a:pt x="123" y="86"/>
                    </a:cubicBezTo>
                    <a:cubicBezTo>
                      <a:pt x="850" y="86"/>
                      <a:pt x="850" y="86"/>
                      <a:pt x="850" y="86"/>
                    </a:cubicBezTo>
                    <a:cubicBezTo>
                      <a:pt x="870" y="86"/>
                      <a:pt x="887" y="103"/>
                      <a:pt x="887" y="124"/>
                    </a:cubicBezTo>
                    <a:cubicBezTo>
                      <a:pt x="887" y="1166"/>
                      <a:pt x="887" y="1166"/>
                      <a:pt x="887" y="1166"/>
                    </a:cubicBezTo>
                    <a:cubicBezTo>
                      <a:pt x="887" y="1186"/>
                      <a:pt x="870" y="1203"/>
                      <a:pt x="850" y="1203"/>
                    </a:cubicBezTo>
                    <a:cubicBezTo>
                      <a:pt x="826" y="1203"/>
                      <a:pt x="806" y="1222"/>
                      <a:pt x="806" y="1246"/>
                    </a:cubicBezTo>
                    <a:cubicBezTo>
                      <a:pt x="806" y="1270"/>
                      <a:pt x="826" y="1289"/>
                      <a:pt x="850" y="1289"/>
                    </a:cubicBezTo>
                    <a:cubicBezTo>
                      <a:pt x="918" y="1289"/>
                      <a:pt x="973" y="1234"/>
                      <a:pt x="973" y="1166"/>
                    </a:cubicBezTo>
                    <a:cubicBezTo>
                      <a:pt x="973" y="124"/>
                      <a:pt x="973" y="124"/>
                      <a:pt x="973" y="124"/>
                    </a:cubicBezTo>
                    <a:cubicBezTo>
                      <a:pt x="973" y="55"/>
                      <a:pt x="918" y="0"/>
                      <a:pt x="850" y="0"/>
                    </a:cubicBezTo>
                    <a:close/>
                    <a:moveTo>
                      <a:pt x="850" y="0"/>
                    </a:moveTo>
                    <a:cubicBezTo>
                      <a:pt x="850" y="0"/>
                      <a:pt x="850" y="0"/>
                      <a:pt x="8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  <p:sp>
          <p:nvSpPr>
            <p:cNvPr id="14" name="Freeform 121"/>
            <p:cNvSpPr>
              <a:spLocks noEditPoints="1"/>
            </p:cNvSpPr>
            <p:nvPr/>
          </p:nvSpPr>
          <p:spPr bwMode="auto">
            <a:xfrm>
              <a:off x="2912647" y="5092747"/>
              <a:ext cx="515334" cy="512050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70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5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70" y="1230"/>
                    <a:pt x="911" y="1173"/>
                    <a:pt x="1019" y="1079"/>
                  </a:cubicBezTo>
                  <a:cubicBezTo>
                    <a:pt x="1370" y="1430"/>
                    <a:pt x="1370" y="1430"/>
                    <a:pt x="1370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4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4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rgbClr val="3F403E"/>
            </a:solidFill>
            <a:ln>
              <a:noFill/>
            </a:ln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grpSp>
          <p:nvGrpSpPr>
            <p:cNvPr id="15" name="Group 182"/>
            <p:cNvGrpSpPr>
              <a:grpSpLocks noChangeAspect="1"/>
            </p:cNvGrpSpPr>
            <p:nvPr/>
          </p:nvGrpSpPr>
          <p:grpSpPr bwMode="auto">
            <a:xfrm>
              <a:off x="1040088" y="3209519"/>
              <a:ext cx="538310" cy="556363"/>
              <a:chOff x="773" y="2962"/>
              <a:chExt cx="328" cy="339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16" name="Freeform 183"/>
              <p:cNvSpPr>
                <a:spLocks noEditPoints="1"/>
              </p:cNvSpPr>
              <p:nvPr/>
            </p:nvSpPr>
            <p:spPr bwMode="auto">
              <a:xfrm>
                <a:off x="773" y="2962"/>
                <a:ext cx="279" cy="211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17" name="Freeform 184"/>
              <p:cNvSpPr>
                <a:spLocks noEditPoints="1"/>
              </p:cNvSpPr>
              <p:nvPr/>
            </p:nvSpPr>
            <p:spPr bwMode="auto">
              <a:xfrm>
                <a:off x="821" y="3090"/>
                <a:ext cx="280" cy="211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  <p:grpSp>
          <p:nvGrpSpPr>
            <p:cNvPr id="18" name="Group 210"/>
            <p:cNvGrpSpPr>
              <a:grpSpLocks noChangeAspect="1"/>
            </p:cNvGrpSpPr>
            <p:nvPr/>
          </p:nvGrpSpPr>
          <p:grpSpPr bwMode="auto">
            <a:xfrm>
              <a:off x="4781926" y="3219366"/>
              <a:ext cx="498921" cy="536669"/>
              <a:chOff x="3662" y="2962"/>
              <a:chExt cx="304" cy="327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19" name="Freeform 211"/>
              <p:cNvSpPr>
                <a:spLocks noEditPoints="1"/>
              </p:cNvSpPr>
              <p:nvPr/>
            </p:nvSpPr>
            <p:spPr bwMode="auto">
              <a:xfrm>
                <a:off x="3662" y="3188"/>
                <a:ext cx="118" cy="56"/>
              </a:xfrm>
              <a:custGeom>
                <a:avLst/>
                <a:gdLst>
                  <a:gd name="T0" fmla="*/ 524 w 547"/>
                  <a:gd name="T1" fmla="*/ 15 h 260"/>
                  <a:gd name="T2" fmla="*/ 463 w 547"/>
                  <a:gd name="T3" fmla="*/ 24 h 260"/>
                  <a:gd name="T4" fmla="*/ 162 w 547"/>
                  <a:gd name="T5" fmla="*/ 174 h 260"/>
                  <a:gd name="T6" fmla="*/ 43 w 547"/>
                  <a:gd name="T7" fmla="*/ 174 h 260"/>
                  <a:gd name="T8" fmla="*/ 0 w 547"/>
                  <a:gd name="T9" fmla="*/ 217 h 260"/>
                  <a:gd name="T10" fmla="*/ 43 w 547"/>
                  <a:gd name="T11" fmla="*/ 260 h 260"/>
                  <a:gd name="T12" fmla="*/ 163 w 547"/>
                  <a:gd name="T13" fmla="*/ 260 h 260"/>
                  <a:gd name="T14" fmla="*/ 372 w 547"/>
                  <a:gd name="T15" fmla="*/ 210 h 260"/>
                  <a:gd name="T16" fmla="*/ 532 w 547"/>
                  <a:gd name="T17" fmla="*/ 75 h 260"/>
                  <a:gd name="T18" fmla="*/ 524 w 547"/>
                  <a:gd name="T19" fmla="*/ 15 h 260"/>
                  <a:gd name="T20" fmla="*/ 524 w 547"/>
                  <a:gd name="T21" fmla="*/ 15 h 260"/>
                  <a:gd name="T22" fmla="*/ 524 w 547"/>
                  <a:gd name="T23" fmla="*/ 1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7" h="260">
                    <a:moveTo>
                      <a:pt x="524" y="15"/>
                    </a:moveTo>
                    <a:cubicBezTo>
                      <a:pt x="505" y="0"/>
                      <a:pt x="478" y="4"/>
                      <a:pt x="463" y="24"/>
                    </a:cubicBezTo>
                    <a:cubicBezTo>
                      <a:pt x="391" y="119"/>
                      <a:pt x="282" y="174"/>
                      <a:pt x="162" y="174"/>
                    </a:cubicBezTo>
                    <a:cubicBezTo>
                      <a:pt x="43" y="174"/>
                      <a:pt x="43" y="174"/>
                      <a:pt x="43" y="174"/>
                    </a:cubicBezTo>
                    <a:cubicBezTo>
                      <a:pt x="19" y="174"/>
                      <a:pt x="0" y="193"/>
                      <a:pt x="0" y="217"/>
                    </a:cubicBezTo>
                    <a:cubicBezTo>
                      <a:pt x="0" y="241"/>
                      <a:pt x="19" y="260"/>
                      <a:pt x="43" y="260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236" y="260"/>
                      <a:pt x="307" y="243"/>
                      <a:pt x="372" y="210"/>
                    </a:cubicBezTo>
                    <a:cubicBezTo>
                      <a:pt x="435" y="178"/>
                      <a:pt x="490" y="132"/>
                      <a:pt x="532" y="75"/>
                    </a:cubicBezTo>
                    <a:cubicBezTo>
                      <a:pt x="547" y="56"/>
                      <a:pt x="543" y="29"/>
                      <a:pt x="524" y="15"/>
                    </a:cubicBezTo>
                    <a:close/>
                    <a:moveTo>
                      <a:pt x="524" y="15"/>
                    </a:moveTo>
                    <a:cubicBezTo>
                      <a:pt x="524" y="15"/>
                      <a:pt x="524" y="15"/>
                      <a:pt x="52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20" name="Freeform 212"/>
              <p:cNvSpPr>
                <a:spLocks noEditPoints="1"/>
              </p:cNvSpPr>
              <p:nvPr/>
            </p:nvSpPr>
            <p:spPr bwMode="auto">
              <a:xfrm>
                <a:off x="3797" y="2962"/>
                <a:ext cx="169" cy="109"/>
              </a:xfrm>
              <a:custGeom>
                <a:avLst/>
                <a:gdLst>
                  <a:gd name="T0" fmla="*/ 22 w 783"/>
                  <a:gd name="T1" fmla="*/ 453 h 507"/>
                  <a:gd name="T2" fmla="*/ 48 w 783"/>
                  <a:gd name="T3" fmla="*/ 461 h 507"/>
                  <a:gd name="T4" fmla="*/ 83 w 783"/>
                  <a:gd name="T5" fmla="*/ 445 h 507"/>
                  <a:gd name="T6" fmla="*/ 380 w 783"/>
                  <a:gd name="T7" fmla="*/ 299 h 507"/>
                  <a:gd name="T8" fmla="*/ 631 w 783"/>
                  <a:gd name="T9" fmla="*/ 299 h 507"/>
                  <a:gd name="T10" fmla="*/ 497 w 783"/>
                  <a:gd name="T11" fmla="*/ 433 h 507"/>
                  <a:gd name="T12" fmla="*/ 497 w 783"/>
                  <a:gd name="T13" fmla="*/ 494 h 507"/>
                  <a:gd name="T14" fmla="*/ 528 w 783"/>
                  <a:gd name="T15" fmla="*/ 507 h 507"/>
                  <a:gd name="T16" fmla="*/ 558 w 783"/>
                  <a:gd name="T17" fmla="*/ 494 h 507"/>
                  <a:gd name="T18" fmla="*/ 766 w 783"/>
                  <a:gd name="T19" fmla="*/ 286 h 507"/>
                  <a:gd name="T20" fmla="*/ 766 w 783"/>
                  <a:gd name="T21" fmla="*/ 225 h 507"/>
                  <a:gd name="T22" fmla="*/ 558 w 783"/>
                  <a:gd name="T23" fmla="*/ 17 h 507"/>
                  <a:gd name="T24" fmla="*/ 497 w 783"/>
                  <a:gd name="T25" fmla="*/ 17 h 507"/>
                  <a:gd name="T26" fmla="*/ 497 w 783"/>
                  <a:gd name="T27" fmla="*/ 78 h 507"/>
                  <a:gd name="T28" fmla="*/ 631 w 783"/>
                  <a:gd name="T29" fmla="*/ 212 h 507"/>
                  <a:gd name="T30" fmla="*/ 380 w 783"/>
                  <a:gd name="T31" fmla="*/ 212 h 507"/>
                  <a:gd name="T32" fmla="*/ 14 w 783"/>
                  <a:gd name="T33" fmla="*/ 392 h 507"/>
                  <a:gd name="T34" fmla="*/ 22 w 783"/>
                  <a:gd name="T35" fmla="*/ 453 h 507"/>
                  <a:gd name="T36" fmla="*/ 22 w 783"/>
                  <a:gd name="T37" fmla="*/ 453 h 507"/>
                  <a:gd name="T38" fmla="*/ 22 w 783"/>
                  <a:gd name="T39" fmla="*/ 453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3" h="507">
                    <a:moveTo>
                      <a:pt x="22" y="453"/>
                    </a:moveTo>
                    <a:cubicBezTo>
                      <a:pt x="30" y="459"/>
                      <a:pt x="39" y="461"/>
                      <a:pt x="48" y="461"/>
                    </a:cubicBezTo>
                    <a:cubicBezTo>
                      <a:pt x="61" y="461"/>
                      <a:pt x="74" y="456"/>
                      <a:pt x="83" y="445"/>
                    </a:cubicBezTo>
                    <a:cubicBezTo>
                      <a:pt x="155" y="352"/>
                      <a:pt x="263" y="299"/>
                      <a:pt x="380" y="299"/>
                    </a:cubicBezTo>
                    <a:cubicBezTo>
                      <a:pt x="631" y="299"/>
                      <a:pt x="631" y="299"/>
                      <a:pt x="631" y="299"/>
                    </a:cubicBezTo>
                    <a:cubicBezTo>
                      <a:pt x="497" y="433"/>
                      <a:pt x="497" y="433"/>
                      <a:pt x="497" y="433"/>
                    </a:cubicBezTo>
                    <a:cubicBezTo>
                      <a:pt x="480" y="450"/>
                      <a:pt x="480" y="477"/>
                      <a:pt x="497" y="494"/>
                    </a:cubicBezTo>
                    <a:cubicBezTo>
                      <a:pt x="506" y="502"/>
                      <a:pt x="517" y="507"/>
                      <a:pt x="528" y="507"/>
                    </a:cubicBezTo>
                    <a:cubicBezTo>
                      <a:pt x="539" y="507"/>
                      <a:pt x="550" y="503"/>
                      <a:pt x="558" y="494"/>
                    </a:cubicBezTo>
                    <a:cubicBezTo>
                      <a:pt x="766" y="286"/>
                      <a:pt x="766" y="286"/>
                      <a:pt x="766" y="286"/>
                    </a:cubicBezTo>
                    <a:cubicBezTo>
                      <a:pt x="783" y="269"/>
                      <a:pt x="783" y="242"/>
                      <a:pt x="766" y="225"/>
                    </a:cubicBezTo>
                    <a:cubicBezTo>
                      <a:pt x="558" y="17"/>
                      <a:pt x="558" y="17"/>
                      <a:pt x="558" y="17"/>
                    </a:cubicBezTo>
                    <a:cubicBezTo>
                      <a:pt x="541" y="0"/>
                      <a:pt x="514" y="0"/>
                      <a:pt x="497" y="17"/>
                    </a:cubicBezTo>
                    <a:cubicBezTo>
                      <a:pt x="480" y="34"/>
                      <a:pt x="480" y="61"/>
                      <a:pt x="497" y="78"/>
                    </a:cubicBezTo>
                    <a:cubicBezTo>
                      <a:pt x="631" y="212"/>
                      <a:pt x="631" y="212"/>
                      <a:pt x="631" y="212"/>
                    </a:cubicBezTo>
                    <a:cubicBezTo>
                      <a:pt x="380" y="212"/>
                      <a:pt x="380" y="212"/>
                      <a:pt x="380" y="212"/>
                    </a:cubicBezTo>
                    <a:cubicBezTo>
                      <a:pt x="236" y="212"/>
                      <a:pt x="102" y="277"/>
                      <a:pt x="14" y="392"/>
                    </a:cubicBezTo>
                    <a:cubicBezTo>
                      <a:pt x="0" y="411"/>
                      <a:pt x="3" y="438"/>
                      <a:pt x="22" y="453"/>
                    </a:cubicBezTo>
                    <a:close/>
                    <a:moveTo>
                      <a:pt x="22" y="453"/>
                    </a:moveTo>
                    <a:cubicBezTo>
                      <a:pt x="22" y="453"/>
                      <a:pt x="22" y="453"/>
                      <a:pt x="22" y="4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21" name="Freeform 213"/>
              <p:cNvSpPr>
                <a:spLocks noEditPoints="1"/>
              </p:cNvSpPr>
              <p:nvPr/>
            </p:nvSpPr>
            <p:spPr bwMode="auto">
              <a:xfrm>
                <a:off x="3662" y="3008"/>
                <a:ext cx="304" cy="281"/>
              </a:xfrm>
              <a:custGeom>
                <a:avLst/>
                <a:gdLst>
                  <a:gd name="T0" fmla="*/ 1180 w 1405"/>
                  <a:gd name="T1" fmla="*/ 810 h 1300"/>
                  <a:gd name="T2" fmla="*/ 1119 w 1405"/>
                  <a:gd name="T3" fmla="*/ 810 h 1300"/>
                  <a:gd name="T4" fmla="*/ 1119 w 1405"/>
                  <a:gd name="T5" fmla="*/ 872 h 1300"/>
                  <a:gd name="T6" fmla="*/ 1253 w 1405"/>
                  <a:gd name="T7" fmla="*/ 1006 h 1300"/>
                  <a:gd name="T8" fmla="*/ 1002 w 1405"/>
                  <a:gd name="T9" fmla="*/ 1006 h 1300"/>
                  <a:gd name="T10" fmla="*/ 626 w 1405"/>
                  <a:gd name="T11" fmla="*/ 629 h 1300"/>
                  <a:gd name="T12" fmla="*/ 626 w 1405"/>
                  <a:gd name="T13" fmla="*/ 463 h 1300"/>
                  <a:gd name="T14" fmla="*/ 162 w 1405"/>
                  <a:gd name="T15" fmla="*/ 0 h 1300"/>
                  <a:gd name="T16" fmla="*/ 43 w 1405"/>
                  <a:gd name="T17" fmla="*/ 0 h 1300"/>
                  <a:gd name="T18" fmla="*/ 0 w 1405"/>
                  <a:gd name="T19" fmla="*/ 43 h 1300"/>
                  <a:gd name="T20" fmla="*/ 43 w 1405"/>
                  <a:gd name="T21" fmla="*/ 86 h 1300"/>
                  <a:gd name="T22" fmla="*/ 162 w 1405"/>
                  <a:gd name="T23" fmla="*/ 86 h 1300"/>
                  <a:gd name="T24" fmla="*/ 539 w 1405"/>
                  <a:gd name="T25" fmla="*/ 463 h 1300"/>
                  <a:gd name="T26" fmla="*/ 539 w 1405"/>
                  <a:gd name="T27" fmla="*/ 629 h 1300"/>
                  <a:gd name="T28" fmla="*/ 1002 w 1405"/>
                  <a:gd name="T29" fmla="*/ 1092 h 1300"/>
                  <a:gd name="T30" fmla="*/ 1253 w 1405"/>
                  <a:gd name="T31" fmla="*/ 1092 h 1300"/>
                  <a:gd name="T32" fmla="*/ 1119 w 1405"/>
                  <a:gd name="T33" fmla="*/ 1226 h 1300"/>
                  <a:gd name="T34" fmla="*/ 1119 w 1405"/>
                  <a:gd name="T35" fmla="*/ 1287 h 1300"/>
                  <a:gd name="T36" fmla="*/ 1150 w 1405"/>
                  <a:gd name="T37" fmla="*/ 1300 h 1300"/>
                  <a:gd name="T38" fmla="*/ 1180 w 1405"/>
                  <a:gd name="T39" fmla="*/ 1287 h 1300"/>
                  <a:gd name="T40" fmla="*/ 1388 w 1405"/>
                  <a:gd name="T41" fmla="*/ 1079 h 1300"/>
                  <a:gd name="T42" fmla="*/ 1388 w 1405"/>
                  <a:gd name="T43" fmla="*/ 1018 h 1300"/>
                  <a:gd name="T44" fmla="*/ 1180 w 1405"/>
                  <a:gd name="T45" fmla="*/ 810 h 1300"/>
                  <a:gd name="T46" fmla="*/ 1180 w 1405"/>
                  <a:gd name="T47" fmla="*/ 810 h 1300"/>
                  <a:gd name="T48" fmla="*/ 1180 w 1405"/>
                  <a:gd name="T49" fmla="*/ 81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05" h="1300">
                    <a:moveTo>
                      <a:pt x="1180" y="810"/>
                    </a:moveTo>
                    <a:cubicBezTo>
                      <a:pt x="1163" y="793"/>
                      <a:pt x="1136" y="793"/>
                      <a:pt x="1119" y="810"/>
                    </a:cubicBezTo>
                    <a:cubicBezTo>
                      <a:pt x="1102" y="827"/>
                      <a:pt x="1102" y="855"/>
                      <a:pt x="1119" y="872"/>
                    </a:cubicBezTo>
                    <a:cubicBezTo>
                      <a:pt x="1253" y="1006"/>
                      <a:pt x="1253" y="1006"/>
                      <a:pt x="1253" y="1006"/>
                    </a:cubicBezTo>
                    <a:cubicBezTo>
                      <a:pt x="1002" y="1006"/>
                      <a:pt x="1002" y="1006"/>
                      <a:pt x="1002" y="1006"/>
                    </a:cubicBezTo>
                    <a:cubicBezTo>
                      <a:pt x="794" y="1006"/>
                      <a:pt x="626" y="837"/>
                      <a:pt x="626" y="629"/>
                    </a:cubicBezTo>
                    <a:cubicBezTo>
                      <a:pt x="626" y="463"/>
                      <a:pt x="626" y="463"/>
                      <a:pt x="626" y="463"/>
                    </a:cubicBezTo>
                    <a:cubicBezTo>
                      <a:pt x="626" y="207"/>
                      <a:pt x="418" y="0"/>
                      <a:pt x="1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162" y="86"/>
                      <a:pt x="162" y="86"/>
                      <a:pt x="162" y="86"/>
                    </a:cubicBezTo>
                    <a:cubicBezTo>
                      <a:pt x="370" y="86"/>
                      <a:pt x="539" y="255"/>
                      <a:pt x="539" y="463"/>
                    </a:cubicBezTo>
                    <a:cubicBezTo>
                      <a:pt x="539" y="629"/>
                      <a:pt x="539" y="629"/>
                      <a:pt x="539" y="629"/>
                    </a:cubicBezTo>
                    <a:cubicBezTo>
                      <a:pt x="539" y="884"/>
                      <a:pt x="747" y="1092"/>
                      <a:pt x="1002" y="1092"/>
                    </a:cubicBezTo>
                    <a:cubicBezTo>
                      <a:pt x="1253" y="1092"/>
                      <a:pt x="1253" y="1092"/>
                      <a:pt x="1253" y="1092"/>
                    </a:cubicBezTo>
                    <a:cubicBezTo>
                      <a:pt x="1119" y="1226"/>
                      <a:pt x="1119" y="1226"/>
                      <a:pt x="1119" y="1226"/>
                    </a:cubicBezTo>
                    <a:cubicBezTo>
                      <a:pt x="1102" y="1243"/>
                      <a:pt x="1102" y="1270"/>
                      <a:pt x="1119" y="1287"/>
                    </a:cubicBezTo>
                    <a:cubicBezTo>
                      <a:pt x="1128" y="1296"/>
                      <a:pt x="1139" y="1300"/>
                      <a:pt x="1150" y="1300"/>
                    </a:cubicBezTo>
                    <a:cubicBezTo>
                      <a:pt x="1161" y="1300"/>
                      <a:pt x="1172" y="1296"/>
                      <a:pt x="1180" y="1287"/>
                    </a:cubicBezTo>
                    <a:cubicBezTo>
                      <a:pt x="1388" y="1079"/>
                      <a:pt x="1388" y="1079"/>
                      <a:pt x="1388" y="1079"/>
                    </a:cubicBezTo>
                    <a:cubicBezTo>
                      <a:pt x="1405" y="1062"/>
                      <a:pt x="1405" y="1035"/>
                      <a:pt x="1388" y="1018"/>
                    </a:cubicBezTo>
                    <a:lnTo>
                      <a:pt x="1180" y="810"/>
                    </a:lnTo>
                    <a:close/>
                    <a:moveTo>
                      <a:pt x="1180" y="810"/>
                    </a:moveTo>
                    <a:cubicBezTo>
                      <a:pt x="1180" y="810"/>
                      <a:pt x="1180" y="810"/>
                      <a:pt x="1180" y="8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6096000" y="758190"/>
            <a:ext cx="6031230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Free hosting accounts are often attacked by hackers 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A host that offers cost-free promotional hosting do so only for known clients, and it is kept on a separate network to prevent users from setting up malicious sites.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96000" y="357894"/>
            <a:ext cx="3159760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sz="2000" b="1" dirty="0">
                <a:solidFill>
                  <a:srgbClr val="F9B359"/>
                </a:solidFill>
                <a:latin typeface="+mj-ea"/>
                <a:ea typeface="+mj-ea"/>
              </a:rPr>
              <a:t>No free hosting service</a:t>
            </a:r>
            <a:endParaRPr lang="zh-CN" altLang="en-US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31865" y="3097530"/>
            <a:ext cx="6096000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 The firewall should block any threats to the server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2200" y="2699030"/>
            <a:ext cx="2210435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000" b="1" dirty="0">
                <a:solidFill>
                  <a:srgbClr val="F9B359"/>
                </a:solidFill>
                <a:latin typeface="+mj-ea"/>
                <a:ea typeface="+mj-ea"/>
              </a:rPr>
              <a:t>Reliable firewall</a:t>
            </a:r>
            <a:endParaRPr lang="en-US" altLang="zh-CN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64250" y="4045585"/>
            <a:ext cx="6031865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All hosting companies should install specific software that can defend DDoS attacks on their server networks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96000" y="3646976"/>
            <a:ext cx="2362835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000" b="1" dirty="0">
                <a:solidFill>
                  <a:srgbClr val="F9B359"/>
                </a:solidFill>
                <a:latin typeface="+mj-ea"/>
                <a:ea typeface="+mj-ea"/>
              </a:rPr>
              <a:t>Specific software</a:t>
            </a:r>
            <a:endParaRPr lang="en-US" altLang="zh-CN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96000" y="5604631"/>
            <a:ext cx="5354638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These commands can be used by account holders to access files throughout the server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6000" y="5092761"/>
            <a:ext cx="5182235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000" b="1" dirty="0">
                <a:solidFill>
                  <a:srgbClr val="F9B359"/>
                </a:solidFill>
                <a:latin typeface="+mj-ea"/>
                <a:ea typeface="+mj-ea"/>
              </a:rPr>
              <a:t> Limit the use of executable commands</a:t>
            </a:r>
            <a:endParaRPr lang="en-US" altLang="zh-CN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993" y="308959"/>
            <a:ext cx="3663315" cy="58356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ea"/>
                <a:ea typeface="+mj-ea"/>
              </a:rPr>
              <a:t>Guarantee safety</a:t>
            </a:r>
            <a:endParaRPr 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6000" y="936625"/>
            <a:ext cx="5401310" cy="41376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5325" y="936433"/>
            <a:ext cx="10801350" cy="3613533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9854" y="2261977"/>
            <a:ext cx="4505898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Yahoo Web Hosting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GoDaddy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Tencent Cloud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BlueHost</a:t>
            </a:r>
            <a:endParaRPr lang="en-US" altLang="zh-CN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F403E"/>
                </a:solidFill>
                <a:latin typeface="+mn-ea"/>
              </a:rPr>
              <a:t>Telecom-Egypt</a:t>
            </a:r>
            <a:endParaRPr lang="en-US" altLang="zh-CN">
              <a:solidFill>
                <a:srgbClr val="3F403E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7169" y="1323071"/>
            <a:ext cx="3349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403E"/>
                </a:solidFill>
                <a:latin typeface="+mj-ea"/>
                <a:ea typeface="+mj-ea"/>
              </a:rPr>
              <a:t>Top five web hosters</a:t>
            </a:r>
            <a:endParaRPr 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382543" y="1980499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83412" y="936515"/>
            <a:ext cx="35521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9B359"/>
                </a:solidFill>
                <a:latin typeface="+mj-ea"/>
                <a:ea typeface="+mj-ea"/>
              </a:rPr>
              <a:t>Map location </a:t>
            </a:r>
            <a:endParaRPr lang="en-US" sz="4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6" name="图片 5" descr="10-alexa"/>
          <p:cNvPicPr>
            <a:picLocks noChangeAspect="1"/>
          </p:cNvPicPr>
          <p:nvPr/>
        </p:nvPicPr>
        <p:blipFill>
          <a:blip r:embed="rId1"/>
          <a:srcRect b="6686"/>
          <a:stretch>
            <a:fillRect/>
          </a:stretch>
        </p:blipFill>
        <p:spPr>
          <a:xfrm>
            <a:off x="6096000" y="1783715"/>
            <a:ext cx="5287645" cy="328993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-427992" y="-51764"/>
            <a:ext cx="1304798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Web hosting</a:t>
            </a:r>
            <a:endParaRPr lang="en-US" sz="166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5"/>
            </p:custDataLst>
          </p:nvPr>
        </p:nvSpPr>
        <p:spPr>
          <a:xfrm flipV="1">
            <a:off x="4792345" y="4973320"/>
            <a:ext cx="2773045" cy="154305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/>
          <p:cNvSpPr txBox="1"/>
          <p:nvPr>
            <p:custDataLst>
              <p:tags r:id="rId6"/>
            </p:custDataLst>
          </p:nvPr>
        </p:nvSpPr>
        <p:spPr>
          <a:xfrm>
            <a:off x="4749164" y="4759327"/>
            <a:ext cx="286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F403E"/>
                </a:solidFill>
                <a:latin typeface="+mn-ea"/>
              </a:rPr>
              <a:t>Reporter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71117201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姜子玥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1" name="PA_文本框 20"/>
          <p:cNvSpPr txBox="1"/>
          <p:nvPr>
            <p:custDataLst>
              <p:tags r:id="rId7"/>
            </p:custDataLst>
          </p:nvPr>
        </p:nvSpPr>
        <p:spPr>
          <a:xfrm>
            <a:off x="3495768" y="2509213"/>
            <a:ext cx="5200463" cy="156966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8"/>
            </p:custDataLst>
          </p:nvPr>
        </p:nvSpPr>
        <p:spPr>
          <a:xfrm>
            <a:off x="4436756" y="6020302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ea"/>
              </a:rPr>
              <a:t>2020 Presented by Ziyue Jiang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5" grpId="0"/>
      <p:bldP spid="33" grpId="0" bldLvl="0" animBg="1"/>
      <p:bldP spid="28" grpId="0" bldLvl="0" animBg="1"/>
      <p:bldP spid="34" grpId="0" bldLvl="0" animBg="1"/>
      <p:bldP spid="30" grpId="0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324559" y="286439"/>
            <a:ext cx="6874898" cy="628512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7323" y="556261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18200" y="973455"/>
            <a:ext cx="573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F403E"/>
                </a:solidFill>
                <a:latin typeface="+mj-ea"/>
                <a:ea typeface="+mj-ea"/>
              </a:rPr>
              <a:t>What is Web hosting service?</a:t>
            </a:r>
            <a:endParaRPr 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8293" y="556479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17235" y="3675380"/>
            <a:ext cx="5651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F403E"/>
                </a:solidFill>
                <a:latin typeface="+mj-ea"/>
                <a:ea typeface="+mj-ea"/>
              </a:rPr>
              <a:t>Implementation of web  hosting services</a:t>
            </a:r>
            <a:endParaRPr 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8293" y="1902478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8293" y="3428182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8070" y="5034280"/>
            <a:ext cx="4775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F403E"/>
                </a:solidFill>
                <a:latin typeface="+mj-ea"/>
                <a:ea typeface="+mj-ea"/>
                <a:sym typeface="+mn-ea"/>
              </a:rPr>
              <a:t>Security &amp; web hosts</a:t>
            </a:r>
            <a:endParaRPr lang="en-US" sz="32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7235" y="2149475"/>
            <a:ext cx="555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>
                <a:solidFill>
                  <a:srgbClr val="3F403E"/>
                </a:solidFill>
                <a:latin typeface="+mj-ea"/>
                <a:ea typeface="+mj-ea"/>
                <a:sym typeface="+mn-ea"/>
              </a:rPr>
              <a:t>Classifications of web hosting service</a:t>
            </a:r>
            <a:endParaRPr lang="en-US" altLang="en-US" sz="2800" b="1" dirty="0">
              <a:solidFill>
                <a:srgbClr val="3F403E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1938" y="4628332"/>
            <a:ext cx="680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4</a:t>
            </a:r>
            <a:endParaRPr lang="en-US" altLang="zh-CN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0814" y="2751891"/>
            <a:ext cx="77482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CFCFD"/>
                </a:solidFill>
                <a:latin typeface="+mj-ea"/>
                <a:ea typeface="+mj-ea"/>
              </a:rPr>
              <a:t>What is web hosting service ?</a:t>
            </a:r>
            <a:endParaRPr 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5640" y="3559175"/>
            <a:ext cx="615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D"/>
                </a:solidFill>
                <a:latin typeface="+mn-ea"/>
              </a:rPr>
              <a:t>In this part, I will tell you the definition of web hosting and the advantages of it</a:t>
            </a:r>
            <a:endParaRPr lang="en-US" dirty="0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5690" y="5172309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69F98"/>
                </a:solidFill>
                <a:latin typeface="+mn-ea"/>
              </a:rPr>
              <a:t>2020 Presented by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Ziyue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Jiang </a:t>
            </a:r>
            <a:endParaRPr 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268803" y="0"/>
            <a:ext cx="1923197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819401"/>
            <a:ext cx="2028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9B359"/>
                </a:solidFill>
                <a:latin typeface="+mj-ea"/>
                <a:ea typeface="+mj-ea"/>
              </a:rPr>
              <a:t>Background</a:t>
            </a:r>
            <a:endParaRPr 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91804" y="1470372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07455" y="382083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+mj-ea"/>
                <a:ea typeface="+mj-ea"/>
              </a:rPr>
              <a:t>Tianqi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PPT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79421" y="5037373"/>
            <a:ext cx="172974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92638" y="4288698"/>
            <a:ext cx="1961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Presentation Designer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92638" y="4541114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Senior Student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2638" y="5168867"/>
            <a:ext cx="14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Proficient In PPT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79421" y="5608138"/>
            <a:ext cx="172974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92638" y="573963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Video Design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886" t="11234" b="15065"/>
          <a:stretch>
            <a:fillRect/>
          </a:stretch>
        </p:blipFill>
        <p:spPr>
          <a:xfrm>
            <a:off x="6162040" y="1470660"/>
            <a:ext cx="5674360" cy="2928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5325" y="1636395"/>
            <a:ext cx="5256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3F403E"/>
                </a:solidFill>
                <a:latin typeface="+mn-ea"/>
              </a:rPr>
              <a:t>Web pages can be opened directly on local computer</a:t>
            </a:r>
            <a:endParaRPr lang="en-US" altLang="zh-CN" sz="240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3895725"/>
            <a:ext cx="520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3F403E"/>
                </a:solidFill>
                <a:latin typeface="+mn-ea"/>
              </a:rPr>
              <a:t>How can it be seen worldwild ? </a:t>
            </a:r>
            <a:endParaRPr lang="en-US" altLang="zh-CN" sz="240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150110" y="2835275"/>
            <a:ext cx="573405" cy="1120140"/>
          </a:xfrm>
          <a:prstGeom prst="downArrow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43705" y="5608320"/>
            <a:ext cx="4284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3F403E"/>
                </a:solidFill>
                <a:latin typeface="+mn-ea"/>
              </a:rPr>
              <a:t>Web hosting!!!</a:t>
            </a:r>
            <a:endParaRPr lang="en-US" altLang="zh-CN" sz="2400" b="1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2002790" y="4814570"/>
            <a:ext cx="1576705" cy="1140460"/>
          </a:xfrm>
          <a:prstGeom prst="bentUpArrow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5485" y="820036"/>
            <a:ext cx="2028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rgbClr val="F9B359"/>
                </a:solidFill>
                <a:latin typeface="+mj-ea"/>
                <a:ea typeface="+mj-ea"/>
              </a:rPr>
              <a:t>Background</a:t>
            </a:r>
            <a:endParaRPr 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01964" y="1471007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2160270" y="2835910"/>
            <a:ext cx="573405" cy="1120140"/>
          </a:xfrm>
          <a:prstGeom prst="downArrow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0" y="0"/>
            <a:ext cx="7488464" cy="68580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34737" y="1553379"/>
            <a:ext cx="9199457" cy="4755346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0240" y="5740400"/>
            <a:ext cx="5724525" cy="110680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alpha val="30000"/>
                  </a:schemeClr>
                </a:solidFill>
                <a:latin typeface="+mj-ea"/>
                <a:ea typeface="+mj-ea"/>
              </a:rPr>
              <a:t>DEFINITION</a:t>
            </a:r>
            <a:endParaRPr lang="en-US" sz="6600" b="1" dirty="0">
              <a:solidFill>
                <a:schemeClr val="bg1">
                  <a:alpha val="3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9530" y="768985"/>
            <a:ext cx="10737850" cy="49720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74130" y="759460"/>
            <a:ext cx="174625" cy="4980940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8854" y="1406525"/>
            <a:ext cx="4855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9B359"/>
                </a:solidFill>
                <a:latin typeface="+mj-ea"/>
                <a:ea typeface="+mj-ea"/>
              </a:rPr>
              <a:t>Web hosting service </a:t>
            </a:r>
            <a:endParaRPr lang="en-US" altLang="zh-CN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8920" y="2536825"/>
            <a:ext cx="471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3F403E"/>
                </a:solidFill>
                <a:latin typeface="+mn-ea"/>
              </a:rPr>
              <a:t>A type of internet hosting service</a:t>
            </a:r>
            <a:endParaRPr lang="en-US" altLang="zh-CN" sz="2400">
              <a:solidFill>
                <a:srgbClr val="3F403E"/>
              </a:solidFill>
              <a:latin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3F403E"/>
                </a:solidFill>
                <a:latin typeface="+mn-ea"/>
              </a:rPr>
              <a:t>Make website of individuals or organizations accessible </a:t>
            </a:r>
            <a:endParaRPr lang="en-US" altLang="zh-CN" sz="2400">
              <a:solidFill>
                <a:srgbClr val="3F403E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780314" y="2209800"/>
            <a:ext cx="4165826" cy="0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706"/>
          <a:stretch>
            <a:fillRect/>
          </a:stretch>
        </p:blipFill>
        <p:spPr>
          <a:xfrm>
            <a:off x="6548755" y="1666240"/>
            <a:ext cx="5444490" cy="317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635" y="3452071"/>
            <a:ext cx="12192000" cy="356794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9306" y="1442131"/>
            <a:ext cx="3093388" cy="4262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7765" y="3794717"/>
            <a:ext cx="263647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solidFill>
                  <a:srgbClr val="969F98"/>
                </a:solidFill>
                <a:latin typeface="+mn-ea"/>
              </a:rPr>
              <a:t>Web hosts provide some ways to protect your website from being attacked.</a:t>
            </a:r>
            <a:endParaRPr lang="en-US" altLang="zh-CN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5238" y="3237286"/>
            <a:ext cx="20415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F403E"/>
                </a:solidFill>
                <a:latin typeface="+mj-ea"/>
                <a:ea typeface="+mj-ea"/>
              </a:rPr>
              <a:t>RELIABILITY</a:t>
            </a:r>
            <a:endParaRPr 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950246" y="3756617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93467" y="451355"/>
            <a:ext cx="5805064" cy="645160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9B359"/>
                </a:solidFill>
                <a:latin typeface="+mj-ea"/>
                <a:ea typeface="+mj-ea"/>
                <a:sym typeface="+mn-ea"/>
              </a:rPr>
              <a:t>Advantages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6786" y="1442766"/>
            <a:ext cx="3093388" cy="4262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43330" y="3795352"/>
            <a:ext cx="263647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>
                <a:solidFill>
                  <a:srgbClr val="969F98"/>
                </a:solidFill>
                <a:latin typeface="+mn-ea"/>
              </a:rPr>
              <a:t>Clients don't need to own the necessary infrastructure required to operate the website.</a:t>
            </a:r>
            <a:endParaRPr lang="en-US" altLang="zh-CN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793" y="3197916"/>
            <a:ext cx="2455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 b="1" dirty="0">
                <a:solidFill>
                  <a:srgbClr val="3F403E"/>
                </a:solidFill>
                <a:latin typeface="+mj-ea"/>
                <a:ea typeface="+mj-ea"/>
                <a:sym typeface="+mn-ea"/>
              </a:rPr>
              <a:t>CONVENIENCE</a:t>
            </a:r>
            <a:endParaRPr 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215811" y="3757252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09726" y="1442766"/>
            <a:ext cx="3093388" cy="4262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103895" y="3961087"/>
            <a:ext cx="263647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969F98"/>
                </a:solidFill>
                <a:latin typeface="+mn-ea"/>
              </a:rPr>
              <a:t>Web hosting service providers offer system resources.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72451" y="3237921"/>
            <a:ext cx="2567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DATA STORAGE</a:t>
            </a:r>
            <a:endParaRPr lang="en-US" altLang="zh-CN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8310666" y="3757252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55"/>
          <p:cNvGrpSpPr>
            <a:grpSpLocks noChangeAspect="1"/>
          </p:cNvGrpSpPr>
          <p:nvPr/>
        </p:nvGrpSpPr>
        <p:grpSpPr bwMode="auto">
          <a:xfrm>
            <a:off x="5683426" y="2119570"/>
            <a:ext cx="826418" cy="684605"/>
            <a:chOff x="2702" y="2322"/>
            <a:chExt cx="338" cy="280"/>
          </a:xfrm>
          <a:solidFill>
            <a:srgbClr val="F9B359"/>
          </a:solidFill>
        </p:grpSpPr>
        <p:sp>
          <p:nvSpPr>
            <p:cNvPr id="44" name="Freeform 156"/>
            <p:cNvSpPr>
              <a:spLocks noEditPoints="1"/>
            </p:cNvSpPr>
            <p:nvPr/>
          </p:nvSpPr>
          <p:spPr bwMode="auto">
            <a:xfrm>
              <a:off x="2702" y="2322"/>
              <a:ext cx="338" cy="275"/>
            </a:xfrm>
            <a:custGeom>
              <a:avLst/>
              <a:gdLst>
                <a:gd name="T0" fmla="*/ 1538 w 1561"/>
                <a:gd name="T1" fmla="*/ 352 h 1268"/>
                <a:gd name="T2" fmla="*/ 1132 w 1561"/>
                <a:gd name="T3" fmla="*/ 223 h 1268"/>
                <a:gd name="T4" fmla="*/ 1122 w 1561"/>
                <a:gd name="T5" fmla="*/ 182 h 1268"/>
                <a:gd name="T6" fmla="*/ 892 w 1561"/>
                <a:gd name="T7" fmla="*/ 0 h 1268"/>
                <a:gd name="T8" fmla="*/ 668 w 1561"/>
                <a:gd name="T9" fmla="*/ 0 h 1268"/>
                <a:gd name="T10" fmla="*/ 438 w 1561"/>
                <a:gd name="T11" fmla="*/ 182 h 1268"/>
                <a:gd name="T12" fmla="*/ 429 w 1561"/>
                <a:gd name="T13" fmla="*/ 223 h 1268"/>
                <a:gd name="T14" fmla="*/ 23 w 1561"/>
                <a:gd name="T15" fmla="*/ 352 h 1268"/>
                <a:gd name="T16" fmla="*/ 0 w 1561"/>
                <a:gd name="T17" fmla="*/ 390 h 1268"/>
                <a:gd name="T18" fmla="*/ 0 w 1561"/>
                <a:gd name="T19" fmla="*/ 899 h 1268"/>
                <a:gd name="T20" fmla="*/ 370 w 1561"/>
                <a:gd name="T21" fmla="*/ 1268 h 1268"/>
                <a:gd name="T22" fmla="*/ 413 w 1561"/>
                <a:gd name="T23" fmla="*/ 1225 h 1268"/>
                <a:gd name="T24" fmla="*/ 370 w 1561"/>
                <a:gd name="T25" fmla="*/ 1182 h 1268"/>
                <a:gd name="T26" fmla="*/ 86 w 1561"/>
                <a:gd name="T27" fmla="*/ 899 h 1268"/>
                <a:gd name="T28" fmla="*/ 86 w 1561"/>
                <a:gd name="T29" fmla="*/ 417 h 1268"/>
                <a:gd name="T30" fmla="*/ 472 w 1561"/>
                <a:gd name="T31" fmla="*/ 303 h 1268"/>
                <a:gd name="T32" fmla="*/ 507 w 1561"/>
                <a:gd name="T33" fmla="*/ 271 h 1268"/>
                <a:gd name="T34" fmla="*/ 523 w 1561"/>
                <a:gd name="T35" fmla="*/ 202 h 1268"/>
                <a:gd name="T36" fmla="*/ 668 w 1561"/>
                <a:gd name="T37" fmla="*/ 86 h 1268"/>
                <a:gd name="T38" fmla="*/ 892 w 1561"/>
                <a:gd name="T39" fmla="*/ 86 h 1268"/>
                <a:gd name="T40" fmla="*/ 1038 w 1561"/>
                <a:gd name="T41" fmla="*/ 202 h 1268"/>
                <a:gd name="T42" fmla="*/ 1054 w 1561"/>
                <a:gd name="T43" fmla="*/ 271 h 1268"/>
                <a:gd name="T44" fmla="*/ 1089 w 1561"/>
                <a:gd name="T45" fmla="*/ 303 h 1268"/>
                <a:gd name="T46" fmla="*/ 1474 w 1561"/>
                <a:gd name="T47" fmla="*/ 417 h 1268"/>
                <a:gd name="T48" fmla="*/ 1474 w 1561"/>
                <a:gd name="T49" fmla="*/ 899 h 1268"/>
                <a:gd name="T50" fmla="*/ 1191 w 1561"/>
                <a:gd name="T51" fmla="*/ 1182 h 1268"/>
                <a:gd name="T52" fmla="*/ 1148 w 1561"/>
                <a:gd name="T53" fmla="*/ 1225 h 1268"/>
                <a:gd name="T54" fmla="*/ 1191 w 1561"/>
                <a:gd name="T55" fmla="*/ 1268 h 1268"/>
                <a:gd name="T56" fmla="*/ 1561 w 1561"/>
                <a:gd name="T57" fmla="*/ 899 h 1268"/>
                <a:gd name="T58" fmla="*/ 1561 w 1561"/>
                <a:gd name="T59" fmla="*/ 390 h 1268"/>
                <a:gd name="T60" fmla="*/ 1538 w 1561"/>
                <a:gd name="T61" fmla="*/ 352 h 1268"/>
                <a:gd name="T62" fmla="*/ 1538 w 1561"/>
                <a:gd name="T63" fmla="*/ 352 h 1268"/>
                <a:gd name="T64" fmla="*/ 1538 w 1561"/>
                <a:gd name="T65" fmla="*/ 352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1" h="1268">
                  <a:moveTo>
                    <a:pt x="1538" y="352"/>
                  </a:moveTo>
                  <a:cubicBezTo>
                    <a:pt x="1531" y="348"/>
                    <a:pt x="1381" y="270"/>
                    <a:pt x="1132" y="223"/>
                  </a:cubicBezTo>
                  <a:cubicBezTo>
                    <a:pt x="1122" y="182"/>
                    <a:pt x="1122" y="182"/>
                    <a:pt x="1122" y="182"/>
                  </a:cubicBezTo>
                  <a:cubicBezTo>
                    <a:pt x="1097" y="75"/>
                    <a:pt x="1003" y="0"/>
                    <a:pt x="892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558" y="0"/>
                    <a:pt x="464" y="75"/>
                    <a:pt x="438" y="182"/>
                  </a:cubicBezTo>
                  <a:cubicBezTo>
                    <a:pt x="429" y="223"/>
                    <a:pt x="429" y="223"/>
                    <a:pt x="429" y="223"/>
                  </a:cubicBezTo>
                  <a:cubicBezTo>
                    <a:pt x="179" y="270"/>
                    <a:pt x="29" y="348"/>
                    <a:pt x="23" y="352"/>
                  </a:cubicBezTo>
                  <a:cubicBezTo>
                    <a:pt x="9" y="359"/>
                    <a:pt x="0" y="374"/>
                    <a:pt x="0" y="390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1102"/>
                    <a:pt x="166" y="1268"/>
                    <a:pt x="370" y="1268"/>
                  </a:cubicBezTo>
                  <a:cubicBezTo>
                    <a:pt x="394" y="1268"/>
                    <a:pt x="413" y="1249"/>
                    <a:pt x="413" y="1225"/>
                  </a:cubicBezTo>
                  <a:cubicBezTo>
                    <a:pt x="413" y="1201"/>
                    <a:pt x="394" y="1182"/>
                    <a:pt x="370" y="1182"/>
                  </a:cubicBezTo>
                  <a:cubicBezTo>
                    <a:pt x="214" y="1182"/>
                    <a:pt x="86" y="1055"/>
                    <a:pt x="86" y="899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138" y="393"/>
                    <a:pt x="275" y="337"/>
                    <a:pt x="472" y="303"/>
                  </a:cubicBezTo>
                  <a:cubicBezTo>
                    <a:pt x="489" y="300"/>
                    <a:pt x="503" y="287"/>
                    <a:pt x="507" y="271"/>
                  </a:cubicBezTo>
                  <a:cubicBezTo>
                    <a:pt x="523" y="202"/>
                    <a:pt x="523" y="202"/>
                    <a:pt x="523" y="202"/>
                  </a:cubicBezTo>
                  <a:cubicBezTo>
                    <a:pt x="539" y="134"/>
                    <a:pt x="598" y="86"/>
                    <a:pt x="668" y="86"/>
                  </a:cubicBezTo>
                  <a:cubicBezTo>
                    <a:pt x="892" y="86"/>
                    <a:pt x="892" y="86"/>
                    <a:pt x="892" y="86"/>
                  </a:cubicBezTo>
                  <a:cubicBezTo>
                    <a:pt x="962" y="86"/>
                    <a:pt x="1022" y="134"/>
                    <a:pt x="1038" y="202"/>
                  </a:cubicBezTo>
                  <a:cubicBezTo>
                    <a:pt x="1054" y="271"/>
                    <a:pt x="1054" y="271"/>
                    <a:pt x="1054" y="271"/>
                  </a:cubicBezTo>
                  <a:cubicBezTo>
                    <a:pt x="1058" y="288"/>
                    <a:pt x="1072" y="300"/>
                    <a:pt x="1089" y="303"/>
                  </a:cubicBezTo>
                  <a:cubicBezTo>
                    <a:pt x="1285" y="337"/>
                    <a:pt x="1422" y="393"/>
                    <a:pt x="1474" y="417"/>
                  </a:cubicBezTo>
                  <a:cubicBezTo>
                    <a:pt x="1474" y="899"/>
                    <a:pt x="1474" y="899"/>
                    <a:pt x="1474" y="899"/>
                  </a:cubicBezTo>
                  <a:cubicBezTo>
                    <a:pt x="1474" y="1055"/>
                    <a:pt x="1347" y="1182"/>
                    <a:pt x="1191" y="1182"/>
                  </a:cubicBezTo>
                  <a:cubicBezTo>
                    <a:pt x="1167" y="1182"/>
                    <a:pt x="1148" y="1201"/>
                    <a:pt x="1148" y="1225"/>
                  </a:cubicBezTo>
                  <a:cubicBezTo>
                    <a:pt x="1148" y="1249"/>
                    <a:pt x="1167" y="1268"/>
                    <a:pt x="1191" y="1268"/>
                  </a:cubicBezTo>
                  <a:cubicBezTo>
                    <a:pt x="1395" y="1268"/>
                    <a:pt x="1561" y="1103"/>
                    <a:pt x="1561" y="899"/>
                  </a:cubicBezTo>
                  <a:cubicBezTo>
                    <a:pt x="1561" y="390"/>
                    <a:pt x="1561" y="390"/>
                    <a:pt x="1561" y="390"/>
                  </a:cubicBezTo>
                  <a:cubicBezTo>
                    <a:pt x="1561" y="374"/>
                    <a:pt x="1552" y="359"/>
                    <a:pt x="1538" y="352"/>
                  </a:cubicBezTo>
                  <a:close/>
                  <a:moveTo>
                    <a:pt x="1538" y="352"/>
                  </a:moveTo>
                  <a:cubicBezTo>
                    <a:pt x="1538" y="352"/>
                    <a:pt x="1538" y="352"/>
                    <a:pt x="1538" y="3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57"/>
            <p:cNvSpPr>
              <a:spLocks noEditPoints="1"/>
            </p:cNvSpPr>
            <p:nvPr/>
          </p:nvSpPr>
          <p:spPr bwMode="auto">
            <a:xfrm>
              <a:off x="2722" y="2351"/>
              <a:ext cx="52" cy="28"/>
            </a:xfrm>
            <a:custGeom>
              <a:avLst/>
              <a:gdLst>
                <a:gd name="T0" fmla="*/ 48 w 241"/>
                <a:gd name="T1" fmla="*/ 131 h 131"/>
                <a:gd name="T2" fmla="*/ 62 w 241"/>
                <a:gd name="T3" fmla="*/ 129 h 131"/>
                <a:gd name="T4" fmla="*/ 204 w 241"/>
                <a:gd name="T5" fmla="*/ 89 h 131"/>
                <a:gd name="T6" fmla="*/ 236 w 241"/>
                <a:gd name="T7" fmla="*/ 37 h 131"/>
                <a:gd name="T8" fmla="*/ 184 w 241"/>
                <a:gd name="T9" fmla="*/ 5 h 131"/>
                <a:gd name="T10" fmla="*/ 35 w 241"/>
                <a:gd name="T11" fmla="*/ 47 h 131"/>
                <a:gd name="T12" fmla="*/ 7 w 241"/>
                <a:gd name="T13" fmla="*/ 102 h 131"/>
                <a:gd name="T14" fmla="*/ 48 w 241"/>
                <a:gd name="T15" fmla="*/ 131 h 131"/>
                <a:gd name="T16" fmla="*/ 48 w 241"/>
                <a:gd name="T17" fmla="*/ 131 h 131"/>
                <a:gd name="T18" fmla="*/ 48 w 241"/>
                <a:gd name="T1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31">
                  <a:moveTo>
                    <a:pt x="48" y="131"/>
                  </a:moveTo>
                  <a:cubicBezTo>
                    <a:pt x="53" y="131"/>
                    <a:pt x="57" y="131"/>
                    <a:pt x="62" y="129"/>
                  </a:cubicBezTo>
                  <a:cubicBezTo>
                    <a:pt x="107" y="114"/>
                    <a:pt x="155" y="101"/>
                    <a:pt x="204" y="89"/>
                  </a:cubicBezTo>
                  <a:cubicBezTo>
                    <a:pt x="227" y="84"/>
                    <a:pt x="241" y="60"/>
                    <a:pt x="236" y="37"/>
                  </a:cubicBezTo>
                  <a:cubicBezTo>
                    <a:pt x="230" y="14"/>
                    <a:pt x="207" y="0"/>
                    <a:pt x="184" y="5"/>
                  </a:cubicBezTo>
                  <a:cubicBezTo>
                    <a:pt x="133" y="17"/>
                    <a:pt x="83" y="32"/>
                    <a:pt x="35" y="47"/>
                  </a:cubicBezTo>
                  <a:cubicBezTo>
                    <a:pt x="12" y="55"/>
                    <a:pt x="0" y="79"/>
                    <a:pt x="7" y="102"/>
                  </a:cubicBezTo>
                  <a:cubicBezTo>
                    <a:pt x="14" y="120"/>
                    <a:pt x="31" y="131"/>
                    <a:pt x="48" y="131"/>
                  </a:cubicBezTo>
                  <a:close/>
                  <a:moveTo>
                    <a:pt x="48" y="131"/>
                  </a:moveTo>
                  <a:cubicBezTo>
                    <a:pt x="48" y="131"/>
                    <a:pt x="48" y="131"/>
                    <a:pt x="48" y="1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58"/>
            <p:cNvSpPr>
              <a:spLocks noEditPoints="1"/>
            </p:cNvSpPr>
            <p:nvPr/>
          </p:nvSpPr>
          <p:spPr bwMode="auto">
            <a:xfrm>
              <a:off x="2763" y="2387"/>
              <a:ext cx="216" cy="215"/>
            </a:xfrm>
            <a:custGeom>
              <a:avLst/>
              <a:gdLst>
                <a:gd name="T0" fmla="*/ 497 w 995"/>
                <a:gd name="T1" fmla="*/ 0 h 994"/>
                <a:gd name="T2" fmla="*/ 0 w 995"/>
                <a:gd name="T3" fmla="*/ 497 h 994"/>
                <a:gd name="T4" fmla="*/ 497 w 995"/>
                <a:gd name="T5" fmla="*/ 994 h 994"/>
                <a:gd name="T6" fmla="*/ 995 w 995"/>
                <a:gd name="T7" fmla="*/ 497 h 994"/>
                <a:gd name="T8" fmla="*/ 497 w 995"/>
                <a:gd name="T9" fmla="*/ 0 h 994"/>
                <a:gd name="T10" fmla="*/ 497 w 995"/>
                <a:gd name="T11" fmla="*/ 908 h 994"/>
                <a:gd name="T12" fmla="*/ 87 w 995"/>
                <a:gd name="T13" fmla="*/ 497 h 994"/>
                <a:gd name="T14" fmla="*/ 497 w 995"/>
                <a:gd name="T15" fmla="*/ 86 h 994"/>
                <a:gd name="T16" fmla="*/ 908 w 995"/>
                <a:gd name="T17" fmla="*/ 497 h 994"/>
                <a:gd name="T18" fmla="*/ 497 w 995"/>
                <a:gd name="T19" fmla="*/ 908 h 994"/>
                <a:gd name="T20" fmla="*/ 497 w 995"/>
                <a:gd name="T21" fmla="*/ 908 h 994"/>
                <a:gd name="T22" fmla="*/ 497 w 995"/>
                <a:gd name="T23" fmla="*/ 90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5" h="994">
                  <a:moveTo>
                    <a:pt x="497" y="0"/>
                  </a:moveTo>
                  <a:cubicBezTo>
                    <a:pt x="223" y="0"/>
                    <a:pt x="0" y="223"/>
                    <a:pt x="0" y="497"/>
                  </a:cubicBezTo>
                  <a:cubicBezTo>
                    <a:pt x="0" y="771"/>
                    <a:pt x="223" y="994"/>
                    <a:pt x="497" y="994"/>
                  </a:cubicBezTo>
                  <a:cubicBezTo>
                    <a:pt x="772" y="994"/>
                    <a:pt x="995" y="771"/>
                    <a:pt x="995" y="497"/>
                  </a:cubicBezTo>
                  <a:cubicBezTo>
                    <a:pt x="995" y="223"/>
                    <a:pt x="772" y="0"/>
                    <a:pt x="497" y="0"/>
                  </a:cubicBezTo>
                  <a:close/>
                  <a:moveTo>
                    <a:pt x="497" y="908"/>
                  </a:moveTo>
                  <a:cubicBezTo>
                    <a:pt x="271" y="908"/>
                    <a:pt x="87" y="724"/>
                    <a:pt x="87" y="497"/>
                  </a:cubicBezTo>
                  <a:cubicBezTo>
                    <a:pt x="87" y="271"/>
                    <a:pt x="271" y="86"/>
                    <a:pt x="497" y="86"/>
                  </a:cubicBezTo>
                  <a:cubicBezTo>
                    <a:pt x="724" y="86"/>
                    <a:pt x="908" y="270"/>
                    <a:pt x="908" y="497"/>
                  </a:cubicBezTo>
                  <a:cubicBezTo>
                    <a:pt x="908" y="723"/>
                    <a:pt x="724" y="908"/>
                    <a:pt x="497" y="908"/>
                  </a:cubicBezTo>
                  <a:close/>
                  <a:moveTo>
                    <a:pt x="497" y="908"/>
                  </a:moveTo>
                  <a:cubicBezTo>
                    <a:pt x="497" y="908"/>
                    <a:pt x="497" y="908"/>
                    <a:pt x="497" y="9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47" name="Group 230"/>
          <p:cNvGrpSpPr>
            <a:grpSpLocks noChangeAspect="1"/>
          </p:cNvGrpSpPr>
          <p:nvPr/>
        </p:nvGrpSpPr>
        <p:grpSpPr bwMode="auto">
          <a:xfrm>
            <a:off x="9032875" y="2075815"/>
            <a:ext cx="847725" cy="782955"/>
            <a:chOff x="1262" y="3602"/>
            <a:chExt cx="337" cy="311"/>
          </a:xfrm>
          <a:solidFill>
            <a:srgbClr val="F9B359"/>
          </a:solidFill>
        </p:grpSpPr>
        <p:sp>
          <p:nvSpPr>
            <p:cNvPr id="48" name="Freeform 231"/>
            <p:cNvSpPr>
              <a:spLocks noEditPoints="1"/>
            </p:cNvSpPr>
            <p:nvPr/>
          </p:nvSpPr>
          <p:spPr bwMode="auto">
            <a:xfrm>
              <a:off x="1262" y="3602"/>
              <a:ext cx="337" cy="250"/>
            </a:xfrm>
            <a:custGeom>
              <a:avLst/>
              <a:gdLst>
                <a:gd name="T0" fmla="*/ 1266 w 1556"/>
                <a:gd name="T1" fmla="*/ 376 h 1155"/>
                <a:gd name="T2" fmla="*/ 1125 w 1556"/>
                <a:gd name="T3" fmla="*/ 118 h 1155"/>
                <a:gd name="T4" fmla="*/ 821 w 1556"/>
                <a:gd name="T5" fmla="*/ 0 h 1155"/>
                <a:gd name="T6" fmla="*/ 577 w 1556"/>
                <a:gd name="T7" fmla="*/ 72 h 1155"/>
                <a:gd name="T8" fmla="*/ 430 w 1556"/>
                <a:gd name="T9" fmla="*/ 226 h 1155"/>
                <a:gd name="T10" fmla="*/ 383 w 1556"/>
                <a:gd name="T11" fmla="*/ 221 h 1155"/>
                <a:gd name="T12" fmla="*/ 136 w 1556"/>
                <a:gd name="T13" fmla="*/ 468 h 1155"/>
                <a:gd name="T14" fmla="*/ 141 w 1556"/>
                <a:gd name="T15" fmla="*/ 519 h 1155"/>
                <a:gd name="T16" fmla="*/ 0 w 1556"/>
                <a:gd name="T17" fmla="*/ 796 h 1155"/>
                <a:gd name="T18" fmla="*/ 93 w 1556"/>
                <a:gd name="T19" fmla="*/ 1039 h 1155"/>
                <a:gd name="T20" fmla="*/ 324 w 1556"/>
                <a:gd name="T21" fmla="*/ 1155 h 1155"/>
                <a:gd name="T22" fmla="*/ 601 w 1556"/>
                <a:gd name="T23" fmla="*/ 1155 h 1155"/>
                <a:gd name="T24" fmla="*/ 644 w 1556"/>
                <a:gd name="T25" fmla="*/ 1112 h 1155"/>
                <a:gd name="T26" fmla="*/ 601 w 1556"/>
                <a:gd name="T27" fmla="*/ 1068 h 1155"/>
                <a:gd name="T28" fmla="*/ 327 w 1556"/>
                <a:gd name="T29" fmla="*/ 1068 h 1155"/>
                <a:gd name="T30" fmla="*/ 86 w 1556"/>
                <a:gd name="T31" fmla="*/ 796 h 1155"/>
                <a:gd name="T32" fmla="*/ 213 w 1556"/>
                <a:gd name="T33" fmla="*/ 575 h 1155"/>
                <a:gd name="T34" fmla="*/ 232 w 1556"/>
                <a:gd name="T35" fmla="*/ 523 h 1155"/>
                <a:gd name="T36" fmla="*/ 223 w 1556"/>
                <a:gd name="T37" fmla="*/ 468 h 1155"/>
                <a:gd name="T38" fmla="*/ 383 w 1556"/>
                <a:gd name="T39" fmla="*/ 307 h 1155"/>
                <a:gd name="T40" fmla="*/ 438 w 1556"/>
                <a:gd name="T41" fmla="*/ 317 h 1155"/>
                <a:gd name="T42" fmla="*/ 492 w 1556"/>
                <a:gd name="T43" fmla="*/ 295 h 1155"/>
                <a:gd name="T44" fmla="*/ 821 w 1556"/>
                <a:gd name="T45" fmla="*/ 86 h 1155"/>
                <a:gd name="T46" fmla="*/ 1184 w 1556"/>
                <a:gd name="T47" fmla="*/ 415 h 1155"/>
                <a:gd name="T48" fmla="*/ 1220 w 1556"/>
                <a:gd name="T49" fmla="*/ 453 h 1155"/>
                <a:gd name="T50" fmla="*/ 1470 w 1556"/>
                <a:gd name="T51" fmla="*/ 759 h 1155"/>
                <a:gd name="T52" fmla="*/ 1190 w 1556"/>
                <a:gd name="T53" fmla="*/ 1068 h 1155"/>
                <a:gd name="T54" fmla="*/ 955 w 1556"/>
                <a:gd name="T55" fmla="*/ 1068 h 1155"/>
                <a:gd name="T56" fmla="*/ 911 w 1556"/>
                <a:gd name="T57" fmla="*/ 1111 h 1155"/>
                <a:gd name="T58" fmla="*/ 955 w 1556"/>
                <a:gd name="T59" fmla="*/ 1155 h 1155"/>
                <a:gd name="T60" fmla="*/ 1195 w 1556"/>
                <a:gd name="T61" fmla="*/ 1155 h 1155"/>
                <a:gd name="T62" fmla="*/ 1452 w 1556"/>
                <a:gd name="T63" fmla="*/ 1028 h 1155"/>
                <a:gd name="T64" fmla="*/ 1556 w 1556"/>
                <a:gd name="T65" fmla="*/ 759 h 1155"/>
                <a:gd name="T66" fmla="*/ 1266 w 1556"/>
                <a:gd name="T67" fmla="*/ 376 h 1155"/>
                <a:gd name="T68" fmla="*/ 1266 w 1556"/>
                <a:gd name="T69" fmla="*/ 376 h 1155"/>
                <a:gd name="T70" fmla="*/ 1266 w 1556"/>
                <a:gd name="T71" fmla="*/ 376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6" h="1155">
                  <a:moveTo>
                    <a:pt x="1266" y="376"/>
                  </a:moveTo>
                  <a:cubicBezTo>
                    <a:pt x="1249" y="277"/>
                    <a:pt x="1200" y="187"/>
                    <a:pt x="1125" y="118"/>
                  </a:cubicBezTo>
                  <a:cubicBezTo>
                    <a:pt x="1042" y="42"/>
                    <a:pt x="934" y="0"/>
                    <a:pt x="821" y="0"/>
                  </a:cubicBezTo>
                  <a:cubicBezTo>
                    <a:pt x="734" y="0"/>
                    <a:pt x="649" y="25"/>
                    <a:pt x="577" y="72"/>
                  </a:cubicBezTo>
                  <a:cubicBezTo>
                    <a:pt x="516" y="111"/>
                    <a:pt x="466" y="164"/>
                    <a:pt x="430" y="226"/>
                  </a:cubicBezTo>
                  <a:cubicBezTo>
                    <a:pt x="415" y="223"/>
                    <a:pt x="399" y="221"/>
                    <a:pt x="383" y="221"/>
                  </a:cubicBezTo>
                  <a:cubicBezTo>
                    <a:pt x="247" y="221"/>
                    <a:pt x="136" y="332"/>
                    <a:pt x="136" y="468"/>
                  </a:cubicBezTo>
                  <a:cubicBezTo>
                    <a:pt x="136" y="486"/>
                    <a:pt x="138" y="503"/>
                    <a:pt x="141" y="519"/>
                  </a:cubicBezTo>
                  <a:cubicBezTo>
                    <a:pt x="53" y="583"/>
                    <a:pt x="0" y="686"/>
                    <a:pt x="0" y="796"/>
                  </a:cubicBezTo>
                  <a:cubicBezTo>
                    <a:pt x="0" y="885"/>
                    <a:pt x="33" y="971"/>
                    <a:pt x="93" y="1039"/>
                  </a:cubicBezTo>
                  <a:cubicBezTo>
                    <a:pt x="155" y="1109"/>
                    <a:pt x="236" y="1150"/>
                    <a:pt x="324" y="1155"/>
                  </a:cubicBezTo>
                  <a:cubicBezTo>
                    <a:pt x="601" y="1155"/>
                    <a:pt x="601" y="1155"/>
                    <a:pt x="601" y="1155"/>
                  </a:cubicBezTo>
                  <a:cubicBezTo>
                    <a:pt x="625" y="1155"/>
                    <a:pt x="644" y="1136"/>
                    <a:pt x="644" y="1112"/>
                  </a:cubicBezTo>
                  <a:cubicBezTo>
                    <a:pt x="644" y="1088"/>
                    <a:pt x="625" y="1068"/>
                    <a:pt x="601" y="1068"/>
                  </a:cubicBezTo>
                  <a:cubicBezTo>
                    <a:pt x="327" y="1068"/>
                    <a:pt x="327" y="1068"/>
                    <a:pt x="327" y="1068"/>
                  </a:cubicBezTo>
                  <a:cubicBezTo>
                    <a:pt x="196" y="1060"/>
                    <a:pt x="86" y="936"/>
                    <a:pt x="86" y="796"/>
                  </a:cubicBezTo>
                  <a:cubicBezTo>
                    <a:pt x="86" y="705"/>
                    <a:pt x="135" y="621"/>
                    <a:pt x="213" y="575"/>
                  </a:cubicBezTo>
                  <a:cubicBezTo>
                    <a:pt x="232" y="564"/>
                    <a:pt x="239" y="542"/>
                    <a:pt x="232" y="523"/>
                  </a:cubicBezTo>
                  <a:cubicBezTo>
                    <a:pt x="226" y="505"/>
                    <a:pt x="223" y="487"/>
                    <a:pt x="223" y="468"/>
                  </a:cubicBezTo>
                  <a:cubicBezTo>
                    <a:pt x="223" y="379"/>
                    <a:pt x="295" y="307"/>
                    <a:pt x="383" y="307"/>
                  </a:cubicBezTo>
                  <a:cubicBezTo>
                    <a:pt x="402" y="307"/>
                    <a:pt x="420" y="310"/>
                    <a:pt x="438" y="317"/>
                  </a:cubicBezTo>
                  <a:cubicBezTo>
                    <a:pt x="459" y="324"/>
                    <a:pt x="482" y="315"/>
                    <a:pt x="492" y="295"/>
                  </a:cubicBezTo>
                  <a:cubicBezTo>
                    <a:pt x="552" y="168"/>
                    <a:pt x="681" y="86"/>
                    <a:pt x="821" y="86"/>
                  </a:cubicBezTo>
                  <a:cubicBezTo>
                    <a:pt x="1010" y="86"/>
                    <a:pt x="1166" y="227"/>
                    <a:pt x="1184" y="415"/>
                  </a:cubicBezTo>
                  <a:cubicBezTo>
                    <a:pt x="1186" y="434"/>
                    <a:pt x="1201" y="450"/>
                    <a:pt x="1220" y="453"/>
                  </a:cubicBezTo>
                  <a:cubicBezTo>
                    <a:pt x="1362" y="477"/>
                    <a:pt x="1470" y="609"/>
                    <a:pt x="1470" y="759"/>
                  </a:cubicBezTo>
                  <a:cubicBezTo>
                    <a:pt x="1470" y="918"/>
                    <a:pt x="1345" y="1056"/>
                    <a:pt x="1190" y="1068"/>
                  </a:cubicBezTo>
                  <a:cubicBezTo>
                    <a:pt x="955" y="1068"/>
                    <a:pt x="955" y="1068"/>
                    <a:pt x="955" y="1068"/>
                  </a:cubicBezTo>
                  <a:cubicBezTo>
                    <a:pt x="931" y="1068"/>
                    <a:pt x="911" y="1087"/>
                    <a:pt x="911" y="1111"/>
                  </a:cubicBezTo>
                  <a:cubicBezTo>
                    <a:pt x="911" y="1135"/>
                    <a:pt x="931" y="1155"/>
                    <a:pt x="955" y="1155"/>
                  </a:cubicBezTo>
                  <a:cubicBezTo>
                    <a:pt x="1195" y="1155"/>
                    <a:pt x="1195" y="1155"/>
                    <a:pt x="1195" y="1155"/>
                  </a:cubicBezTo>
                  <a:cubicBezTo>
                    <a:pt x="1293" y="1148"/>
                    <a:pt x="1384" y="1103"/>
                    <a:pt x="1452" y="1028"/>
                  </a:cubicBezTo>
                  <a:cubicBezTo>
                    <a:pt x="1519" y="954"/>
                    <a:pt x="1556" y="858"/>
                    <a:pt x="1556" y="759"/>
                  </a:cubicBezTo>
                  <a:cubicBezTo>
                    <a:pt x="1556" y="580"/>
                    <a:pt x="1433" y="420"/>
                    <a:pt x="1266" y="376"/>
                  </a:cubicBezTo>
                  <a:close/>
                  <a:moveTo>
                    <a:pt x="1266" y="376"/>
                  </a:moveTo>
                  <a:cubicBezTo>
                    <a:pt x="1266" y="376"/>
                    <a:pt x="1266" y="376"/>
                    <a:pt x="1266" y="3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232"/>
            <p:cNvSpPr>
              <a:spLocks noEditPoints="1"/>
            </p:cNvSpPr>
            <p:nvPr/>
          </p:nvSpPr>
          <p:spPr bwMode="auto">
            <a:xfrm>
              <a:off x="1371" y="3718"/>
              <a:ext cx="119" cy="195"/>
            </a:xfrm>
            <a:custGeom>
              <a:avLst/>
              <a:gdLst>
                <a:gd name="T0" fmla="*/ 535 w 552"/>
                <a:gd name="T1" fmla="*/ 303 h 904"/>
                <a:gd name="T2" fmla="*/ 535 w 552"/>
                <a:gd name="T3" fmla="*/ 242 h 904"/>
                <a:gd name="T4" fmla="*/ 307 w 552"/>
                <a:gd name="T5" fmla="*/ 13 h 904"/>
                <a:gd name="T6" fmla="*/ 276 w 552"/>
                <a:gd name="T7" fmla="*/ 0 h 904"/>
                <a:gd name="T8" fmla="*/ 246 w 552"/>
                <a:gd name="T9" fmla="*/ 13 h 904"/>
                <a:gd name="T10" fmla="*/ 17 w 552"/>
                <a:gd name="T11" fmla="*/ 242 h 904"/>
                <a:gd name="T12" fmla="*/ 17 w 552"/>
                <a:gd name="T13" fmla="*/ 303 h 904"/>
                <a:gd name="T14" fmla="*/ 47 w 552"/>
                <a:gd name="T15" fmla="*/ 316 h 904"/>
                <a:gd name="T16" fmla="*/ 78 w 552"/>
                <a:gd name="T17" fmla="*/ 303 h 904"/>
                <a:gd name="T18" fmla="*/ 233 w 552"/>
                <a:gd name="T19" fmla="*/ 148 h 904"/>
                <a:gd name="T20" fmla="*/ 233 w 552"/>
                <a:gd name="T21" fmla="*/ 861 h 904"/>
                <a:gd name="T22" fmla="*/ 276 w 552"/>
                <a:gd name="T23" fmla="*/ 904 h 904"/>
                <a:gd name="T24" fmla="*/ 319 w 552"/>
                <a:gd name="T25" fmla="*/ 861 h 904"/>
                <a:gd name="T26" fmla="*/ 319 w 552"/>
                <a:gd name="T27" fmla="*/ 148 h 904"/>
                <a:gd name="T28" fmla="*/ 475 w 552"/>
                <a:gd name="T29" fmla="*/ 303 h 904"/>
                <a:gd name="T30" fmla="*/ 535 w 552"/>
                <a:gd name="T31" fmla="*/ 303 h 904"/>
                <a:gd name="T32" fmla="*/ 535 w 552"/>
                <a:gd name="T33" fmla="*/ 303 h 904"/>
                <a:gd name="T34" fmla="*/ 535 w 552"/>
                <a:gd name="T35" fmla="*/ 3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" h="904">
                  <a:moveTo>
                    <a:pt x="535" y="303"/>
                  </a:moveTo>
                  <a:cubicBezTo>
                    <a:pt x="552" y="286"/>
                    <a:pt x="552" y="259"/>
                    <a:pt x="535" y="242"/>
                  </a:cubicBezTo>
                  <a:cubicBezTo>
                    <a:pt x="307" y="13"/>
                    <a:pt x="307" y="13"/>
                    <a:pt x="307" y="13"/>
                  </a:cubicBezTo>
                  <a:cubicBezTo>
                    <a:pt x="299" y="5"/>
                    <a:pt x="287" y="0"/>
                    <a:pt x="276" y="0"/>
                  </a:cubicBezTo>
                  <a:cubicBezTo>
                    <a:pt x="265" y="0"/>
                    <a:pt x="254" y="5"/>
                    <a:pt x="246" y="13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0" y="259"/>
                    <a:pt x="0" y="286"/>
                    <a:pt x="17" y="303"/>
                  </a:cubicBezTo>
                  <a:cubicBezTo>
                    <a:pt x="25" y="311"/>
                    <a:pt x="37" y="316"/>
                    <a:pt x="47" y="316"/>
                  </a:cubicBezTo>
                  <a:cubicBezTo>
                    <a:pt x="58" y="316"/>
                    <a:pt x="70" y="312"/>
                    <a:pt x="78" y="303"/>
                  </a:cubicBezTo>
                  <a:cubicBezTo>
                    <a:pt x="233" y="148"/>
                    <a:pt x="233" y="148"/>
                    <a:pt x="233" y="148"/>
                  </a:cubicBezTo>
                  <a:cubicBezTo>
                    <a:pt x="233" y="861"/>
                    <a:pt x="233" y="861"/>
                    <a:pt x="233" y="861"/>
                  </a:cubicBezTo>
                  <a:cubicBezTo>
                    <a:pt x="233" y="885"/>
                    <a:pt x="252" y="904"/>
                    <a:pt x="276" y="904"/>
                  </a:cubicBezTo>
                  <a:cubicBezTo>
                    <a:pt x="300" y="904"/>
                    <a:pt x="319" y="885"/>
                    <a:pt x="319" y="861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475" y="303"/>
                    <a:pt x="475" y="303"/>
                    <a:pt x="475" y="303"/>
                  </a:cubicBezTo>
                  <a:cubicBezTo>
                    <a:pt x="491" y="320"/>
                    <a:pt x="518" y="320"/>
                    <a:pt x="535" y="303"/>
                  </a:cubicBezTo>
                  <a:close/>
                  <a:moveTo>
                    <a:pt x="535" y="303"/>
                  </a:moveTo>
                  <a:cubicBezTo>
                    <a:pt x="535" y="303"/>
                    <a:pt x="535" y="303"/>
                    <a:pt x="535" y="3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0" name="Group 61"/>
          <p:cNvGrpSpPr>
            <a:grpSpLocks noChangeAspect="1"/>
          </p:cNvGrpSpPr>
          <p:nvPr/>
        </p:nvGrpSpPr>
        <p:grpSpPr bwMode="auto">
          <a:xfrm>
            <a:off x="1960880" y="2119630"/>
            <a:ext cx="802005" cy="740410"/>
            <a:chOff x="1262" y="1043"/>
            <a:chExt cx="327" cy="302"/>
          </a:xfrm>
          <a:solidFill>
            <a:srgbClr val="F9B359"/>
          </a:solidFill>
        </p:grpSpPr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262" y="1189"/>
              <a:ext cx="327" cy="156"/>
            </a:xfrm>
            <a:custGeom>
              <a:avLst/>
              <a:gdLst>
                <a:gd name="T0" fmla="*/ 1465 w 1508"/>
                <a:gd name="T1" fmla="*/ 7 h 723"/>
                <a:gd name="T2" fmla="*/ 1421 w 1508"/>
                <a:gd name="T3" fmla="*/ 50 h 723"/>
                <a:gd name="T4" fmla="*/ 1421 w 1508"/>
                <a:gd name="T5" fmla="*/ 443 h 723"/>
                <a:gd name="T6" fmla="*/ 1228 w 1508"/>
                <a:gd name="T7" fmla="*/ 636 h 723"/>
                <a:gd name="T8" fmla="*/ 280 w 1508"/>
                <a:gd name="T9" fmla="*/ 636 h 723"/>
                <a:gd name="T10" fmla="*/ 86 w 1508"/>
                <a:gd name="T11" fmla="*/ 443 h 723"/>
                <a:gd name="T12" fmla="*/ 86 w 1508"/>
                <a:gd name="T13" fmla="*/ 43 h 723"/>
                <a:gd name="T14" fmla="*/ 43 w 1508"/>
                <a:gd name="T15" fmla="*/ 0 h 723"/>
                <a:gd name="T16" fmla="*/ 0 w 1508"/>
                <a:gd name="T17" fmla="*/ 43 h 723"/>
                <a:gd name="T18" fmla="*/ 0 w 1508"/>
                <a:gd name="T19" fmla="*/ 443 h 723"/>
                <a:gd name="T20" fmla="*/ 280 w 1508"/>
                <a:gd name="T21" fmla="*/ 723 h 723"/>
                <a:gd name="T22" fmla="*/ 1228 w 1508"/>
                <a:gd name="T23" fmla="*/ 723 h 723"/>
                <a:gd name="T24" fmla="*/ 1508 w 1508"/>
                <a:gd name="T25" fmla="*/ 443 h 723"/>
                <a:gd name="T26" fmla="*/ 1508 w 1508"/>
                <a:gd name="T27" fmla="*/ 50 h 723"/>
                <a:gd name="T28" fmla="*/ 1465 w 1508"/>
                <a:gd name="T29" fmla="*/ 7 h 723"/>
                <a:gd name="T30" fmla="*/ 1465 w 1508"/>
                <a:gd name="T31" fmla="*/ 7 h 723"/>
                <a:gd name="T32" fmla="*/ 1465 w 1508"/>
                <a:gd name="T33" fmla="*/ 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8" h="723">
                  <a:moveTo>
                    <a:pt x="1465" y="7"/>
                  </a:moveTo>
                  <a:cubicBezTo>
                    <a:pt x="1441" y="7"/>
                    <a:pt x="1421" y="26"/>
                    <a:pt x="1421" y="50"/>
                  </a:cubicBezTo>
                  <a:cubicBezTo>
                    <a:pt x="1421" y="443"/>
                    <a:pt x="1421" y="443"/>
                    <a:pt x="1421" y="443"/>
                  </a:cubicBezTo>
                  <a:cubicBezTo>
                    <a:pt x="1421" y="550"/>
                    <a:pt x="1334" y="636"/>
                    <a:pt x="1228" y="636"/>
                  </a:cubicBezTo>
                  <a:cubicBezTo>
                    <a:pt x="280" y="636"/>
                    <a:pt x="280" y="636"/>
                    <a:pt x="280" y="636"/>
                  </a:cubicBezTo>
                  <a:cubicBezTo>
                    <a:pt x="173" y="636"/>
                    <a:pt x="86" y="549"/>
                    <a:pt x="86" y="4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597"/>
                    <a:pt x="126" y="723"/>
                    <a:pt x="280" y="723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382" y="723"/>
                    <a:pt x="1508" y="597"/>
                    <a:pt x="1508" y="443"/>
                  </a:cubicBezTo>
                  <a:cubicBezTo>
                    <a:pt x="1508" y="50"/>
                    <a:pt x="1508" y="50"/>
                    <a:pt x="1508" y="50"/>
                  </a:cubicBezTo>
                  <a:cubicBezTo>
                    <a:pt x="1508" y="26"/>
                    <a:pt x="1489" y="7"/>
                    <a:pt x="1465" y="7"/>
                  </a:cubicBezTo>
                  <a:close/>
                  <a:moveTo>
                    <a:pt x="1465" y="7"/>
                  </a:moveTo>
                  <a:cubicBezTo>
                    <a:pt x="1465" y="7"/>
                    <a:pt x="1465" y="7"/>
                    <a:pt x="146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356" y="1043"/>
              <a:ext cx="139" cy="231"/>
            </a:xfrm>
            <a:custGeom>
              <a:avLst/>
              <a:gdLst>
                <a:gd name="T0" fmla="*/ 292 w 644"/>
                <a:gd name="T1" fmla="*/ 1055 h 1067"/>
                <a:gd name="T2" fmla="*/ 322 w 644"/>
                <a:gd name="T3" fmla="*/ 1067 h 1067"/>
                <a:gd name="T4" fmla="*/ 352 w 644"/>
                <a:gd name="T5" fmla="*/ 1055 h 1067"/>
                <a:gd name="T6" fmla="*/ 627 w 644"/>
                <a:gd name="T7" fmla="*/ 780 h 1067"/>
                <a:gd name="T8" fmla="*/ 627 w 644"/>
                <a:gd name="T9" fmla="*/ 719 h 1067"/>
                <a:gd name="T10" fmla="*/ 566 w 644"/>
                <a:gd name="T11" fmla="*/ 719 h 1067"/>
                <a:gd name="T12" fmla="*/ 365 w 644"/>
                <a:gd name="T13" fmla="*/ 920 h 1067"/>
                <a:gd name="T14" fmla="*/ 365 w 644"/>
                <a:gd name="T15" fmla="*/ 43 h 1067"/>
                <a:gd name="T16" fmla="*/ 322 w 644"/>
                <a:gd name="T17" fmla="*/ 0 h 1067"/>
                <a:gd name="T18" fmla="*/ 279 w 644"/>
                <a:gd name="T19" fmla="*/ 43 h 1067"/>
                <a:gd name="T20" fmla="*/ 279 w 644"/>
                <a:gd name="T21" fmla="*/ 920 h 1067"/>
                <a:gd name="T22" fmla="*/ 78 w 644"/>
                <a:gd name="T23" fmla="*/ 719 h 1067"/>
                <a:gd name="T24" fmla="*/ 17 w 644"/>
                <a:gd name="T25" fmla="*/ 719 h 1067"/>
                <a:gd name="T26" fmla="*/ 17 w 644"/>
                <a:gd name="T27" fmla="*/ 780 h 1067"/>
                <a:gd name="T28" fmla="*/ 292 w 644"/>
                <a:gd name="T29" fmla="*/ 1055 h 1067"/>
                <a:gd name="T30" fmla="*/ 292 w 644"/>
                <a:gd name="T31" fmla="*/ 1055 h 1067"/>
                <a:gd name="T32" fmla="*/ 292 w 644"/>
                <a:gd name="T33" fmla="*/ 1055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" h="1067">
                  <a:moveTo>
                    <a:pt x="292" y="1055"/>
                  </a:moveTo>
                  <a:cubicBezTo>
                    <a:pt x="300" y="1063"/>
                    <a:pt x="311" y="1067"/>
                    <a:pt x="322" y="1067"/>
                  </a:cubicBezTo>
                  <a:cubicBezTo>
                    <a:pt x="333" y="1067"/>
                    <a:pt x="344" y="1063"/>
                    <a:pt x="352" y="1055"/>
                  </a:cubicBezTo>
                  <a:cubicBezTo>
                    <a:pt x="627" y="780"/>
                    <a:pt x="627" y="780"/>
                    <a:pt x="627" y="780"/>
                  </a:cubicBezTo>
                  <a:cubicBezTo>
                    <a:pt x="644" y="763"/>
                    <a:pt x="644" y="736"/>
                    <a:pt x="627" y="719"/>
                  </a:cubicBezTo>
                  <a:cubicBezTo>
                    <a:pt x="610" y="702"/>
                    <a:pt x="583" y="702"/>
                    <a:pt x="566" y="719"/>
                  </a:cubicBezTo>
                  <a:cubicBezTo>
                    <a:pt x="365" y="920"/>
                    <a:pt x="365" y="920"/>
                    <a:pt x="365" y="920"/>
                  </a:cubicBezTo>
                  <a:cubicBezTo>
                    <a:pt x="365" y="43"/>
                    <a:pt x="365" y="43"/>
                    <a:pt x="365" y="43"/>
                  </a:cubicBezTo>
                  <a:cubicBezTo>
                    <a:pt x="365" y="19"/>
                    <a:pt x="346" y="0"/>
                    <a:pt x="322" y="0"/>
                  </a:cubicBezTo>
                  <a:cubicBezTo>
                    <a:pt x="298" y="0"/>
                    <a:pt x="279" y="19"/>
                    <a:pt x="279" y="43"/>
                  </a:cubicBezTo>
                  <a:cubicBezTo>
                    <a:pt x="279" y="920"/>
                    <a:pt x="279" y="920"/>
                    <a:pt x="279" y="920"/>
                  </a:cubicBezTo>
                  <a:cubicBezTo>
                    <a:pt x="78" y="719"/>
                    <a:pt x="78" y="719"/>
                    <a:pt x="78" y="719"/>
                  </a:cubicBezTo>
                  <a:cubicBezTo>
                    <a:pt x="61" y="702"/>
                    <a:pt x="34" y="702"/>
                    <a:pt x="17" y="719"/>
                  </a:cubicBezTo>
                  <a:cubicBezTo>
                    <a:pt x="0" y="736"/>
                    <a:pt x="0" y="763"/>
                    <a:pt x="17" y="780"/>
                  </a:cubicBezTo>
                  <a:lnTo>
                    <a:pt x="292" y="1055"/>
                  </a:lnTo>
                  <a:close/>
                  <a:moveTo>
                    <a:pt x="292" y="1055"/>
                  </a:moveTo>
                  <a:cubicBezTo>
                    <a:pt x="292" y="1055"/>
                    <a:pt x="292" y="1055"/>
                    <a:pt x="292" y="10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8626" y="2751891"/>
            <a:ext cx="97326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CFCFD"/>
                </a:solidFill>
                <a:latin typeface="+mj-ea"/>
                <a:ea typeface="+mj-ea"/>
              </a:rPr>
              <a:t>Classifications of web hosting service</a:t>
            </a:r>
            <a:endParaRPr 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D"/>
                </a:solidFill>
                <a:latin typeface="+mn-ea"/>
              </a:rPr>
              <a:t>In this part, I will tell you four classifications of web hosting service.</a:t>
            </a:r>
            <a:endParaRPr lang="en-US" dirty="0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5077" y="1046742"/>
            <a:ext cx="29597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5690" y="5172309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69F98"/>
                </a:solidFill>
                <a:latin typeface="+mn-ea"/>
              </a:rPr>
              <a:t>2020 Presented by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Ziyue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Jiang </a:t>
            </a:r>
            <a:endParaRPr 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43"/>
          <p:cNvSpPr/>
          <p:nvPr>
            <p:custDataLst>
              <p:tags r:id="rId1"/>
            </p:custDataLst>
          </p:nvPr>
        </p:nvSpPr>
        <p:spPr>
          <a:xfrm flipH="1">
            <a:off x="6877049" y="-165100"/>
            <a:ext cx="3822698" cy="71882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PA_矩形 43"/>
          <p:cNvSpPr/>
          <p:nvPr>
            <p:custDataLst>
              <p:tags r:id="rId2"/>
            </p:custDataLst>
          </p:nvPr>
        </p:nvSpPr>
        <p:spPr>
          <a:xfrm flipH="1">
            <a:off x="1516062" y="-165100"/>
            <a:ext cx="3822698" cy="71882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4724" y="1019079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142" y="1710420"/>
            <a:ext cx="3975334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Shared web hosting service refers to a web hosting service where many websites reside on one web server connected to the Internet. 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5142" y="1118910"/>
            <a:ext cx="439039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Shared web hosting service</a:t>
            </a:r>
            <a:endParaRPr lang="en-US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238342" y="1631375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21423" y="1019079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251464" y="1710420"/>
            <a:ext cx="3975334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A dedicated hosting service is a type of Internet hosting in which the client leases an entire server not shared with anyone else.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79613" y="1118910"/>
            <a:ext cx="4147185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Dedicated hosting service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444767" y="1631375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4724" y="3649662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95142" y="4341003"/>
            <a:ext cx="3975334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Cloud hosting is a new type of hosting platform based on clustered load-balanced servers and utility billing.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5142" y="3749493"/>
            <a:ext cx="233299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Cloud hosting</a:t>
            </a:r>
            <a:endParaRPr lang="en-US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1238342" y="4261958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21423" y="3649662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51464" y="4341003"/>
            <a:ext cx="3975334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Clustered servers are a perfect solution for high-availability dedicated hosting, or creating a scalable web hosting solution.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37548" y="3749493"/>
            <a:ext cx="288925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Clustered hosting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8444767" y="4261958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965700" y="2298700"/>
            <a:ext cx="2260600" cy="2260600"/>
          </a:xfrm>
          <a:prstGeom prst="ellipse">
            <a:avLst/>
          </a:prstGeom>
          <a:solidFill>
            <a:srgbClr val="F9B359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-211" y="101540"/>
            <a:ext cx="12196656" cy="70675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Classifications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2866" y="2751891"/>
            <a:ext cx="10464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CFCFD"/>
                </a:solidFill>
                <a:latin typeface="+mj-ea"/>
                <a:ea typeface="+mj-ea"/>
              </a:rPr>
              <a:t>Implementation of web hosting services</a:t>
            </a:r>
            <a:endParaRPr 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CFCFD"/>
                </a:solidFill>
                <a:latin typeface="+mn-ea"/>
              </a:rPr>
              <a:t>In this part, I will present two of the hottest web hosting implementations.</a:t>
            </a:r>
            <a:endParaRPr lang="en-US" dirty="0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5077" y="1046742"/>
            <a:ext cx="29597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5690" y="5172309"/>
            <a:ext cx="331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69F98"/>
                </a:solidFill>
                <a:latin typeface="+mn-ea"/>
              </a:rPr>
              <a:t>2020 Presented by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Ziyue </a:t>
            </a:r>
            <a:r>
              <a:rPr lang="en-US" dirty="0">
                <a:solidFill>
                  <a:srgbClr val="969F98"/>
                </a:solidFill>
                <a:latin typeface="+mn-ea"/>
                <a:sym typeface="+mn-ea"/>
              </a:rPr>
              <a:t>Jiang </a:t>
            </a:r>
            <a:endParaRPr 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3636</Words>
  <Application>WPS 演示</Application>
  <PresentationFormat>宽屏</PresentationFormat>
  <Paragraphs>187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等线 Light</vt:lpstr>
      <vt:lpstr>微软雅黑</vt:lpstr>
      <vt:lpstr>微软雅黑 Light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呼呼呼</cp:lastModifiedBy>
  <cp:revision>123</cp:revision>
  <dcterms:created xsi:type="dcterms:W3CDTF">2017-09-03T02:38:00Z</dcterms:created>
  <dcterms:modified xsi:type="dcterms:W3CDTF">2020-04-09T09:20:03Z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