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0"/>
  </p:notesMasterIdLst>
  <p:sldIdLst>
    <p:sldId id="256" r:id="rId3"/>
    <p:sldId id="302" r:id="rId4"/>
    <p:sldId id="406" r:id="rId5"/>
    <p:sldId id="408" r:id="rId6"/>
    <p:sldId id="409" r:id="rId7"/>
    <p:sldId id="410" r:id="rId8"/>
    <p:sldId id="411" r:id="rId9"/>
    <p:sldId id="412" r:id="rId10"/>
    <p:sldId id="436" r:id="rId11"/>
    <p:sldId id="413" r:id="rId12"/>
    <p:sldId id="414" r:id="rId13"/>
    <p:sldId id="416" r:id="rId14"/>
    <p:sldId id="418" r:id="rId15"/>
    <p:sldId id="420" r:id="rId16"/>
    <p:sldId id="426" r:id="rId17"/>
    <p:sldId id="417" r:id="rId18"/>
    <p:sldId id="421" r:id="rId19"/>
    <p:sldId id="422" r:id="rId20"/>
    <p:sldId id="427" r:id="rId21"/>
    <p:sldId id="423" r:id="rId22"/>
    <p:sldId id="425" r:id="rId23"/>
    <p:sldId id="424" r:id="rId24"/>
    <p:sldId id="430" r:id="rId25"/>
    <p:sldId id="428" r:id="rId26"/>
    <p:sldId id="429" r:id="rId27"/>
    <p:sldId id="431" r:id="rId28"/>
    <p:sldId id="432" r:id="rId29"/>
    <p:sldId id="433" r:id="rId30"/>
    <p:sldId id="434" r:id="rId31"/>
    <p:sldId id="466" r:id="rId32"/>
    <p:sldId id="467" r:id="rId33"/>
    <p:sldId id="437" r:id="rId34"/>
    <p:sldId id="435" r:id="rId35"/>
    <p:sldId id="438" r:id="rId36"/>
    <p:sldId id="468" r:id="rId37"/>
    <p:sldId id="439" r:id="rId38"/>
    <p:sldId id="440" r:id="rId39"/>
    <p:sldId id="441" r:id="rId40"/>
    <p:sldId id="443" r:id="rId41"/>
    <p:sldId id="444" r:id="rId42"/>
    <p:sldId id="445" r:id="rId43"/>
    <p:sldId id="446" r:id="rId44"/>
    <p:sldId id="470" r:id="rId45"/>
    <p:sldId id="447" r:id="rId46"/>
    <p:sldId id="448" r:id="rId47"/>
    <p:sldId id="449" r:id="rId48"/>
    <p:sldId id="450" r:id="rId49"/>
    <p:sldId id="451" r:id="rId50"/>
    <p:sldId id="452" r:id="rId51"/>
    <p:sldId id="453" r:id="rId52"/>
    <p:sldId id="455" r:id="rId53"/>
    <p:sldId id="469" r:id="rId54"/>
    <p:sldId id="461" r:id="rId55"/>
    <p:sldId id="457" r:id="rId56"/>
    <p:sldId id="458" r:id="rId57"/>
    <p:sldId id="459" r:id="rId58"/>
    <p:sldId id="460" r:id="rId59"/>
    <p:sldId id="472" r:id="rId60"/>
    <p:sldId id="462" r:id="rId61"/>
    <p:sldId id="463" r:id="rId62"/>
    <p:sldId id="471" r:id="rId63"/>
    <p:sldId id="473" r:id="rId64"/>
    <p:sldId id="474" r:id="rId65"/>
    <p:sldId id="475" r:id="rId66"/>
    <p:sldId id="378" r:id="rId67"/>
    <p:sldId id="464" r:id="rId68"/>
    <p:sldId id="465"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51" autoAdjust="0"/>
    <p:restoredTop sz="87897" autoAdjust="0"/>
  </p:normalViewPr>
  <p:slideViewPr>
    <p:cSldViewPr>
      <p:cViewPr>
        <p:scale>
          <a:sx n="80" d="100"/>
          <a:sy n="80" d="100"/>
        </p:scale>
        <p:origin x="-2514" y="-5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4"/>
    </p:cViewPr>
  </p:sorterViewPr>
  <p:notesViewPr>
    <p:cSldViewPr>
      <p:cViewPr varScale="1">
        <p:scale>
          <a:sx n="67" d="100"/>
          <a:sy n="67" d="100"/>
        </p:scale>
        <p:origin x="-3306"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60DB-461B-4673-8DF7-60F7E1AD9301}" type="datetimeFigureOut">
              <a:rPr lang="zh-CN" altLang="en-US" smtClean="0"/>
              <a:pPr/>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30CA4-E5E7-4C08-AF2A-A85BF39E4E3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GB" altLang="zh-CN" baseline="0" dirty="0" smtClean="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When the home agent receives a packet for the mobile host, it looks up the</a:t>
            </a:r>
          </a:p>
          <a:p>
            <a:r>
              <a:rPr lang="en-US" altLang="zh-CN" sz="1200" kern="1200" baseline="0" dirty="0" smtClean="0">
                <a:solidFill>
                  <a:schemeClr val="tx1"/>
                </a:solidFill>
                <a:latin typeface="+mn-lt"/>
                <a:ea typeface="+mn-ea"/>
                <a:cs typeface="+mn-cs"/>
              </a:rPr>
              <a:t>host's current location. If the host is on the current local network, the packet is</a:t>
            </a:r>
          </a:p>
          <a:p>
            <a:r>
              <a:rPr lang="en-US" altLang="zh-CN" sz="1200" kern="1200" baseline="0" dirty="0" smtClean="0">
                <a:solidFill>
                  <a:schemeClr val="tx1"/>
                </a:solidFill>
                <a:latin typeface="+mn-lt"/>
                <a:ea typeface="+mn-ea"/>
                <a:cs typeface="+mn-cs"/>
              </a:rPr>
              <a:t>simply forwarded. Otherwise, it is tunneled to the host's current location, that is,</a:t>
            </a:r>
          </a:p>
          <a:p>
            <a:r>
              <a:rPr lang="en-US" altLang="zh-CN" sz="1200" kern="1200" baseline="0" dirty="0" smtClean="0">
                <a:solidFill>
                  <a:schemeClr val="tx1"/>
                </a:solidFill>
                <a:latin typeface="+mn-lt"/>
                <a:ea typeface="+mn-ea"/>
                <a:cs typeface="+mn-cs"/>
              </a:rPr>
              <a:t>wrapped as data in an IP packet and sent to the care-of address. At the same time,</a:t>
            </a:r>
          </a:p>
          <a:p>
            <a:r>
              <a:rPr lang="en-US" altLang="zh-CN" sz="1200" kern="1200" baseline="0" dirty="0" smtClean="0">
                <a:solidFill>
                  <a:schemeClr val="tx1"/>
                </a:solidFill>
                <a:latin typeface="+mn-lt"/>
                <a:ea typeface="+mn-ea"/>
                <a:cs typeface="+mn-cs"/>
              </a:rPr>
              <a:t>the sender of the packet is informed of the host's current location.</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Finger</a:t>
            </a:r>
          </a:p>
          <a:p>
            <a:r>
              <a:rPr lang="zh-CN" altLang="en-US" dirty="0" smtClean="0"/>
              <a:t>查找器（查找因特网用户的程序）</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a:t>
            </a:r>
            <a:r>
              <a:rPr lang="en-US" altLang="zh-CN" baseline="30000" dirty="0" smtClean="0"/>
              <a:t>5</a:t>
            </a:r>
            <a:r>
              <a:rPr lang="en-US" altLang="zh-CN" dirty="0" smtClean="0"/>
              <a:t>=32</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22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32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Although it is possible for a naming graph to have several root nodes, for simplicity, many naming systems</a:t>
            </a:r>
            <a:r>
              <a:rPr lang="en-US" altLang="zh-CN" baseline="0" dirty="0" smtClean="0"/>
              <a:t> have only one.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closure mechanism  </a:t>
            </a:r>
            <a:r>
              <a:rPr lang="zh-CN" altLang="en-US" dirty="0" smtClean="0"/>
              <a:t>封闭机制 </a:t>
            </a:r>
            <a:endParaRPr lang="en-US" altLang="zh-CN" dirty="0" smtClean="0"/>
          </a:p>
          <a:p>
            <a:endParaRPr lang="en-US" altLang="zh-CN" dirty="0" smtClean="0"/>
          </a:p>
          <a:p>
            <a:r>
              <a:rPr lang="en-US" altLang="zh-CN" dirty="0" smtClean="0"/>
              <a:t>Sun’s </a:t>
            </a:r>
            <a:r>
              <a:rPr lang="en-US" altLang="zh-CN" dirty="0" smtClean="0"/>
              <a:t>Network File System (NFS) is a distributed file system</a:t>
            </a:r>
          </a:p>
          <a:p>
            <a:endParaRPr lang="en-US" altLang="zh-CN" dirty="0" smtClean="0"/>
          </a:p>
          <a:p>
            <a:r>
              <a:rPr lang="en-US" altLang="zh-CN" sz="1200" kern="1200" baseline="0" dirty="0" smtClean="0">
                <a:solidFill>
                  <a:schemeClr val="tx1"/>
                </a:solidFill>
                <a:latin typeface="+mn-lt"/>
                <a:ea typeface="+mn-ea"/>
                <a:cs typeface="+mn-cs"/>
              </a:rPr>
              <a:t>Name resolution can take place only if we know how and where to start.</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Essentially, a closure mechanism deals with selecting the initial node in a name space from which name resolution is to start.</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A completely different example is the use of the string "0031204430784".</a:t>
            </a:r>
          </a:p>
          <a:p>
            <a:r>
              <a:rPr lang="en-US" altLang="zh-CN" sz="1200" kern="1200" baseline="0" dirty="0" smtClean="0">
                <a:solidFill>
                  <a:schemeClr val="tx1"/>
                </a:solidFill>
                <a:latin typeface="+mn-lt"/>
                <a:ea typeface="+mn-ea"/>
                <a:cs typeface="+mn-cs"/>
              </a:rPr>
              <a:t>Many people will not know what to do with these numbers, unless they are told</a:t>
            </a:r>
          </a:p>
          <a:p>
            <a:r>
              <a:rPr lang="en-US" altLang="zh-CN" sz="1200" kern="1200" baseline="0" dirty="0" smtClean="0">
                <a:solidFill>
                  <a:schemeClr val="tx1"/>
                </a:solidFill>
                <a:latin typeface="+mn-lt"/>
                <a:ea typeface="+mn-ea"/>
                <a:cs typeface="+mn-cs"/>
              </a:rPr>
              <a:t>that the sequence is a telephone number.</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36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The implementation of DNS we described so far is the standard one. It follows</a:t>
            </a:r>
          </a:p>
          <a:p>
            <a:r>
              <a:rPr lang="en-US" altLang="zh-CN" sz="1200" kern="1200" baseline="0" dirty="0" smtClean="0">
                <a:solidFill>
                  <a:schemeClr val="tx1"/>
                </a:solidFill>
                <a:latin typeface="+mn-lt"/>
                <a:ea typeface="+mn-ea"/>
                <a:cs typeface="+mn-cs"/>
              </a:rPr>
              <a:t>a hierarchy of servers with 13 well-known root servers and ending in millions</a:t>
            </a:r>
          </a:p>
          <a:p>
            <a:r>
              <a:rPr lang="en-US" altLang="zh-CN" sz="1200" kern="1200" baseline="0" dirty="0" smtClean="0">
                <a:solidFill>
                  <a:schemeClr val="tx1"/>
                </a:solidFill>
                <a:latin typeface="+mn-lt"/>
                <a:ea typeface="+mn-ea"/>
                <a:cs typeface="+mn-cs"/>
              </a:rPr>
              <a:t>of servers at the leaves. </a:t>
            </a:r>
            <a:r>
              <a:rPr lang="en-US" altLang="zh-CN" sz="1200" b="1" kern="1200" baseline="0" dirty="0" smtClean="0">
                <a:solidFill>
                  <a:schemeClr val="tx1"/>
                </a:solidFill>
                <a:latin typeface="+mn-lt"/>
                <a:ea typeface="+mn-ea"/>
                <a:cs typeface="+mn-cs"/>
              </a:rPr>
              <a:t>An important observation is that higher-level nodes</a:t>
            </a:r>
          </a:p>
          <a:p>
            <a:r>
              <a:rPr lang="en-US" altLang="zh-CN" sz="1200" b="1" kern="1200" baseline="0" dirty="0" smtClean="0">
                <a:solidFill>
                  <a:schemeClr val="tx1"/>
                </a:solidFill>
                <a:latin typeface="+mn-lt"/>
                <a:ea typeface="+mn-ea"/>
                <a:cs typeface="+mn-cs"/>
              </a:rPr>
              <a:t>receive many more requests than lower-level nodes</a:t>
            </a:r>
            <a:r>
              <a:rPr lang="en-US" altLang="zh-CN" sz="1200" kern="1200" baseline="0" dirty="0" smtClean="0">
                <a:solidFill>
                  <a:schemeClr val="tx1"/>
                </a:solidFill>
                <a:latin typeface="+mn-lt"/>
                <a:ea typeface="+mn-ea"/>
                <a:cs typeface="+mn-cs"/>
              </a:rPr>
              <a:t>. Only by caching the </a:t>
            </a:r>
            <a:r>
              <a:rPr lang="en-US" altLang="zh-CN" sz="1200" kern="1200" baseline="0" dirty="0" err="1" smtClean="0">
                <a:solidFill>
                  <a:schemeClr val="tx1"/>
                </a:solidFill>
                <a:latin typeface="+mn-lt"/>
                <a:ea typeface="+mn-ea"/>
                <a:cs typeface="+mn-cs"/>
              </a:rPr>
              <a:t>nameto</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address bindings of these higher levels is it possible to avoid sending requests</a:t>
            </a:r>
          </a:p>
          <a:p>
            <a:r>
              <a:rPr lang="en-US" altLang="zh-CN" sz="1200" kern="1200" baseline="0" dirty="0" smtClean="0">
                <a:solidFill>
                  <a:schemeClr val="tx1"/>
                </a:solidFill>
                <a:latin typeface="+mn-lt"/>
                <a:ea typeface="+mn-ea"/>
                <a:cs typeface="+mn-cs"/>
              </a:rPr>
              <a:t>to them and thus swamping them.</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51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53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54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Even</a:t>
            </a:r>
            <a:r>
              <a:rPr lang="en-US" altLang="zh-CN" baseline="0" dirty="0" smtClean="0"/>
              <a:t> if there is consensus on the set of attributes to use, practice shows that setting the values consistently by a diverse group of people is a problem by itself.</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55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predicate</a:t>
            </a:r>
          </a:p>
          <a:p>
            <a:r>
              <a:rPr lang="zh-CN" altLang="en-US" dirty="0" smtClean="0"/>
              <a:t>英 </a:t>
            </a:r>
            <a:r>
              <a:rPr lang="en-US" altLang="zh-CN" dirty="0" smtClean="0"/>
              <a:t>[ˈ</a:t>
            </a:r>
            <a:r>
              <a:rPr lang="en-US" altLang="zh-CN" dirty="0" err="1" smtClean="0"/>
              <a:t>predɪkət</a:t>
            </a:r>
            <a:r>
              <a:rPr lang="en-US" altLang="zh-CN" dirty="0" smtClean="0"/>
              <a:t>] </a:t>
            </a:r>
            <a:r>
              <a:rPr lang="zh-CN" altLang="en-US" dirty="0" smtClean="0"/>
              <a:t>美 </a:t>
            </a:r>
            <a:r>
              <a:rPr lang="en-US" altLang="zh-CN" dirty="0" smtClean="0"/>
              <a:t>[ˈ</a:t>
            </a:r>
            <a:r>
              <a:rPr lang="en-US" altLang="zh-CN" dirty="0" err="1" smtClean="0"/>
              <a:t>predɪkət</a:t>
            </a:r>
            <a:r>
              <a:rPr lang="en-US" altLang="zh-CN" dirty="0" smtClean="0"/>
              <a:t>]</a:t>
            </a:r>
          </a:p>
          <a:p>
            <a:r>
              <a:rPr lang="en-US" altLang="zh-CN" dirty="0" err="1" smtClean="0"/>
              <a:t>vt</a:t>
            </a:r>
            <a:r>
              <a:rPr lang="en-US" altLang="zh-CN" dirty="0" smtClean="0"/>
              <a:t>.</a:t>
            </a:r>
            <a:r>
              <a:rPr lang="zh-CN" altLang="en-US" dirty="0" smtClean="0"/>
              <a:t>断言，断定</a:t>
            </a:r>
            <a:r>
              <a:rPr lang="en-US" altLang="zh-CN" dirty="0" smtClean="0"/>
              <a:t>; </a:t>
            </a:r>
            <a:r>
              <a:rPr lang="zh-CN" altLang="en-US" dirty="0" smtClean="0"/>
              <a:t>宣布，宣讲</a:t>
            </a:r>
            <a:r>
              <a:rPr lang="en-US" altLang="zh-CN" dirty="0" smtClean="0"/>
              <a:t>; </a:t>
            </a:r>
            <a:r>
              <a:rPr lang="zh-CN" altLang="en-US" dirty="0" smtClean="0"/>
              <a:t>使基于</a:t>
            </a:r>
            <a:r>
              <a:rPr lang="en-US" altLang="zh-CN" dirty="0" smtClean="0"/>
              <a:t>;</a:t>
            </a:r>
          </a:p>
          <a:p>
            <a:r>
              <a:rPr lang="en-US" altLang="zh-CN" dirty="0" smtClean="0"/>
              <a:t>vi.</a:t>
            </a:r>
            <a:r>
              <a:rPr lang="zh-CN" altLang="en-US" dirty="0" smtClean="0"/>
              <a:t>断言，断定</a:t>
            </a:r>
            <a:r>
              <a:rPr lang="en-US" altLang="zh-CN" dirty="0" smtClean="0"/>
              <a:t>;</a:t>
            </a:r>
          </a:p>
          <a:p>
            <a:r>
              <a:rPr lang="en-US" altLang="zh-CN" dirty="0" smtClean="0"/>
              <a:t>n.</a:t>
            </a:r>
            <a:r>
              <a:rPr lang="zh-CN" altLang="en-US" dirty="0" smtClean="0"/>
              <a:t>谓语</a:t>
            </a:r>
            <a:r>
              <a:rPr lang="en-US" altLang="zh-CN" dirty="0" smtClean="0"/>
              <a:t>; </a:t>
            </a:r>
            <a:r>
              <a:rPr lang="zh-CN" altLang="en-US" dirty="0" smtClean="0"/>
              <a:t>述语</a:t>
            </a:r>
            <a:r>
              <a:rPr lang="en-US" altLang="zh-CN" smtClean="0"/>
              <a:t>;</a:t>
            </a:r>
            <a:endParaRPr lang="zh-CN" altLang="en-US"/>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56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In traditional network applications, communication is often based on the low-level message-passing primitives offered by the transport layer.</a:t>
            </a:r>
          </a:p>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65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Identifies are names that are used to uniquely identify</a:t>
            </a:r>
            <a:r>
              <a:rPr lang="en-US" altLang="zh-CN" baseline="0" dirty="0" smtClean="0"/>
              <a:t> an entity.</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i="1" dirty="0" smtClean="0"/>
              <a:t>NS(.)</a:t>
            </a:r>
            <a:r>
              <a:rPr lang="en-US" altLang="zh-CN" dirty="0" smtClean="0"/>
              <a:t> denotes the server that can</a:t>
            </a:r>
            <a:r>
              <a:rPr lang="en-US" altLang="zh-CN" baseline="0" dirty="0" smtClean="0"/>
              <a:t> return the address of </a:t>
            </a:r>
            <a:r>
              <a:rPr lang="en-US" altLang="zh-CN" i="1" baseline="0" dirty="0" smtClean="0"/>
              <a:t>NS(</a:t>
            </a:r>
            <a:r>
              <a:rPr lang="en-US" altLang="zh-CN" i="1" baseline="0" dirty="0" err="1" smtClean="0"/>
              <a:t>nl</a:t>
            </a:r>
            <a:r>
              <a:rPr lang="en-US" altLang="zh-CN" i="1" baseline="0" dirty="0" smtClean="0"/>
              <a:t>)</a:t>
            </a:r>
            <a:r>
              <a:rPr lang="en-US" altLang="zh-CN" baseline="0" dirty="0" smtClean="0"/>
              <a:t>, also known as the </a:t>
            </a:r>
            <a:r>
              <a:rPr lang="en-US" altLang="zh-CN" b="1" baseline="0" dirty="0" smtClean="0"/>
              <a:t>root server</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A multicast address is a </a:t>
            </a:r>
            <a:r>
              <a:rPr lang="en-US" altLang="zh-CN" b="1" dirty="0" smtClean="0"/>
              <a:t>logical identifier </a:t>
            </a:r>
            <a:r>
              <a:rPr lang="en-US" altLang="zh-CN" dirty="0" smtClean="0"/>
              <a:t>for a group of hosts in a computer network, that are available to process </a:t>
            </a:r>
            <a:r>
              <a:rPr lang="en-US" altLang="zh-CN" dirty="0" err="1" smtClean="0"/>
              <a:t>datagrams</a:t>
            </a:r>
            <a:r>
              <a:rPr lang="en-US" altLang="zh-CN" dirty="0" smtClean="0"/>
              <a:t> or frames intended to be multicast for a designated network service. </a:t>
            </a:r>
            <a:r>
              <a:rPr lang="en-US" altLang="zh-CN" b="1" dirty="0" smtClean="0"/>
              <a:t>Multicast addressing can be used in the Link Layer </a:t>
            </a:r>
            <a:r>
              <a:rPr lang="en-US" altLang="zh-CN" dirty="0" smtClean="0"/>
              <a:t>(Layer 2 in the OSI model), such as </a:t>
            </a:r>
            <a:r>
              <a:rPr lang="en-US" altLang="zh-CN" b="1" dirty="0" smtClean="0"/>
              <a:t>Ethernet multicast</a:t>
            </a:r>
            <a:r>
              <a:rPr lang="en-US" altLang="zh-CN" dirty="0" smtClean="0"/>
              <a:t>, and </a:t>
            </a:r>
            <a:r>
              <a:rPr lang="en-US" altLang="zh-CN" b="1" dirty="0" smtClean="0"/>
              <a:t>at the Internet Layer </a:t>
            </a:r>
            <a:r>
              <a:rPr lang="en-US" altLang="zh-CN" dirty="0" smtClean="0"/>
              <a:t>(Layer 3 for OSI) for Internet Protocol Version 4 (IPv4) or Version 6 (IPv6) multicast.</a:t>
            </a:r>
          </a:p>
          <a:p>
            <a:endParaRPr lang="en-US" altLang="zh-CN" dirty="0" smtClean="0"/>
          </a:p>
          <a:p>
            <a:r>
              <a:rPr lang="en-US" altLang="zh-CN" dirty="0" smtClean="0"/>
              <a:t>Ethernet frames with a value of 1 in the least-significant bit of the first octet[note 2] of the destination address are treated as multicast frames and are flooded to all points on the network.</a:t>
            </a:r>
          </a:p>
          <a:p>
            <a:endParaRPr lang="en-US" altLang="zh-CN" dirty="0" smtClean="0"/>
          </a:p>
          <a:p>
            <a:r>
              <a:rPr lang="en-US" altLang="zh-CN" dirty="0" smtClean="0"/>
              <a:t>Hardware Support for Multicasting</a:t>
            </a:r>
          </a:p>
          <a:p>
            <a:endParaRPr lang="en-US" altLang="zh-CN" dirty="0" smtClean="0"/>
          </a:p>
          <a:p>
            <a:r>
              <a:rPr lang="en-US" altLang="zh-CN" dirty="0" smtClean="0"/>
              <a:t> Support for multicasting may exist at the physical and data-link layers. Many shared medium networks, such as Ethernet, support the option of broadcasting and multicasting packets, and corresponding addressing mechanisms. However, processors are often required to perform extra processing when receiving a multicast packet since, for example, many Ethernet controllers only support partial address filtering[57]. This is a result of the fact that </a:t>
            </a:r>
            <a:r>
              <a:rPr lang="en-US" altLang="zh-CN" u="sng" dirty="0" smtClean="0"/>
              <a:t>Ethernet physically broadcasts all packets and only the address identifies a packet as </a:t>
            </a:r>
            <a:r>
              <a:rPr lang="en-US" altLang="zh-CN" u="sng" dirty="0" err="1" smtClean="0"/>
              <a:t>unicast</a:t>
            </a:r>
            <a:r>
              <a:rPr lang="en-US" altLang="zh-CN" u="sng" dirty="0" smtClean="0"/>
              <a:t>, multicast or broadcast.</a:t>
            </a:r>
            <a:r>
              <a:rPr lang="en-US" altLang="zh-CN" dirty="0" smtClean="0"/>
              <a:t> While a </a:t>
            </a:r>
            <a:r>
              <a:rPr lang="en-US" altLang="zh-CN" u="sng" dirty="0" err="1" smtClean="0"/>
              <a:t>unicast</a:t>
            </a:r>
            <a:r>
              <a:rPr lang="en-US" altLang="zh-CN" dirty="0" smtClean="0"/>
              <a:t> filter is simple to implement in hardware taking advantage of the factory installed addresses, </a:t>
            </a:r>
            <a:r>
              <a:rPr lang="en-US" altLang="zh-CN" u="sng" dirty="0" smtClean="0"/>
              <a:t>multicast filters are more difficult</a:t>
            </a:r>
            <a:r>
              <a:rPr lang="en-US" altLang="zh-CN" dirty="0" smtClean="0"/>
              <a:t> to implement because hosts can join and leave multicast groups at will, so they have to be programmable in software. Despite its problems, such hardware support is very important even in an internetwork, since packets that reach the lowest level LANs can be efficiently multicast there using native hardware mechanisms. </a:t>
            </a:r>
          </a:p>
          <a:p>
            <a:endParaRPr lang="en-US" altLang="zh-CN" dirty="0" smtClean="0"/>
          </a:p>
          <a:p>
            <a:r>
              <a:rPr lang="en-US" altLang="zh-CN" dirty="0" smtClean="0"/>
              <a:t> When network switches are actually point to point devices, we would like the hardware to automatically recognize multicast addresses as such and transmit multicast packets through multiple links using the same buffers. ATM switch designs[58][59] increasingly support parallel transmission of multicast packets over multiple links in hardware, increasing peak switching speeds. In contrast, in older internetwork designs, switching among lower level network links (that may or may not support multicasting in hardware) was designed for heterogeneity. Therefore, the hardware was optimized for the lowest common denominator, namely </a:t>
            </a:r>
            <a:r>
              <a:rPr lang="en-US" altLang="zh-CN" dirty="0" err="1" smtClean="0"/>
              <a:t>unicasting</a:t>
            </a:r>
            <a:r>
              <a:rPr lang="en-US" altLang="zh-CN" dirty="0" smtClean="0"/>
              <a:t>. Although such hardware optimizations were conceived as improvements over the original software switches, they can conflict with the needs of new software switches that support multicasting, thus incurring a speed penalty for multicast transmissions[60]. In this sense, hardware optimizations targeted for </a:t>
            </a:r>
            <a:r>
              <a:rPr lang="en-US" altLang="zh-CN" dirty="0" err="1" smtClean="0"/>
              <a:t>unicast</a:t>
            </a:r>
            <a:r>
              <a:rPr lang="en-US" altLang="zh-CN" dirty="0" smtClean="0"/>
              <a:t> in both LANs and WANs, may have to be reexamined and probably augmented in light of the increasing popularity of multicasting. The emphasis placed on high speed network switches to support multicasting[61][62][63][64] could influence more conventional hardware.</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There is a trade-off between sending the response directly to the initiating</a:t>
            </a:r>
            <a:r>
              <a:rPr lang="en-US" altLang="zh-CN" baseline="0" dirty="0" smtClean="0"/>
              <a:t> client stub, or along the reverse path of forwarding pointers.</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fall-back mechanism  </a:t>
            </a:r>
            <a:r>
              <a:rPr lang="zh-CN" altLang="en-US" dirty="0" smtClean="0"/>
              <a:t>后退机制 </a:t>
            </a:r>
            <a:endParaRPr lang="zh-CN" altLang="en-US" dirty="0"/>
          </a:p>
        </p:txBody>
      </p:sp>
      <p:sp>
        <p:nvSpPr>
          <p:cNvPr id="4" name="灯片编号占位符 3"/>
          <p:cNvSpPr>
            <a:spLocks noGrp="1"/>
          </p:cNvSpPr>
          <p:nvPr>
            <p:ph type="sldNum" sz="quarter" idx="10"/>
          </p:nvPr>
        </p:nvSpPr>
        <p:spPr/>
        <p:txBody>
          <a:bodyPr/>
          <a:lstStyle/>
          <a:p>
            <a:fld id="{69330CA4-E5E7-4C08-AF2A-A85BF39E4E34}"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r>
              <a:rPr lang="en-US" altLang="zh-CN" smtClean="0"/>
              <a:t>Ling Zhou</a:t>
            </a:r>
            <a:endParaRPr lang="zh-CN" altLang="en-US"/>
          </a:p>
        </p:txBody>
      </p:sp>
      <p:sp>
        <p:nvSpPr>
          <p:cNvPr id="19" name="页脚占位符 18"/>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r>
              <a:rPr lang="en-US" altLang="zh-CN" smtClean="0"/>
              <a:t>Distributed Systems Unit 5</a:t>
            </a:r>
            <a:endParaRPr lang="zh-CN" altLang="en-US"/>
          </a:p>
        </p:txBody>
      </p:sp>
      <p:sp>
        <p:nvSpPr>
          <p:cNvPr id="6" name="灯片编号占位符 5"/>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r>
              <a:rPr lang="en-US" altLang="zh-CN" smtClean="0"/>
              <a:t>Distributed Systems Unit 5</a:t>
            </a:r>
            <a:endParaRPr lang="zh-CN" altLang="en-US"/>
          </a:p>
        </p:txBody>
      </p:sp>
      <p:sp>
        <p:nvSpPr>
          <p:cNvPr id="6" name="灯片编号占位符 5"/>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r>
              <a:rPr lang="en-US" altLang="zh-CN" smtClean="0"/>
              <a:t>Distributed Systems Unit 5</a:t>
            </a:r>
            <a:endParaRPr lang="zh-CN" altLang="en-US"/>
          </a:p>
        </p:txBody>
      </p:sp>
      <p:sp>
        <p:nvSpPr>
          <p:cNvPr id="6" name="灯片编号占位符 5"/>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r>
              <a:rPr lang="en-US" altLang="zh-CN" smtClean="0"/>
              <a:t>Distributed Systems Unit 5</a:t>
            </a:r>
            <a:endParaRPr lang="zh-CN" altLang="en-US"/>
          </a:p>
        </p:txBody>
      </p:sp>
      <p:sp>
        <p:nvSpPr>
          <p:cNvPr id="7" name="灯片编号占位符 6"/>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Ling Zhou</a:t>
            </a:r>
            <a:endParaRPr lang="zh-CN" altLang="en-US"/>
          </a:p>
        </p:txBody>
      </p:sp>
      <p:sp>
        <p:nvSpPr>
          <p:cNvPr id="8" name="页脚占位符 7"/>
          <p:cNvSpPr>
            <a:spLocks noGrp="1"/>
          </p:cNvSpPr>
          <p:nvPr>
            <p:ph type="ftr" sz="quarter" idx="11"/>
          </p:nvPr>
        </p:nvSpPr>
        <p:spPr/>
        <p:txBody>
          <a:bodyPr/>
          <a:lstStyle/>
          <a:p>
            <a:r>
              <a:rPr lang="en-US" altLang="zh-CN" smtClean="0"/>
              <a:t>Distributed Systems Unit 5</a:t>
            </a:r>
            <a:endParaRPr lang="zh-CN" altLang="en-US"/>
          </a:p>
        </p:txBody>
      </p:sp>
      <p:sp>
        <p:nvSpPr>
          <p:cNvPr id="9" name="灯片编号占位符 8"/>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Ling Zhou</a:t>
            </a:r>
            <a:endParaRPr lang="zh-CN" altLang="en-US"/>
          </a:p>
        </p:txBody>
      </p:sp>
      <p:sp>
        <p:nvSpPr>
          <p:cNvPr id="4" name="页脚占位符 3"/>
          <p:cNvSpPr>
            <a:spLocks noGrp="1"/>
          </p:cNvSpPr>
          <p:nvPr>
            <p:ph type="ftr" sz="quarter" idx="11"/>
          </p:nvPr>
        </p:nvSpPr>
        <p:spPr/>
        <p:txBody>
          <a:bodyPr/>
          <a:lstStyle/>
          <a:p>
            <a:r>
              <a:rPr lang="en-US" altLang="zh-CN" smtClean="0"/>
              <a:t>Distributed Systems Unit 5</a:t>
            </a:r>
            <a:endParaRPr lang="zh-CN" altLang="en-US"/>
          </a:p>
        </p:txBody>
      </p:sp>
      <p:sp>
        <p:nvSpPr>
          <p:cNvPr id="5" name="灯片编号占位符 4"/>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Ling Zhou</a:t>
            </a:r>
            <a:endParaRPr lang="zh-CN" altLang="en-US"/>
          </a:p>
        </p:txBody>
      </p:sp>
      <p:sp>
        <p:nvSpPr>
          <p:cNvPr id="3" name="页脚占位符 2"/>
          <p:cNvSpPr>
            <a:spLocks noGrp="1"/>
          </p:cNvSpPr>
          <p:nvPr>
            <p:ph type="ftr" sz="quarter" idx="11"/>
          </p:nvPr>
        </p:nvSpPr>
        <p:spPr/>
        <p:txBody>
          <a:bodyPr/>
          <a:lstStyle/>
          <a:p>
            <a:r>
              <a:rPr lang="en-US" altLang="zh-CN" smtClean="0"/>
              <a:t>Distributed Systems Unit 5</a:t>
            </a:r>
            <a:endParaRPr lang="zh-CN" altLang="en-US"/>
          </a:p>
        </p:txBody>
      </p:sp>
      <p:sp>
        <p:nvSpPr>
          <p:cNvPr id="4" name="灯片编号占位符 3"/>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r>
              <a:rPr lang="en-US" altLang="zh-CN" smtClean="0"/>
              <a:t>Distributed Systems Unit 5</a:t>
            </a:r>
            <a:endParaRPr lang="zh-CN" altLang="en-US"/>
          </a:p>
        </p:txBody>
      </p:sp>
      <p:sp>
        <p:nvSpPr>
          <p:cNvPr id="7" name="灯片编号占位符 6"/>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en-US" altLang="zh-CN" dirty="0" smtClean="0"/>
              <a:t>/67</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r>
              <a:rPr lang="en-US" altLang="zh-CN" smtClean="0"/>
              <a:t>Distributed Systems Unit 5</a:t>
            </a:r>
            <a:endParaRPr lang="zh-CN" altLang="en-US"/>
          </a:p>
        </p:txBody>
      </p:sp>
      <p:sp>
        <p:nvSpPr>
          <p:cNvPr id="7" name="灯片编号占位符 6"/>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r>
              <a:rPr lang="en-US" altLang="zh-CN" smtClean="0"/>
              <a:t>Distributed Systems Unit 5</a:t>
            </a:r>
            <a:endParaRPr lang="zh-CN" altLang="en-US"/>
          </a:p>
        </p:txBody>
      </p:sp>
      <p:sp>
        <p:nvSpPr>
          <p:cNvPr id="6" name="灯片编号占位符 5"/>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r>
              <a:rPr lang="en-US" altLang="zh-CN" smtClean="0"/>
              <a:t>Distributed Systems Unit 5</a:t>
            </a:r>
            <a:endParaRPr lang="zh-CN" altLang="en-US"/>
          </a:p>
        </p:txBody>
      </p:sp>
      <p:sp>
        <p:nvSpPr>
          <p:cNvPr id="6" name="灯片编号占位符 5"/>
          <p:cNvSpPr>
            <a:spLocks noGrp="1"/>
          </p:cNvSpPr>
          <p:nvPr>
            <p:ph type="sldNum" sz="quarter" idx="12"/>
          </p:nvPr>
        </p:nvSpPr>
        <p:spPr/>
        <p:txBody>
          <a:bodyPr/>
          <a:lstStyle/>
          <a:p>
            <a:fld id="{AA890FA9-C50F-487B-9982-93184D99442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Ling Zhou</a:t>
            </a:r>
            <a:endParaRPr lang="zh-CN" altLang="en-US"/>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r>
              <a:rPr lang="en-US" altLang="zh-CN" smtClean="0"/>
              <a:t>Ling Zhou</a:t>
            </a:r>
            <a:endParaRPr lang="zh-CN" altLang="en-US"/>
          </a:p>
        </p:txBody>
      </p:sp>
      <p:sp>
        <p:nvSpPr>
          <p:cNvPr id="8" name="页脚占位符 7"/>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Ling Zhou</a:t>
            </a:r>
            <a:endParaRPr lang="zh-CN" altLang="en-US"/>
          </a:p>
        </p:txBody>
      </p:sp>
      <p:sp>
        <p:nvSpPr>
          <p:cNvPr id="4" name="页脚占位符 3"/>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Ling Zhou</a:t>
            </a:r>
            <a:endParaRPr lang="zh-CN" altLang="en-US"/>
          </a:p>
        </p:txBody>
      </p:sp>
      <p:sp>
        <p:nvSpPr>
          <p:cNvPr id="3" name="页脚占位符 2"/>
          <p:cNvSpPr>
            <a:spLocks noGrp="1"/>
          </p:cNvSpPr>
          <p:nvPr>
            <p:ph type="ftr" sz="quarter" idx="11"/>
          </p:nvPr>
        </p:nvSpPr>
        <p:spPr/>
        <p:txBody>
          <a:bodyPr/>
          <a:lstStyle>
            <a:lvl1pPr algn="ctr">
              <a:defRPr/>
            </a:lvl1pPr>
          </a:lstStyle>
          <a:p>
            <a:r>
              <a:rPr lang="en-US" altLang="zh-CN" smtClean="0"/>
              <a:t>Distributed Systems Unit 5</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Ling Zhou</a:t>
            </a:r>
            <a:endParaRPr lang="zh-CN" altLang="en-US"/>
          </a:p>
        </p:txBody>
      </p:sp>
      <p:sp>
        <p:nvSpPr>
          <p:cNvPr id="6" name="页脚占位符 5"/>
          <p:cNvSpPr>
            <a:spLocks noGrp="1"/>
          </p:cNvSpPr>
          <p:nvPr>
            <p:ph type="ftr" sz="quarter" idx="11"/>
          </p:nvPr>
        </p:nvSpPr>
        <p:spPr/>
        <p:txBody>
          <a:bodyPr/>
          <a:lstStyle/>
          <a:p>
            <a:r>
              <a:rPr lang="en-US" altLang="zh-CN" smtClean="0"/>
              <a:t>Distributed Systems Unit 5</a:t>
            </a:r>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ltLang="zh-CN" smtClean="0"/>
              <a:t>Ling Zhou</a:t>
            </a:r>
            <a:endParaRPr lang="zh-CN" altLang="en-US" dirty="0"/>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ctr"/>
            <a:r>
              <a:rPr lang="en-US" altLang="zh-CN" smtClean="0"/>
              <a:t>Distributed Systems Unit 5</a:t>
            </a:r>
            <a:endParaRPr lang="zh-CN" altLang="en-US" dirty="0"/>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dirty="0"/>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Ling Zhou</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Distributed Systems Unit 5</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90FA9-C50F-487B-9982-93184D9944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ng.zhou@se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Distributed Systems</a:t>
            </a:r>
            <a:br>
              <a:rPr lang="en-US" altLang="zh-CN" dirty="0" smtClean="0"/>
            </a:br>
            <a:endParaRPr lang="zh-CN" altLang="en-US" dirty="0"/>
          </a:p>
        </p:txBody>
      </p:sp>
      <p:sp>
        <p:nvSpPr>
          <p:cNvPr id="3" name="副标题 2"/>
          <p:cNvSpPr>
            <a:spLocks noGrp="1"/>
          </p:cNvSpPr>
          <p:nvPr>
            <p:ph type="subTitle" idx="1"/>
          </p:nvPr>
        </p:nvSpPr>
        <p:spPr>
          <a:xfrm>
            <a:off x="533400" y="3228536"/>
            <a:ext cx="7854696" cy="3008776"/>
          </a:xfrm>
        </p:spPr>
        <p:txBody>
          <a:bodyPr>
            <a:normAutofit lnSpcReduction="10000"/>
          </a:bodyPr>
          <a:lstStyle/>
          <a:p>
            <a:r>
              <a:rPr lang="en-US" altLang="zh-CN" sz="3200" dirty="0" smtClean="0">
                <a:solidFill>
                  <a:srgbClr val="002060"/>
                </a:solidFill>
              </a:rPr>
              <a:t>Unit 5 NAMING</a:t>
            </a:r>
          </a:p>
          <a:p>
            <a:endParaRPr lang="en-US" altLang="zh-CN" sz="2000" dirty="0" smtClean="0"/>
          </a:p>
          <a:p>
            <a:r>
              <a:rPr lang="en-US" altLang="zh-CN" sz="2000" dirty="0" smtClean="0"/>
              <a:t>Ling ZHOU</a:t>
            </a:r>
          </a:p>
          <a:p>
            <a:endParaRPr lang="en-US" altLang="zh-CN" sz="2000" dirty="0" smtClean="0"/>
          </a:p>
          <a:p>
            <a:r>
              <a:rPr lang="en-US" altLang="zh-CN" sz="2000" dirty="0" smtClean="0"/>
              <a:t>School of Computer Science and Engineering</a:t>
            </a:r>
            <a:endParaRPr lang="zh-CN" altLang="zh-CN" sz="2000" dirty="0" smtClean="0"/>
          </a:p>
          <a:p>
            <a:r>
              <a:rPr lang="en-US" altLang="zh-CN" sz="2000" dirty="0" smtClean="0"/>
              <a:t>College of Software Engineering, </a:t>
            </a:r>
          </a:p>
          <a:p>
            <a:r>
              <a:rPr lang="en-US" altLang="zh-CN" sz="2000" dirty="0" smtClean="0"/>
              <a:t>Southeast University, Nanjing</a:t>
            </a:r>
            <a:endParaRPr lang="zh-CN" altLang="zh-CN" sz="2000" dirty="0" smtClean="0"/>
          </a:p>
          <a:p>
            <a:r>
              <a:rPr lang="en-US" altLang="zh-CN" sz="2000" dirty="0" smtClean="0">
                <a:hlinkClick r:id="rId3"/>
              </a:rPr>
              <a:t>ling.zhou@seu.edu.cn</a:t>
            </a:r>
            <a:endParaRPr lang="en-US" altLang="zh-CN" sz="2000" dirty="0" smtClean="0"/>
          </a:p>
          <a:p>
            <a:endParaRPr lang="en-US" altLang="zh-CN" dirty="0" smtClean="0"/>
          </a:p>
          <a:p>
            <a:endParaRPr lang="zh-CN" altLang="en-US" dirty="0"/>
          </a:p>
        </p:txBody>
      </p:sp>
      <p:pic>
        <p:nvPicPr>
          <p:cNvPr id="4" name="Picture 5"/>
          <p:cNvPicPr>
            <a:picLocks noChangeAspect="1" noChangeArrowheads="1"/>
          </p:cNvPicPr>
          <p:nvPr/>
        </p:nvPicPr>
        <p:blipFill>
          <a:blip r:embed="rId4" cstate="print"/>
          <a:srcRect/>
          <a:stretch>
            <a:fillRect/>
          </a:stretch>
        </p:blipFill>
        <p:spPr bwMode="auto">
          <a:xfrm>
            <a:off x="0" y="6130556"/>
            <a:ext cx="5148064" cy="727444"/>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lstStyle/>
          <a:p>
            <a:r>
              <a:rPr lang="en-US" altLang="zh-CN" dirty="0" smtClean="0"/>
              <a:t>Flat (Unstructured) Naming</a:t>
            </a:r>
            <a:endParaRPr lang="zh-CN" altLang="en-US" dirty="0"/>
          </a:p>
        </p:txBody>
      </p:sp>
      <p:sp>
        <p:nvSpPr>
          <p:cNvPr id="3" name="内容占位符 2"/>
          <p:cNvSpPr>
            <a:spLocks noGrp="1"/>
          </p:cNvSpPr>
          <p:nvPr>
            <p:ph idx="1"/>
          </p:nvPr>
        </p:nvSpPr>
        <p:spPr>
          <a:xfrm>
            <a:off x="457200" y="1714488"/>
            <a:ext cx="8229600" cy="4610112"/>
          </a:xfrm>
        </p:spPr>
        <p:txBody>
          <a:bodyPr>
            <a:normAutofit fontScale="92500" lnSpcReduction="10000"/>
          </a:bodyPr>
          <a:lstStyle/>
          <a:p>
            <a:pPr>
              <a:spcAft>
                <a:spcPts val="600"/>
              </a:spcAft>
            </a:pPr>
            <a:r>
              <a:rPr lang="en-US" altLang="zh-CN" dirty="0" smtClean="0"/>
              <a:t>In many cases, </a:t>
            </a:r>
            <a:r>
              <a:rPr lang="en-US" altLang="zh-CN" dirty="0" smtClean="0">
                <a:solidFill>
                  <a:srgbClr val="0070C0"/>
                </a:solidFill>
              </a:rPr>
              <a:t>identifiers</a:t>
            </a:r>
            <a:r>
              <a:rPr lang="en-US" altLang="zh-CN" dirty="0" smtClean="0"/>
              <a:t> are simply </a:t>
            </a:r>
            <a:r>
              <a:rPr lang="en-US" altLang="zh-CN" dirty="0" smtClean="0">
                <a:solidFill>
                  <a:srgbClr val="0070C0"/>
                </a:solidFill>
              </a:rPr>
              <a:t>random bit strings</a:t>
            </a:r>
            <a:r>
              <a:rPr lang="en-US" altLang="zh-CN" dirty="0" smtClean="0"/>
              <a:t>, which we conveniently </a:t>
            </a:r>
            <a:r>
              <a:rPr lang="en-US" altLang="zh-CN" u="sng" dirty="0" smtClean="0"/>
              <a:t>refer to as </a:t>
            </a:r>
            <a:r>
              <a:rPr lang="en-US" altLang="zh-CN" dirty="0" smtClean="0"/>
              <a:t>unstructured, or </a:t>
            </a:r>
            <a:r>
              <a:rPr lang="en-US" altLang="zh-CN" dirty="0" smtClean="0">
                <a:solidFill>
                  <a:srgbClr val="FF0000"/>
                </a:solidFill>
              </a:rPr>
              <a:t>flat names</a:t>
            </a:r>
            <a:r>
              <a:rPr lang="en-US" altLang="zh-CN" dirty="0" smtClean="0"/>
              <a:t>.</a:t>
            </a:r>
          </a:p>
          <a:p>
            <a:pPr>
              <a:spcAft>
                <a:spcPts val="600"/>
              </a:spcAft>
            </a:pPr>
            <a:r>
              <a:rPr lang="en-US" altLang="zh-CN" dirty="0" smtClean="0"/>
              <a:t>Property of an </a:t>
            </a:r>
            <a:r>
              <a:rPr lang="en-US" altLang="zh-CN" u="sng" dirty="0" smtClean="0"/>
              <a:t>unstructured name</a:t>
            </a:r>
            <a:r>
              <a:rPr lang="en-US" altLang="zh-CN" dirty="0" smtClean="0"/>
              <a:t>: it </a:t>
            </a:r>
            <a:r>
              <a:rPr lang="en-US" altLang="zh-CN" dirty="0" smtClean="0">
                <a:solidFill>
                  <a:srgbClr val="0070C0"/>
                </a:solidFill>
              </a:rPr>
              <a:t>does not contain </a:t>
            </a:r>
            <a:r>
              <a:rPr lang="en-US" altLang="zh-CN" dirty="0" smtClean="0"/>
              <a:t>any </a:t>
            </a:r>
            <a:r>
              <a:rPr lang="en-US" altLang="zh-CN" dirty="0" smtClean="0">
                <a:solidFill>
                  <a:srgbClr val="0070C0"/>
                </a:solidFill>
              </a:rPr>
              <a:t>information</a:t>
            </a:r>
            <a:r>
              <a:rPr lang="en-US" altLang="zh-CN" dirty="0" smtClean="0"/>
              <a:t> whatsoever on how </a:t>
            </a:r>
            <a:r>
              <a:rPr lang="en-US" altLang="zh-CN" dirty="0" smtClean="0">
                <a:solidFill>
                  <a:srgbClr val="0070C0"/>
                </a:solidFill>
              </a:rPr>
              <a:t>to locate </a:t>
            </a:r>
            <a:r>
              <a:rPr lang="en-US" altLang="zh-CN" dirty="0" smtClean="0"/>
              <a:t>the access point of its associated entity.</a:t>
            </a:r>
          </a:p>
          <a:p>
            <a:pPr>
              <a:spcAft>
                <a:spcPts val="600"/>
              </a:spcAft>
              <a:buNone/>
            </a:pPr>
            <a:r>
              <a:rPr lang="en-US" altLang="zh-CN" b="1" dirty="0" smtClean="0"/>
              <a:t>Problem: </a:t>
            </a:r>
            <a:r>
              <a:rPr lang="en-US" altLang="zh-CN" dirty="0" smtClean="0">
                <a:solidFill>
                  <a:srgbClr val="FF0000"/>
                </a:solidFill>
              </a:rPr>
              <a:t>Flat name resolution</a:t>
            </a:r>
          </a:p>
          <a:p>
            <a:pPr lvl="1">
              <a:spcAft>
                <a:spcPts val="600"/>
              </a:spcAft>
            </a:pPr>
            <a:r>
              <a:rPr lang="en-US" altLang="zh-CN" dirty="0" smtClean="0"/>
              <a:t>Simple solutions</a:t>
            </a:r>
          </a:p>
          <a:p>
            <a:pPr lvl="1">
              <a:spcAft>
                <a:spcPts val="600"/>
              </a:spcAft>
            </a:pPr>
            <a:r>
              <a:rPr lang="en-US" altLang="zh-CN" dirty="0" smtClean="0"/>
              <a:t>Home-based approaches</a:t>
            </a:r>
          </a:p>
          <a:p>
            <a:pPr lvl="1">
              <a:spcAft>
                <a:spcPts val="600"/>
              </a:spcAft>
            </a:pPr>
            <a:r>
              <a:rPr lang="en-US" altLang="zh-CN" dirty="0" smtClean="0"/>
              <a:t>Distributed Hash Tables (structured P2P)</a:t>
            </a:r>
          </a:p>
          <a:p>
            <a:pPr lvl="1">
              <a:spcAft>
                <a:spcPts val="600"/>
              </a:spcAft>
            </a:pPr>
            <a:r>
              <a:rPr lang="en-US" altLang="zh-CN" dirty="0" smtClean="0"/>
              <a:t>Hierarchical location service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10</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3" end="3"/>
                                            </p:txEl>
                                          </p:spTgt>
                                        </p:tgtEl>
                                        <p:attrNameLst>
                                          <p:attrName>style.color</p:attrName>
                                        </p:attrNameLst>
                                      </p:cBhvr>
                                      <p:to>
                                        <a:srgbClr val="DA1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15008" y="3071810"/>
            <a:ext cx="314327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142844" y="1556792"/>
            <a:ext cx="8858312" cy="4767808"/>
          </a:xfrm>
        </p:spPr>
        <p:txBody>
          <a:bodyPr>
            <a:normAutofit/>
          </a:bodyPr>
          <a:lstStyle/>
          <a:p>
            <a:pPr>
              <a:spcAft>
                <a:spcPts val="600"/>
              </a:spcAft>
              <a:buNone/>
            </a:pPr>
            <a:r>
              <a:rPr lang="en-US" altLang="zh-CN" sz="3200" b="1" dirty="0" smtClean="0">
                <a:solidFill>
                  <a:srgbClr val="FF0000"/>
                </a:solidFill>
              </a:rPr>
              <a:t>Broadcasting</a:t>
            </a:r>
          </a:p>
          <a:p>
            <a:pPr>
              <a:spcAft>
                <a:spcPts val="600"/>
              </a:spcAft>
            </a:pPr>
            <a:r>
              <a:rPr lang="en-US" altLang="zh-CN" dirty="0" smtClean="0"/>
              <a:t>Broadcast the ID, requesting the entity to return its current address.</a:t>
            </a:r>
          </a:p>
          <a:p>
            <a:pPr lvl="1">
              <a:spcAft>
                <a:spcPts val="600"/>
              </a:spcAft>
            </a:pPr>
            <a:r>
              <a:rPr lang="en-US" altLang="zh-CN" sz="2000" dirty="0" smtClean="0"/>
              <a:t>E.g., use Address Resolution Protocol (ARP): IP address --&gt; MAC address</a:t>
            </a:r>
            <a:endParaRPr lang="en-US" altLang="zh-CN" sz="2000" u="sng" dirty="0" smtClean="0"/>
          </a:p>
          <a:p>
            <a:pPr lvl="1">
              <a:spcAft>
                <a:spcPts val="600"/>
              </a:spcAft>
            </a:pPr>
            <a:r>
              <a:rPr lang="en-US" altLang="zh-CN" sz="2000" dirty="0" smtClean="0"/>
              <a:t>Can </a:t>
            </a:r>
            <a:r>
              <a:rPr lang="en-US" altLang="zh-CN" sz="2000" dirty="0" smtClean="0">
                <a:solidFill>
                  <a:srgbClr val="0070C0"/>
                </a:solidFill>
              </a:rPr>
              <a:t>never scale beyond LANs</a:t>
            </a:r>
            <a:r>
              <a:rPr lang="en-US" altLang="zh-CN" sz="2000" dirty="0" smtClean="0"/>
              <a:t>, otherwise becomes inefficient</a:t>
            </a:r>
          </a:p>
          <a:p>
            <a:pPr lvl="1">
              <a:spcAft>
                <a:spcPts val="600"/>
              </a:spcAft>
            </a:pPr>
            <a:r>
              <a:rPr lang="en-US" altLang="zh-CN" sz="2000" dirty="0" smtClean="0"/>
              <a:t>Requires all processes to listen to incoming location requests</a:t>
            </a:r>
          </a:p>
          <a:p>
            <a:pPr>
              <a:spcAft>
                <a:spcPts val="600"/>
              </a:spcAft>
            </a:pPr>
            <a:r>
              <a:rPr lang="en-US" altLang="zh-CN" dirty="0" smtClean="0"/>
              <a:t>One possible </a:t>
            </a:r>
            <a:r>
              <a:rPr lang="en-US" altLang="zh-CN" dirty="0" smtClean="0">
                <a:solidFill>
                  <a:srgbClr val="0070C0"/>
                </a:solidFill>
              </a:rPr>
              <a:t>variant solution </a:t>
            </a:r>
            <a:r>
              <a:rPr lang="en-US" altLang="zh-CN" dirty="0" smtClean="0"/>
              <a:t>is to switch to </a:t>
            </a:r>
            <a:r>
              <a:rPr lang="en-US" altLang="zh-CN" b="1" dirty="0" smtClean="0">
                <a:solidFill>
                  <a:srgbClr val="0070C0"/>
                </a:solidFill>
              </a:rPr>
              <a:t>multicasting</a:t>
            </a:r>
            <a:r>
              <a:rPr lang="en-US" altLang="zh-CN" dirty="0" smtClean="0"/>
              <a:t> (only a restricted group of hosts receives the request)</a:t>
            </a:r>
          </a:p>
          <a:p>
            <a:pPr lvl="1">
              <a:spcAft>
                <a:spcPts val="600"/>
              </a:spcAft>
            </a:pPr>
            <a:r>
              <a:rPr lang="en-US" altLang="zh-CN" dirty="0" smtClean="0"/>
              <a:t>E.g., Ethernet network support </a:t>
            </a:r>
            <a:r>
              <a:rPr lang="en-US" altLang="zh-CN" u="sng" dirty="0" smtClean="0"/>
              <a:t>data-link level multicasting</a:t>
            </a:r>
            <a:r>
              <a:rPr lang="en-US" altLang="zh-CN" dirty="0" smtClean="0"/>
              <a:t> directly </a:t>
            </a:r>
            <a:r>
              <a:rPr lang="en-US" altLang="zh-CN" u="sng" dirty="0" smtClean="0"/>
              <a:t>in hardware</a:t>
            </a:r>
            <a:r>
              <a:rPr lang="en-US" altLang="zh-CN" dirty="0" smtClean="0"/>
              <a:t>.</a:t>
            </a:r>
            <a:endParaRPr lang="zh-CN" altLang="en-US" dirty="0"/>
          </a:p>
        </p:txBody>
      </p:sp>
      <p:sp>
        <p:nvSpPr>
          <p:cNvPr id="2" name="标题 1"/>
          <p:cNvSpPr>
            <a:spLocks noGrp="1"/>
          </p:cNvSpPr>
          <p:nvPr>
            <p:ph type="title"/>
          </p:nvPr>
        </p:nvSpPr>
        <p:spPr>
          <a:xfrm>
            <a:off x="457200" y="704088"/>
            <a:ext cx="8229600" cy="708688"/>
          </a:xfrm>
        </p:spPr>
        <p:txBody>
          <a:bodyPr>
            <a:normAutofit/>
          </a:bodyPr>
          <a:lstStyle/>
          <a:p>
            <a:r>
              <a:rPr lang="en-US" altLang="zh-CN" sz="4000" dirty="0" smtClean="0"/>
              <a:t>Simple Solutions (1)</a:t>
            </a:r>
            <a:endParaRPr lang="zh-CN" altLang="en-US" sz="40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11</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57356" y="1928802"/>
            <a:ext cx="1857388"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088"/>
            <a:ext cx="8229600" cy="636680"/>
          </a:xfrm>
        </p:spPr>
        <p:txBody>
          <a:bodyPr>
            <a:normAutofit fontScale="90000"/>
          </a:bodyPr>
          <a:lstStyle/>
          <a:p>
            <a:r>
              <a:rPr lang="en-US" altLang="zh-CN" sz="4000" dirty="0" smtClean="0"/>
              <a:t>Simple Solutions (2)</a:t>
            </a:r>
            <a:endParaRPr lang="zh-CN" altLang="en-US" sz="4000" dirty="0"/>
          </a:p>
        </p:txBody>
      </p:sp>
      <p:sp>
        <p:nvSpPr>
          <p:cNvPr id="3" name="内容占位符 2"/>
          <p:cNvSpPr>
            <a:spLocks noGrp="1"/>
          </p:cNvSpPr>
          <p:nvPr>
            <p:ph idx="1"/>
          </p:nvPr>
        </p:nvSpPr>
        <p:spPr>
          <a:xfrm>
            <a:off x="457200" y="1412776"/>
            <a:ext cx="8229600" cy="4911824"/>
          </a:xfrm>
        </p:spPr>
        <p:txBody>
          <a:bodyPr>
            <a:normAutofit fontScale="92500"/>
          </a:bodyPr>
          <a:lstStyle/>
          <a:p>
            <a:pPr>
              <a:spcAft>
                <a:spcPts val="600"/>
              </a:spcAft>
              <a:buNone/>
            </a:pPr>
            <a:r>
              <a:rPr lang="en-US" altLang="zh-CN" sz="3500" b="1" dirty="0" smtClean="0">
                <a:solidFill>
                  <a:srgbClr val="FF0000"/>
                </a:solidFill>
              </a:rPr>
              <a:t>Forwarding pointers</a:t>
            </a:r>
            <a:r>
              <a:rPr lang="en-US" altLang="zh-CN" sz="3500" b="1" dirty="0" smtClean="0"/>
              <a:t> </a:t>
            </a:r>
            <a:r>
              <a:rPr lang="en-US" altLang="zh-CN" sz="2400" dirty="0" smtClean="0"/>
              <a:t>(another </a:t>
            </a:r>
            <a:r>
              <a:rPr lang="en-US" altLang="zh-CN" sz="2400" dirty="0" smtClean="0">
                <a:solidFill>
                  <a:srgbClr val="0070C0"/>
                </a:solidFill>
              </a:rPr>
              <a:t>popular</a:t>
            </a:r>
            <a:r>
              <a:rPr lang="en-US" altLang="zh-CN" sz="2400" dirty="0" smtClean="0"/>
              <a:t> approach for locating </a:t>
            </a:r>
            <a:r>
              <a:rPr lang="en-US" altLang="zh-CN" sz="2400" i="1" dirty="0" smtClean="0">
                <a:solidFill>
                  <a:srgbClr val="FF0000"/>
                </a:solidFill>
              </a:rPr>
              <a:t>mobile entities</a:t>
            </a:r>
            <a:r>
              <a:rPr lang="en-US" altLang="zh-CN" sz="2400" dirty="0" smtClean="0"/>
              <a:t>)</a:t>
            </a:r>
          </a:p>
          <a:p>
            <a:pPr>
              <a:spcAft>
                <a:spcPts val="600"/>
              </a:spcAft>
              <a:buNone/>
            </a:pPr>
            <a:r>
              <a:rPr lang="en-US" altLang="zh-CN" sz="2400" dirty="0" smtClean="0"/>
              <a:t>When an entity moves, it leaves behind a pointer to next location</a:t>
            </a:r>
          </a:p>
          <a:p>
            <a:pPr>
              <a:spcAft>
                <a:spcPts val="600"/>
              </a:spcAft>
              <a:buClr>
                <a:srgbClr val="FF0000"/>
              </a:buClr>
              <a:buFont typeface="Wingdings"/>
              <a:buChar char="J"/>
            </a:pPr>
            <a:r>
              <a:rPr lang="en-US" altLang="zh-CN" sz="2400" dirty="0" smtClean="0"/>
              <a:t>Simplicity</a:t>
            </a:r>
          </a:p>
          <a:p>
            <a:pPr>
              <a:spcAft>
                <a:spcPts val="600"/>
              </a:spcAft>
              <a:buFont typeface="Wingdings"/>
              <a:buChar char="L"/>
            </a:pPr>
            <a:r>
              <a:rPr lang="en-US" altLang="zh-CN" sz="2400" dirty="0" smtClean="0">
                <a:sym typeface="Wingdings"/>
              </a:rPr>
              <a:t>A chain for a highly mobile entity can become too long to locate (prohibitively expensive).</a:t>
            </a:r>
          </a:p>
          <a:p>
            <a:pPr>
              <a:spcAft>
                <a:spcPts val="600"/>
              </a:spcAft>
              <a:buFont typeface="Wingdings"/>
              <a:buChar char="L"/>
            </a:pPr>
            <a:r>
              <a:rPr lang="en-US" altLang="zh-CN" sz="2400" dirty="0" smtClean="0">
                <a:sym typeface="Wingdings"/>
              </a:rPr>
              <a:t>All intermediate locations in a chain will have to maintain their part of the chain as long as needed</a:t>
            </a:r>
          </a:p>
          <a:p>
            <a:pPr>
              <a:spcAft>
                <a:spcPts val="600"/>
              </a:spcAft>
              <a:buFont typeface="Wingdings"/>
              <a:buChar char="L"/>
            </a:pPr>
            <a:r>
              <a:rPr lang="en-US" altLang="zh-CN" sz="2400" dirty="0" smtClean="0">
                <a:sym typeface="Wingdings"/>
              </a:rPr>
              <a:t>The vulnerability to broken links</a:t>
            </a:r>
          </a:p>
          <a:p>
            <a:pPr>
              <a:spcAft>
                <a:spcPts val="600"/>
              </a:spcAft>
              <a:buNone/>
            </a:pPr>
            <a:r>
              <a:rPr lang="en-US" altLang="zh-CN" sz="2400" b="1" dirty="0" smtClean="0">
                <a:solidFill>
                  <a:srgbClr val="0070C0"/>
                </a:solidFill>
                <a:sym typeface="Wingdings"/>
              </a:rPr>
              <a:t>Geographical scalability problems:</a:t>
            </a:r>
            <a:r>
              <a:rPr lang="en-US" altLang="zh-CN" sz="2400" b="1" dirty="0" smtClean="0">
                <a:sym typeface="Wingdings"/>
              </a:rPr>
              <a:t> </a:t>
            </a:r>
            <a:r>
              <a:rPr lang="en-US" altLang="zh-CN" sz="2400" dirty="0" smtClean="0">
                <a:sym typeface="Wingdings"/>
              </a:rPr>
              <a:t>To </a:t>
            </a:r>
            <a:r>
              <a:rPr lang="en-US" altLang="zh-CN" sz="2400" dirty="0" smtClean="0">
                <a:solidFill>
                  <a:srgbClr val="FF0000"/>
                </a:solidFill>
                <a:sym typeface="Wingdings"/>
              </a:rPr>
              <a:t>keep chains</a:t>
            </a:r>
            <a:r>
              <a:rPr lang="en-US" altLang="zh-CN" sz="2400" dirty="0" smtClean="0">
                <a:sym typeface="Wingdings"/>
              </a:rPr>
              <a:t> relatively </a:t>
            </a:r>
            <a:r>
              <a:rPr lang="en-US" altLang="zh-CN" sz="2400" dirty="0" smtClean="0">
                <a:solidFill>
                  <a:srgbClr val="FF0000"/>
                </a:solidFill>
                <a:sym typeface="Wingdings"/>
              </a:rPr>
              <a:t>short</a:t>
            </a:r>
            <a:r>
              <a:rPr lang="en-US" altLang="zh-CN" sz="2400" dirty="0" smtClean="0">
                <a:sym typeface="Wingdings"/>
              </a:rPr>
              <a:t>, and to ensure that forwarding pointers are </a:t>
            </a:r>
            <a:r>
              <a:rPr lang="en-US" altLang="zh-CN" sz="2400" dirty="0" smtClean="0">
                <a:solidFill>
                  <a:srgbClr val="FF0000"/>
                </a:solidFill>
                <a:sym typeface="Wingdings"/>
              </a:rPr>
              <a:t>robust</a:t>
            </a:r>
            <a:r>
              <a:rPr lang="en-US" altLang="zh-CN" sz="2400" dirty="0" smtClean="0">
                <a:sym typeface="Wingdings"/>
              </a:rPr>
              <a:t>.</a:t>
            </a:r>
            <a:endParaRPr lang="zh-CN" altLang="en-US" sz="22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图片 6" descr="pros_cons.jpg"/>
          <p:cNvPicPr>
            <a:picLocks noChangeAspect="1"/>
          </p:cNvPicPr>
          <p:nvPr/>
        </p:nvPicPr>
        <p:blipFill>
          <a:blip r:embed="rId2" cstate="print"/>
          <a:stretch>
            <a:fillRect/>
          </a:stretch>
        </p:blipFill>
        <p:spPr>
          <a:xfrm>
            <a:off x="7908354" y="188640"/>
            <a:ext cx="1200150" cy="1200150"/>
          </a:xfrm>
          <a:prstGeom prst="rect">
            <a:avLst/>
          </a:prstGeom>
        </p:spPr>
      </p:pic>
      <p:sp>
        <p:nvSpPr>
          <p:cNvPr id="10" name="灯片编号占位符 9"/>
          <p:cNvSpPr>
            <a:spLocks noGrp="1"/>
          </p:cNvSpPr>
          <p:nvPr>
            <p:ph type="sldNum" sz="quarter" idx="12"/>
          </p:nvPr>
        </p:nvSpPr>
        <p:spPr/>
        <p:txBody>
          <a:bodyPr/>
          <a:lstStyle/>
          <a:p>
            <a:fld id="{0C913308-F349-4B6D-A68A-DD1791B4A57B}" type="slidenum">
              <a:rPr lang="zh-CN" altLang="en-US" smtClean="0"/>
              <a:pPr/>
              <a:t>12</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564672"/>
          </a:xfrm>
        </p:spPr>
        <p:txBody>
          <a:bodyPr>
            <a:normAutofit fontScale="90000"/>
          </a:bodyPr>
          <a:lstStyle/>
          <a:p>
            <a:r>
              <a:rPr lang="en-US" altLang="zh-CN" dirty="0" smtClean="0"/>
              <a:t>Forwarding Pointers</a:t>
            </a:r>
            <a:endParaRPr lang="zh-CN" altLang="en-US" dirty="0"/>
          </a:p>
        </p:txBody>
      </p:sp>
      <p:sp>
        <p:nvSpPr>
          <p:cNvPr id="3" name="内容占位符 2"/>
          <p:cNvSpPr>
            <a:spLocks noGrp="1"/>
          </p:cNvSpPr>
          <p:nvPr>
            <p:ph idx="1"/>
          </p:nvPr>
        </p:nvSpPr>
        <p:spPr>
          <a:xfrm>
            <a:off x="214282" y="928670"/>
            <a:ext cx="8786874" cy="873786"/>
          </a:xfrm>
        </p:spPr>
        <p:txBody>
          <a:bodyPr>
            <a:normAutofit fontScale="77500" lnSpcReduction="20000"/>
          </a:bodyPr>
          <a:lstStyle/>
          <a:p>
            <a:r>
              <a:rPr lang="en-US" altLang="zh-CN" dirty="0" smtClean="0"/>
              <a:t>SSP chains: remote objects can be accessed by means of a RPC.</a:t>
            </a:r>
          </a:p>
          <a:p>
            <a:r>
              <a:rPr lang="en-US" altLang="zh-CN" u="sng" dirty="0" smtClean="0"/>
              <a:t>Each forwarding pointer </a:t>
            </a:r>
            <a:r>
              <a:rPr lang="en-US" altLang="zh-CN" dirty="0" smtClean="0"/>
              <a:t>is implemented as a </a:t>
            </a:r>
            <a:r>
              <a:rPr lang="en-US" altLang="zh-CN" i="1" dirty="0" smtClean="0">
                <a:solidFill>
                  <a:srgbClr val="0070C0"/>
                </a:solidFill>
              </a:rPr>
              <a:t>(client stub, server stub) </a:t>
            </a:r>
            <a:r>
              <a:rPr lang="en-US" altLang="zh-CN" dirty="0" smtClean="0"/>
              <a:t>pair.</a:t>
            </a: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2" descr="05-01"/>
          <p:cNvPicPr>
            <a:picLocks noChangeAspect="1" noChangeArrowheads="1"/>
          </p:cNvPicPr>
          <p:nvPr/>
        </p:nvPicPr>
        <p:blipFill>
          <a:blip r:embed="rId3" cstate="print"/>
          <a:srcRect/>
          <a:stretch>
            <a:fillRect/>
          </a:stretch>
        </p:blipFill>
        <p:spPr bwMode="auto">
          <a:xfrm>
            <a:off x="214282" y="2285992"/>
            <a:ext cx="5808708" cy="3109247"/>
          </a:xfrm>
          <a:prstGeom prst="rect">
            <a:avLst/>
          </a:prstGeom>
          <a:noFill/>
        </p:spPr>
      </p:pic>
      <p:sp>
        <p:nvSpPr>
          <p:cNvPr id="8" name="矩形 7"/>
          <p:cNvSpPr/>
          <p:nvPr/>
        </p:nvSpPr>
        <p:spPr>
          <a:xfrm>
            <a:off x="6143636" y="2714620"/>
            <a:ext cx="2519710" cy="2031325"/>
          </a:xfrm>
          <a:prstGeom prst="rect">
            <a:avLst/>
          </a:prstGeom>
        </p:spPr>
        <p:txBody>
          <a:bodyPr wrap="square">
            <a:spAutoFit/>
          </a:bodyPr>
          <a:lstStyle/>
          <a:p>
            <a:r>
              <a:rPr lang="en-US" altLang="zh-CN" i="1" u="sng" dirty="0" smtClean="0">
                <a:solidFill>
                  <a:srgbClr val="FF0000"/>
                </a:solidFill>
                <a:latin typeface="Comic Sans MS" pitchFamily="66" charset="0"/>
              </a:rPr>
              <a:t>A server stub </a:t>
            </a:r>
            <a:r>
              <a:rPr lang="en-US" altLang="zh-CN" dirty="0" smtClean="0">
                <a:solidFill>
                  <a:srgbClr val="7030A0"/>
                </a:solidFill>
                <a:latin typeface="Comic Sans MS" pitchFamily="66" charset="0"/>
              </a:rPr>
              <a:t>contains </a:t>
            </a:r>
          </a:p>
          <a:p>
            <a:pPr>
              <a:buFont typeface="Arial" pitchFamily="34" charset="0"/>
              <a:buChar char="•"/>
            </a:pPr>
            <a:r>
              <a:rPr lang="en-US" altLang="zh-CN" dirty="0" smtClean="0">
                <a:solidFill>
                  <a:srgbClr val="7030A0"/>
                </a:solidFill>
                <a:latin typeface="Comic Sans MS" pitchFamily="66" charset="0"/>
              </a:rPr>
              <a:t> a local reference to the actual object </a:t>
            </a:r>
          </a:p>
          <a:p>
            <a:pPr>
              <a:buFont typeface="Arial" pitchFamily="34" charset="0"/>
              <a:buChar char="•"/>
            </a:pPr>
            <a:r>
              <a:rPr lang="en-US" altLang="zh-CN" dirty="0" smtClean="0">
                <a:solidFill>
                  <a:srgbClr val="7030A0"/>
                </a:solidFill>
                <a:latin typeface="Comic Sans MS" pitchFamily="66" charset="0"/>
              </a:rPr>
              <a:t> or a local reference to a remote client stub for that object.</a:t>
            </a:r>
          </a:p>
        </p:txBody>
      </p:sp>
      <p:sp>
        <p:nvSpPr>
          <p:cNvPr id="9" name="矩形 8"/>
          <p:cNvSpPr/>
          <p:nvPr/>
        </p:nvSpPr>
        <p:spPr>
          <a:xfrm>
            <a:off x="357158" y="1571612"/>
            <a:ext cx="8215338" cy="646331"/>
          </a:xfrm>
          <a:prstGeom prst="rect">
            <a:avLst/>
          </a:prstGeom>
        </p:spPr>
        <p:txBody>
          <a:bodyPr wrap="square">
            <a:spAutoFit/>
          </a:bodyPr>
          <a:lstStyle/>
          <a:p>
            <a:r>
              <a:rPr lang="en-US" altLang="zh-CN" dirty="0" smtClean="0">
                <a:solidFill>
                  <a:srgbClr val="7030A0"/>
                </a:solidFill>
                <a:latin typeface="Comic Sans MS" pitchFamily="66" charset="0"/>
              </a:rPr>
              <a:t>Whenever an object moves from address space A to B, it </a:t>
            </a:r>
            <a:r>
              <a:rPr lang="en-US" altLang="zh-CN" i="1" u="sng" dirty="0" smtClean="0">
                <a:solidFill>
                  <a:srgbClr val="FF0000"/>
                </a:solidFill>
                <a:latin typeface="Comic Sans MS" pitchFamily="66" charset="0"/>
              </a:rPr>
              <a:t>leaves behind a client stub </a:t>
            </a:r>
            <a:r>
              <a:rPr lang="en-US" altLang="zh-CN" dirty="0" smtClean="0">
                <a:solidFill>
                  <a:srgbClr val="7030A0"/>
                </a:solidFill>
                <a:latin typeface="Comic Sans MS" pitchFamily="66" charset="0"/>
              </a:rPr>
              <a:t>in its place in </a:t>
            </a:r>
            <a:r>
              <a:rPr lang="en-US" altLang="zh-CN" i="1" u="sng" dirty="0" smtClean="0">
                <a:solidFill>
                  <a:srgbClr val="7030A0"/>
                </a:solidFill>
                <a:latin typeface="Comic Sans MS" pitchFamily="66" charset="0"/>
              </a:rPr>
              <a:t>A</a:t>
            </a:r>
            <a:r>
              <a:rPr lang="en-US" altLang="zh-CN" dirty="0" smtClean="0">
                <a:solidFill>
                  <a:srgbClr val="7030A0"/>
                </a:solidFill>
                <a:latin typeface="Comic Sans MS" pitchFamily="66" charset="0"/>
              </a:rPr>
              <a:t> and </a:t>
            </a:r>
            <a:r>
              <a:rPr lang="en-US" altLang="zh-CN" i="1" u="sng" dirty="0" smtClean="0">
                <a:solidFill>
                  <a:srgbClr val="FF0000"/>
                </a:solidFill>
                <a:latin typeface="Comic Sans MS" pitchFamily="66" charset="0"/>
              </a:rPr>
              <a:t>installs a server stub </a:t>
            </a:r>
            <a:r>
              <a:rPr lang="en-US" altLang="zh-CN" dirty="0" smtClean="0">
                <a:solidFill>
                  <a:srgbClr val="7030A0"/>
                </a:solidFill>
                <a:latin typeface="Comic Sans MS" pitchFamily="66" charset="0"/>
              </a:rPr>
              <a:t>that refers to it in </a:t>
            </a:r>
            <a:r>
              <a:rPr lang="en-US" altLang="zh-CN" i="1" u="sng" dirty="0" smtClean="0">
                <a:solidFill>
                  <a:srgbClr val="7030A0"/>
                </a:solidFill>
                <a:latin typeface="Comic Sans MS" pitchFamily="66" charset="0"/>
              </a:rPr>
              <a:t>B</a:t>
            </a:r>
            <a:r>
              <a:rPr lang="en-US" altLang="zh-CN" dirty="0" smtClean="0">
                <a:solidFill>
                  <a:srgbClr val="7030A0"/>
                </a:solidFill>
                <a:latin typeface="Comic Sans MS" pitchFamily="66" charset="0"/>
              </a:rPr>
              <a:t>. </a:t>
            </a:r>
          </a:p>
        </p:txBody>
      </p:sp>
      <p:sp>
        <p:nvSpPr>
          <p:cNvPr id="10" name="矩形 9"/>
          <p:cNvSpPr/>
          <p:nvPr/>
        </p:nvSpPr>
        <p:spPr>
          <a:xfrm>
            <a:off x="179512" y="5517232"/>
            <a:ext cx="871296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smtClean="0"/>
              <a:t>Observation: </a:t>
            </a:r>
            <a:r>
              <a:rPr lang="en-US" altLang="zh-CN" dirty="0" smtClean="0"/>
              <a:t>Migration is completely </a:t>
            </a:r>
            <a:r>
              <a:rPr lang="en-US" altLang="zh-CN" dirty="0" smtClean="0">
                <a:solidFill>
                  <a:srgbClr val="FF0000"/>
                </a:solidFill>
              </a:rPr>
              <a:t>transparent</a:t>
            </a:r>
            <a:r>
              <a:rPr lang="en-US" altLang="zh-CN" dirty="0" smtClean="0"/>
              <a:t> to a client. The only thing the client sees of an object is </a:t>
            </a:r>
            <a:r>
              <a:rPr lang="en-US" altLang="zh-CN" dirty="0" smtClean="0">
                <a:solidFill>
                  <a:srgbClr val="FF0000"/>
                </a:solidFill>
              </a:rPr>
              <a:t>a client stub</a:t>
            </a:r>
            <a:r>
              <a:rPr lang="en-US" altLang="zh-CN" dirty="0" smtClean="0"/>
              <a:t>; a client’s request is forwarded along the chain to the actual object.</a:t>
            </a:r>
            <a:endParaRPr lang="zh-CN" altLang="en-US" dirty="0" smtClean="0"/>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13</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SSP chains: </a:t>
            </a:r>
            <a:r>
              <a:rPr lang="en-US" altLang="zh-CN" sz="3100" dirty="0" smtClean="0"/>
              <a:t>Redirecting a forwarding pointer by storing a shortcut in a client stub</a:t>
            </a:r>
            <a:endParaRPr lang="zh-CN" altLang="en-US" sz="31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3" descr="05-02"/>
          <p:cNvPicPr>
            <a:picLocks noChangeAspect="1" noChangeArrowheads="1"/>
          </p:cNvPicPr>
          <p:nvPr/>
        </p:nvPicPr>
        <p:blipFill>
          <a:blip r:embed="rId3" cstate="print"/>
          <a:srcRect r="51015"/>
          <a:stretch>
            <a:fillRect/>
          </a:stretch>
        </p:blipFill>
        <p:spPr bwMode="auto">
          <a:xfrm>
            <a:off x="755576" y="2145396"/>
            <a:ext cx="3543691" cy="2533650"/>
          </a:xfrm>
          <a:prstGeom prst="rect">
            <a:avLst/>
          </a:prstGeom>
          <a:noFill/>
        </p:spPr>
      </p:pic>
      <p:pic>
        <p:nvPicPr>
          <p:cNvPr id="8" name="Picture 4" descr="05-02"/>
          <p:cNvPicPr>
            <a:picLocks noChangeAspect="1" noChangeArrowheads="1"/>
          </p:cNvPicPr>
          <p:nvPr/>
        </p:nvPicPr>
        <p:blipFill>
          <a:blip r:embed="rId3" cstate="print"/>
          <a:srcRect l="48103"/>
          <a:stretch>
            <a:fillRect/>
          </a:stretch>
        </p:blipFill>
        <p:spPr bwMode="auto">
          <a:xfrm>
            <a:off x="4716016" y="2145396"/>
            <a:ext cx="3754352" cy="2533650"/>
          </a:xfrm>
          <a:prstGeom prst="rect">
            <a:avLst/>
          </a:prstGeom>
          <a:noFill/>
        </p:spPr>
      </p:pic>
      <p:grpSp>
        <p:nvGrpSpPr>
          <p:cNvPr id="20" name="组合 19"/>
          <p:cNvGrpSpPr/>
          <p:nvPr/>
        </p:nvGrpSpPr>
        <p:grpSpPr>
          <a:xfrm>
            <a:off x="2915816" y="3657564"/>
            <a:ext cx="3240360" cy="1263045"/>
            <a:chOff x="2915816" y="5157192"/>
            <a:chExt cx="3240360" cy="1263045"/>
          </a:xfrm>
        </p:grpSpPr>
        <p:cxnSp>
          <p:nvCxnSpPr>
            <p:cNvPr id="10" name="直接连接符 9"/>
            <p:cNvCxnSpPr/>
            <p:nvPr/>
          </p:nvCxnSpPr>
          <p:spPr>
            <a:xfrm>
              <a:off x="2915816" y="5157192"/>
              <a:ext cx="648072" cy="7920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491880" y="5589240"/>
              <a:ext cx="2664296" cy="830997"/>
            </a:xfrm>
            <a:prstGeom prst="rect">
              <a:avLst/>
            </a:prstGeom>
            <a:noFill/>
          </p:spPr>
          <p:txBody>
            <a:bodyPr wrap="square" rtlCol="0">
              <a:spAutoFit/>
            </a:bodyPr>
            <a:lstStyle/>
            <a:p>
              <a:r>
                <a:rPr lang="en-US" altLang="zh-CN" sz="1600" dirty="0" smtClean="0">
                  <a:solidFill>
                    <a:srgbClr val="FF0000"/>
                  </a:solidFill>
                  <a:latin typeface="Comic Sans MS" pitchFamily="66" charset="0"/>
                </a:rPr>
                <a:t>Sending response faster, but only initiating client stub can be adjusted.</a:t>
              </a:r>
              <a:endParaRPr lang="zh-CN" altLang="en-US" sz="1600" dirty="0">
                <a:solidFill>
                  <a:srgbClr val="FF0000"/>
                </a:solidFill>
                <a:latin typeface="Comic Sans MS" pitchFamily="66" charset="0"/>
              </a:endParaRPr>
            </a:p>
          </p:txBody>
        </p:sp>
      </p:grpSp>
      <p:sp>
        <p:nvSpPr>
          <p:cNvPr id="16" name="任意多边形 15"/>
          <p:cNvSpPr/>
          <p:nvPr/>
        </p:nvSpPr>
        <p:spPr>
          <a:xfrm>
            <a:off x="1488558" y="2375939"/>
            <a:ext cx="1959935" cy="971107"/>
          </a:xfrm>
          <a:custGeom>
            <a:avLst/>
            <a:gdLst>
              <a:gd name="connsiteX0" fmla="*/ 1935126 w 1959935"/>
              <a:gd name="connsiteY0" fmla="*/ 951614 h 971107"/>
              <a:gd name="connsiteX1" fmla="*/ 1860698 w 1959935"/>
              <a:gd name="connsiteY1" fmla="*/ 834656 h 971107"/>
              <a:gd name="connsiteX2" fmla="*/ 1339702 w 1959935"/>
              <a:gd name="connsiteY2" fmla="*/ 132907 h 971107"/>
              <a:gd name="connsiteX3" fmla="*/ 1041991 w 1959935"/>
              <a:gd name="connsiteY3" fmla="*/ 37214 h 971107"/>
              <a:gd name="connsiteX4" fmla="*/ 712382 w 1959935"/>
              <a:gd name="connsiteY4" fmla="*/ 249866 h 971107"/>
              <a:gd name="connsiteX5" fmla="*/ 0 w 1959935"/>
              <a:gd name="connsiteY5" fmla="*/ 962247 h 97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935" h="971107">
                <a:moveTo>
                  <a:pt x="1935126" y="951614"/>
                </a:moveTo>
                <a:cubicBezTo>
                  <a:pt x="1947530" y="961360"/>
                  <a:pt x="1959935" y="971107"/>
                  <a:pt x="1860698" y="834656"/>
                </a:cubicBezTo>
                <a:cubicBezTo>
                  <a:pt x="1761461" y="698205"/>
                  <a:pt x="1476153" y="265814"/>
                  <a:pt x="1339702" y="132907"/>
                </a:cubicBezTo>
                <a:cubicBezTo>
                  <a:pt x="1203251" y="0"/>
                  <a:pt x="1146544" y="17721"/>
                  <a:pt x="1041991" y="37214"/>
                </a:cubicBezTo>
                <a:cubicBezTo>
                  <a:pt x="937438" y="56707"/>
                  <a:pt x="886047" y="95694"/>
                  <a:pt x="712382" y="249866"/>
                </a:cubicBezTo>
                <a:cubicBezTo>
                  <a:pt x="538717" y="404038"/>
                  <a:pt x="269358" y="683142"/>
                  <a:pt x="0" y="962247"/>
                </a:cubicBezTo>
              </a:path>
            </a:pathLst>
          </a:custGeom>
          <a:ln>
            <a:solidFill>
              <a:srgbClr val="FF0000"/>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8" name="直接箭头连接符 17"/>
          <p:cNvCxnSpPr/>
          <p:nvPr/>
        </p:nvCxnSpPr>
        <p:spPr>
          <a:xfrm flipH="1">
            <a:off x="1475656" y="3657564"/>
            <a:ext cx="1872208" cy="0"/>
          </a:xfrm>
          <a:prstGeom prst="straightConnector1">
            <a:avLst/>
          </a:prstGeom>
          <a:ln>
            <a:solidFill>
              <a:srgbClr val="FF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843808" y="1890463"/>
            <a:ext cx="2016224" cy="830997"/>
          </a:xfrm>
          <a:prstGeom prst="rect">
            <a:avLst/>
          </a:prstGeom>
          <a:noFill/>
          <a:ln>
            <a:noFill/>
          </a:ln>
        </p:spPr>
        <p:txBody>
          <a:bodyPr wrap="square" rtlCol="0">
            <a:spAutoFit/>
          </a:bodyPr>
          <a:lstStyle/>
          <a:p>
            <a:r>
              <a:rPr lang="en-US" altLang="zh-CN" sz="1600" dirty="0" smtClean="0">
                <a:solidFill>
                  <a:srgbClr val="FF0000"/>
                </a:solidFill>
                <a:latin typeface="Comic Sans MS" pitchFamily="66" charset="0"/>
              </a:rPr>
              <a:t>Allows adjustment of all intermediate stubs</a:t>
            </a:r>
            <a:endParaRPr lang="zh-CN" altLang="en-US" sz="1600" dirty="0">
              <a:solidFill>
                <a:srgbClr val="FF0000"/>
              </a:solidFill>
              <a:latin typeface="Comic Sans MS" pitchFamily="66" charset="0"/>
            </a:endParaRPr>
          </a:p>
        </p:txBody>
      </p:sp>
      <p:cxnSp>
        <p:nvCxnSpPr>
          <p:cNvPr id="24" name="直接连接符 23"/>
          <p:cNvCxnSpPr>
            <a:stCxn id="19" idx="3"/>
          </p:cNvCxnSpPr>
          <p:nvPr/>
        </p:nvCxnSpPr>
        <p:spPr>
          <a:xfrm>
            <a:off x="4860032" y="2305962"/>
            <a:ext cx="86409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508104" y="1857364"/>
            <a:ext cx="2160240" cy="338554"/>
          </a:xfrm>
          <a:prstGeom prst="rect">
            <a:avLst/>
          </a:prstGeom>
          <a:noFill/>
        </p:spPr>
        <p:txBody>
          <a:bodyPr wrap="square" rtlCol="0">
            <a:spAutoFit/>
          </a:bodyPr>
          <a:lstStyle/>
          <a:p>
            <a:r>
              <a:rPr lang="en-US" altLang="zh-CN" sz="1600" dirty="0" smtClean="0">
                <a:solidFill>
                  <a:srgbClr val="FF0000"/>
                </a:solidFill>
                <a:latin typeface="Comic Sans MS" pitchFamily="66" charset="0"/>
              </a:rPr>
              <a:t>can be removed</a:t>
            </a:r>
            <a:endParaRPr lang="zh-CN" altLang="en-US" sz="1600" dirty="0">
              <a:solidFill>
                <a:srgbClr val="FF0000"/>
              </a:solidFill>
              <a:latin typeface="Comic Sans MS" pitchFamily="66" charset="0"/>
            </a:endParaRPr>
          </a:p>
        </p:txBody>
      </p:sp>
      <p:sp>
        <p:nvSpPr>
          <p:cNvPr id="22" name="矩形 21"/>
          <p:cNvSpPr/>
          <p:nvPr/>
        </p:nvSpPr>
        <p:spPr>
          <a:xfrm>
            <a:off x="642910" y="5640189"/>
            <a:ext cx="821537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smtClean="0"/>
              <a:t>There is a </a:t>
            </a:r>
            <a:r>
              <a:rPr lang="en-US" altLang="zh-CN" sz="2000" dirty="0" smtClean="0">
                <a:solidFill>
                  <a:srgbClr val="FF0000"/>
                </a:solidFill>
              </a:rPr>
              <a:t>trade-off</a:t>
            </a:r>
            <a:r>
              <a:rPr lang="en-US" altLang="zh-CN" sz="2000" dirty="0" smtClean="0"/>
              <a:t> between sending the response directly to the initiating client stub, or along the reverse path of forwarding pointers.</a:t>
            </a:r>
            <a:endParaRPr lang="zh-CN" altLang="en-US" sz="2000" dirty="0"/>
          </a:p>
        </p:txBody>
      </p:sp>
      <p:pic>
        <p:nvPicPr>
          <p:cNvPr id="23" name="Picture 2" descr="See the source image"/>
          <p:cNvPicPr>
            <a:picLocks noChangeAspect="1" noChangeArrowheads="1"/>
          </p:cNvPicPr>
          <p:nvPr/>
        </p:nvPicPr>
        <p:blipFill>
          <a:blip r:embed="rId4" cstate="print"/>
          <a:srcRect/>
          <a:stretch>
            <a:fillRect/>
          </a:stretch>
        </p:blipFill>
        <p:spPr bwMode="auto">
          <a:xfrm>
            <a:off x="785786" y="5150596"/>
            <a:ext cx="3143272" cy="490103"/>
          </a:xfrm>
          <a:prstGeom prst="rect">
            <a:avLst/>
          </a:prstGeom>
          <a:noFill/>
        </p:spPr>
      </p:pic>
      <p:pic>
        <p:nvPicPr>
          <p:cNvPr id="25" name="Picture 6" descr="observation + clipart çå¾åç»æ"/>
          <p:cNvPicPr>
            <a:picLocks noChangeAspect="1" noChangeArrowheads="1"/>
          </p:cNvPicPr>
          <p:nvPr/>
        </p:nvPicPr>
        <p:blipFill>
          <a:blip r:embed="rId5"/>
          <a:srcRect/>
          <a:stretch>
            <a:fillRect/>
          </a:stretch>
        </p:blipFill>
        <p:spPr bwMode="auto">
          <a:xfrm>
            <a:off x="142844" y="4864844"/>
            <a:ext cx="642942" cy="850172"/>
          </a:xfrm>
          <a:prstGeom prst="rect">
            <a:avLst/>
          </a:prstGeom>
          <a:noFill/>
        </p:spPr>
      </p:pic>
      <p:sp>
        <p:nvSpPr>
          <p:cNvPr id="21" name="灯片编号占位符 20"/>
          <p:cNvSpPr>
            <a:spLocks noGrp="1"/>
          </p:cNvSpPr>
          <p:nvPr>
            <p:ph type="sldNum" sz="quarter" idx="12"/>
          </p:nvPr>
        </p:nvSpPr>
        <p:spPr/>
        <p:txBody>
          <a:bodyPr/>
          <a:lstStyle/>
          <a:p>
            <a:fld id="{0C913308-F349-4B6D-A68A-DD1791B4A57B}" type="slidenum">
              <a:rPr lang="zh-CN" altLang="en-US" smtClean="0"/>
              <a:pPr/>
              <a:t>14</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Righ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Bottom)">
                                      <p:cBhvr>
                                        <p:cTn id="15" dur="500"/>
                                        <p:tgtEl>
                                          <p:spTgt spid="1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slide(fromLeft)">
                                      <p:cBhvr>
                                        <p:cTn id="23" dur="500"/>
                                        <p:tgtEl>
                                          <p:spTgt spid="2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2" presetClass="entr" presetSubtype="8"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lide(fromLeft)">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slide(fromTop)">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7"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lstStyle/>
          <a:p>
            <a:r>
              <a:rPr lang="en-US" altLang="zh-CN" dirty="0" smtClean="0"/>
              <a:t>Flat (Unstructured) Naming</a:t>
            </a:r>
            <a:endParaRPr lang="zh-CN" altLang="en-US" dirty="0"/>
          </a:p>
        </p:txBody>
      </p:sp>
      <p:sp>
        <p:nvSpPr>
          <p:cNvPr id="3" name="内容占位符 2"/>
          <p:cNvSpPr>
            <a:spLocks noGrp="1"/>
          </p:cNvSpPr>
          <p:nvPr>
            <p:ph idx="1"/>
          </p:nvPr>
        </p:nvSpPr>
        <p:spPr/>
        <p:txBody>
          <a:bodyPr>
            <a:normAutofit fontScale="92500" lnSpcReduction="10000"/>
          </a:bodyPr>
          <a:lstStyle/>
          <a:p>
            <a:pPr>
              <a:spcAft>
                <a:spcPts val="600"/>
              </a:spcAft>
            </a:pPr>
            <a:r>
              <a:rPr lang="en-US" altLang="zh-CN" dirty="0" smtClean="0"/>
              <a:t>Property of an </a:t>
            </a:r>
            <a:r>
              <a:rPr lang="en-US" altLang="zh-CN" u="sng" dirty="0" smtClean="0"/>
              <a:t>unstructured name</a:t>
            </a:r>
            <a:r>
              <a:rPr lang="en-US" altLang="zh-CN" dirty="0" smtClean="0"/>
              <a:t>: it does not contain any information whatsoever on how to locate the access point of its associated entity.</a:t>
            </a:r>
          </a:p>
          <a:p>
            <a:pPr>
              <a:spcAft>
                <a:spcPts val="600"/>
              </a:spcAft>
              <a:buNone/>
            </a:pPr>
            <a:r>
              <a:rPr lang="en-US" altLang="zh-CN" b="1" dirty="0" smtClean="0"/>
              <a:t>Problem</a:t>
            </a:r>
          </a:p>
          <a:p>
            <a:pPr>
              <a:spcAft>
                <a:spcPts val="600"/>
              </a:spcAft>
            </a:pPr>
            <a:r>
              <a:rPr lang="en-US" altLang="zh-CN" dirty="0" smtClean="0"/>
              <a:t>Given an essentially unstructured name (e.g., an identifier), how can we locate its associated access point?</a:t>
            </a:r>
          </a:p>
          <a:p>
            <a:pPr lvl="1">
              <a:spcAft>
                <a:spcPts val="600"/>
              </a:spcAft>
            </a:pPr>
            <a:r>
              <a:rPr lang="en-US" altLang="zh-CN" dirty="0" smtClean="0"/>
              <a:t>Simple solutions</a:t>
            </a:r>
          </a:p>
          <a:p>
            <a:pPr lvl="1">
              <a:spcAft>
                <a:spcPts val="600"/>
              </a:spcAft>
            </a:pPr>
            <a:r>
              <a:rPr lang="en-US" altLang="zh-CN" dirty="0" smtClean="0"/>
              <a:t>Home-based approaches</a:t>
            </a:r>
          </a:p>
          <a:p>
            <a:pPr lvl="1">
              <a:spcAft>
                <a:spcPts val="600"/>
              </a:spcAft>
            </a:pPr>
            <a:r>
              <a:rPr lang="en-US" altLang="zh-CN" dirty="0" smtClean="0"/>
              <a:t>Distributed Hash Tables (structured P2P)</a:t>
            </a:r>
          </a:p>
          <a:p>
            <a:pPr lvl="1">
              <a:spcAft>
                <a:spcPts val="600"/>
              </a:spcAft>
            </a:pPr>
            <a:r>
              <a:rPr lang="en-US" altLang="zh-CN" dirty="0" smtClean="0"/>
              <a:t>Hierarchical location service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15</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DA1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572132" y="3571876"/>
            <a:ext cx="2000264"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088"/>
            <a:ext cx="8229600" cy="636680"/>
          </a:xfrm>
        </p:spPr>
        <p:txBody>
          <a:bodyPr>
            <a:normAutofit fontScale="90000"/>
          </a:bodyPr>
          <a:lstStyle/>
          <a:p>
            <a:r>
              <a:rPr lang="en-US" altLang="zh-CN" dirty="0" smtClean="0"/>
              <a:t>Home-Based Approaches (1)</a:t>
            </a:r>
            <a:endParaRPr lang="zh-CN" altLang="en-US" dirty="0"/>
          </a:p>
        </p:txBody>
      </p:sp>
      <p:sp>
        <p:nvSpPr>
          <p:cNvPr id="3" name="内容占位符 2"/>
          <p:cNvSpPr>
            <a:spLocks noGrp="1"/>
          </p:cNvSpPr>
          <p:nvPr>
            <p:ph idx="1"/>
          </p:nvPr>
        </p:nvSpPr>
        <p:spPr>
          <a:xfrm>
            <a:off x="457200" y="1484784"/>
            <a:ext cx="8229600" cy="4839816"/>
          </a:xfrm>
        </p:spPr>
        <p:txBody>
          <a:bodyPr>
            <a:normAutofit fontScale="92500" lnSpcReduction="20000"/>
          </a:bodyPr>
          <a:lstStyle/>
          <a:p>
            <a:pPr>
              <a:spcAft>
                <a:spcPts val="600"/>
              </a:spcAft>
            </a:pPr>
            <a:r>
              <a:rPr lang="en-US" altLang="zh-CN" b="1" dirty="0" smtClean="0"/>
              <a:t>Reason:</a:t>
            </a:r>
            <a:r>
              <a:rPr lang="en-US" altLang="zh-CN" dirty="0" smtClean="0"/>
              <a:t> The use of broadcasting and forwarding pointers imposes </a:t>
            </a:r>
            <a:r>
              <a:rPr lang="en-US" altLang="zh-CN" dirty="0" smtClean="0">
                <a:solidFill>
                  <a:srgbClr val="FF0000"/>
                </a:solidFill>
              </a:rPr>
              <a:t>scalability</a:t>
            </a:r>
            <a:r>
              <a:rPr lang="en-US" altLang="zh-CN" dirty="0" smtClean="0"/>
              <a:t> </a:t>
            </a:r>
            <a:r>
              <a:rPr lang="en-US" altLang="zh-CN" dirty="0" smtClean="0">
                <a:solidFill>
                  <a:srgbClr val="FF0000"/>
                </a:solidFill>
              </a:rPr>
              <a:t>problems</a:t>
            </a:r>
            <a:r>
              <a:rPr lang="en-US" altLang="zh-CN" dirty="0" smtClean="0"/>
              <a:t>.</a:t>
            </a:r>
          </a:p>
          <a:p>
            <a:pPr lvl="1">
              <a:spcAft>
                <a:spcPts val="600"/>
              </a:spcAft>
            </a:pPr>
            <a:r>
              <a:rPr lang="en-US" altLang="zh-CN" dirty="0" smtClean="0">
                <a:solidFill>
                  <a:srgbClr val="0070C0"/>
                </a:solidFill>
              </a:rPr>
              <a:t>Broadcasting</a:t>
            </a:r>
            <a:r>
              <a:rPr lang="en-US" altLang="zh-CN" dirty="0" smtClean="0"/>
              <a:t> or multicasting </a:t>
            </a:r>
            <a:r>
              <a:rPr lang="en-US" altLang="zh-CN" dirty="0" smtClean="0">
                <a:solidFill>
                  <a:srgbClr val="0070C0"/>
                </a:solidFill>
              </a:rPr>
              <a:t>is difficult </a:t>
            </a:r>
            <a:r>
              <a:rPr lang="en-US" altLang="zh-CN" dirty="0" smtClean="0"/>
              <a:t>to implement efficiently </a:t>
            </a:r>
            <a:r>
              <a:rPr lang="en-US" altLang="zh-CN" dirty="0" smtClean="0">
                <a:solidFill>
                  <a:srgbClr val="0070C0"/>
                </a:solidFill>
              </a:rPr>
              <a:t>in large scale networks </a:t>
            </a:r>
          </a:p>
          <a:p>
            <a:pPr lvl="1">
              <a:spcAft>
                <a:spcPts val="600"/>
              </a:spcAft>
            </a:pPr>
            <a:r>
              <a:rPr lang="en-US" altLang="zh-CN" u="sng" dirty="0" smtClean="0"/>
              <a:t>Long chains </a:t>
            </a:r>
            <a:r>
              <a:rPr lang="en-US" altLang="zh-CN" dirty="0" smtClean="0"/>
              <a:t>of forwarding pointers introduce </a:t>
            </a:r>
            <a:r>
              <a:rPr lang="en-US" altLang="zh-CN" u="sng" dirty="0" smtClean="0"/>
              <a:t>performance problems</a:t>
            </a:r>
            <a:r>
              <a:rPr lang="en-US" altLang="zh-CN" dirty="0" smtClean="0"/>
              <a:t> and are </a:t>
            </a:r>
            <a:r>
              <a:rPr lang="en-US" altLang="zh-CN" u="sng" dirty="0" smtClean="0"/>
              <a:t>susceptible to broken links</a:t>
            </a:r>
            <a:r>
              <a:rPr lang="en-US" altLang="zh-CN" dirty="0" smtClean="0"/>
              <a:t>.</a:t>
            </a:r>
          </a:p>
          <a:p>
            <a:pPr>
              <a:spcAft>
                <a:spcPts val="600"/>
              </a:spcAft>
            </a:pPr>
            <a:r>
              <a:rPr lang="en-US" altLang="zh-CN" dirty="0" smtClean="0"/>
              <a:t>The home-based approach supports </a:t>
            </a:r>
            <a:r>
              <a:rPr lang="en-US" altLang="zh-CN" i="1" dirty="0" smtClean="0">
                <a:solidFill>
                  <a:srgbClr val="FF0000"/>
                </a:solidFill>
              </a:rPr>
              <a:t>mobile entities</a:t>
            </a:r>
            <a:r>
              <a:rPr lang="en-US" altLang="zh-CN" dirty="0" smtClean="0">
                <a:solidFill>
                  <a:srgbClr val="FF0000"/>
                </a:solidFill>
              </a:rPr>
              <a:t> </a:t>
            </a:r>
            <a:r>
              <a:rPr lang="en-US" altLang="zh-CN" dirty="0" smtClean="0"/>
              <a:t>in </a:t>
            </a:r>
            <a:r>
              <a:rPr lang="en-US" altLang="zh-CN" dirty="0" smtClean="0">
                <a:solidFill>
                  <a:srgbClr val="FF0000"/>
                </a:solidFill>
              </a:rPr>
              <a:t>large-scale networks </a:t>
            </a:r>
            <a:r>
              <a:rPr lang="en-US" altLang="zh-CN" dirty="0" smtClean="0"/>
              <a:t>by introducing a </a:t>
            </a:r>
            <a:r>
              <a:rPr lang="en-US" altLang="zh-CN" b="1" dirty="0" smtClean="0"/>
              <a:t>home location</a:t>
            </a:r>
            <a:r>
              <a:rPr lang="en-US" altLang="zh-CN" dirty="0" smtClean="0"/>
              <a:t>. </a:t>
            </a:r>
          </a:p>
          <a:p>
            <a:pPr lvl="1">
              <a:spcAft>
                <a:spcPts val="600"/>
              </a:spcAft>
            </a:pPr>
            <a:r>
              <a:rPr lang="en-US" altLang="zh-CN" dirty="0" smtClean="0"/>
              <a:t>is the place where an entity was created.</a:t>
            </a:r>
          </a:p>
          <a:p>
            <a:pPr lvl="1">
              <a:spcAft>
                <a:spcPts val="600"/>
              </a:spcAft>
            </a:pPr>
            <a:r>
              <a:rPr lang="en-US" altLang="zh-CN" dirty="0" smtClean="0"/>
              <a:t>keeps a reference to the current location of an entity.</a:t>
            </a:r>
          </a:p>
          <a:p>
            <a:pPr>
              <a:spcAft>
                <a:spcPts val="600"/>
              </a:spcAft>
            </a:pPr>
            <a:r>
              <a:rPr lang="en-US" altLang="zh-CN" dirty="0" smtClean="0"/>
              <a:t>The approach is used as a </a:t>
            </a:r>
            <a:r>
              <a:rPr lang="en-US" altLang="zh-CN" dirty="0" smtClean="0">
                <a:solidFill>
                  <a:srgbClr val="FF0000"/>
                </a:solidFill>
              </a:rPr>
              <a:t>fall-back mechanism </a:t>
            </a:r>
            <a:r>
              <a:rPr lang="en-US" altLang="zh-CN" dirty="0" smtClean="0"/>
              <a:t>for location services </a:t>
            </a:r>
            <a:r>
              <a:rPr lang="en-US" altLang="zh-CN" u="sng" dirty="0" smtClean="0"/>
              <a:t>based on forwarding pointers</a:t>
            </a:r>
            <a:r>
              <a:rPr lang="en-US" altLang="zh-CN" dirty="0" smtClean="0"/>
              <a:t>, one example is in </a:t>
            </a:r>
            <a:r>
              <a:rPr lang="en-US" altLang="zh-CN" dirty="0" smtClean="0">
                <a:solidFill>
                  <a:srgbClr val="7030A0"/>
                </a:solidFill>
              </a:rPr>
              <a:t>Mobile IP</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16</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p:cNvPicPr>
            <a:picLocks noChangeAspect="1" noChangeArrowheads="1"/>
          </p:cNvPicPr>
          <p:nvPr/>
        </p:nvPicPr>
        <p:blipFill>
          <a:blip r:embed="rId3"/>
          <a:srcRect b="701"/>
          <a:stretch>
            <a:fillRect/>
          </a:stretch>
        </p:blipFill>
        <p:spPr bwMode="auto">
          <a:xfrm>
            <a:off x="357158" y="995276"/>
            <a:ext cx="8515379" cy="4964712"/>
          </a:xfrm>
          <a:prstGeom prst="rect">
            <a:avLst/>
          </a:prstGeom>
          <a:noFill/>
          <a:ln w="9525">
            <a:noFill/>
            <a:miter lim="800000"/>
            <a:headEnd/>
            <a:tailEnd/>
          </a:ln>
          <a:effectLst/>
        </p:spPr>
      </p:pic>
      <p:pic>
        <p:nvPicPr>
          <p:cNvPr id="57346" name="Picture 2" descr="Image result for doubt + clipart"/>
          <p:cNvPicPr>
            <a:picLocks noChangeAspect="1" noChangeArrowheads="1"/>
          </p:cNvPicPr>
          <p:nvPr/>
        </p:nvPicPr>
        <p:blipFill>
          <a:blip r:embed="rId4"/>
          <a:srcRect/>
          <a:stretch>
            <a:fillRect/>
          </a:stretch>
        </p:blipFill>
        <p:spPr bwMode="auto">
          <a:xfrm>
            <a:off x="642911" y="5548938"/>
            <a:ext cx="1357322" cy="1309062"/>
          </a:xfrm>
          <a:prstGeom prst="rect">
            <a:avLst/>
          </a:prstGeom>
          <a:noFill/>
        </p:spPr>
      </p:pic>
      <p:sp>
        <p:nvSpPr>
          <p:cNvPr id="2" name="标题 1"/>
          <p:cNvSpPr>
            <a:spLocks noGrp="1"/>
          </p:cNvSpPr>
          <p:nvPr>
            <p:ph type="title"/>
          </p:nvPr>
        </p:nvSpPr>
        <p:spPr>
          <a:xfrm>
            <a:off x="457200" y="357166"/>
            <a:ext cx="8229600" cy="564672"/>
          </a:xfrm>
        </p:spPr>
        <p:txBody>
          <a:bodyPr>
            <a:normAutofit fontScale="90000"/>
          </a:bodyPr>
          <a:lstStyle/>
          <a:p>
            <a:r>
              <a:rPr lang="en-US" altLang="zh-CN" dirty="0" smtClean="0"/>
              <a:t>Example: The Principle of Mobile IP</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TextBox 7"/>
          <p:cNvSpPr txBox="1"/>
          <p:nvPr/>
        </p:nvSpPr>
        <p:spPr>
          <a:xfrm>
            <a:off x="3635896" y="5827574"/>
            <a:ext cx="5508104" cy="369332"/>
          </a:xfrm>
          <a:prstGeom prst="rect">
            <a:avLst/>
          </a:prstGeom>
          <a:noFill/>
        </p:spPr>
        <p:txBody>
          <a:bodyPr wrap="square" rtlCol="0">
            <a:spAutoFit/>
          </a:bodyPr>
          <a:lstStyle/>
          <a:p>
            <a:r>
              <a:rPr lang="en-US" altLang="zh-CN" dirty="0" smtClean="0">
                <a:solidFill>
                  <a:srgbClr val="FF0000"/>
                </a:solidFill>
                <a:latin typeface="Comic Sans MS" pitchFamily="66" charset="0"/>
              </a:rPr>
              <a:t>care-of address </a:t>
            </a:r>
            <a:r>
              <a:rPr lang="en-US" altLang="zh-CN" dirty="0" smtClean="0">
                <a:solidFill>
                  <a:srgbClr val="0070C0"/>
                </a:solidFill>
                <a:latin typeface="Comic Sans MS" pitchFamily="66" charset="0"/>
              </a:rPr>
              <a:t>is registered at the home agent</a:t>
            </a:r>
            <a:endParaRPr lang="zh-CN" altLang="en-US" dirty="0">
              <a:solidFill>
                <a:srgbClr val="0070C0"/>
              </a:solidFill>
              <a:latin typeface="Comic Sans MS" pitchFamily="66" charset="0"/>
            </a:endParaRPr>
          </a:p>
        </p:txBody>
      </p:sp>
      <p:grpSp>
        <p:nvGrpSpPr>
          <p:cNvPr id="12" name="组合 11"/>
          <p:cNvGrpSpPr/>
          <p:nvPr/>
        </p:nvGrpSpPr>
        <p:grpSpPr>
          <a:xfrm>
            <a:off x="0" y="4429132"/>
            <a:ext cx="2143108" cy="1071570"/>
            <a:chOff x="0" y="4429132"/>
            <a:chExt cx="2143108" cy="1071570"/>
          </a:xfrm>
        </p:grpSpPr>
        <p:sp>
          <p:nvSpPr>
            <p:cNvPr id="11" name="云形标注 10"/>
            <p:cNvSpPr/>
            <p:nvPr/>
          </p:nvSpPr>
          <p:spPr>
            <a:xfrm>
              <a:off x="0" y="4429132"/>
              <a:ext cx="2143108" cy="1071570"/>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TextBox 9"/>
            <p:cNvSpPr txBox="1"/>
            <p:nvPr/>
          </p:nvSpPr>
          <p:spPr>
            <a:xfrm>
              <a:off x="214282" y="4500570"/>
              <a:ext cx="1785950" cy="830997"/>
            </a:xfrm>
            <a:prstGeom prst="rect">
              <a:avLst/>
            </a:prstGeom>
            <a:noFill/>
          </p:spPr>
          <p:txBody>
            <a:bodyPr wrap="square" rtlCol="0">
              <a:spAutoFit/>
            </a:bodyPr>
            <a:lstStyle/>
            <a:p>
              <a:pPr algn="ctr"/>
              <a:r>
                <a:rPr lang="en-US" altLang="zh-CN" sz="2400" dirty="0" smtClean="0"/>
                <a:t>Any drawbacks?</a:t>
              </a:r>
              <a:endParaRPr lang="zh-CN" altLang="en-US" sz="2400" dirty="0"/>
            </a:p>
          </p:txBody>
        </p:sp>
      </p:grpSp>
      <p:sp>
        <p:nvSpPr>
          <p:cNvPr id="13" name="灯片编号占位符 12"/>
          <p:cNvSpPr>
            <a:spLocks noGrp="1"/>
          </p:cNvSpPr>
          <p:nvPr>
            <p:ph type="sldNum" sz="quarter" idx="12"/>
          </p:nvPr>
        </p:nvSpPr>
        <p:spPr/>
        <p:txBody>
          <a:bodyPr/>
          <a:lstStyle/>
          <a:p>
            <a:fld id="{0C913308-F349-4B6D-A68A-DD1791B4A57B}" type="slidenum">
              <a:rPr lang="zh-CN" altLang="en-US" smtClean="0"/>
              <a:pPr/>
              <a:t>17</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57346"/>
                                        </p:tgtEl>
                                        <p:attrNameLst>
                                          <p:attrName>style.visibility</p:attrName>
                                        </p:attrNameLst>
                                      </p:cBhvr>
                                      <p:to>
                                        <p:strVal val="visible"/>
                                      </p:to>
                                    </p:set>
                                    <p:animEffect transition="in" filter="slide(fromBottom)">
                                      <p:cBhvr>
                                        <p:cTn id="11" dur="500"/>
                                        <p:tgtEl>
                                          <p:spTgt spid="5734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63272" cy="780696"/>
          </a:xfrm>
        </p:spPr>
        <p:txBody>
          <a:bodyPr>
            <a:noAutofit/>
          </a:bodyPr>
          <a:lstStyle/>
          <a:p>
            <a:r>
              <a:rPr lang="en-US" altLang="zh-CN" sz="4000" dirty="0" smtClean="0"/>
              <a:t>Problems with Home-Based Approaches</a:t>
            </a:r>
            <a:endParaRPr lang="zh-CN" altLang="en-US" sz="4000" dirty="0"/>
          </a:p>
        </p:txBody>
      </p:sp>
      <p:sp>
        <p:nvSpPr>
          <p:cNvPr id="3" name="内容占位符 2"/>
          <p:cNvSpPr>
            <a:spLocks noGrp="1"/>
          </p:cNvSpPr>
          <p:nvPr>
            <p:ph idx="1"/>
          </p:nvPr>
        </p:nvSpPr>
        <p:spPr>
          <a:xfrm>
            <a:off x="457200" y="1700808"/>
            <a:ext cx="8229600" cy="4623792"/>
          </a:xfrm>
        </p:spPr>
        <p:txBody>
          <a:bodyPr>
            <a:normAutofit fontScale="92500"/>
          </a:bodyPr>
          <a:lstStyle/>
          <a:p>
            <a:pPr marL="514350" indent="-514350">
              <a:buFont typeface="+mj-lt"/>
              <a:buAutoNum type="arabicPeriod"/>
            </a:pPr>
            <a:r>
              <a:rPr lang="en-US" altLang="zh-CN" dirty="0" smtClean="0"/>
              <a:t> Home address has to be supported for entity’s lifetime</a:t>
            </a:r>
          </a:p>
          <a:p>
            <a:pPr marL="850392" lvl="1" indent="-457200"/>
            <a:r>
              <a:rPr lang="en-US" altLang="zh-CN" dirty="0" smtClean="0"/>
              <a:t>considering that the </a:t>
            </a:r>
            <a:r>
              <a:rPr lang="en-US" altLang="zh-CN" dirty="0" smtClean="0">
                <a:solidFill>
                  <a:srgbClr val="FF0000"/>
                </a:solidFill>
              </a:rPr>
              <a:t>home location may not always exist</a:t>
            </a:r>
          </a:p>
          <a:p>
            <a:pPr marL="514350" indent="-514350">
              <a:buFont typeface="+mj-lt"/>
              <a:buAutoNum type="arabicPeriod"/>
            </a:pPr>
            <a:r>
              <a:rPr lang="en-US" altLang="zh-CN" dirty="0" smtClean="0"/>
              <a:t>Home address is fixed </a:t>
            </a:r>
            <a:r>
              <a:rPr lang="en-US" altLang="zh-CN" dirty="0" smtClean="0">
                <a:sym typeface="Wingdings"/>
              </a:rPr>
              <a:t></a:t>
            </a:r>
            <a:r>
              <a:rPr lang="en-US" altLang="zh-CN" dirty="0" smtClean="0"/>
              <a:t> unnecessary burden (</a:t>
            </a:r>
            <a:r>
              <a:rPr lang="en-US" altLang="zh-CN" dirty="0" smtClean="0">
                <a:solidFill>
                  <a:srgbClr val="FF0000"/>
                </a:solidFill>
              </a:rPr>
              <a:t>communication latency increases</a:t>
            </a:r>
            <a:r>
              <a:rPr lang="en-US" altLang="zh-CN" dirty="0" smtClean="0"/>
              <a:t>) when the entity permanently moves</a:t>
            </a:r>
          </a:p>
          <a:p>
            <a:pPr marL="514350" indent="-514350">
              <a:buFont typeface="+mj-lt"/>
              <a:buAutoNum type="arabicPeriod"/>
            </a:pPr>
            <a:r>
              <a:rPr lang="en-US" altLang="zh-CN" dirty="0" smtClean="0"/>
              <a:t>Poor geographical scalability (entity may be next to client)</a:t>
            </a:r>
          </a:p>
          <a:p>
            <a:pPr>
              <a:buNone/>
            </a:pPr>
            <a:endParaRPr lang="en-US" altLang="zh-CN" b="1" dirty="0" smtClean="0"/>
          </a:p>
          <a:p>
            <a:pPr>
              <a:buNone/>
            </a:pPr>
            <a:r>
              <a:rPr lang="en-US" altLang="zh-CN" b="1" dirty="0" smtClean="0"/>
              <a:t>Question: </a:t>
            </a:r>
            <a:r>
              <a:rPr lang="en-US" altLang="zh-CN" dirty="0" smtClean="0"/>
              <a:t>How can we solve the “</a:t>
            </a:r>
            <a:r>
              <a:rPr lang="en-US" altLang="zh-CN" dirty="0" smtClean="0">
                <a:solidFill>
                  <a:srgbClr val="FF0000"/>
                </a:solidFill>
              </a:rPr>
              <a:t>permanent move</a:t>
            </a:r>
            <a:r>
              <a:rPr lang="en-US" altLang="zh-CN" dirty="0" smtClean="0"/>
              <a:t>” problem?</a:t>
            </a:r>
            <a:endParaRPr lang="en-US" altLang="zh-CN" b="1" dirty="0" smtClean="0"/>
          </a:p>
          <a:p>
            <a:pPr>
              <a:buNone/>
            </a:pPr>
            <a:r>
              <a:rPr lang="en-US" altLang="zh-CN" b="1" dirty="0" smtClean="0"/>
              <a:t>Solution:</a:t>
            </a:r>
            <a:r>
              <a:rPr lang="en-US" altLang="zh-CN" dirty="0" smtClean="0"/>
              <a:t> to register the home at </a:t>
            </a:r>
            <a:r>
              <a:rPr lang="en-US" altLang="zh-CN" dirty="0" smtClean="0">
                <a:solidFill>
                  <a:srgbClr val="0070C0"/>
                </a:solidFill>
              </a:rPr>
              <a:t>a traditional naming service (e.g., </a:t>
            </a:r>
            <a:r>
              <a:rPr lang="en-US" altLang="zh-CN" dirty="0" smtClean="0">
                <a:solidFill>
                  <a:srgbClr val="FF0000"/>
                </a:solidFill>
              </a:rPr>
              <a:t>DNS</a:t>
            </a:r>
            <a:r>
              <a:rPr lang="en-US" altLang="zh-CN" dirty="0" smtClean="0">
                <a:solidFill>
                  <a:srgbClr val="0070C0"/>
                </a:solidFill>
              </a:rPr>
              <a:t>)</a:t>
            </a:r>
            <a:r>
              <a:rPr lang="en-US" altLang="zh-CN" dirty="0" smtClean="0"/>
              <a:t> and to let a client </a:t>
            </a:r>
            <a:r>
              <a:rPr lang="en-US" altLang="zh-CN" dirty="0" smtClean="0">
                <a:solidFill>
                  <a:srgbClr val="FF0000"/>
                </a:solidFill>
              </a:rPr>
              <a:t>first look up the location of the home</a:t>
            </a:r>
            <a:endParaRPr lang="zh-CN" altLang="en-US" dirty="0">
              <a:solidFill>
                <a:srgbClr val="FF0000"/>
              </a:solidFill>
            </a:endParaRP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18</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lstStyle/>
          <a:p>
            <a:r>
              <a:rPr lang="en-US" altLang="zh-CN" dirty="0" smtClean="0"/>
              <a:t>Flat (Unstructured) Naming</a:t>
            </a:r>
            <a:endParaRPr lang="zh-CN" altLang="en-US" dirty="0"/>
          </a:p>
        </p:txBody>
      </p:sp>
      <p:sp>
        <p:nvSpPr>
          <p:cNvPr id="3" name="内容占位符 2"/>
          <p:cNvSpPr>
            <a:spLocks noGrp="1"/>
          </p:cNvSpPr>
          <p:nvPr>
            <p:ph idx="1"/>
          </p:nvPr>
        </p:nvSpPr>
        <p:spPr/>
        <p:txBody>
          <a:bodyPr>
            <a:normAutofit fontScale="92500" lnSpcReduction="10000"/>
          </a:bodyPr>
          <a:lstStyle/>
          <a:p>
            <a:pPr>
              <a:spcAft>
                <a:spcPts val="600"/>
              </a:spcAft>
            </a:pPr>
            <a:r>
              <a:rPr lang="en-US" altLang="zh-CN" dirty="0" smtClean="0"/>
              <a:t>Property of an </a:t>
            </a:r>
            <a:r>
              <a:rPr lang="en-US" altLang="zh-CN" u="sng" dirty="0" smtClean="0"/>
              <a:t>unstructured name</a:t>
            </a:r>
            <a:r>
              <a:rPr lang="en-US" altLang="zh-CN" dirty="0" smtClean="0"/>
              <a:t>: it does not contain any information whatsoever on how to locate the access point of its associated entity.</a:t>
            </a:r>
          </a:p>
          <a:p>
            <a:pPr>
              <a:spcAft>
                <a:spcPts val="600"/>
              </a:spcAft>
              <a:buNone/>
            </a:pPr>
            <a:r>
              <a:rPr lang="en-US" altLang="zh-CN" b="1" dirty="0" smtClean="0"/>
              <a:t>Problem</a:t>
            </a:r>
          </a:p>
          <a:p>
            <a:pPr>
              <a:spcAft>
                <a:spcPts val="600"/>
              </a:spcAft>
            </a:pPr>
            <a:r>
              <a:rPr lang="en-US" altLang="zh-CN" dirty="0" smtClean="0"/>
              <a:t>Given an essentially unstructured name (e.g., an identifier), how can we locate its associated access point?</a:t>
            </a:r>
          </a:p>
          <a:p>
            <a:pPr lvl="1">
              <a:spcAft>
                <a:spcPts val="600"/>
              </a:spcAft>
            </a:pPr>
            <a:r>
              <a:rPr lang="en-US" altLang="zh-CN" dirty="0" smtClean="0"/>
              <a:t>Simple solutions</a:t>
            </a:r>
          </a:p>
          <a:p>
            <a:pPr lvl="1">
              <a:spcAft>
                <a:spcPts val="600"/>
              </a:spcAft>
            </a:pPr>
            <a:r>
              <a:rPr lang="en-US" altLang="zh-CN" dirty="0" smtClean="0"/>
              <a:t>Home-based approaches</a:t>
            </a:r>
          </a:p>
          <a:p>
            <a:pPr lvl="1">
              <a:spcAft>
                <a:spcPts val="600"/>
              </a:spcAft>
            </a:pPr>
            <a:r>
              <a:rPr lang="en-US" altLang="zh-CN" dirty="0" smtClean="0"/>
              <a:t>Distributed Hash Tables (structured P2P)</a:t>
            </a:r>
          </a:p>
          <a:p>
            <a:pPr lvl="1">
              <a:spcAft>
                <a:spcPts val="600"/>
              </a:spcAft>
            </a:pPr>
            <a:r>
              <a:rPr lang="en-US" altLang="zh-CN" dirty="0" smtClean="0"/>
              <a:t>Hierarchical location service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19</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5" end="5"/>
                                            </p:txEl>
                                          </p:spTgt>
                                        </p:tgtEl>
                                        <p:attrNameLst>
                                          <p:attrName>style.color</p:attrName>
                                        </p:attrNameLst>
                                      </p:cBhvr>
                                      <p:to>
                                        <a:srgbClr val="DA1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Names, Identifiers, and Addresses</a:t>
            </a:r>
          </a:p>
          <a:p>
            <a:r>
              <a:rPr lang="en-US" altLang="zh-CN" dirty="0" smtClean="0"/>
              <a:t>Flat Naming</a:t>
            </a:r>
          </a:p>
          <a:p>
            <a:r>
              <a:rPr lang="en-US" altLang="zh-CN" dirty="0" smtClean="0"/>
              <a:t>Structured Naming</a:t>
            </a:r>
          </a:p>
          <a:p>
            <a:r>
              <a:rPr lang="en-US" altLang="zh-CN" dirty="0" smtClean="0"/>
              <a:t>Attribute-based Naming</a:t>
            </a:r>
          </a:p>
          <a:p>
            <a:r>
              <a:rPr lang="en-US" altLang="zh-CN" dirty="0" smtClean="0"/>
              <a:t>Summary</a:t>
            </a:r>
          </a:p>
          <a:p>
            <a:endParaRPr lang="zh-CN" altLang="en-US" dirty="0"/>
          </a:p>
        </p:txBody>
      </p:sp>
      <p:pic>
        <p:nvPicPr>
          <p:cNvPr id="7" name="Picture 2"/>
          <p:cNvPicPr>
            <a:picLocks noChangeAspect="1" noChangeArrowheads="1"/>
          </p:cNvPicPr>
          <p:nvPr/>
        </p:nvPicPr>
        <p:blipFill>
          <a:blip r:embed="rId3" cstate="print"/>
          <a:srcRect/>
          <a:stretch>
            <a:fillRect/>
          </a:stretch>
        </p:blipFill>
        <p:spPr bwMode="auto">
          <a:xfrm>
            <a:off x="6084168" y="4077072"/>
            <a:ext cx="2471738" cy="2143125"/>
          </a:xfrm>
          <a:prstGeom prst="rect">
            <a:avLst/>
          </a:prstGeom>
          <a:noFill/>
          <a:ln w="9525">
            <a:noFill/>
            <a:miter lim="800000"/>
            <a:headEnd/>
            <a:tailEnd/>
          </a:ln>
        </p:spPr>
      </p:pic>
      <p:sp>
        <p:nvSpPr>
          <p:cNvPr id="2" name="标题 1"/>
          <p:cNvSpPr>
            <a:spLocks noGrp="1"/>
          </p:cNvSpPr>
          <p:nvPr>
            <p:ph type="title"/>
          </p:nvPr>
        </p:nvSpPr>
        <p:spPr>
          <a:xfrm>
            <a:off x="457200" y="704088"/>
            <a:ext cx="7283152" cy="1143000"/>
          </a:xfrm>
        </p:spPr>
        <p:txBody>
          <a:bodyPr>
            <a:normAutofit/>
          </a:bodyPr>
          <a:lstStyle/>
          <a:p>
            <a:r>
              <a:rPr lang="en-US" altLang="zh-CN" dirty="0" smtClean="0"/>
              <a:t>Unit 5 – Naming: Outline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13" name="组合 12"/>
          <p:cNvGrpSpPr/>
          <p:nvPr/>
        </p:nvGrpSpPr>
        <p:grpSpPr>
          <a:xfrm>
            <a:off x="5076056" y="2492896"/>
            <a:ext cx="2952328" cy="1296144"/>
            <a:chOff x="5076056" y="2492896"/>
            <a:chExt cx="2952328" cy="1296144"/>
          </a:xfrm>
        </p:grpSpPr>
        <p:sp>
          <p:nvSpPr>
            <p:cNvPr id="11" name="右大括号 10"/>
            <p:cNvSpPr/>
            <p:nvPr/>
          </p:nvSpPr>
          <p:spPr>
            <a:xfrm>
              <a:off x="5076056" y="2492896"/>
              <a:ext cx="216024" cy="12961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364088" y="2852936"/>
              <a:ext cx="2664296" cy="646331"/>
            </a:xfrm>
            <a:prstGeom prst="rect">
              <a:avLst/>
            </a:prstGeom>
            <a:noFill/>
          </p:spPr>
          <p:txBody>
            <a:bodyPr wrap="square" rtlCol="0">
              <a:spAutoFit/>
            </a:bodyPr>
            <a:lstStyle/>
            <a:p>
              <a:r>
                <a:rPr lang="en-US" altLang="zh-CN" dirty="0" smtClean="0"/>
                <a:t>Three different classes of naming systems</a:t>
              </a:r>
              <a:endParaRPr lang="zh-CN" altLang="en-US" dirty="0"/>
            </a:p>
          </p:txBody>
        </p:sp>
      </p:grpSp>
      <p:sp>
        <p:nvSpPr>
          <p:cNvPr id="15" name="灯片编号占位符 14"/>
          <p:cNvSpPr>
            <a:spLocks noGrp="1"/>
          </p:cNvSpPr>
          <p:nvPr>
            <p:ph type="sldNum" sz="quarter" idx="12"/>
          </p:nvPr>
        </p:nvSpPr>
        <p:spPr/>
        <p:txBody>
          <a:bodyPr/>
          <a:lstStyle/>
          <a:p>
            <a:fld id="{0C913308-F349-4B6D-A68A-DD1791B4A57B}" type="slidenum">
              <a:rPr lang="zh-CN" altLang="en-US" smtClean="0"/>
              <a:pPr/>
              <a:t>2</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p:cBhvr override="childStyle">
                                        <p:cTn id="10" dur="500" fill="hold"/>
                                        <p:tgtEl>
                                          <p:spTgt spid="3">
                                            <p:txEl>
                                              <p:pRg st="0" end="0"/>
                                            </p:txEl>
                                          </p:spTgt>
                                        </p:tgtEl>
                                        <p:attrNameLst>
                                          <p:attrName>style.color</p:attrName>
                                        </p:attrNameLst>
                                      </p:cBhvr>
                                      <p:to>
                                        <a:srgbClr val="DA05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02-07"/>
          <p:cNvPicPr>
            <a:picLocks noChangeAspect="1" noChangeArrowheads="1"/>
          </p:cNvPicPr>
          <p:nvPr/>
        </p:nvPicPr>
        <p:blipFill>
          <a:blip r:embed="rId2" cstate="print"/>
          <a:srcRect/>
          <a:stretch>
            <a:fillRect/>
          </a:stretch>
        </p:blipFill>
        <p:spPr bwMode="auto">
          <a:xfrm>
            <a:off x="5796136" y="1988840"/>
            <a:ext cx="3314700" cy="3286125"/>
          </a:xfrm>
          <a:prstGeom prst="rect">
            <a:avLst/>
          </a:prstGeom>
          <a:noFill/>
        </p:spPr>
      </p:pic>
      <p:sp>
        <p:nvSpPr>
          <p:cNvPr id="2" name="标题 1"/>
          <p:cNvSpPr>
            <a:spLocks noGrp="1"/>
          </p:cNvSpPr>
          <p:nvPr>
            <p:ph type="title"/>
          </p:nvPr>
        </p:nvSpPr>
        <p:spPr>
          <a:xfrm>
            <a:off x="457200" y="704088"/>
            <a:ext cx="8229600" cy="653210"/>
          </a:xfrm>
        </p:spPr>
        <p:txBody>
          <a:bodyPr>
            <a:normAutofit fontScale="90000"/>
          </a:bodyPr>
          <a:lstStyle/>
          <a:p>
            <a:r>
              <a:rPr lang="en-US" altLang="zh-CN" dirty="0" smtClean="0"/>
              <a:t>Distributed Hash Tables (DHT)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3" name="内容占位符 2"/>
          <p:cNvSpPr>
            <a:spLocks noGrp="1"/>
          </p:cNvSpPr>
          <p:nvPr>
            <p:ph idx="1"/>
          </p:nvPr>
        </p:nvSpPr>
        <p:spPr>
          <a:xfrm>
            <a:off x="457200" y="2332350"/>
            <a:ext cx="5554960" cy="4454236"/>
          </a:xfrm>
        </p:spPr>
        <p:txBody>
          <a:bodyPr>
            <a:normAutofit fontScale="85000" lnSpcReduction="20000"/>
          </a:bodyPr>
          <a:lstStyle/>
          <a:p>
            <a:pPr>
              <a:buNone/>
            </a:pPr>
            <a:r>
              <a:rPr lang="en-US" altLang="zh-CN" dirty="0" smtClean="0"/>
              <a:t>The </a:t>
            </a:r>
            <a:r>
              <a:rPr lang="en-US" altLang="zh-CN" dirty="0" smtClean="0">
                <a:solidFill>
                  <a:srgbClr val="FF0000"/>
                </a:solidFill>
              </a:rPr>
              <a:t>Chord </a:t>
            </a:r>
            <a:r>
              <a:rPr lang="en-US" altLang="zh-CN" dirty="0" smtClean="0"/>
              <a:t>system : an easy-to-explain </a:t>
            </a:r>
            <a:r>
              <a:rPr lang="en-US" altLang="zh-CN" dirty="0" smtClean="0">
                <a:solidFill>
                  <a:srgbClr val="0070C0"/>
                </a:solidFill>
              </a:rPr>
              <a:t>DHT-based systems</a:t>
            </a:r>
          </a:p>
          <a:p>
            <a:pPr>
              <a:spcBef>
                <a:spcPts val="1200"/>
              </a:spcBef>
              <a:buNone/>
            </a:pPr>
            <a:r>
              <a:rPr lang="en-US" altLang="zh-CN" dirty="0" smtClean="0"/>
              <a:t>Consider the organization of many </a:t>
            </a:r>
            <a:r>
              <a:rPr lang="en-US" altLang="zh-CN" dirty="0" smtClean="0">
                <a:solidFill>
                  <a:srgbClr val="FF0000"/>
                </a:solidFill>
              </a:rPr>
              <a:t>nodes into a logical ring</a:t>
            </a:r>
          </a:p>
          <a:p>
            <a:pPr lvl="1"/>
            <a:r>
              <a:rPr lang="en-US" altLang="zh-CN" dirty="0" smtClean="0"/>
              <a:t>Each node is assigned a random </a:t>
            </a:r>
            <a:r>
              <a:rPr lang="en-US" altLang="zh-CN" i="1" dirty="0" smtClean="0">
                <a:solidFill>
                  <a:srgbClr val="FF0000"/>
                </a:solidFill>
              </a:rPr>
              <a:t>m</a:t>
            </a:r>
            <a:r>
              <a:rPr lang="en-US" altLang="zh-CN" dirty="0" smtClean="0">
                <a:solidFill>
                  <a:srgbClr val="FF0000"/>
                </a:solidFill>
              </a:rPr>
              <a:t>-bit</a:t>
            </a:r>
            <a:r>
              <a:rPr lang="en-US" altLang="zh-CN" dirty="0" smtClean="0"/>
              <a:t> identifier.</a:t>
            </a:r>
          </a:p>
          <a:p>
            <a:pPr lvl="2"/>
            <a:r>
              <a:rPr lang="en-US" altLang="zh-CN" i="1" dirty="0" smtClean="0">
                <a:solidFill>
                  <a:srgbClr val="0070C0"/>
                </a:solidFill>
              </a:rPr>
              <a:t>m</a:t>
            </a:r>
            <a:r>
              <a:rPr lang="en-US" altLang="zh-CN" dirty="0" smtClean="0"/>
              <a:t> is usually </a:t>
            </a:r>
            <a:r>
              <a:rPr lang="en-US" altLang="zh-CN" dirty="0" smtClean="0">
                <a:solidFill>
                  <a:srgbClr val="0070C0"/>
                </a:solidFill>
              </a:rPr>
              <a:t>128 or 160</a:t>
            </a:r>
            <a:endParaRPr lang="en-US" altLang="zh-CN" dirty="0" smtClean="0"/>
          </a:p>
          <a:p>
            <a:pPr lvl="1"/>
            <a:r>
              <a:rPr lang="en-US" altLang="zh-CN" dirty="0" smtClean="0"/>
              <a:t>Every entity is assigned a unique </a:t>
            </a:r>
            <a:r>
              <a:rPr lang="en-US" altLang="zh-CN" i="1" dirty="0" smtClean="0">
                <a:solidFill>
                  <a:srgbClr val="FF0000"/>
                </a:solidFill>
              </a:rPr>
              <a:t>m</a:t>
            </a:r>
            <a:r>
              <a:rPr lang="en-US" altLang="zh-CN" dirty="0" smtClean="0">
                <a:solidFill>
                  <a:srgbClr val="FF0000"/>
                </a:solidFill>
              </a:rPr>
              <a:t>-bit key</a:t>
            </a:r>
            <a:r>
              <a:rPr lang="en-US" altLang="zh-CN" dirty="0" smtClean="0"/>
              <a:t>.</a:t>
            </a:r>
          </a:p>
          <a:p>
            <a:pPr lvl="1"/>
            <a:r>
              <a:rPr lang="en-US" altLang="zh-CN" dirty="0" smtClean="0"/>
              <a:t>Entity with key </a:t>
            </a:r>
            <a:r>
              <a:rPr lang="en-US" altLang="zh-CN" i="1" dirty="0" smtClean="0"/>
              <a:t>k</a:t>
            </a:r>
            <a:r>
              <a:rPr lang="en-US" altLang="zh-CN" dirty="0" smtClean="0"/>
              <a:t> falls under jurisdiction of a node with smallest </a:t>
            </a:r>
            <a:r>
              <a:rPr lang="en-US" altLang="zh-CN" i="1" dirty="0" smtClean="0"/>
              <a:t>id </a:t>
            </a:r>
            <a:r>
              <a:rPr lang="en-US" altLang="zh-CN" i="1" dirty="0" smtClean="0">
                <a:sym typeface="Symbol"/>
              </a:rPr>
              <a:t></a:t>
            </a:r>
            <a:r>
              <a:rPr lang="en-US" altLang="zh-CN" i="1" dirty="0" smtClean="0"/>
              <a:t> k. </a:t>
            </a:r>
            <a:r>
              <a:rPr lang="en-US" altLang="zh-CN" dirty="0" smtClean="0"/>
              <a:t>The node is referred to as the </a:t>
            </a:r>
            <a:r>
              <a:rPr lang="en-US" altLang="zh-CN" dirty="0" smtClean="0">
                <a:solidFill>
                  <a:srgbClr val="FF0000"/>
                </a:solidFill>
              </a:rPr>
              <a:t>successor</a:t>
            </a:r>
            <a:r>
              <a:rPr lang="en-US" altLang="zh-CN" dirty="0" smtClean="0">
                <a:solidFill>
                  <a:srgbClr val="7030A0"/>
                </a:solidFill>
              </a:rPr>
              <a:t> </a:t>
            </a:r>
            <a:r>
              <a:rPr lang="en-US" altLang="zh-CN" dirty="0" smtClean="0"/>
              <a:t>of </a:t>
            </a:r>
            <a:r>
              <a:rPr lang="en-US" altLang="zh-CN" i="1" dirty="0" smtClean="0"/>
              <a:t>k</a:t>
            </a:r>
            <a:r>
              <a:rPr lang="en-US" altLang="zh-CN" dirty="0" smtClean="0"/>
              <a:t>, </a:t>
            </a:r>
            <a:r>
              <a:rPr lang="en-US" altLang="zh-CN" i="1" dirty="0" err="1" smtClean="0"/>
              <a:t>succ</a:t>
            </a:r>
            <a:r>
              <a:rPr lang="en-US" altLang="zh-CN" i="1" dirty="0" smtClean="0"/>
              <a:t>(k)</a:t>
            </a:r>
            <a:r>
              <a:rPr lang="en-US" altLang="zh-CN" dirty="0" smtClean="0"/>
              <a:t>.</a:t>
            </a:r>
          </a:p>
          <a:p>
            <a:pPr>
              <a:spcBef>
                <a:spcPts val="1200"/>
              </a:spcBef>
              <a:buNone/>
            </a:pPr>
            <a:r>
              <a:rPr lang="en-US" altLang="zh-CN" b="1" dirty="0" smtClean="0"/>
              <a:t>Main issue</a:t>
            </a:r>
            <a:r>
              <a:rPr lang="en-US" altLang="zh-CN" dirty="0" smtClean="0"/>
              <a:t> in DHT-based systems: </a:t>
            </a:r>
            <a:r>
              <a:rPr lang="en-US" altLang="zh-CN" dirty="0" smtClean="0">
                <a:solidFill>
                  <a:srgbClr val="FF0000"/>
                </a:solidFill>
              </a:rPr>
              <a:t>to efficiently resolve a key </a:t>
            </a:r>
            <a:r>
              <a:rPr lang="en-US" altLang="zh-CN" i="1" dirty="0" smtClean="0">
                <a:solidFill>
                  <a:srgbClr val="FF0000"/>
                </a:solidFill>
              </a:rPr>
              <a:t>k</a:t>
            </a:r>
            <a:r>
              <a:rPr lang="en-US" altLang="zh-CN" dirty="0" smtClean="0">
                <a:solidFill>
                  <a:srgbClr val="FF0000"/>
                </a:solidFill>
              </a:rPr>
              <a:t> to the address of </a:t>
            </a:r>
            <a:r>
              <a:rPr lang="en-US" altLang="zh-CN" i="1" dirty="0" err="1" smtClean="0">
                <a:solidFill>
                  <a:srgbClr val="FF0000"/>
                </a:solidFill>
              </a:rPr>
              <a:t>succ</a:t>
            </a:r>
            <a:r>
              <a:rPr lang="en-US" altLang="zh-CN" i="1" dirty="0" smtClean="0">
                <a:solidFill>
                  <a:srgbClr val="FF0000"/>
                </a:solidFill>
              </a:rPr>
              <a:t>(k).</a:t>
            </a:r>
            <a:endParaRPr lang="en-US" altLang="zh-CN" dirty="0" smtClean="0">
              <a:solidFill>
                <a:srgbClr val="FF0000"/>
              </a:solidFill>
            </a:endParaRPr>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矩形 8"/>
          <p:cNvSpPr/>
          <p:nvPr/>
        </p:nvSpPr>
        <p:spPr>
          <a:xfrm>
            <a:off x="357158" y="1357298"/>
            <a:ext cx="8358246" cy="830997"/>
          </a:xfrm>
          <a:prstGeom prst="rect">
            <a:avLst/>
          </a:prstGeom>
        </p:spPr>
        <p:txBody>
          <a:bodyPr wrap="square">
            <a:spAutoFit/>
          </a:bodyPr>
          <a:lstStyle/>
          <a:p>
            <a:r>
              <a:rPr lang="en-US" altLang="zh-CN" sz="2400" dirty="0" smtClean="0"/>
              <a:t>The </a:t>
            </a:r>
            <a:r>
              <a:rPr lang="en-US" altLang="zh-CN" sz="2400" dirty="0" smtClean="0">
                <a:solidFill>
                  <a:srgbClr val="FF0000"/>
                </a:solidFill>
              </a:rPr>
              <a:t>goal</a:t>
            </a:r>
            <a:r>
              <a:rPr lang="en-US" altLang="zh-CN" sz="2400" dirty="0" smtClean="0"/>
              <a:t> is to find how to resolve an identifier to the address of the associated entity.</a:t>
            </a:r>
            <a:endParaRPr lang="zh-CN" altLang="en-US" sz="2400"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20</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792088"/>
          </a:xfrm>
        </p:spPr>
        <p:txBody>
          <a:bodyPr>
            <a:normAutofit fontScale="90000"/>
          </a:bodyPr>
          <a:lstStyle/>
          <a:p>
            <a:r>
              <a:rPr lang="en-US" altLang="zh-CN" dirty="0" smtClean="0"/>
              <a:t>DHTs: Key LOOKUP(k)</a:t>
            </a:r>
            <a:endParaRPr lang="zh-CN" altLang="en-US" dirty="0"/>
          </a:p>
        </p:txBody>
      </p:sp>
      <p:sp>
        <p:nvSpPr>
          <p:cNvPr id="3" name="内容占位符 2"/>
          <p:cNvSpPr>
            <a:spLocks noGrp="1"/>
          </p:cNvSpPr>
          <p:nvPr>
            <p:ph idx="1"/>
          </p:nvPr>
        </p:nvSpPr>
        <p:spPr>
          <a:xfrm>
            <a:off x="285720" y="1340768"/>
            <a:ext cx="8572560" cy="5112568"/>
          </a:xfrm>
        </p:spPr>
        <p:txBody>
          <a:bodyPr>
            <a:normAutofit fontScale="85000" lnSpcReduction="10000"/>
          </a:bodyPr>
          <a:lstStyle/>
          <a:p>
            <a:pPr algn="r">
              <a:spcAft>
                <a:spcPts val="600"/>
              </a:spcAft>
              <a:buNone/>
            </a:pPr>
            <a:r>
              <a:rPr lang="en-US" altLang="zh-CN" sz="2800" b="1" dirty="0" smtClean="0"/>
              <a:t>The </a:t>
            </a:r>
            <a:r>
              <a:rPr lang="en-US" altLang="zh-CN" sz="2800" b="1" dirty="0" smtClean="0">
                <a:solidFill>
                  <a:srgbClr val="FF0000"/>
                </a:solidFill>
              </a:rPr>
              <a:t>linear </a:t>
            </a:r>
            <a:r>
              <a:rPr lang="en-US" altLang="zh-CN" sz="2800" b="1" dirty="0" smtClean="0"/>
              <a:t>approach </a:t>
            </a:r>
            <a:r>
              <a:rPr lang="en-US" altLang="zh-CN" sz="2800" dirty="0" smtClean="0"/>
              <a:t> </a:t>
            </a:r>
            <a:r>
              <a:rPr lang="en-US" altLang="zh-CN" sz="2400" dirty="0" smtClean="0"/>
              <a:t>A lookup will generally require </a:t>
            </a:r>
            <a:r>
              <a:rPr lang="en-US" altLang="zh-CN" sz="2400" i="1" dirty="0" smtClean="0">
                <a:solidFill>
                  <a:srgbClr val="FF0000"/>
                </a:solidFill>
              </a:rPr>
              <a:t>O( log ( N ))</a:t>
            </a:r>
            <a:r>
              <a:rPr lang="en-US" altLang="zh-CN" sz="2400" dirty="0" smtClean="0"/>
              <a:t> steps, with </a:t>
            </a:r>
            <a:r>
              <a:rPr lang="en-US" altLang="zh-CN" sz="2400" i="1" dirty="0" smtClean="0"/>
              <a:t>N</a:t>
            </a:r>
            <a:r>
              <a:rPr lang="en-US" altLang="zh-CN" sz="2400" dirty="0" smtClean="0"/>
              <a:t> being the number of nodes in the system.</a:t>
            </a:r>
            <a:endParaRPr lang="en-US" altLang="zh-CN" sz="2400" b="1" dirty="0" smtClean="0"/>
          </a:p>
          <a:p>
            <a:pPr>
              <a:spcAft>
                <a:spcPts val="600"/>
              </a:spcAft>
            </a:pPr>
            <a:r>
              <a:rPr lang="en-US" altLang="zh-CN" dirty="0" smtClean="0"/>
              <a:t>Each node </a:t>
            </a:r>
            <a:r>
              <a:rPr lang="en-US" altLang="zh-CN" i="1" dirty="0" smtClean="0"/>
              <a:t>p</a:t>
            </a:r>
            <a:r>
              <a:rPr lang="en-US" altLang="zh-CN" dirty="0" smtClean="0"/>
              <a:t> </a:t>
            </a:r>
            <a:r>
              <a:rPr lang="en-US" altLang="zh-CN" dirty="0" smtClean="0">
                <a:solidFill>
                  <a:srgbClr val="0070C0"/>
                </a:solidFill>
              </a:rPr>
              <a:t>keep track of its neighbors</a:t>
            </a:r>
            <a:r>
              <a:rPr lang="en-US" altLang="zh-CN" dirty="0" smtClean="0"/>
              <a:t>, i.e., </a:t>
            </a:r>
            <a:r>
              <a:rPr lang="en-US" altLang="zh-CN" i="1" dirty="0" err="1" smtClean="0"/>
              <a:t>succ</a:t>
            </a:r>
            <a:r>
              <a:rPr lang="en-US" altLang="zh-CN" i="1" dirty="0" smtClean="0"/>
              <a:t>(p+1)</a:t>
            </a:r>
            <a:r>
              <a:rPr lang="en-US" altLang="zh-CN" dirty="0" smtClean="0"/>
              <a:t> and </a:t>
            </a:r>
            <a:r>
              <a:rPr lang="en-US" altLang="zh-CN" i="1" dirty="0" err="1" smtClean="0"/>
              <a:t>pred</a:t>
            </a:r>
            <a:r>
              <a:rPr lang="en-US" altLang="zh-CN" i="1" dirty="0" smtClean="0"/>
              <a:t>(p)</a:t>
            </a:r>
            <a:r>
              <a:rPr lang="en-US" altLang="zh-CN" dirty="0" smtClean="0"/>
              <a:t>, resolve key </a:t>
            </a:r>
            <a:r>
              <a:rPr lang="en-US" altLang="zh-CN" i="1" dirty="0" smtClean="0"/>
              <a:t>k</a:t>
            </a:r>
            <a:r>
              <a:rPr lang="en-US" altLang="zh-CN" dirty="0" smtClean="0"/>
              <a:t> when </a:t>
            </a:r>
            <a:r>
              <a:rPr lang="en-US" altLang="zh-CN" i="1" dirty="0" err="1" smtClean="0"/>
              <a:t>pred</a:t>
            </a:r>
            <a:r>
              <a:rPr lang="en-US" altLang="zh-CN" i="1" dirty="0" smtClean="0"/>
              <a:t>(p) &lt; k</a:t>
            </a:r>
            <a:r>
              <a:rPr lang="en-US" altLang="zh-CN" i="1" dirty="0" smtClean="0">
                <a:sym typeface="Symbol"/>
              </a:rPr>
              <a:t>  p, </a:t>
            </a:r>
            <a:r>
              <a:rPr lang="en-US" altLang="zh-CN" dirty="0" smtClean="0">
                <a:sym typeface="Symbol"/>
              </a:rPr>
              <a:t>return the address of </a:t>
            </a:r>
            <a:r>
              <a:rPr lang="en-US" altLang="zh-CN" i="1" dirty="0" smtClean="0">
                <a:sym typeface="Symbol"/>
              </a:rPr>
              <a:t>p </a:t>
            </a:r>
          </a:p>
          <a:p>
            <a:pPr>
              <a:spcBef>
                <a:spcPts val="1200"/>
              </a:spcBef>
              <a:spcAft>
                <a:spcPts val="600"/>
              </a:spcAft>
              <a:buNone/>
            </a:pPr>
            <a:r>
              <a:rPr lang="en-US" altLang="zh-CN" sz="2800" b="1" dirty="0" smtClean="0"/>
              <a:t>Finger Table Principle  </a:t>
            </a:r>
          </a:p>
          <a:p>
            <a:pPr>
              <a:spcAft>
                <a:spcPts val="600"/>
              </a:spcAft>
            </a:pPr>
            <a:r>
              <a:rPr lang="en-US" altLang="zh-CN" dirty="0" smtClean="0"/>
              <a:t>Each node </a:t>
            </a:r>
            <a:r>
              <a:rPr lang="en-US" altLang="zh-CN" i="1" dirty="0" smtClean="0"/>
              <a:t>p</a:t>
            </a:r>
            <a:r>
              <a:rPr lang="en-US" altLang="zh-CN" dirty="0" smtClean="0"/>
              <a:t> maintains a </a:t>
            </a:r>
            <a:r>
              <a:rPr lang="en-US" altLang="zh-CN" dirty="0" smtClean="0">
                <a:solidFill>
                  <a:srgbClr val="C00000"/>
                </a:solidFill>
              </a:rPr>
              <a:t>finger table</a:t>
            </a:r>
            <a:r>
              <a:rPr lang="en-US" altLang="zh-CN" dirty="0" smtClean="0"/>
              <a:t> </a:t>
            </a:r>
            <a:r>
              <a:rPr lang="en-US" altLang="zh-CN" i="1" dirty="0" err="1" smtClean="0"/>
              <a:t>FT</a:t>
            </a:r>
            <a:r>
              <a:rPr lang="en-US" altLang="zh-CN" i="1" baseline="-25000" dirty="0" err="1" smtClean="0"/>
              <a:t>p</a:t>
            </a:r>
            <a:r>
              <a:rPr lang="en-US" altLang="zh-CN" i="1" dirty="0" smtClean="0"/>
              <a:t>[] </a:t>
            </a:r>
            <a:r>
              <a:rPr lang="en-US" altLang="zh-CN" dirty="0" smtClean="0"/>
              <a:t>with at most </a:t>
            </a:r>
            <a:r>
              <a:rPr lang="en-US" altLang="zh-CN" i="1" dirty="0" smtClean="0">
                <a:solidFill>
                  <a:srgbClr val="C00000"/>
                </a:solidFill>
              </a:rPr>
              <a:t>m</a:t>
            </a:r>
            <a:r>
              <a:rPr lang="en-US" altLang="zh-CN" dirty="0" smtClean="0"/>
              <a:t> entries:</a:t>
            </a:r>
          </a:p>
          <a:p>
            <a:pPr>
              <a:spcAft>
                <a:spcPts val="600"/>
              </a:spcAft>
              <a:buNone/>
            </a:pPr>
            <a:r>
              <a:rPr lang="en-US" altLang="zh-CN" dirty="0" smtClean="0"/>
              <a:t>			</a:t>
            </a:r>
            <a:r>
              <a:rPr lang="en-US" altLang="zh-CN" i="1" dirty="0" err="1" smtClean="0"/>
              <a:t>FT</a:t>
            </a:r>
            <a:r>
              <a:rPr lang="en-US" altLang="zh-CN" i="1" baseline="-25000" dirty="0" err="1" smtClean="0"/>
              <a:t>p</a:t>
            </a:r>
            <a:r>
              <a:rPr lang="en-US" altLang="zh-CN" i="1" dirty="0" smtClean="0"/>
              <a:t>[</a:t>
            </a:r>
            <a:r>
              <a:rPr lang="en-US" altLang="zh-CN" i="1" dirty="0" err="1" smtClean="0"/>
              <a:t>i</a:t>
            </a:r>
            <a:r>
              <a:rPr lang="en-US" altLang="zh-CN" i="1" dirty="0" smtClean="0"/>
              <a:t>] = </a:t>
            </a:r>
            <a:r>
              <a:rPr lang="en-US" altLang="zh-CN" i="1" dirty="0" err="1" smtClean="0"/>
              <a:t>succ</a:t>
            </a:r>
            <a:r>
              <a:rPr lang="en-US" altLang="zh-CN" i="1" dirty="0" smtClean="0"/>
              <a:t>(p+2</a:t>
            </a:r>
            <a:r>
              <a:rPr lang="en-US" altLang="zh-CN" i="1" baseline="30000" dirty="0" smtClean="0"/>
              <a:t>i-1</a:t>
            </a:r>
            <a:r>
              <a:rPr lang="en-US" altLang="zh-CN" i="1" dirty="0" smtClean="0"/>
              <a:t>)       1 ≤ </a:t>
            </a:r>
            <a:r>
              <a:rPr lang="en-US" altLang="zh-CN" i="1" dirty="0" err="1" smtClean="0"/>
              <a:t>i</a:t>
            </a:r>
            <a:r>
              <a:rPr lang="en-US" altLang="zh-CN" i="1" dirty="0" smtClean="0"/>
              <a:t> ≤ m</a:t>
            </a:r>
          </a:p>
          <a:p>
            <a:pPr lvl="1">
              <a:spcAft>
                <a:spcPts val="600"/>
              </a:spcAft>
            </a:pPr>
            <a:r>
              <a:rPr lang="en-US" altLang="zh-CN" dirty="0" smtClean="0"/>
              <a:t>Note: </a:t>
            </a:r>
            <a:r>
              <a:rPr lang="en-US" altLang="zh-CN" i="1" dirty="0" err="1" smtClean="0"/>
              <a:t>FT</a:t>
            </a:r>
            <a:r>
              <a:rPr lang="en-US" altLang="zh-CN" i="1" baseline="-25000" dirty="0" err="1" smtClean="0"/>
              <a:t>p</a:t>
            </a:r>
            <a:r>
              <a:rPr lang="en-US" altLang="zh-CN" i="1" dirty="0" smtClean="0"/>
              <a:t>[</a:t>
            </a:r>
            <a:r>
              <a:rPr lang="en-US" altLang="zh-CN" i="1" dirty="0" err="1" smtClean="0"/>
              <a:t>i</a:t>
            </a:r>
            <a:r>
              <a:rPr lang="en-US" altLang="zh-CN" i="1" dirty="0" smtClean="0"/>
              <a:t>] </a:t>
            </a:r>
            <a:r>
              <a:rPr lang="en-US" altLang="zh-CN" dirty="0" smtClean="0"/>
              <a:t>points to the first node succeeding </a:t>
            </a:r>
            <a:r>
              <a:rPr lang="en-US" altLang="zh-CN" i="1" dirty="0" smtClean="0"/>
              <a:t>p</a:t>
            </a:r>
            <a:r>
              <a:rPr lang="en-US" altLang="zh-CN" dirty="0" smtClean="0"/>
              <a:t> by at least </a:t>
            </a:r>
            <a:r>
              <a:rPr lang="en-US" altLang="zh-CN" i="1" dirty="0" smtClean="0"/>
              <a:t>2</a:t>
            </a:r>
            <a:r>
              <a:rPr lang="en-US" altLang="zh-CN" i="1" baseline="30000" dirty="0" smtClean="0"/>
              <a:t>i-1</a:t>
            </a:r>
            <a:r>
              <a:rPr lang="en-US" altLang="zh-CN" dirty="0" smtClean="0"/>
              <a:t>.</a:t>
            </a:r>
          </a:p>
          <a:p>
            <a:pPr>
              <a:spcAft>
                <a:spcPts val="600"/>
              </a:spcAft>
            </a:pPr>
            <a:r>
              <a:rPr lang="en-US" altLang="zh-CN" dirty="0" smtClean="0"/>
              <a:t>To look up a key </a:t>
            </a:r>
            <a:r>
              <a:rPr lang="en-US" altLang="zh-CN" i="1" dirty="0" smtClean="0"/>
              <a:t>k</a:t>
            </a:r>
            <a:r>
              <a:rPr lang="en-US" altLang="zh-CN" dirty="0" smtClean="0"/>
              <a:t>, node </a:t>
            </a:r>
            <a:r>
              <a:rPr lang="en-US" altLang="zh-CN" i="1" dirty="0" smtClean="0"/>
              <a:t>p</a:t>
            </a:r>
            <a:r>
              <a:rPr lang="en-US" altLang="zh-CN" dirty="0" smtClean="0"/>
              <a:t> forwards the request to node with index </a:t>
            </a:r>
            <a:r>
              <a:rPr lang="en-US" altLang="zh-CN" i="1" dirty="0" smtClean="0"/>
              <a:t>j</a:t>
            </a:r>
            <a:r>
              <a:rPr lang="en-US" altLang="zh-CN" dirty="0" smtClean="0"/>
              <a:t> satisfying</a:t>
            </a:r>
          </a:p>
          <a:p>
            <a:pPr>
              <a:spcAft>
                <a:spcPts val="600"/>
              </a:spcAft>
              <a:buNone/>
            </a:pPr>
            <a:r>
              <a:rPr lang="en-US" altLang="zh-CN" i="1" dirty="0" smtClean="0"/>
              <a:t>			q = </a:t>
            </a:r>
            <a:r>
              <a:rPr lang="en-US" altLang="zh-CN" i="1" dirty="0" err="1" smtClean="0"/>
              <a:t>FT</a:t>
            </a:r>
            <a:r>
              <a:rPr lang="en-US" altLang="zh-CN" i="1" baseline="-25000" dirty="0" err="1" smtClean="0"/>
              <a:t>p</a:t>
            </a:r>
            <a:r>
              <a:rPr lang="en-US" altLang="zh-CN" i="1" dirty="0" smtClean="0"/>
              <a:t>[j] </a:t>
            </a:r>
            <a:r>
              <a:rPr lang="en-US" altLang="zh-CN" i="1" dirty="0" smtClean="0">
                <a:sym typeface="Symbol"/>
              </a:rPr>
              <a:t> </a:t>
            </a:r>
            <a:r>
              <a:rPr lang="en-US" altLang="zh-CN" i="1" dirty="0" smtClean="0"/>
              <a:t>k &lt; </a:t>
            </a:r>
            <a:r>
              <a:rPr lang="en-US" altLang="zh-CN" i="1" dirty="0" err="1" smtClean="0"/>
              <a:t>FT</a:t>
            </a:r>
            <a:r>
              <a:rPr lang="en-US" altLang="zh-CN" i="1" baseline="-25000" dirty="0" err="1" smtClean="0"/>
              <a:t>p</a:t>
            </a:r>
            <a:r>
              <a:rPr lang="en-US" altLang="zh-CN" i="1" dirty="0" smtClean="0"/>
              <a:t>[j +1]</a:t>
            </a:r>
          </a:p>
          <a:p>
            <a:pPr>
              <a:spcAft>
                <a:spcPts val="600"/>
              </a:spcAft>
            </a:pPr>
            <a:r>
              <a:rPr lang="en-US" altLang="zh-CN" dirty="0" smtClean="0"/>
              <a:t>If </a:t>
            </a:r>
            <a:r>
              <a:rPr lang="en-US" altLang="zh-CN" i="1" dirty="0" smtClean="0"/>
              <a:t>p &lt; k &lt; </a:t>
            </a:r>
            <a:r>
              <a:rPr lang="en-US" altLang="zh-CN" i="1" dirty="0" err="1" smtClean="0"/>
              <a:t>FT</a:t>
            </a:r>
            <a:r>
              <a:rPr lang="en-US" altLang="zh-CN" i="1" baseline="-25000" dirty="0" err="1" smtClean="0"/>
              <a:t>p</a:t>
            </a:r>
            <a:r>
              <a:rPr lang="en-US" altLang="zh-CN" i="1" dirty="0" smtClean="0"/>
              <a:t>[1]</a:t>
            </a:r>
            <a:r>
              <a:rPr lang="en-US" altLang="zh-CN" dirty="0" smtClean="0"/>
              <a:t>, the request is also forwarded to </a:t>
            </a:r>
            <a:r>
              <a:rPr lang="en-US" altLang="zh-CN" i="1" dirty="0" err="1" smtClean="0"/>
              <a:t>FT</a:t>
            </a:r>
            <a:r>
              <a:rPr lang="en-US" altLang="zh-CN" i="1" baseline="-25000" dirty="0" err="1" smtClean="0"/>
              <a:t>p</a:t>
            </a:r>
            <a:r>
              <a:rPr lang="en-US" altLang="zh-CN" i="1" dirty="0" smtClean="0"/>
              <a:t>[1]</a:t>
            </a:r>
            <a:endParaRPr lang="zh-CN" altLang="en-US" i="1"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21</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743075" y="561553"/>
            <a:ext cx="5657850" cy="5819775"/>
          </a:xfrm>
          <a:prstGeom prst="rect">
            <a:avLst/>
          </a:prstGeom>
          <a:noFill/>
          <a:ln w="9525">
            <a:noFill/>
            <a:miter lim="800000"/>
            <a:headEnd/>
            <a:tailEnd/>
          </a:ln>
        </p:spPr>
      </p:pic>
      <p:sp>
        <p:nvSpPr>
          <p:cNvPr id="7" name="TextBox 6"/>
          <p:cNvSpPr txBox="1"/>
          <p:nvPr/>
        </p:nvSpPr>
        <p:spPr>
          <a:xfrm>
            <a:off x="395536" y="692696"/>
            <a:ext cx="1656184" cy="461665"/>
          </a:xfrm>
          <a:prstGeom prst="rect">
            <a:avLst/>
          </a:prstGeom>
          <a:noFill/>
        </p:spPr>
        <p:txBody>
          <a:bodyPr wrap="square" rtlCol="0">
            <a:spAutoFit/>
          </a:bodyPr>
          <a:lstStyle/>
          <a:p>
            <a:r>
              <a:rPr lang="en-US" altLang="zh-CN" sz="2400" b="1" dirty="0" smtClean="0">
                <a:solidFill>
                  <a:srgbClr val="FF0000"/>
                </a:solidFill>
              </a:rPr>
              <a:t>5-bit key</a:t>
            </a:r>
            <a:endParaRPr lang="zh-CN" altLang="en-US" sz="2400" b="1" dirty="0">
              <a:solidFill>
                <a:srgbClr val="FF0000"/>
              </a:solidFill>
            </a:endParaRPr>
          </a:p>
        </p:txBody>
      </p:sp>
      <p:sp>
        <p:nvSpPr>
          <p:cNvPr id="9" name="椭圆 8"/>
          <p:cNvSpPr/>
          <p:nvPr/>
        </p:nvSpPr>
        <p:spPr>
          <a:xfrm>
            <a:off x="2915816" y="1916832"/>
            <a:ext cx="2880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2339752" y="1484784"/>
            <a:ext cx="7920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灯片编号占位符 10"/>
          <p:cNvSpPr>
            <a:spLocks noGrp="1"/>
          </p:cNvSpPr>
          <p:nvPr>
            <p:ph type="sldNum" sz="quarter" idx="12"/>
          </p:nvPr>
        </p:nvSpPr>
        <p:spPr/>
        <p:txBody>
          <a:bodyPr/>
          <a:lstStyle/>
          <a:p>
            <a:fld id="{0C913308-F349-4B6D-A68A-DD1791B4A57B}" type="slidenum">
              <a:rPr lang="zh-CN" altLang="en-US" smtClean="0"/>
              <a:pPr/>
              <a:t>22</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nodeType="afterEffect">
                                  <p:stCondLst>
                                    <p:cond delay="0"/>
                                  </p:stCondLst>
                                  <p:childTnLst>
                                    <p:set>
                                      <p:cBhvr>
                                        <p:cTn id="15"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52704"/>
          </a:xfrm>
        </p:spPr>
        <p:txBody>
          <a:bodyPr>
            <a:normAutofit fontScale="90000"/>
          </a:bodyPr>
          <a:lstStyle/>
          <a:p>
            <a:r>
              <a:rPr lang="en-US" altLang="zh-CN" dirty="0" smtClean="0"/>
              <a:t>DHTs: Exploiting Network Proximity</a:t>
            </a:r>
            <a:endParaRPr lang="zh-CN" altLang="en-US" dirty="0"/>
          </a:p>
        </p:txBody>
      </p:sp>
      <p:sp>
        <p:nvSpPr>
          <p:cNvPr id="3" name="内容占位符 2"/>
          <p:cNvSpPr>
            <a:spLocks noGrp="1"/>
          </p:cNvSpPr>
          <p:nvPr>
            <p:ph idx="1"/>
          </p:nvPr>
        </p:nvSpPr>
        <p:spPr>
          <a:xfrm>
            <a:off x="457200" y="1628800"/>
            <a:ext cx="8229600" cy="4695800"/>
          </a:xfrm>
        </p:spPr>
        <p:txBody>
          <a:bodyPr>
            <a:normAutofit fontScale="85000" lnSpcReduction="10000"/>
          </a:bodyPr>
          <a:lstStyle/>
          <a:p>
            <a:r>
              <a:rPr lang="en-US" altLang="zh-CN" b="1" dirty="0" smtClean="0"/>
              <a:t>Problem: </a:t>
            </a:r>
            <a:r>
              <a:rPr lang="en-US" altLang="zh-CN" dirty="0" smtClean="0"/>
              <a:t>The logical organization of nodes in the overlay may lead to </a:t>
            </a:r>
            <a:r>
              <a:rPr lang="en-US" altLang="zh-CN" sz="3900" dirty="0" smtClean="0">
                <a:solidFill>
                  <a:srgbClr val="FF0000"/>
                </a:solidFill>
              </a:rPr>
              <a:t>erratic</a:t>
            </a:r>
            <a:r>
              <a:rPr lang="en-US" altLang="zh-CN" dirty="0" smtClean="0">
                <a:solidFill>
                  <a:srgbClr val="FF0000"/>
                </a:solidFill>
              </a:rPr>
              <a:t> message transfers </a:t>
            </a:r>
            <a:r>
              <a:rPr lang="en-US" altLang="zh-CN" dirty="0" smtClean="0"/>
              <a:t>in the underlying Internet: node </a:t>
            </a:r>
            <a:r>
              <a:rPr lang="en-US" altLang="zh-CN" i="1" dirty="0" smtClean="0">
                <a:solidFill>
                  <a:srgbClr val="0070C0"/>
                </a:solidFill>
              </a:rPr>
              <a:t>k</a:t>
            </a:r>
            <a:r>
              <a:rPr lang="en-US" altLang="zh-CN" i="1" dirty="0" smtClean="0"/>
              <a:t> </a:t>
            </a:r>
            <a:r>
              <a:rPr lang="en-US" altLang="zh-CN" dirty="0" smtClean="0"/>
              <a:t>and node </a:t>
            </a:r>
            <a:r>
              <a:rPr lang="en-US" altLang="zh-CN" i="1" dirty="0" err="1" smtClean="0">
                <a:solidFill>
                  <a:srgbClr val="0070C0"/>
                </a:solidFill>
              </a:rPr>
              <a:t>succ</a:t>
            </a:r>
            <a:r>
              <a:rPr lang="en-US" altLang="zh-CN" i="1" dirty="0" smtClean="0">
                <a:solidFill>
                  <a:srgbClr val="0070C0"/>
                </a:solidFill>
              </a:rPr>
              <a:t>(k +1)</a:t>
            </a:r>
            <a:r>
              <a:rPr lang="en-US" altLang="zh-CN" dirty="0" smtClean="0"/>
              <a:t> may be very far apart. </a:t>
            </a:r>
          </a:p>
          <a:p>
            <a:pPr lvl="1"/>
            <a:r>
              <a:rPr lang="en-US" altLang="zh-CN" dirty="0" smtClean="0">
                <a:sym typeface="Wingdings"/>
              </a:rPr>
              <a:t> Designing a DHT-based system requires taking the underlying network into account.</a:t>
            </a:r>
            <a:endParaRPr lang="en-US" altLang="zh-CN" dirty="0" smtClean="0"/>
          </a:p>
          <a:p>
            <a:pPr lvl="1">
              <a:buNone/>
            </a:pPr>
            <a:endParaRPr lang="en-US" altLang="zh-CN" dirty="0" smtClean="0"/>
          </a:p>
          <a:p>
            <a:pPr>
              <a:spcAft>
                <a:spcPts val="600"/>
              </a:spcAft>
            </a:pPr>
            <a:r>
              <a:rPr lang="en-US" altLang="zh-CN" dirty="0" smtClean="0">
                <a:solidFill>
                  <a:srgbClr val="FF0000"/>
                </a:solidFill>
              </a:rPr>
              <a:t>Topology-aware node assignment: </a:t>
            </a:r>
            <a:r>
              <a:rPr lang="en-US" altLang="zh-CN" dirty="0" smtClean="0"/>
              <a:t>When assigning an ID to a node, make sure that nodes close in the ID space are also close in the network. </a:t>
            </a:r>
            <a:r>
              <a:rPr lang="en-US" altLang="zh-CN" dirty="0" smtClean="0">
                <a:solidFill>
                  <a:srgbClr val="C00000"/>
                </a:solidFill>
              </a:rPr>
              <a:t>This can be very difficult</a:t>
            </a:r>
            <a:r>
              <a:rPr lang="en-US" altLang="zh-CN" dirty="0" smtClean="0"/>
              <a:t>.</a:t>
            </a:r>
          </a:p>
          <a:p>
            <a:pPr>
              <a:spcAft>
                <a:spcPts val="600"/>
              </a:spcAft>
            </a:pPr>
            <a:r>
              <a:rPr lang="en-US" altLang="zh-CN" dirty="0" smtClean="0">
                <a:solidFill>
                  <a:srgbClr val="FF0000"/>
                </a:solidFill>
              </a:rPr>
              <a:t>Proximity routing: </a:t>
            </a:r>
            <a:r>
              <a:rPr lang="en-US" altLang="zh-CN" dirty="0" smtClean="0"/>
              <a:t>Maintain more than one possible successor, and forward to the closest. </a:t>
            </a:r>
          </a:p>
          <a:p>
            <a:pPr>
              <a:spcAft>
                <a:spcPts val="600"/>
              </a:spcAft>
            </a:pPr>
            <a:r>
              <a:rPr lang="en-US" altLang="zh-CN" dirty="0" smtClean="0">
                <a:solidFill>
                  <a:srgbClr val="FF0000"/>
                </a:solidFill>
              </a:rPr>
              <a:t>Proximity neighbor selection: </a:t>
            </a:r>
            <a:r>
              <a:rPr lang="en-US" altLang="zh-CN" dirty="0" smtClean="0"/>
              <a:t>When there is a choice of selecting who your neighbor will be (not in Chord), pick the closest one.</a:t>
            </a: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23</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lstStyle/>
          <a:p>
            <a:r>
              <a:rPr lang="en-US" altLang="zh-CN" dirty="0" smtClean="0"/>
              <a:t>Flat (Unstructured) Naming</a:t>
            </a:r>
            <a:endParaRPr lang="zh-CN" altLang="en-US" dirty="0"/>
          </a:p>
        </p:txBody>
      </p:sp>
      <p:sp>
        <p:nvSpPr>
          <p:cNvPr id="3" name="内容占位符 2"/>
          <p:cNvSpPr>
            <a:spLocks noGrp="1"/>
          </p:cNvSpPr>
          <p:nvPr>
            <p:ph idx="1"/>
          </p:nvPr>
        </p:nvSpPr>
        <p:spPr/>
        <p:txBody>
          <a:bodyPr>
            <a:normAutofit fontScale="92500" lnSpcReduction="10000"/>
          </a:bodyPr>
          <a:lstStyle/>
          <a:p>
            <a:pPr>
              <a:spcAft>
                <a:spcPts val="600"/>
              </a:spcAft>
            </a:pPr>
            <a:r>
              <a:rPr lang="en-US" altLang="zh-CN" dirty="0" smtClean="0"/>
              <a:t>Property of an </a:t>
            </a:r>
            <a:r>
              <a:rPr lang="en-US" altLang="zh-CN" u="sng" dirty="0" smtClean="0"/>
              <a:t>unstructured name</a:t>
            </a:r>
            <a:r>
              <a:rPr lang="en-US" altLang="zh-CN" dirty="0" smtClean="0"/>
              <a:t>: it does not contain any information whatsoever on how to locate the access point of its associated entity.</a:t>
            </a:r>
          </a:p>
          <a:p>
            <a:pPr>
              <a:spcAft>
                <a:spcPts val="600"/>
              </a:spcAft>
              <a:buNone/>
            </a:pPr>
            <a:r>
              <a:rPr lang="en-US" altLang="zh-CN" b="1" dirty="0" smtClean="0"/>
              <a:t>Problem</a:t>
            </a:r>
          </a:p>
          <a:p>
            <a:pPr>
              <a:spcAft>
                <a:spcPts val="600"/>
              </a:spcAft>
            </a:pPr>
            <a:r>
              <a:rPr lang="en-US" altLang="zh-CN" dirty="0" smtClean="0"/>
              <a:t>Given an essentially unstructured name (e.g., an identifier), how can we locate its associated access point?</a:t>
            </a:r>
          </a:p>
          <a:p>
            <a:pPr lvl="1">
              <a:spcAft>
                <a:spcPts val="600"/>
              </a:spcAft>
            </a:pPr>
            <a:r>
              <a:rPr lang="en-US" altLang="zh-CN" dirty="0" smtClean="0"/>
              <a:t>Simple solutions</a:t>
            </a:r>
          </a:p>
          <a:p>
            <a:pPr lvl="1">
              <a:spcAft>
                <a:spcPts val="600"/>
              </a:spcAft>
            </a:pPr>
            <a:r>
              <a:rPr lang="en-US" altLang="zh-CN" dirty="0" smtClean="0"/>
              <a:t>Home-based approaches</a:t>
            </a:r>
          </a:p>
          <a:p>
            <a:pPr lvl="1">
              <a:spcAft>
                <a:spcPts val="600"/>
              </a:spcAft>
            </a:pPr>
            <a:r>
              <a:rPr lang="en-US" altLang="zh-CN" dirty="0" smtClean="0"/>
              <a:t>Distributed Hash Tables (structured P2P)</a:t>
            </a:r>
          </a:p>
          <a:p>
            <a:pPr lvl="1">
              <a:spcAft>
                <a:spcPts val="600"/>
              </a:spcAft>
            </a:pPr>
            <a:r>
              <a:rPr lang="en-US" altLang="zh-CN" dirty="0" smtClean="0"/>
              <a:t>Hierarchical location service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24</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6" end="6"/>
                                            </p:txEl>
                                          </p:spTgt>
                                        </p:tgtEl>
                                        <p:attrNameLst>
                                          <p:attrName>style.color</p:attrName>
                                        </p:attrNameLst>
                                      </p:cBhvr>
                                      <p:to>
                                        <a:srgbClr val="DA1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996720"/>
          </a:xfrm>
        </p:spPr>
        <p:txBody>
          <a:bodyPr>
            <a:normAutofit fontScale="90000"/>
          </a:bodyPr>
          <a:lstStyle/>
          <a:p>
            <a:r>
              <a:rPr lang="en-US" altLang="zh-CN" dirty="0" smtClean="0"/>
              <a:t>Hierarchical Location Services (HLS</a:t>
            </a:r>
            <a:r>
              <a:rPr lang="en-US" altLang="zh-CN" dirty="0" smtClean="0"/>
              <a:t>)</a:t>
            </a:r>
            <a:br>
              <a:rPr lang="en-US" altLang="zh-CN" dirty="0" smtClean="0"/>
            </a:br>
            <a:r>
              <a:rPr lang="en-US" altLang="zh-CN" dirty="0" smtClean="0"/>
              <a:t>-- </a:t>
            </a:r>
            <a:r>
              <a:rPr lang="en-US" altLang="zh-CN" dirty="0" smtClean="0"/>
              <a:t>general approach</a:t>
            </a:r>
            <a:endParaRPr lang="zh-CN" altLang="en-US" dirty="0"/>
          </a:p>
        </p:txBody>
      </p:sp>
      <p:sp>
        <p:nvSpPr>
          <p:cNvPr id="3" name="内容占位符 2"/>
          <p:cNvSpPr>
            <a:spLocks noGrp="1"/>
          </p:cNvSpPr>
          <p:nvPr>
            <p:ph idx="1"/>
          </p:nvPr>
        </p:nvSpPr>
        <p:spPr>
          <a:xfrm>
            <a:off x="285720" y="1714488"/>
            <a:ext cx="8643998" cy="1350644"/>
          </a:xfrm>
        </p:spPr>
        <p:txBody>
          <a:bodyPr/>
          <a:lstStyle/>
          <a:p>
            <a:pPr>
              <a:buNone/>
            </a:pPr>
            <a:r>
              <a:rPr lang="en-US" altLang="zh-CN" b="1" dirty="0" smtClean="0"/>
              <a:t>Basic idea: </a:t>
            </a:r>
            <a:r>
              <a:rPr lang="en-US" altLang="zh-CN" dirty="0" smtClean="0">
                <a:solidFill>
                  <a:srgbClr val="0070C0"/>
                </a:solidFill>
              </a:rPr>
              <a:t>Build </a:t>
            </a:r>
            <a:r>
              <a:rPr lang="en-US" altLang="zh-CN" dirty="0" smtClean="0"/>
              <a:t>a large-scale search </a:t>
            </a:r>
            <a:r>
              <a:rPr lang="en-US" altLang="zh-CN" dirty="0" smtClean="0">
                <a:solidFill>
                  <a:srgbClr val="0070C0"/>
                </a:solidFill>
              </a:rPr>
              <a:t>tree</a:t>
            </a:r>
            <a:r>
              <a:rPr lang="en-US" altLang="zh-CN" dirty="0" smtClean="0"/>
              <a:t> for which the underlying network is divided into </a:t>
            </a:r>
            <a:r>
              <a:rPr lang="en-US" altLang="zh-CN" dirty="0" smtClean="0">
                <a:solidFill>
                  <a:srgbClr val="0070C0"/>
                </a:solidFill>
              </a:rPr>
              <a:t>hierarchical domains</a:t>
            </a:r>
            <a:r>
              <a:rPr lang="en-US" altLang="zh-CN" dirty="0" smtClean="0"/>
              <a:t>. Each domain is represented by a separate directory node.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46081" name="Picture 1"/>
          <p:cNvPicPr>
            <a:picLocks noChangeAspect="1" noChangeArrowheads="1"/>
          </p:cNvPicPr>
          <p:nvPr/>
        </p:nvPicPr>
        <p:blipFill>
          <a:blip r:embed="rId2"/>
          <a:srcRect r="411" b="995"/>
          <a:stretch>
            <a:fillRect/>
          </a:stretch>
        </p:blipFill>
        <p:spPr bwMode="auto">
          <a:xfrm>
            <a:off x="1673303" y="2928934"/>
            <a:ext cx="7327853" cy="3012267"/>
          </a:xfrm>
          <a:prstGeom prst="rect">
            <a:avLst/>
          </a:prstGeom>
          <a:noFill/>
          <a:ln w="9525">
            <a:noFill/>
            <a:miter lim="800000"/>
            <a:headEnd/>
            <a:tailEnd/>
          </a:ln>
          <a:effectLst/>
        </p:spPr>
      </p:pic>
      <p:sp>
        <p:nvSpPr>
          <p:cNvPr id="9" name="矩形 8"/>
          <p:cNvSpPr/>
          <p:nvPr/>
        </p:nvSpPr>
        <p:spPr>
          <a:xfrm>
            <a:off x="142844" y="3500438"/>
            <a:ext cx="257176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smtClean="0"/>
              <a:t>Directory </a:t>
            </a:r>
            <a:r>
              <a:rPr lang="en-US" altLang="zh-CN" dirty="0" smtClean="0"/>
              <a:t>node </a:t>
            </a:r>
            <a:r>
              <a:rPr lang="en-US" altLang="zh-CN" i="1" dirty="0" smtClean="0">
                <a:solidFill>
                  <a:srgbClr val="0070C0"/>
                </a:solidFill>
              </a:rPr>
              <a:t>dir ( D )</a:t>
            </a:r>
            <a:r>
              <a:rPr lang="en-US" altLang="zh-CN" dirty="0" smtClean="0"/>
              <a:t> </a:t>
            </a:r>
            <a:r>
              <a:rPr lang="en-US" altLang="zh-CN" dirty="0" smtClean="0"/>
              <a:t>keeps track of </a:t>
            </a:r>
            <a:r>
              <a:rPr lang="en-US" altLang="zh-CN" dirty="0" smtClean="0"/>
              <a:t>the entities in </a:t>
            </a:r>
            <a:r>
              <a:rPr lang="en-US" altLang="zh-CN" dirty="0" smtClean="0"/>
              <a:t>domain </a:t>
            </a:r>
            <a:r>
              <a:rPr lang="en-US" altLang="zh-CN" i="1" dirty="0" smtClean="0">
                <a:solidFill>
                  <a:srgbClr val="0070C0"/>
                </a:solidFill>
              </a:rPr>
              <a:t>D</a:t>
            </a:r>
            <a:r>
              <a:rPr lang="en-US" altLang="zh-CN" dirty="0" smtClean="0"/>
              <a:t>.</a:t>
            </a:r>
            <a:endParaRPr lang="zh-CN" altLang="en-US" dirty="0"/>
          </a:p>
        </p:txBody>
      </p:sp>
      <p:sp>
        <p:nvSpPr>
          <p:cNvPr id="10" name="矩形 9"/>
          <p:cNvSpPr/>
          <p:nvPr/>
        </p:nvSpPr>
        <p:spPr>
          <a:xfrm>
            <a:off x="142844" y="4934562"/>
            <a:ext cx="157163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smtClean="0">
                <a:solidFill>
                  <a:srgbClr val="FF0000"/>
                </a:solidFill>
              </a:rPr>
              <a:t>Root </a:t>
            </a:r>
            <a:r>
              <a:rPr lang="en-US" altLang="zh-CN" dirty="0" smtClean="0"/>
              <a:t>node </a:t>
            </a:r>
            <a:r>
              <a:rPr lang="en-US" altLang="zh-CN" dirty="0" smtClean="0"/>
              <a:t>,</a:t>
            </a:r>
          </a:p>
          <a:p>
            <a:r>
              <a:rPr lang="en-US" altLang="zh-CN" dirty="0" smtClean="0">
                <a:solidFill>
                  <a:srgbClr val="FF0000"/>
                </a:solidFill>
              </a:rPr>
              <a:t>knows</a:t>
            </a:r>
            <a:r>
              <a:rPr lang="en-US" altLang="zh-CN" dirty="0" smtClean="0"/>
              <a:t> about </a:t>
            </a:r>
            <a:r>
              <a:rPr lang="en-US" altLang="zh-CN" dirty="0" smtClean="0">
                <a:solidFill>
                  <a:srgbClr val="FF0000"/>
                </a:solidFill>
              </a:rPr>
              <a:t>all</a:t>
            </a:r>
            <a:r>
              <a:rPr lang="en-US" altLang="zh-CN" dirty="0" smtClean="0"/>
              <a:t> entities.</a:t>
            </a:r>
            <a:endParaRPr lang="zh-CN" altLang="en-US" dirty="0"/>
          </a:p>
        </p:txBody>
      </p:sp>
      <p:sp>
        <p:nvSpPr>
          <p:cNvPr id="11" name="矩形 10"/>
          <p:cNvSpPr/>
          <p:nvPr/>
        </p:nvSpPr>
        <p:spPr>
          <a:xfrm>
            <a:off x="1928794" y="5929330"/>
            <a:ext cx="7215206" cy="646331"/>
          </a:xfrm>
          <a:prstGeom prst="rect">
            <a:avLst/>
          </a:prstGeom>
        </p:spPr>
        <p:txBody>
          <a:bodyPr wrap="square">
            <a:spAutoFit/>
          </a:bodyPr>
          <a:lstStyle/>
          <a:p>
            <a:r>
              <a:rPr lang="en-US" altLang="zh-CN" dirty="0" smtClean="0"/>
              <a:t>A</a:t>
            </a:r>
            <a:r>
              <a:rPr lang="en-US" altLang="zh-CN" dirty="0" smtClean="0">
                <a:solidFill>
                  <a:srgbClr val="FF0000"/>
                </a:solidFill>
              </a:rPr>
              <a:t> leaf </a:t>
            </a:r>
            <a:r>
              <a:rPr lang="en-US" altLang="zh-CN" dirty="0" smtClean="0">
                <a:solidFill>
                  <a:srgbClr val="FF0000"/>
                </a:solidFill>
              </a:rPr>
              <a:t>domain</a:t>
            </a:r>
            <a:r>
              <a:rPr lang="en-US" altLang="zh-CN" dirty="0" smtClean="0"/>
              <a:t> , typically corresponds to </a:t>
            </a:r>
            <a:r>
              <a:rPr lang="en-US" altLang="zh-CN" dirty="0" smtClean="0">
                <a:solidFill>
                  <a:srgbClr val="FF0000"/>
                </a:solidFill>
              </a:rPr>
              <a:t>a </a:t>
            </a:r>
            <a:r>
              <a:rPr lang="en-US" altLang="zh-CN" dirty="0" smtClean="0">
                <a:solidFill>
                  <a:srgbClr val="FF0000"/>
                </a:solidFill>
              </a:rPr>
              <a:t>LAN</a:t>
            </a:r>
            <a:r>
              <a:rPr lang="en-US" altLang="zh-CN" dirty="0" smtClean="0"/>
              <a:t> </a:t>
            </a:r>
            <a:r>
              <a:rPr lang="en-US" altLang="zh-CN" dirty="0" smtClean="0"/>
              <a:t>in </a:t>
            </a:r>
            <a:r>
              <a:rPr lang="en-US" altLang="zh-CN" dirty="0" smtClean="0"/>
              <a:t>a computer </a:t>
            </a:r>
            <a:r>
              <a:rPr lang="en-US" altLang="zh-CN" dirty="0" smtClean="0"/>
              <a:t>network or</a:t>
            </a:r>
            <a:r>
              <a:rPr lang="en-US" altLang="zh-CN" dirty="0" smtClean="0">
                <a:solidFill>
                  <a:srgbClr val="FF0000"/>
                </a:solidFill>
              </a:rPr>
              <a:t> a cell</a:t>
            </a:r>
            <a:r>
              <a:rPr lang="en-US" altLang="zh-CN" dirty="0" smtClean="0"/>
              <a:t> in a mobile telephone network.</a:t>
            </a:r>
            <a:endParaRPr lang="zh-CN" altLang="en-US" dirty="0"/>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25</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852704"/>
          </a:xfrm>
        </p:spPr>
        <p:txBody>
          <a:bodyPr>
            <a:normAutofit/>
          </a:bodyPr>
          <a:lstStyle/>
          <a:p>
            <a:r>
              <a:rPr lang="en-US" altLang="zh-CN" sz="4000" dirty="0" smtClean="0"/>
              <a:t>HLS: Tree organization</a:t>
            </a:r>
            <a:endParaRPr lang="zh-CN" altLang="en-US" sz="4000" dirty="0"/>
          </a:p>
        </p:txBody>
      </p:sp>
      <p:sp>
        <p:nvSpPr>
          <p:cNvPr id="3" name="内容占位符 2"/>
          <p:cNvSpPr>
            <a:spLocks noGrp="1"/>
          </p:cNvSpPr>
          <p:nvPr>
            <p:ph idx="1"/>
          </p:nvPr>
        </p:nvSpPr>
        <p:spPr>
          <a:xfrm>
            <a:off x="457200" y="1268760"/>
            <a:ext cx="8229600" cy="2088232"/>
          </a:xfrm>
        </p:spPr>
        <p:txBody>
          <a:bodyPr>
            <a:normAutofit fontScale="85000" lnSpcReduction="20000"/>
          </a:bodyPr>
          <a:lstStyle/>
          <a:p>
            <a:pPr>
              <a:buNone/>
            </a:pPr>
            <a:r>
              <a:rPr lang="en-US" altLang="zh-CN" b="1" dirty="0" smtClean="0"/>
              <a:t>Invariants</a:t>
            </a:r>
          </a:p>
          <a:p>
            <a:r>
              <a:rPr lang="en-US" altLang="zh-CN" sz="2400" dirty="0" smtClean="0"/>
              <a:t>Each entity in a domain </a:t>
            </a:r>
            <a:r>
              <a:rPr lang="en-US" altLang="zh-CN" sz="2400" i="1" dirty="0" smtClean="0"/>
              <a:t>D</a:t>
            </a:r>
            <a:r>
              <a:rPr lang="en-US" altLang="zh-CN" sz="2400" dirty="0" smtClean="0"/>
              <a:t> is represented by a </a:t>
            </a:r>
            <a:r>
              <a:rPr lang="en-US" altLang="zh-CN" sz="2400" b="1" dirty="0" smtClean="0"/>
              <a:t>location record</a:t>
            </a:r>
            <a:r>
              <a:rPr lang="en-US" altLang="zh-CN" sz="2400" dirty="0" smtClean="0"/>
              <a:t>, which contains its current address</a:t>
            </a:r>
          </a:p>
          <a:p>
            <a:r>
              <a:rPr lang="en-US" altLang="zh-CN" sz="2400" u="sng" dirty="0" smtClean="0"/>
              <a:t>Address of entity </a:t>
            </a:r>
            <a:r>
              <a:rPr lang="en-US" altLang="zh-CN" sz="2400" i="1" u="sng" dirty="0" smtClean="0"/>
              <a:t>E</a:t>
            </a:r>
            <a:r>
              <a:rPr lang="en-US" altLang="zh-CN" sz="2400" u="sng" dirty="0" smtClean="0"/>
              <a:t> </a:t>
            </a:r>
            <a:r>
              <a:rPr lang="en-US" altLang="zh-CN" sz="2400" dirty="0" smtClean="0"/>
              <a:t>is stored in a leaf or intermediate node</a:t>
            </a:r>
          </a:p>
          <a:p>
            <a:r>
              <a:rPr lang="en-US" altLang="zh-CN" sz="2400" dirty="0" smtClean="0"/>
              <a:t>Intermediate nodes contain a pointer to a child </a:t>
            </a:r>
            <a:r>
              <a:rPr lang="en-US" altLang="zh-CN" sz="2400" dirty="0" err="1" smtClean="0"/>
              <a:t>iff</a:t>
            </a:r>
            <a:r>
              <a:rPr lang="en-US" altLang="zh-CN" sz="2400" dirty="0" smtClean="0"/>
              <a:t> the </a:t>
            </a:r>
            <a:r>
              <a:rPr lang="en-US" altLang="zh-CN" sz="2400" dirty="0" err="1" smtClean="0"/>
              <a:t>subtree</a:t>
            </a:r>
            <a:r>
              <a:rPr lang="en-US" altLang="zh-CN" sz="2400" dirty="0" smtClean="0"/>
              <a:t> rooted at the child stores an address of the entity</a:t>
            </a:r>
          </a:p>
          <a:p>
            <a:r>
              <a:rPr lang="en-US" altLang="zh-CN" sz="2400" dirty="0" smtClean="0"/>
              <a:t>The root knows about all entities</a:t>
            </a: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TextBox 7"/>
          <p:cNvSpPr txBox="1"/>
          <p:nvPr/>
        </p:nvSpPr>
        <p:spPr>
          <a:xfrm>
            <a:off x="179512" y="3861048"/>
            <a:ext cx="3240360" cy="2308324"/>
          </a:xfrm>
          <a:prstGeom prst="rect">
            <a:avLst/>
          </a:prstGeom>
          <a:noFill/>
        </p:spPr>
        <p:txBody>
          <a:bodyPr wrap="square" rtlCol="0">
            <a:spAutoFit/>
          </a:bodyPr>
          <a:lstStyle/>
          <a:p>
            <a:r>
              <a:rPr lang="en-US" altLang="zh-CN" b="1" dirty="0" smtClean="0">
                <a:solidFill>
                  <a:srgbClr val="C00000"/>
                </a:solidFill>
                <a:latin typeface="Comic Sans MS" pitchFamily="66" charset="0"/>
              </a:rPr>
              <a:t>NOTE:</a:t>
            </a:r>
          </a:p>
          <a:p>
            <a:r>
              <a:rPr lang="en-US" altLang="zh-CN" dirty="0" smtClean="0">
                <a:solidFill>
                  <a:srgbClr val="C00000"/>
                </a:solidFill>
                <a:latin typeface="Comic Sans MS" pitchFamily="66" charset="0"/>
              </a:rPr>
              <a:t>An entity may have multiple addresses, e.g., if it is replicated. If an entity has an address in leaf domain D</a:t>
            </a:r>
            <a:r>
              <a:rPr lang="en-US" altLang="zh-CN" baseline="-25000" dirty="0" smtClean="0">
                <a:solidFill>
                  <a:srgbClr val="C00000"/>
                </a:solidFill>
                <a:latin typeface="Comic Sans MS" pitchFamily="66" charset="0"/>
              </a:rPr>
              <a:t>1</a:t>
            </a:r>
            <a:r>
              <a:rPr lang="en-US" altLang="zh-CN" dirty="0" smtClean="0">
                <a:solidFill>
                  <a:srgbClr val="C00000"/>
                </a:solidFill>
                <a:latin typeface="Comic Sans MS" pitchFamily="66" charset="0"/>
              </a:rPr>
              <a:t> and D</a:t>
            </a:r>
            <a:r>
              <a:rPr lang="en-US" altLang="zh-CN" baseline="-25000" dirty="0" smtClean="0">
                <a:solidFill>
                  <a:srgbClr val="C00000"/>
                </a:solidFill>
                <a:latin typeface="Comic Sans MS" pitchFamily="66" charset="0"/>
              </a:rPr>
              <a:t>2</a:t>
            </a:r>
            <a:r>
              <a:rPr lang="en-US" altLang="zh-CN" dirty="0" smtClean="0">
                <a:solidFill>
                  <a:srgbClr val="C00000"/>
                </a:solidFill>
                <a:latin typeface="Comic Sans MS" pitchFamily="66" charset="0"/>
              </a:rPr>
              <a:t> respectively, the directory node will have two pointers.</a:t>
            </a:r>
            <a:endParaRPr lang="zh-CN" altLang="en-US" dirty="0">
              <a:solidFill>
                <a:srgbClr val="C00000"/>
              </a:solidFill>
              <a:latin typeface="Comic Sans MS" pitchFamily="66" charset="0"/>
            </a:endParaRPr>
          </a:p>
        </p:txBody>
      </p:sp>
      <p:pic>
        <p:nvPicPr>
          <p:cNvPr id="45057" name="Picture 1"/>
          <p:cNvPicPr>
            <a:picLocks noChangeAspect="1" noChangeArrowheads="1"/>
          </p:cNvPicPr>
          <p:nvPr/>
        </p:nvPicPr>
        <p:blipFill>
          <a:blip r:embed="rId2"/>
          <a:srcRect/>
          <a:stretch>
            <a:fillRect/>
          </a:stretch>
        </p:blipFill>
        <p:spPr bwMode="auto">
          <a:xfrm>
            <a:off x="3428992" y="3429000"/>
            <a:ext cx="5429258" cy="2931206"/>
          </a:xfrm>
          <a:prstGeom prst="rect">
            <a:avLst/>
          </a:prstGeom>
          <a:noFill/>
          <a:ln w="9525">
            <a:noFill/>
            <a:miter lim="800000"/>
            <a:headEnd/>
            <a:tailEnd/>
          </a:ln>
          <a:effectLst/>
        </p:spPr>
      </p:pic>
      <p:sp>
        <p:nvSpPr>
          <p:cNvPr id="10" name="灯片编号占位符 9"/>
          <p:cNvSpPr>
            <a:spLocks noGrp="1"/>
          </p:cNvSpPr>
          <p:nvPr>
            <p:ph type="sldNum" sz="quarter" idx="12"/>
          </p:nvPr>
        </p:nvSpPr>
        <p:spPr/>
        <p:txBody>
          <a:bodyPr/>
          <a:lstStyle/>
          <a:p>
            <a:fld id="{0C913308-F349-4B6D-A68A-DD1791B4A57B}" type="slidenum">
              <a:rPr lang="zh-CN" altLang="en-US" smtClean="0"/>
              <a:pPr/>
              <a:t>26</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lstStyle/>
          <a:p>
            <a:r>
              <a:rPr lang="en-US" altLang="zh-CN" dirty="0" smtClean="0"/>
              <a:t>HLS: Lookup operation</a:t>
            </a:r>
            <a:endParaRPr lang="zh-CN" altLang="en-US" dirty="0"/>
          </a:p>
        </p:txBody>
      </p:sp>
      <p:sp>
        <p:nvSpPr>
          <p:cNvPr id="3" name="内容占位符 2"/>
          <p:cNvSpPr>
            <a:spLocks noGrp="1"/>
          </p:cNvSpPr>
          <p:nvPr>
            <p:ph idx="1"/>
          </p:nvPr>
        </p:nvSpPr>
        <p:spPr>
          <a:xfrm>
            <a:off x="457200" y="1628800"/>
            <a:ext cx="8229600" cy="1493520"/>
          </a:xfrm>
        </p:spPr>
        <p:txBody>
          <a:bodyPr>
            <a:normAutofit fontScale="85000" lnSpcReduction="20000"/>
          </a:bodyPr>
          <a:lstStyle/>
          <a:p>
            <a:pPr>
              <a:buNone/>
            </a:pPr>
            <a:r>
              <a:rPr lang="en-US" altLang="zh-CN" b="1" dirty="0" smtClean="0"/>
              <a:t>Basic principles</a:t>
            </a:r>
          </a:p>
          <a:p>
            <a:r>
              <a:rPr lang="en-US" altLang="zh-CN" dirty="0" smtClean="0"/>
              <a:t>Start lookup at local leaf node</a:t>
            </a:r>
          </a:p>
          <a:p>
            <a:r>
              <a:rPr lang="en-US" altLang="zh-CN" dirty="0" smtClean="0"/>
              <a:t>Node knows about E </a:t>
            </a:r>
            <a:r>
              <a:rPr lang="en-US" altLang="zh-CN" dirty="0" smtClean="0">
                <a:sym typeface="Wingdings"/>
              </a:rPr>
              <a:t></a:t>
            </a:r>
            <a:r>
              <a:rPr lang="en-US" altLang="zh-CN" dirty="0" smtClean="0"/>
              <a:t> follow downward pointer, else go up</a:t>
            </a:r>
          </a:p>
          <a:p>
            <a:r>
              <a:rPr lang="en-US" altLang="zh-CN" dirty="0" smtClean="0"/>
              <a:t>Upward lookup always stops at root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44033" name="Picture 1"/>
          <p:cNvPicPr>
            <a:picLocks noChangeAspect="1" noChangeArrowheads="1"/>
          </p:cNvPicPr>
          <p:nvPr/>
        </p:nvPicPr>
        <p:blipFill>
          <a:blip r:embed="rId2"/>
          <a:srcRect/>
          <a:stretch>
            <a:fillRect/>
          </a:stretch>
        </p:blipFill>
        <p:spPr bwMode="auto">
          <a:xfrm>
            <a:off x="1785918" y="3071810"/>
            <a:ext cx="5562608" cy="3417988"/>
          </a:xfrm>
          <a:prstGeom prst="rect">
            <a:avLst/>
          </a:prstGeom>
          <a:noFill/>
          <a:ln w="9525">
            <a:noFill/>
            <a:miter lim="800000"/>
            <a:headEnd/>
            <a:tailEnd/>
          </a:ln>
          <a:effectLst/>
        </p:spPr>
      </p:pic>
      <p:sp>
        <p:nvSpPr>
          <p:cNvPr id="9" name="灯片编号占位符 8"/>
          <p:cNvSpPr>
            <a:spLocks noGrp="1"/>
          </p:cNvSpPr>
          <p:nvPr>
            <p:ph type="sldNum" sz="quarter" idx="12"/>
          </p:nvPr>
        </p:nvSpPr>
        <p:spPr/>
        <p:txBody>
          <a:bodyPr/>
          <a:lstStyle/>
          <a:p>
            <a:fld id="{0C913308-F349-4B6D-A68A-DD1791B4A57B}" type="slidenum">
              <a:rPr lang="zh-CN" altLang="en-US" smtClean="0"/>
              <a:pPr/>
              <a:t>27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
          <p:cNvPicPr>
            <a:picLocks noChangeAspect="1" noChangeArrowheads="1"/>
          </p:cNvPicPr>
          <p:nvPr/>
        </p:nvPicPr>
        <p:blipFill>
          <a:blip r:embed="rId2"/>
          <a:srcRect/>
          <a:stretch>
            <a:fillRect/>
          </a:stretch>
        </p:blipFill>
        <p:spPr bwMode="auto">
          <a:xfrm>
            <a:off x="0" y="2571744"/>
            <a:ext cx="4351233" cy="3695698"/>
          </a:xfrm>
          <a:prstGeom prst="rect">
            <a:avLst/>
          </a:prstGeom>
          <a:noFill/>
          <a:ln w="9525">
            <a:noFill/>
            <a:miter lim="800000"/>
            <a:headEnd/>
            <a:tailEnd/>
          </a:ln>
          <a:effectLst/>
        </p:spPr>
      </p:pic>
      <p:pic>
        <p:nvPicPr>
          <p:cNvPr id="43010" name="Picture 2"/>
          <p:cNvPicPr>
            <a:picLocks noChangeAspect="1" noChangeArrowheads="1"/>
          </p:cNvPicPr>
          <p:nvPr/>
        </p:nvPicPr>
        <p:blipFill>
          <a:blip r:embed="rId3"/>
          <a:srcRect/>
          <a:stretch>
            <a:fillRect/>
          </a:stretch>
        </p:blipFill>
        <p:spPr bwMode="auto">
          <a:xfrm>
            <a:off x="4572000" y="2571744"/>
            <a:ext cx="4357685" cy="3687637"/>
          </a:xfrm>
          <a:prstGeom prst="rect">
            <a:avLst/>
          </a:prstGeom>
          <a:noFill/>
          <a:ln w="9525">
            <a:noFill/>
            <a:miter lim="800000"/>
            <a:headEnd/>
            <a:tailEnd/>
          </a:ln>
          <a:effectLst/>
        </p:spPr>
      </p:pic>
      <p:sp>
        <p:nvSpPr>
          <p:cNvPr id="2" name="标题 1"/>
          <p:cNvSpPr>
            <a:spLocks noGrp="1"/>
          </p:cNvSpPr>
          <p:nvPr>
            <p:ph type="title"/>
          </p:nvPr>
        </p:nvSpPr>
        <p:spPr>
          <a:xfrm>
            <a:off x="457200" y="704088"/>
            <a:ext cx="8229600" cy="708688"/>
          </a:xfrm>
        </p:spPr>
        <p:txBody>
          <a:bodyPr>
            <a:normAutofit fontScale="90000"/>
          </a:bodyPr>
          <a:lstStyle/>
          <a:p>
            <a:r>
              <a:rPr lang="en-US" altLang="zh-CN" dirty="0" smtClean="0"/>
              <a:t>HLS: Insert operation</a:t>
            </a:r>
            <a:endParaRPr lang="zh-CN" altLang="en-US" dirty="0"/>
          </a:p>
        </p:txBody>
      </p:sp>
      <p:sp>
        <p:nvSpPr>
          <p:cNvPr id="3" name="内容占位符 2"/>
          <p:cNvSpPr>
            <a:spLocks noGrp="1"/>
          </p:cNvSpPr>
          <p:nvPr>
            <p:ph idx="1"/>
          </p:nvPr>
        </p:nvSpPr>
        <p:spPr>
          <a:xfrm>
            <a:off x="457200" y="1484784"/>
            <a:ext cx="8229600" cy="1296144"/>
          </a:xfrm>
        </p:spPr>
        <p:txBody>
          <a:bodyPr>
            <a:normAutofit fontScale="70000" lnSpcReduction="20000"/>
          </a:bodyPr>
          <a:lstStyle/>
          <a:p>
            <a:r>
              <a:rPr lang="en-US" altLang="zh-CN" b="1" dirty="0" smtClean="0"/>
              <a:t>NOTE:</a:t>
            </a:r>
            <a:r>
              <a:rPr lang="en-US" altLang="zh-CN" dirty="0" smtClean="0"/>
              <a:t> the </a:t>
            </a:r>
            <a:r>
              <a:rPr lang="en-US" altLang="zh-CN" u="sng" dirty="0" smtClean="0">
                <a:solidFill>
                  <a:srgbClr val="FF0000"/>
                </a:solidFill>
              </a:rPr>
              <a:t>lookup</a:t>
            </a:r>
            <a:r>
              <a:rPr lang="en-US" altLang="zh-CN" dirty="0" smtClean="0"/>
              <a:t> and </a:t>
            </a:r>
            <a:r>
              <a:rPr lang="en-US" altLang="zh-CN" u="sng" dirty="0" smtClean="0">
                <a:solidFill>
                  <a:srgbClr val="FF0000"/>
                </a:solidFill>
              </a:rPr>
              <a:t>update</a:t>
            </a:r>
            <a:r>
              <a:rPr lang="en-US" altLang="zh-CN" dirty="0" smtClean="0"/>
              <a:t> operations exploit </a:t>
            </a:r>
            <a:r>
              <a:rPr lang="en-US" altLang="zh-CN" dirty="0" smtClean="0">
                <a:solidFill>
                  <a:srgbClr val="FF0000"/>
                </a:solidFill>
              </a:rPr>
              <a:t>locality</a:t>
            </a:r>
            <a:r>
              <a:rPr lang="en-US" altLang="zh-CN" dirty="0" smtClean="0"/>
              <a:t>. The entity is searched in a gradually increasing ring centered around the requesting client.</a:t>
            </a:r>
          </a:p>
          <a:p>
            <a:r>
              <a:rPr lang="en-US" altLang="zh-CN" dirty="0" smtClean="0"/>
              <a:t>In the following figure, consider an entity </a:t>
            </a:r>
            <a:r>
              <a:rPr lang="en-US" altLang="zh-CN" i="1" dirty="0" smtClean="0"/>
              <a:t>E</a:t>
            </a:r>
            <a:r>
              <a:rPr lang="en-US" altLang="zh-CN" dirty="0" smtClean="0"/>
              <a:t> that has created a replica in leaf domain D for which it needs to insert its address.</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TextBox 7"/>
          <p:cNvSpPr txBox="1"/>
          <p:nvPr/>
        </p:nvSpPr>
        <p:spPr>
          <a:xfrm>
            <a:off x="2339752" y="5460132"/>
            <a:ext cx="2736304" cy="830997"/>
          </a:xfrm>
          <a:prstGeom prst="rect">
            <a:avLst/>
          </a:prstGeom>
          <a:noFill/>
        </p:spPr>
        <p:txBody>
          <a:bodyPr wrap="square" rtlCol="0">
            <a:spAutoFit/>
          </a:bodyPr>
          <a:lstStyle/>
          <a:p>
            <a:r>
              <a:rPr lang="en-US" altLang="zh-CN" sz="1600" dirty="0" smtClean="0">
                <a:solidFill>
                  <a:srgbClr val="C00000"/>
                </a:solidFill>
                <a:latin typeface="Comic Sans MS" pitchFamily="66" charset="0"/>
              </a:rPr>
              <a:t>An insert request is forwarded to the first node that knows about </a:t>
            </a:r>
            <a:r>
              <a:rPr lang="en-US" altLang="zh-CN" sz="1600" i="1" dirty="0" smtClean="0">
                <a:solidFill>
                  <a:srgbClr val="C00000"/>
                </a:solidFill>
                <a:latin typeface="Comic Sans MS" pitchFamily="66" charset="0"/>
              </a:rPr>
              <a:t>E</a:t>
            </a:r>
            <a:endParaRPr lang="zh-CN" altLang="en-US" sz="1600" i="1" dirty="0">
              <a:solidFill>
                <a:srgbClr val="C00000"/>
              </a:solidFill>
              <a:latin typeface="Comic Sans MS" pitchFamily="66" charset="0"/>
            </a:endParaRPr>
          </a:p>
        </p:txBody>
      </p:sp>
      <p:sp>
        <p:nvSpPr>
          <p:cNvPr id="9" name="TextBox 8"/>
          <p:cNvSpPr txBox="1"/>
          <p:nvPr/>
        </p:nvSpPr>
        <p:spPr>
          <a:xfrm>
            <a:off x="6588224" y="5460132"/>
            <a:ext cx="2376264" cy="830997"/>
          </a:xfrm>
          <a:prstGeom prst="rect">
            <a:avLst/>
          </a:prstGeom>
          <a:noFill/>
        </p:spPr>
        <p:txBody>
          <a:bodyPr wrap="square" rtlCol="0">
            <a:spAutoFit/>
          </a:bodyPr>
          <a:lstStyle/>
          <a:p>
            <a:r>
              <a:rPr lang="en-US" altLang="zh-CN" sz="1600" dirty="0" smtClean="0">
                <a:solidFill>
                  <a:srgbClr val="C00000"/>
                </a:solidFill>
                <a:latin typeface="Comic Sans MS" pitchFamily="66" charset="0"/>
              </a:rPr>
              <a:t>A chain of forwarding pointers to the leaf node is created</a:t>
            </a:r>
            <a:endParaRPr lang="zh-CN" altLang="en-US" sz="1600" dirty="0">
              <a:solidFill>
                <a:srgbClr val="C00000"/>
              </a:solidFill>
              <a:latin typeface="Comic Sans MS" pitchFamily="66" charset="0"/>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28</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fontScale="90000"/>
          </a:bodyPr>
          <a:lstStyle/>
          <a:p>
            <a:r>
              <a:rPr lang="en-US" altLang="zh-CN" dirty="0" smtClean="0"/>
              <a:t>HLS: Insert and Delete Operations</a:t>
            </a:r>
            <a:endParaRPr lang="zh-CN" altLang="en-US" dirty="0"/>
          </a:p>
        </p:txBody>
      </p:sp>
      <p:sp>
        <p:nvSpPr>
          <p:cNvPr id="3" name="内容占位符 2"/>
          <p:cNvSpPr>
            <a:spLocks noGrp="1"/>
          </p:cNvSpPr>
          <p:nvPr>
            <p:ph idx="1"/>
          </p:nvPr>
        </p:nvSpPr>
        <p:spPr>
          <a:xfrm>
            <a:off x="457200" y="1700808"/>
            <a:ext cx="8229600" cy="4623792"/>
          </a:xfrm>
        </p:spPr>
        <p:txBody>
          <a:bodyPr>
            <a:normAutofit/>
          </a:bodyPr>
          <a:lstStyle/>
          <a:p>
            <a:pPr>
              <a:buNone/>
            </a:pPr>
            <a:r>
              <a:rPr lang="en-US" altLang="zh-CN" b="1" dirty="0" smtClean="0"/>
              <a:t>Insert operation: </a:t>
            </a:r>
            <a:r>
              <a:rPr lang="en-US" altLang="zh-CN" dirty="0" smtClean="0">
                <a:solidFill>
                  <a:srgbClr val="FF0000"/>
                </a:solidFill>
              </a:rPr>
              <a:t>two</a:t>
            </a:r>
            <a:r>
              <a:rPr lang="en-US" altLang="zh-CN" dirty="0" smtClean="0"/>
              <a:t> approaches</a:t>
            </a:r>
          </a:p>
          <a:p>
            <a:pPr marL="514350" indent="-514350">
              <a:buFont typeface="+mj-lt"/>
              <a:buAutoNum type="arabicPeriod"/>
            </a:pPr>
            <a:r>
              <a:rPr lang="en-US" altLang="zh-CN" dirty="0" smtClean="0"/>
              <a:t>To install the chain of pointers in a </a:t>
            </a:r>
            <a:r>
              <a:rPr lang="en-US" altLang="zh-CN" i="1" dirty="0" smtClean="0">
                <a:solidFill>
                  <a:srgbClr val="C00000"/>
                </a:solidFill>
              </a:rPr>
              <a:t>top-down</a:t>
            </a:r>
            <a:r>
              <a:rPr lang="en-US" altLang="zh-CN" dirty="0" smtClean="0"/>
              <a:t> fashion starting at the lowest-level directory node that has a location record for entity </a:t>
            </a:r>
            <a:r>
              <a:rPr lang="en-US" altLang="zh-CN" i="1" dirty="0" smtClean="0"/>
              <a:t>E</a:t>
            </a:r>
            <a:r>
              <a:rPr lang="en-US" altLang="zh-CN" dirty="0" smtClean="0"/>
              <a:t>.</a:t>
            </a:r>
          </a:p>
          <a:p>
            <a:pPr marL="514350" indent="-514350">
              <a:buFont typeface="+mj-lt"/>
              <a:buAutoNum type="arabicPeriod"/>
            </a:pPr>
            <a:r>
              <a:rPr lang="en-US" altLang="zh-CN" dirty="0" smtClean="0"/>
              <a:t>To create a location record before passing the insert request to the parent node, i.e., the chain of pointers is constructed from the </a:t>
            </a:r>
            <a:r>
              <a:rPr lang="en-US" altLang="zh-CN" i="1" dirty="0" smtClean="0">
                <a:solidFill>
                  <a:srgbClr val="C00000"/>
                </a:solidFill>
              </a:rPr>
              <a:t>bottom up</a:t>
            </a:r>
            <a:r>
              <a:rPr lang="en-US" altLang="zh-CN" dirty="0" smtClean="0"/>
              <a:t>.</a:t>
            </a:r>
          </a:p>
          <a:p>
            <a:pPr lvl="1"/>
            <a:r>
              <a:rPr lang="en-US" altLang="zh-CN" sz="2200" u="sng" dirty="0" smtClean="0"/>
              <a:t>Advantage: </a:t>
            </a:r>
            <a:r>
              <a:rPr lang="en-US" altLang="zh-CN" sz="2200" dirty="0" smtClean="0"/>
              <a:t>an address becomes available for lookups </a:t>
            </a:r>
            <a:r>
              <a:rPr lang="en-US" altLang="zh-CN" sz="2200" dirty="0" err="1" smtClean="0"/>
              <a:t>asap</a:t>
            </a:r>
            <a:r>
              <a:rPr lang="en-US" altLang="zh-CN" sz="2200" dirty="0" smtClean="0"/>
              <a:t>. </a:t>
            </a:r>
            <a:r>
              <a:rPr lang="en-US" altLang="zh-CN" sz="2200" dirty="0" smtClean="0">
                <a:sym typeface="Wingdings"/>
              </a:rPr>
              <a:t> if an parent node is temporarily unreachable, the address can still be looked up within the node’s domain</a:t>
            </a:r>
          </a:p>
          <a:p>
            <a:pPr>
              <a:buNone/>
            </a:pPr>
            <a:r>
              <a:rPr lang="en-US" altLang="zh-CN" b="1" dirty="0" smtClean="0">
                <a:sym typeface="Wingdings"/>
              </a:rPr>
              <a:t>Delete operation: </a:t>
            </a:r>
            <a:r>
              <a:rPr lang="en-US" altLang="zh-CN" dirty="0" smtClean="0">
                <a:solidFill>
                  <a:srgbClr val="FF0000"/>
                </a:solidFill>
                <a:sym typeface="Wingdings"/>
              </a:rPr>
              <a:t>analogous</a:t>
            </a:r>
            <a:r>
              <a:rPr lang="en-US" altLang="zh-CN" dirty="0" smtClean="0">
                <a:sym typeface="Wingdings"/>
              </a:rPr>
              <a:t> to an insert operation</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29</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110178"/>
          </a:xfrm>
        </p:spPr>
        <p:txBody>
          <a:bodyPr>
            <a:normAutofit/>
          </a:bodyPr>
          <a:lstStyle/>
          <a:p>
            <a:r>
              <a:rPr lang="en-US" altLang="zh-CN" dirty="0" smtClean="0">
                <a:solidFill>
                  <a:srgbClr val="FF0000"/>
                </a:solidFill>
              </a:rPr>
              <a:t>Name resolution</a:t>
            </a:r>
            <a:r>
              <a:rPr lang="en-US" altLang="zh-CN" dirty="0" smtClean="0">
                <a:solidFill>
                  <a:srgbClr val="0070C0"/>
                </a:solidFill>
              </a:rPr>
              <a:t> </a:t>
            </a:r>
            <a:r>
              <a:rPr lang="en-US" altLang="zh-CN" dirty="0" smtClean="0"/>
              <a:t>allows a process to access the named entity. </a:t>
            </a:r>
          </a:p>
          <a:p>
            <a:r>
              <a:rPr lang="en-US" altLang="zh-CN" dirty="0" smtClean="0"/>
              <a:t>The </a:t>
            </a:r>
            <a:r>
              <a:rPr lang="en-US" altLang="zh-CN" dirty="0" smtClean="0">
                <a:solidFill>
                  <a:srgbClr val="FF0000"/>
                </a:solidFill>
              </a:rPr>
              <a:t>difference</a:t>
            </a:r>
            <a:r>
              <a:rPr lang="en-US" altLang="zh-CN" dirty="0" smtClean="0"/>
              <a:t> between naming in </a:t>
            </a:r>
            <a:r>
              <a:rPr lang="en-US" altLang="zh-CN" u="sng" dirty="0" smtClean="0">
                <a:solidFill>
                  <a:srgbClr val="0070C0"/>
                </a:solidFill>
              </a:rPr>
              <a:t>DS</a:t>
            </a:r>
            <a:r>
              <a:rPr lang="en-US" altLang="zh-CN" dirty="0" smtClean="0"/>
              <a:t> and </a:t>
            </a:r>
            <a:r>
              <a:rPr lang="en-US" altLang="zh-CN" u="sng" dirty="0" smtClean="0">
                <a:solidFill>
                  <a:srgbClr val="0070C0"/>
                </a:solidFill>
              </a:rPr>
              <a:t>non-DS</a:t>
            </a:r>
            <a:r>
              <a:rPr lang="en-US" altLang="zh-CN" dirty="0" smtClean="0"/>
              <a:t> lies </a:t>
            </a:r>
            <a:r>
              <a:rPr lang="en-US" altLang="zh-CN" u="sng" dirty="0" smtClean="0"/>
              <a:t>in the way</a:t>
            </a:r>
            <a:r>
              <a:rPr lang="en-US" altLang="zh-CN" dirty="0" smtClean="0"/>
              <a:t> naming systems are </a:t>
            </a:r>
            <a:r>
              <a:rPr lang="en-US" altLang="zh-CN" u="sng" dirty="0" smtClean="0"/>
              <a:t>implemented</a:t>
            </a:r>
            <a:r>
              <a:rPr lang="en-US" altLang="zh-CN" dirty="0" smtClean="0"/>
              <a:t>.</a:t>
            </a:r>
          </a:p>
          <a:p>
            <a:r>
              <a:rPr lang="en-US" altLang="zh-CN" dirty="0" smtClean="0"/>
              <a:t>In a </a:t>
            </a:r>
            <a:r>
              <a:rPr lang="en-US" altLang="zh-CN" u="sng" dirty="0" smtClean="0"/>
              <a:t>DS</a:t>
            </a:r>
            <a:r>
              <a:rPr lang="en-US" altLang="zh-CN" dirty="0" smtClean="0"/>
              <a:t>, </a:t>
            </a:r>
            <a:r>
              <a:rPr lang="en-US" altLang="zh-CN" dirty="0" smtClean="0">
                <a:solidFill>
                  <a:srgbClr val="FF0000"/>
                </a:solidFill>
              </a:rPr>
              <a:t>the implementation </a:t>
            </a:r>
            <a:r>
              <a:rPr lang="en-US" altLang="zh-CN" dirty="0" smtClean="0"/>
              <a:t>of a naming system is distributed </a:t>
            </a:r>
            <a:r>
              <a:rPr lang="en-US" altLang="zh-CN" dirty="0" smtClean="0">
                <a:solidFill>
                  <a:srgbClr val="FF0000"/>
                </a:solidFill>
              </a:rPr>
              <a:t>across multiple machines</a:t>
            </a:r>
            <a:r>
              <a:rPr lang="en-US" altLang="zh-CN" dirty="0" smtClean="0"/>
              <a:t>. </a:t>
            </a:r>
          </a:p>
          <a:p>
            <a:r>
              <a:rPr lang="en-US" altLang="zh-CN" u="sng" dirty="0" smtClean="0"/>
              <a:t>Three important ways </a:t>
            </a:r>
            <a:r>
              <a:rPr lang="en-US" altLang="zh-CN" dirty="0" smtClean="0"/>
              <a:t>of naming in DS:</a:t>
            </a:r>
          </a:p>
          <a:p>
            <a:pPr marL="850392" lvl="1" indent="-457200">
              <a:buFont typeface="+mj-lt"/>
              <a:buAutoNum type="arabicPeriod"/>
            </a:pPr>
            <a:r>
              <a:rPr lang="en-US" altLang="zh-CN" dirty="0" smtClean="0">
                <a:solidFill>
                  <a:srgbClr val="0070C0"/>
                </a:solidFill>
              </a:rPr>
              <a:t>Flat-naming (entities referred by identifiers)</a:t>
            </a:r>
          </a:p>
          <a:p>
            <a:pPr marL="850392" lvl="1" indent="-457200">
              <a:buFont typeface="+mj-lt"/>
              <a:buAutoNum type="arabicPeriod"/>
            </a:pPr>
            <a:r>
              <a:rPr lang="en-US" altLang="zh-CN" dirty="0" smtClean="0">
                <a:solidFill>
                  <a:srgbClr val="0070C0"/>
                </a:solidFill>
              </a:rPr>
              <a:t>Structured naming (e.g., DNS)</a:t>
            </a:r>
          </a:p>
          <a:p>
            <a:pPr marL="850392" lvl="1" indent="-457200">
              <a:buFont typeface="+mj-lt"/>
              <a:buAutoNum type="arabicPeriod"/>
            </a:pPr>
            <a:r>
              <a:rPr lang="en-US" altLang="zh-CN" dirty="0" smtClean="0">
                <a:solidFill>
                  <a:srgbClr val="0070C0"/>
                </a:solidFill>
              </a:rPr>
              <a:t>Attribute-based naming                                       (notoriously difficult in searching)</a:t>
            </a:r>
          </a:p>
          <a:p>
            <a:endParaRPr lang="en-US" altLang="zh-CN" dirty="0" smtClean="0"/>
          </a:p>
        </p:txBody>
      </p:sp>
      <p:pic>
        <p:nvPicPr>
          <p:cNvPr id="9" name="图片 8" descr="P2PNS-Logo.png"/>
          <p:cNvPicPr>
            <a:picLocks noChangeAspect="1"/>
          </p:cNvPicPr>
          <p:nvPr/>
        </p:nvPicPr>
        <p:blipFill>
          <a:blip r:embed="rId2" cstate="print"/>
          <a:stretch>
            <a:fillRect/>
          </a:stretch>
        </p:blipFill>
        <p:spPr>
          <a:xfrm>
            <a:off x="6715140" y="4714884"/>
            <a:ext cx="2146875" cy="2039530"/>
          </a:xfrm>
          <a:prstGeom prst="rect">
            <a:avLst/>
          </a:prstGeom>
        </p:spPr>
      </p:pic>
      <p:sp>
        <p:nvSpPr>
          <p:cNvPr id="2" name="标题 1"/>
          <p:cNvSpPr>
            <a:spLocks noGrp="1"/>
          </p:cNvSpPr>
          <p:nvPr>
            <p:ph type="title"/>
          </p:nvPr>
        </p:nvSpPr>
        <p:spPr>
          <a:xfrm>
            <a:off x="457200" y="142852"/>
            <a:ext cx="8229600" cy="996720"/>
          </a:xfrm>
        </p:spPr>
        <p:txBody>
          <a:bodyPr/>
          <a:lstStyle/>
          <a:p>
            <a:r>
              <a:rPr lang="en-US" altLang="zh-CN" dirty="0" smtClean="0"/>
              <a:t>Background</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3</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descr="See the source image"/>
          <p:cNvPicPr>
            <a:picLocks noChangeAspect="1" noChangeArrowheads="1"/>
          </p:cNvPicPr>
          <p:nvPr/>
        </p:nvPicPr>
        <p:blipFill>
          <a:blip r:embed="rId2"/>
          <a:srcRect t="4119" b="22657"/>
          <a:stretch>
            <a:fillRect/>
          </a:stretch>
        </p:blipFill>
        <p:spPr bwMode="auto">
          <a:xfrm>
            <a:off x="4929190" y="0"/>
            <a:ext cx="4214810" cy="2389584"/>
          </a:xfrm>
          <a:prstGeom prst="rect">
            <a:avLst/>
          </a:prstGeom>
          <a:noFill/>
        </p:spPr>
      </p:pic>
      <p:sp>
        <p:nvSpPr>
          <p:cNvPr id="2" name="标题 1"/>
          <p:cNvSpPr>
            <a:spLocks noGrp="1"/>
          </p:cNvSpPr>
          <p:nvPr>
            <p:ph type="title"/>
          </p:nvPr>
        </p:nvSpPr>
        <p:spPr>
          <a:xfrm>
            <a:off x="457200" y="704088"/>
            <a:ext cx="8229600" cy="653210"/>
          </a:xfrm>
        </p:spPr>
        <p:txBody>
          <a:bodyPr>
            <a:normAutofit fontScale="90000"/>
          </a:bodyPr>
          <a:lstStyle/>
          <a:p>
            <a:r>
              <a:rPr lang="en-US" altLang="zh-CN" dirty="0" smtClean="0"/>
              <a:t>Can an HLS scale?</a:t>
            </a:r>
            <a:endParaRPr lang="zh-CN" altLang="en-US" dirty="0"/>
          </a:p>
        </p:txBody>
      </p:sp>
      <p:sp>
        <p:nvSpPr>
          <p:cNvPr id="3" name="内容占位符 2"/>
          <p:cNvSpPr>
            <a:spLocks noGrp="1"/>
          </p:cNvSpPr>
          <p:nvPr>
            <p:ph idx="1"/>
          </p:nvPr>
        </p:nvSpPr>
        <p:spPr>
          <a:xfrm>
            <a:off x="357158" y="1935480"/>
            <a:ext cx="8572560" cy="4389120"/>
          </a:xfrm>
        </p:spPr>
        <p:txBody>
          <a:bodyPr>
            <a:normAutofit lnSpcReduction="10000"/>
          </a:bodyPr>
          <a:lstStyle/>
          <a:p>
            <a:pPr>
              <a:buNone/>
            </a:pPr>
            <a:r>
              <a:rPr lang="en-US" altLang="zh-CN" b="1" dirty="0" smtClean="0"/>
              <a:t>Observation</a:t>
            </a:r>
          </a:p>
          <a:p>
            <a:r>
              <a:rPr lang="en-US" altLang="zh-CN" dirty="0" smtClean="0"/>
              <a:t>A </a:t>
            </a:r>
            <a:r>
              <a:rPr lang="en-US" altLang="zh-CN" dirty="0" smtClean="0">
                <a:solidFill>
                  <a:srgbClr val="FF0000"/>
                </a:solidFill>
              </a:rPr>
              <a:t>design flaw</a:t>
            </a:r>
            <a:r>
              <a:rPr lang="en-US" altLang="zh-CN" dirty="0" smtClean="0"/>
              <a:t> seems to be that the root node needs to keep track of all identifiers ⇒ make a distinction between a logical design and its physical implementation.</a:t>
            </a:r>
          </a:p>
          <a:p>
            <a:pPr>
              <a:buNone/>
            </a:pPr>
            <a:r>
              <a:rPr lang="en-US" altLang="zh-CN" b="1" dirty="0" smtClean="0"/>
              <a:t>Basic idea for scaling</a:t>
            </a:r>
          </a:p>
          <a:p>
            <a:r>
              <a:rPr lang="en-US" altLang="zh-CN" dirty="0" smtClean="0"/>
              <a:t>Choose different physical servers for the logical name servers on </a:t>
            </a:r>
            <a:r>
              <a:rPr lang="en-US" altLang="zh-CN" dirty="0" smtClean="0">
                <a:solidFill>
                  <a:srgbClr val="0070C0"/>
                </a:solidFill>
              </a:rPr>
              <a:t>a per-entity basis</a:t>
            </a:r>
          </a:p>
          <a:p>
            <a:pPr lvl="1"/>
            <a:r>
              <a:rPr lang="en-US" altLang="zh-CN" dirty="0" smtClean="0"/>
              <a:t>(at root level, but also intermediate)</a:t>
            </a:r>
          </a:p>
          <a:p>
            <a:r>
              <a:rPr lang="en-US" altLang="zh-CN" dirty="0" smtClean="0"/>
              <a:t>Implement a mapping of entities to physical servers such that the load of storing records will be distributed.</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30</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a:normAutofit fontScale="90000"/>
          </a:bodyPr>
          <a:lstStyle/>
          <a:p>
            <a:r>
              <a:rPr lang="en-US" altLang="zh-CN" dirty="0" smtClean="0"/>
              <a:t>Can an HLS scale?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109570" name="Picture 2"/>
          <p:cNvPicPr>
            <a:picLocks noChangeAspect="1" noChangeArrowheads="1"/>
          </p:cNvPicPr>
          <p:nvPr/>
        </p:nvPicPr>
        <p:blipFill>
          <a:blip r:embed="rId2"/>
          <a:srcRect/>
          <a:stretch>
            <a:fillRect/>
          </a:stretch>
        </p:blipFill>
        <p:spPr bwMode="auto">
          <a:xfrm>
            <a:off x="185738" y="1771650"/>
            <a:ext cx="8772525" cy="3314700"/>
          </a:xfrm>
          <a:prstGeom prst="rect">
            <a:avLst/>
          </a:prstGeom>
          <a:noFill/>
          <a:ln w="9525">
            <a:noFill/>
            <a:miter lim="800000"/>
            <a:headEnd/>
            <a:tailEnd/>
          </a:ln>
          <a:effectLst/>
        </p:spPr>
      </p:pic>
      <p:sp>
        <p:nvSpPr>
          <p:cNvPr id="8" name="矩形 7"/>
          <p:cNvSpPr/>
          <p:nvPr/>
        </p:nvSpPr>
        <p:spPr>
          <a:xfrm>
            <a:off x="285720" y="5143512"/>
            <a:ext cx="8572560" cy="1323439"/>
          </a:xfrm>
          <a:prstGeom prst="rect">
            <a:avLst/>
          </a:prstGeom>
        </p:spPr>
        <p:txBody>
          <a:bodyPr wrap="square">
            <a:spAutoFit/>
          </a:bodyPr>
          <a:lstStyle/>
          <a:p>
            <a:r>
              <a:rPr lang="en-US" altLang="zh-CN" sz="2000" dirty="0" smtClean="0"/>
              <a:t>By judiciously choosing which host should run a location server for E , we can </a:t>
            </a:r>
            <a:r>
              <a:rPr lang="en-US" altLang="zh-CN" sz="2000" dirty="0" smtClean="0">
                <a:solidFill>
                  <a:srgbClr val="0070C0"/>
                </a:solidFill>
              </a:rPr>
              <a:t>combine</a:t>
            </a:r>
            <a:r>
              <a:rPr lang="en-US" altLang="zh-CN" sz="2000" dirty="0" smtClean="0"/>
              <a:t> the principle of </a:t>
            </a:r>
            <a:r>
              <a:rPr lang="en-US" altLang="zh-CN" sz="2000" dirty="0" smtClean="0">
                <a:solidFill>
                  <a:srgbClr val="0070C0"/>
                </a:solidFill>
              </a:rPr>
              <a:t>local operations</a:t>
            </a:r>
            <a:r>
              <a:rPr lang="en-US" altLang="zh-CN" sz="2000" dirty="0" smtClean="0">
                <a:solidFill>
                  <a:srgbClr val="FF0000"/>
                </a:solidFill>
              </a:rPr>
              <a:t> </a:t>
            </a:r>
            <a:r>
              <a:rPr lang="en-US" altLang="zh-CN" sz="2000" dirty="0" smtClean="0"/>
              <a:t>(which is </a:t>
            </a:r>
            <a:r>
              <a:rPr lang="en-US" altLang="zh-CN" sz="2000" dirty="0" smtClean="0">
                <a:solidFill>
                  <a:srgbClr val="FF0000"/>
                </a:solidFill>
              </a:rPr>
              <a:t>good for geographical scalability</a:t>
            </a:r>
            <a:r>
              <a:rPr lang="en-US" altLang="zh-CN" sz="2000" dirty="0" smtClean="0"/>
              <a:t>) and </a:t>
            </a:r>
            <a:r>
              <a:rPr lang="en-US" altLang="zh-CN" sz="2000" dirty="0" smtClean="0">
                <a:solidFill>
                  <a:srgbClr val="0070C0"/>
                </a:solidFill>
              </a:rPr>
              <a:t>full distribution of higher level servers</a:t>
            </a:r>
            <a:r>
              <a:rPr lang="en-US" altLang="zh-CN" sz="2000" dirty="0" smtClean="0"/>
              <a:t> (which is </a:t>
            </a:r>
            <a:r>
              <a:rPr lang="en-US" altLang="zh-CN" sz="2000" dirty="0" smtClean="0">
                <a:solidFill>
                  <a:srgbClr val="FF0000"/>
                </a:solidFill>
              </a:rPr>
              <a:t>good for size scalability</a:t>
            </a:r>
            <a:r>
              <a:rPr lang="en-US" altLang="zh-CN" sz="2000" dirty="0" smtClean="0"/>
              <a:t>).</a:t>
            </a:r>
            <a:endParaRPr lang="zh-CN" altLang="en-US" sz="2000" dirty="0"/>
          </a:p>
        </p:txBody>
      </p:sp>
      <p:cxnSp>
        <p:nvCxnSpPr>
          <p:cNvPr id="10" name="直接连接符 9"/>
          <p:cNvCxnSpPr/>
          <p:nvPr/>
        </p:nvCxnSpPr>
        <p:spPr>
          <a:xfrm>
            <a:off x="1357290" y="2000240"/>
            <a:ext cx="278608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2"/>
          </p:nvPr>
        </p:nvSpPr>
        <p:spPr/>
        <p:txBody>
          <a:bodyPr/>
          <a:lstStyle/>
          <a:p>
            <a:fld id="{0C913308-F349-4B6D-A68A-DD1791B4A57B}" type="slidenum">
              <a:rPr lang="zh-CN" altLang="en-US" smtClean="0"/>
              <a:pPr/>
              <a:t>31</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Names, Identifiers, and Addresses</a:t>
            </a:r>
          </a:p>
          <a:p>
            <a:r>
              <a:rPr lang="en-US" altLang="zh-CN" dirty="0" smtClean="0"/>
              <a:t>Flat Naming</a:t>
            </a:r>
          </a:p>
          <a:p>
            <a:r>
              <a:rPr lang="en-US" altLang="zh-CN" dirty="0" smtClean="0"/>
              <a:t>Structured Naming</a:t>
            </a:r>
          </a:p>
          <a:p>
            <a:r>
              <a:rPr lang="en-US" altLang="zh-CN" dirty="0" smtClean="0"/>
              <a:t>Attribute-based Naming</a:t>
            </a:r>
          </a:p>
          <a:p>
            <a:r>
              <a:rPr lang="en-US" altLang="zh-CN" dirty="0" smtClean="0"/>
              <a:t>Summary</a:t>
            </a:r>
          </a:p>
          <a:p>
            <a:endParaRPr lang="zh-CN" altLang="en-US" dirty="0"/>
          </a:p>
        </p:txBody>
      </p:sp>
      <p:pic>
        <p:nvPicPr>
          <p:cNvPr id="7" name="Picture 2"/>
          <p:cNvPicPr>
            <a:picLocks noChangeAspect="1" noChangeArrowheads="1"/>
          </p:cNvPicPr>
          <p:nvPr/>
        </p:nvPicPr>
        <p:blipFill>
          <a:blip r:embed="rId3" cstate="print"/>
          <a:srcRect/>
          <a:stretch>
            <a:fillRect/>
          </a:stretch>
        </p:blipFill>
        <p:spPr bwMode="auto">
          <a:xfrm>
            <a:off x="6084168" y="4077072"/>
            <a:ext cx="2471738" cy="2143125"/>
          </a:xfrm>
          <a:prstGeom prst="rect">
            <a:avLst/>
          </a:prstGeom>
          <a:noFill/>
          <a:ln w="9525">
            <a:noFill/>
            <a:miter lim="800000"/>
            <a:headEnd/>
            <a:tailEnd/>
          </a:ln>
        </p:spPr>
      </p:pic>
      <p:sp>
        <p:nvSpPr>
          <p:cNvPr id="2" name="标题 1"/>
          <p:cNvSpPr>
            <a:spLocks noGrp="1"/>
          </p:cNvSpPr>
          <p:nvPr>
            <p:ph type="title"/>
          </p:nvPr>
        </p:nvSpPr>
        <p:spPr>
          <a:xfrm>
            <a:off x="457200" y="704088"/>
            <a:ext cx="7283152" cy="1143000"/>
          </a:xfrm>
        </p:spPr>
        <p:txBody>
          <a:bodyPr>
            <a:normAutofit/>
          </a:bodyPr>
          <a:lstStyle/>
          <a:p>
            <a:r>
              <a:rPr lang="en-US" altLang="zh-CN" dirty="0" smtClean="0"/>
              <a:t>Unit 5 – Naming: Outline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8" name="组合 12"/>
          <p:cNvGrpSpPr/>
          <p:nvPr/>
        </p:nvGrpSpPr>
        <p:grpSpPr>
          <a:xfrm>
            <a:off x="5076056" y="2492896"/>
            <a:ext cx="2952328" cy="1296144"/>
            <a:chOff x="5076056" y="2492896"/>
            <a:chExt cx="2952328" cy="1296144"/>
          </a:xfrm>
        </p:grpSpPr>
        <p:sp>
          <p:nvSpPr>
            <p:cNvPr id="11" name="右大括号 10"/>
            <p:cNvSpPr/>
            <p:nvPr/>
          </p:nvSpPr>
          <p:spPr>
            <a:xfrm>
              <a:off x="5076056" y="2492896"/>
              <a:ext cx="216024" cy="12961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364088" y="2852936"/>
              <a:ext cx="2664296" cy="646331"/>
            </a:xfrm>
            <a:prstGeom prst="rect">
              <a:avLst/>
            </a:prstGeom>
            <a:noFill/>
          </p:spPr>
          <p:txBody>
            <a:bodyPr wrap="square" rtlCol="0">
              <a:spAutoFit/>
            </a:bodyPr>
            <a:lstStyle/>
            <a:p>
              <a:r>
                <a:rPr lang="en-US" altLang="zh-CN" dirty="0" smtClean="0"/>
                <a:t>Three different classes of naming systems</a:t>
              </a:r>
              <a:endParaRPr lang="zh-CN" altLang="en-US" dirty="0"/>
            </a:p>
          </p:txBody>
        </p:sp>
      </p:grpSp>
      <p:sp>
        <p:nvSpPr>
          <p:cNvPr id="14" name="灯片编号占位符 13"/>
          <p:cNvSpPr>
            <a:spLocks noGrp="1"/>
          </p:cNvSpPr>
          <p:nvPr>
            <p:ph type="sldNum" sz="quarter" idx="12"/>
          </p:nvPr>
        </p:nvSpPr>
        <p:spPr/>
        <p:txBody>
          <a:bodyPr/>
          <a:lstStyle/>
          <a:p>
            <a:fld id="{0C913308-F349-4B6D-A68A-DD1791B4A57B}" type="slidenum">
              <a:rPr lang="zh-CN" altLang="en-US" smtClean="0"/>
              <a:pPr/>
              <a:t>32</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2" end="2"/>
                                            </p:txEl>
                                          </p:spTgt>
                                        </p:tgtEl>
                                        <p:attrNameLst>
                                          <p:attrName>style.color</p:attrName>
                                        </p:attrNameLst>
                                      </p:cBhvr>
                                      <p:to>
                                        <a:srgbClr val="DA05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fontScale="90000"/>
          </a:bodyPr>
          <a:lstStyle/>
          <a:p>
            <a:r>
              <a:rPr lang="en-US" altLang="zh-CN" dirty="0" smtClean="0"/>
              <a:t>Structured Naming</a:t>
            </a:r>
            <a:endParaRPr lang="zh-CN" altLang="en-US" dirty="0"/>
          </a:p>
        </p:txBody>
      </p:sp>
      <p:sp>
        <p:nvSpPr>
          <p:cNvPr id="3" name="内容占位符 2"/>
          <p:cNvSpPr>
            <a:spLocks noGrp="1"/>
          </p:cNvSpPr>
          <p:nvPr>
            <p:ph idx="1"/>
          </p:nvPr>
        </p:nvSpPr>
        <p:spPr>
          <a:xfrm>
            <a:off x="457200" y="1484784"/>
            <a:ext cx="8229600" cy="4839816"/>
          </a:xfrm>
        </p:spPr>
        <p:txBody>
          <a:bodyPr/>
          <a:lstStyle/>
          <a:p>
            <a:r>
              <a:rPr lang="en-US" altLang="zh-CN" dirty="0" smtClean="0">
                <a:solidFill>
                  <a:srgbClr val="FF0000"/>
                </a:solidFill>
              </a:rPr>
              <a:t>Flat names </a:t>
            </a:r>
            <a:r>
              <a:rPr lang="en-US" altLang="zh-CN" dirty="0" smtClean="0"/>
              <a:t>are </a:t>
            </a:r>
            <a:r>
              <a:rPr lang="en-US" altLang="zh-CN" u="sng" dirty="0" smtClean="0"/>
              <a:t>good for machines</a:t>
            </a:r>
            <a:r>
              <a:rPr lang="en-US" altLang="zh-CN" dirty="0" smtClean="0"/>
              <a:t>, but are generally </a:t>
            </a:r>
            <a:r>
              <a:rPr lang="en-US" altLang="zh-CN" dirty="0" smtClean="0">
                <a:solidFill>
                  <a:srgbClr val="FF0000"/>
                </a:solidFill>
              </a:rPr>
              <a:t>not very convenient for humans </a:t>
            </a:r>
            <a:r>
              <a:rPr lang="en-US" altLang="zh-CN" dirty="0" smtClean="0"/>
              <a:t>to use.</a:t>
            </a:r>
          </a:p>
          <a:p>
            <a:r>
              <a:rPr lang="en-US" altLang="zh-CN" dirty="0" smtClean="0"/>
              <a:t>Naming systems generally support structured names that are composed from simple, </a:t>
            </a:r>
            <a:r>
              <a:rPr lang="en-US" altLang="zh-CN" dirty="0" smtClean="0">
                <a:solidFill>
                  <a:srgbClr val="0070C0"/>
                </a:solidFill>
              </a:rPr>
              <a:t>human-readable</a:t>
            </a:r>
            <a:r>
              <a:rPr lang="en-US" altLang="zh-CN" dirty="0" smtClean="0"/>
              <a:t> names.</a:t>
            </a:r>
          </a:p>
          <a:p>
            <a:pPr lvl="1"/>
            <a:r>
              <a:rPr lang="en-US" altLang="zh-CN" dirty="0" smtClean="0"/>
              <a:t>E.g., File / host naming on the Internet follow this approach</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11" name="组合 10"/>
          <p:cNvGrpSpPr/>
          <p:nvPr/>
        </p:nvGrpSpPr>
        <p:grpSpPr>
          <a:xfrm>
            <a:off x="4135918" y="4221088"/>
            <a:ext cx="5044594" cy="2160240"/>
            <a:chOff x="3703870" y="4221088"/>
            <a:chExt cx="5044594" cy="2160240"/>
          </a:xfrm>
        </p:grpSpPr>
        <p:pic>
          <p:nvPicPr>
            <p:cNvPr id="5122" name="Picture 2" descr="http://t2.gstatic.com/images?q=tbn:ANd9GcQeA1cg28OEs4gnGxWYXX2dAkIwg9G6t8i_Dxxzy_5fnmhguHt_"/>
            <p:cNvPicPr>
              <a:picLocks noChangeAspect="1" noChangeArrowheads="1"/>
            </p:cNvPicPr>
            <p:nvPr/>
          </p:nvPicPr>
          <p:blipFill>
            <a:blip r:embed="rId2" cstate="print"/>
            <a:srcRect/>
            <a:stretch>
              <a:fillRect/>
            </a:stretch>
          </p:blipFill>
          <p:spPr bwMode="auto">
            <a:xfrm>
              <a:off x="6368166" y="4221089"/>
              <a:ext cx="2380298" cy="2160239"/>
            </a:xfrm>
            <a:prstGeom prst="rect">
              <a:avLst/>
            </a:prstGeom>
            <a:noFill/>
          </p:spPr>
        </p:pic>
        <p:pic>
          <p:nvPicPr>
            <p:cNvPr id="9" name="图片 8" descr="imagesCA6BWW5G.jpg"/>
            <p:cNvPicPr>
              <a:picLocks noChangeAspect="1"/>
            </p:cNvPicPr>
            <p:nvPr/>
          </p:nvPicPr>
          <p:blipFill>
            <a:blip r:embed="rId3" cstate="print"/>
            <a:stretch>
              <a:fillRect/>
            </a:stretch>
          </p:blipFill>
          <p:spPr>
            <a:xfrm>
              <a:off x="3703870" y="4221088"/>
              <a:ext cx="2661285" cy="2160240"/>
            </a:xfrm>
            <a:prstGeom prst="rect">
              <a:avLst/>
            </a:prstGeom>
          </p:spPr>
        </p:pic>
      </p:grpSp>
      <p:sp>
        <p:nvSpPr>
          <p:cNvPr id="10" name="TextBox 9"/>
          <p:cNvSpPr txBox="1"/>
          <p:nvPr/>
        </p:nvSpPr>
        <p:spPr>
          <a:xfrm>
            <a:off x="107504" y="4615968"/>
            <a:ext cx="4032448"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Key points:</a:t>
            </a:r>
          </a:p>
          <a:p>
            <a:pPr>
              <a:buFont typeface="Arial" pitchFamily="34" charset="0"/>
              <a:buChar char="•"/>
            </a:pPr>
            <a:r>
              <a:rPr lang="en-US" altLang="zh-CN" dirty="0" smtClean="0"/>
              <a:t> Name space</a:t>
            </a:r>
          </a:p>
          <a:p>
            <a:pPr>
              <a:buFont typeface="Arial" pitchFamily="34" charset="0"/>
              <a:buChar char="•"/>
            </a:pPr>
            <a:r>
              <a:rPr lang="en-US" altLang="zh-CN" dirty="0" smtClean="0"/>
              <a:t> Name resolution</a:t>
            </a:r>
          </a:p>
          <a:p>
            <a:pPr>
              <a:buFont typeface="Arial" pitchFamily="34" charset="0"/>
              <a:buChar char="•"/>
            </a:pPr>
            <a:r>
              <a:rPr lang="en-US" altLang="zh-CN" dirty="0" smtClean="0"/>
              <a:t> The implementation of a name space</a:t>
            </a:r>
          </a:p>
          <a:p>
            <a:pPr>
              <a:buFont typeface="Arial" pitchFamily="34" charset="0"/>
              <a:buChar char="•"/>
            </a:pPr>
            <a:r>
              <a:rPr lang="en-US" altLang="zh-CN" dirty="0" smtClean="0"/>
              <a:t> Example: DNS (seminar topic)</a:t>
            </a:r>
            <a:endParaRPr lang="zh-CN" altLang="en-US" dirty="0"/>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33</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643206" y="3071810"/>
            <a:ext cx="528638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smtClean="0">
                <a:latin typeface="Comic Sans MS" pitchFamily="66" charset="0"/>
              </a:rPr>
              <a:t>A general </a:t>
            </a:r>
            <a:r>
              <a:rPr lang="en-US" altLang="zh-CN" dirty="0" smtClean="0">
                <a:solidFill>
                  <a:srgbClr val="FF0000"/>
                </a:solidFill>
                <a:latin typeface="Comic Sans MS" pitchFamily="66" charset="0"/>
              </a:rPr>
              <a:t>naming graph</a:t>
            </a:r>
            <a:r>
              <a:rPr lang="en-US" altLang="zh-CN" dirty="0" smtClean="0">
                <a:latin typeface="Comic Sans MS" pitchFamily="66" charset="0"/>
              </a:rPr>
              <a:t> with a single root node</a:t>
            </a:r>
            <a:endParaRPr lang="zh-CN" altLang="en-US" dirty="0">
              <a:latin typeface="Comic Sans MS" pitchFamily="66" charset="0"/>
            </a:endParaRPr>
          </a:p>
        </p:txBody>
      </p:sp>
      <p:pic>
        <p:nvPicPr>
          <p:cNvPr id="70658" name="Picture 2" descr="05-09"/>
          <p:cNvPicPr>
            <a:picLocks noChangeAspect="1" noChangeArrowheads="1"/>
          </p:cNvPicPr>
          <p:nvPr/>
        </p:nvPicPr>
        <p:blipFill>
          <a:blip r:embed="rId3" cstate="print"/>
          <a:srcRect/>
          <a:stretch>
            <a:fillRect/>
          </a:stretch>
        </p:blipFill>
        <p:spPr bwMode="auto">
          <a:xfrm>
            <a:off x="323528" y="3731468"/>
            <a:ext cx="8445500" cy="3009900"/>
          </a:xfrm>
          <a:prstGeom prst="rect">
            <a:avLst/>
          </a:prstGeom>
          <a:noFill/>
        </p:spPr>
      </p:pic>
      <p:sp>
        <p:nvSpPr>
          <p:cNvPr id="2" name="标题 1"/>
          <p:cNvSpPr>
            <a:spLocks noGrp="1"/>
          </p:cNvSpPr>
          <p:nvPr>
            <p:ph type="title"/>
          </p:nvPr>
        </p:nvSpPr>
        <p:spPr>
          <a:xfrm>
            <a:off x="457200" y="116632"/>
            <a:ext cx="8229600" cy="780696"/>
          </a:xfrm>
        </p:spPr>
        <p:txBody>
          <a:bodyPr>
            <a:normAutofit fontScale="90000"/>
          </a:bodyPr>
          <a:lstStyle/>
          <a:p>
            <a:r>
              <a:rPr lang="en-US" altLang="zh-CN" dirty="0" smtClean="0"/>
              <a:t>Name Spaces</a:t>
            </a:r>
            <a:endParaRPr lang="zh-CN" altLang="en-US" dirty="0"/>
          </a:p>
        </p:txBody>
      </p:sp>
      <p:sp>
        <p:nvSpPr>
          <p:cNvPr id="3" name="内容占位符 2"/>
          <p:cNvSpPr>
            <a:spLocks noGrp="1"/>
          </p:cNvSpPr>
          <p:nvPr>
            <p:ph idx="1"/>
          </p:nvPr>
        </p:nvSpPr>
        <p:spPr>
          <a:xfrm>
            <a:off x="357158" y="980728"/>
            <a:ext cx="8572560" cy="2376834"/>
          </a:xfrm>
        </p:spPr>
        <p:txBody>
          <a:bodyPr>
            <a:normAutofit fontScale="70000" lnSpcReduction="20000"/>
          </a:bodyPr>
          <a:lstStyle/>
          <a:p>
            <a:pPr>
              <a:spcAft>
                <a:spcPts val="300"/>
              </a:spcAft>
              <a:buNone/>
            </a:pPr>
            <a:r>
              <a:rPr lang="en-US" altLang="zh-CN" dirty="0" smtClean="0"/>
              <a:t>Name spaces for structured names can be represented as </a:t>
            </a:r>
            <a:r>
              <a:rPr lang="en-US" altLang="zh-CN" u="sng" dirty="0" smtClean="0"/>
              <a:t>a labeled, directed graph.</a:t>
            </a:r>
            <a:endParaRPr lang="en-US" altLang="zh-CN" dirty="0" smtClean="0"/>
          </a:p>
          <a:p>
            <a:pPr>
              <a:spcAft>
                <a:spcPts val="300"/>
              </a:spcAft>
            </a:pPr>
            <a:r>
              <a:rPr lang="en-US" altLang="zh-CN" b="1" dirty="0" smtClean="0"/>
              <a:t>Leaf node</a:t>
            </a:r>
            <a:r>
              <a:rPr lang="en-US" altLang="zh-CN" dirty="0" smtClean="0"/>
              <a:t> represents a named entity and has </a:t>
            </a:r>
            <a:r>
              <a:rPr lang="en-US" altLang="zh-CN" dirty="0" smtClean="0">
                <a:solidFill>
                  <a:srgbClr val="0070C0"/>
                </a:solidFill>
              </a:rPr>
              <a:t>no outgoing edges</a:t>
            </a:r>
          </a:p>
          <a:p>
            <a:pPr>
              <a:spcAft>
                <a:spcPts val="300"/>
              </a:spcAft>
            </a:pPr>
            <a:r>
              <a:rPr lang="en-US" altLang="zh-CN" b="1" dirty="0" smtClean="0"/>
              <a:t>A</a:t>
            </a:r>
            <a:r>
              <a:rPr lang="zh-CN" altLang="en-US" b="1" dirty="0" smtClean="0"/>
              <a:t> </a:t>
            </a:r>
            <a:r>
              <a:rPr lang="en-US" altLang="zh-CN" b="1" dirty="0" smtClean="0"/>
              <a:t>Directory </a:t>
            </a:r>
            <a:r>
              <a:rPr lang="en-US" altLang="zh-CN" b="1" dirty="0" smtClean="0"/>
              <a:t>node</a:t>
            </a:r>
            <a:r>
              <a:rPr lang="en-US" altLang="zh-CN" dirty="0" smtClean="0"/>
              <a:t> </a:t>
            </a:r>
            <a:r>
              <a:rPr lang="en-US" altLang="zh-CN" dirty="0" smtClean="0"/>
              <a:t>is</a:t>
            </a:r>
            <a:r>
              <a:rPr lang="zh-CN" altLang="en-US" dirty="0" smtClean="0"/>
              <a:t> </a:t>
            </a:r>
            <a:r>
              <a:rPr lang="en-US" altLang="zh-CN" dirty="0" smtClean="0"/>
              <a:t>an </a:t>
            </a:r>
            <a:r>
              <a:rPr lang="en-US" altLang="zh-CN" dirty="0" smtClean="0"/>
              <a:t>entity that refers to other </a:t>
            </a:r>
            <a:r>
              <a:rPr lang="en-US" altLang="zh-CN" dirty="0" smtClean="0"/>
              <a:t>nodes </a:t>
            </a:r>
            <a:r>
              <a:rPr lang="en-US" altLang="zh-CN" dirty="0" smtClean="0"/>
              <a:t>and contains a table of </a:t>
            </a:r>
            <a:r>
              <a:rPr lang="en-US" altLang="zh-CN" i="1" dirty="0" smtClean="0">
                <a:solidFill>
                  <a:srgbClr val="0070C0"/>
                </a:solidFill>
              </a:rPr>
              <a:t>(</a:t>
            </a:r>
            <a:r>
              <a:rPr lang="en-US" altLang="zh-CN" i="1" dirty="0" smtClean="0">
                <a:solidFill>
                  <a:srgbClr val="0070C0"/>
                </a:solidFill>
              </a:rPr>
              <a:t>node identifier </a:t>
            </a:r>
            <a:r>
              <a:rPr lang="en-US" altLang="zh-CN" i="1" dirty="0" smtClean="0">
                <a:solidFill>
                  <a:srgbClr val="0070C0"/>
                </a:solidFill>
              </a:rPr>
              <a:t>,</a:t>
            </a:r>
            <a:r>
              <a:rPr lang="zh-CN" altLang="en-US" i="1" dirty="0" smtClean="0">
                <a:solidFill>
                  <a:srgbClr val="0070C0"/>
                </a:solidFill>
              </a:rPr>
              <a:t> </a:t>
            </a:r>
            <a:r>
              <a:rPr lang="en-US" altLang="zh-CN" i="1" dirty="0" smtClean="0">
                <a:solidFill>
                  <a:srgbClr val="0070C0"/>
                </a:solidFill>
              </a:rPr>
              <a:t>edge </a:t>
            </a:r>
            <a:r>
              <a:rPr lang="en-US" altLang="zh-CN" i="1" dirty="0" smtClean="0">
                <a:solidFill>
                  <a:srgbClr val="0070C0"/>
                </a:solidFill>
              </a:rPr>
              <a:t>label)</a:t>
            </a:r>
            <a:r>
              <a:rPr lang="zh-CN" altLang="en-US" i="1" dirty="0" smtClean="0">
                <a:solidFill>
                  <a:srgbClr val="0070C0"/>
                </a:solidFill>
              </a:rPr>
              <a:t> </a:t>
            </a:r>
            <a:r>
              <a:rPr lang="en-US" altLang="zh-CN" dirty="0" smtClean="0"/>
              <a:t>pairs.</a:t>
            </a:r>
            <a:endParaRPr lang="en-US" altLang="zh-CN" dirty="0" smtClean="0"/>
          </a:p>
          <a:p>
            <a:pPr>
              <a:spcAft>
                <a:spcPts val="300"/>
              </a:spcAft>
            </a:pPr>
            <a:r>
              <a:rPr lang="en-GB" altLang="zh-CN" dirty="0" smtClean="0"/>
              <a:t>Each </a:t>
            </a:r>
            <a:r>
              <a:rPr lang="en-GB" altLang="zh-CN" dirty="0" smtClean="0">
                <a:solidFill>
                  <a:srgbClr val="0070C0"/>
                </a:solidFill>
              </a:rPr>
              <a:t>path </a:t>
            </a:r>
            <a:r>
              <a:rPr lang="en-GB" altLang="zh-CN" dirty="0" smtClean="0"/>
              <a:t>can be referred to </a:t>
            </a:r>
            <a:endParaRPr lang="en-GB" altLang="zh-CN" b="1" dirty="0" smtClean="0"/>
          </a:p>
          <a:p>
            <a:pPr marL="850392" lvl="1" indent="-457200">
              <a:spcAft>
                <a:spcPts val="300"/>
              </a:spcAft>
              <a:buFont typeface="+mj-lt"/>
              <a:buAutoNum type="arabicPeriod"/>
            </a:pPr>
            <a:r>
              <a:rPr lang="en-GB" altLang="zh-CN" b="1" dirty="0" smtClean="0"/>
              <a:t>Path name</a:t>
            </a:r>
            <a:r>
              <a:rPr lang="en-GB" altLang="zh-CN" dirty="0" smtClean="0"/>
              <a:t> </a:t>
            </a:r>
            <a:r>
              <a:rPr lang="en-GB" altLang="zh-CN" i="1" dirty="0" smtClean="0">
                <a:solidFill>
                  <a:srgbClr val="FF0000"/>
                </a:solidFill>
              </a:rPr>
              <a:t>N:&lt;label-1, label-2, …, label-n&gt;</a:t>
            </a:r>
            <a:r>
              <a:rPr lang="en-GB" altLang="zh-CN" dirty="0" smtClean="0"/>
              <a:t>, </a:t>
            </a:r>
            <a:r>
              <a:rPr lang="en-GB" altLang="zh-CN" i="1" dirty="0" smtClean="0"/>
              <a:t>N</a:t>
            </a:r>
            <a:r>
              <a:rPr lang="en-GB" altLang="zh-CN" dirty="0" smtClean="0"/>
              <a:t> refers to the first node in the path</a:t>
            </a:r>
          </a:p>
          <a:p>
            <a:pPr marL="850392" lvl="1" indent="-457200">
              <a:spcAft>
                <a:spcPts val="300"/>
              </a:spcAft>
              <a:buFont typeface="+mj-lt"/>
              <a:buAutoNum type="arabicPeriod"/>
            </a:pPr>
            <a:r>
              <a:rPr lang="en-GB" altLang="zh-CN" dirty="0" smtClean="0"/>
              <a:t>as a single string separated by a special separator character , e.g., a slash (</a:t>
            </a:r>
            <a:r>
              <a:rPr lang="en-US" altLang="zh-CN" dirty="0" smtClean="0"/>
              <a:t>“/”</a:t>
            </a:r>
            <a:r>
              <a:rPr lang="en-GB"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21" name="组合 20"/>
          <p:cNvGrpSpPr/>
          <p:nvPr/>
        </p:nvGrpSpPr>
        <p:grpSpPr>
          <a:xfrm>
            <a:off x="5508104" y="3429000"/>
            <a:ext cx="3491880" cy="584775"/>
            <a:chOff x="5508104" y="3212976"/>
            <a:chExt cx="3491880" cy="584775"/>
          </a:xfrm>
        </p:grpSpPr>
        <p:sp>
          <p:nvSpPr>
            <p:cNvPr id="8" name="TextBox 7"/>
            <p:cNvSpPr txBox="1"/>
            <p:nvPr/>
          </p:nvSpPr>
          <p:spPr>
            <a:xfrm>
              <a:off x="5652120" y="3212976"/>
              <a:ext cx="3347864" cy="584775"/>
            </a:xfrm>
            <a:prstGeom prst="rect">
              <a:avLst/>
            </a:prstGeom>
            <a:noFill/>
          </p:spPr>
          <p:txBody>
            <a:bodyPr wrap="square" rtlCol="0">
              <a:spAutoFit/>
            </a:bodyPr>
            <a:lstStyle/>
            <a:p>
              <a:r>
                <a:rPr lang="en-US" altLang="zh-CN" sz="1600" dirty="0" smtClean="0">
                  <a:solidFill>
                    <a:srgbClr val="FF0000"/>
                  </a:solidFill>
                  <a:latin typeface="Comic Sans MS" pitchFamily="66" charset="0"/>
                </a:rPr>
                <a:t>Root (node) has only outgoing and no incoming edges</a:t>
              </a:r>
              <a:endParaRPr lang="zh-CN" altLang="en-US" sz="1600" dirty="0">
                <a:solidFill>
                  <a:srgbClr val="FF0000"/>
                </a:solidFill>
                <a:latin typeface="Comic Sans MS" pitchFamily="66" charset="0"/>
              </a:endParaRPr>
            </a:p>
          </p:txBody>
        </p:sp>
        <p:cxnSp>
          <p:nvCxnSpPr>
            <p:cNvPr id="16" name="直接箭头连接符 15"/>
            <p:cNvCxnSpPr/>
            <p:nvPr/>
          </p:nvCxnSpPr>
          <p:spPr>
            <a:xfrm flipH="1">
              <a:off x="5508104" y="3501008"/>
              <a:ext cx="216024" cy="76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8" name="直接箭头连接符 17"/>
          <p:cNvCxnSpPr/>
          <p:nvPr/>
        </p:nvCxnSpPr>
        <p:spPr>
          <a:xfrm>
            <a:off x="1835696" y="1988840"/>
            <a:ext cx="720080" cy="19442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6" name="组合 25"/>
          <p:cNvGrpSpPr/>
          <p:nvPr/>
        </p:nvGrpSpPr>
        <p:grpSpPr>
          <a:xfrm>
            <a:off x="6516216" y="4725144"/>
            <a:ext cx="2627784" cy="1221234"/>
            <a:chOff x="6516216" y="4509120"/>
            <a:chExt cx="2627784" cy="1221234"/>
          </a:xfrm>
        </p:grpSpPr>
        <p:sp>
          <p:nvSpPr>
            <p:cNvPr id="19" name="TextBox 18"/>
            <p:cNvSpPr txBox="1"/>
            <p:nvPr/>
          </p:nvSpPr>
          <p:spPr>
            <a:xfrm>
              <a:off x="6516216" y="4653136"/>
              <a:ext cx="2627784" cy="1077218"/>
            </a:xfrm>
            <a:prstGeom prst="rect">
              <a:avLst/>
            </a:prstGeom>
            <a:noFill/>
          </p:spPr>
          <p:txBody>
            <a:bodyPr wrap="square" rtlCol="0">
              <a:spAutoFit/>
            </a:bodyPr>
            <a:lstStyle/>
            <a:p>
              <a:r>
                <a:rPr lang="en-US" altLang="zh-CN" sz="1600" dirty="0" smtClean="0">
                  <a:solidFill>
                    <a:srgbClr val="FF0000"/>
                  </a:solidFill>
                  <a:latin typeface="Comic Sans MS" pitchFamily="66" charset="0"/>
                </a:rPr>
                <a:t>Node can be represented by different path names if several paths lead to the same node.</a:t>
              </a:r>
              <a:endParaRPr lang="zh-CN" altLang="en-US" sz="1600" dirty="0">
                <a:solidFill>
                  <a:srgbClr val="FF0000"/>
                </a:solidFill>
                <a:latin typeface="Comic Sans MS" pitchFamily="66" charset="0"/>
              </a:endParaRPr>
            </a:p>
          </p:txBody>
        </p:sp>
        <p:cxnSp>
          <p:nvCxnSpPr>
            <p:cNvPr id="25" name="直接箭头连接符 24"/>
            <p:cNvCxnSpPr/>
            <p:nvPr/>
          </p:nvCxnSpPr>
          <p:spPr>
            <a:xfrm flipH="1" flipV="1">
              <a:off x="6876256" y="4509120"/>
              <a:ext cx="144016"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矩形 21"/>
          <p:cNvSpPr/>
          <p:nvPr/>
        </p:nvSpPr>
        <p:spPr>
          <a:xfrm>
            <a:off x="285720" y="3357562"/>
            <a:ext cx="1214446" cy="923330"/>
          </a:xfrm>
          <a:prstGeom prst="rect">
            <a:avLst/>
          </a:prstGeom>
        </p:spPr>
        <p:txBody>
          <a:bodyPr wrap="square">
            <a:spAutoFit/>
          </a:bodyPr>
          <a:lstStyle/>
          <a:p>
            <a:r>
              <a:rPr lang="en-US" altLang="zh-CN" dirty="0" smtClean="0">
                <a:solidFill>
                  <a:srgbClr val="FF0000"/>
                </a:solidFill>
              </a:rPr>
              <a:t>Directed </a:t>
            </a:r>
            <a:r>
              <a:rPr lang="en-US" altLang="zh-CN" dirty="0" smtClean="0">
                <a:solidFill>
                  <a:srgbClr val="FF0000"/>
                </a:solidFill>
              </a:rPr>
              <a:t>acyclic</a:t>
            </a:r>
          </a:p>
          <a:p>
            <a:r>
              <a:rPr lang="en-US" altLang="zh-CN" dirty="0" smtClean="0">
                <a:solidFill>
                  <a:srgbClr val="FF0000"/>
                </a:solidFill>
              </a:rPr>
              <a:t>graph</a:t>
            </a:r>
            <a:endParaRPr lang="zh-CN" altLang="en-US" dirty="0">
              <a:solidFill>
                <a:srgbClr val="FF0000"/>
              </a:solidFill>
            </a:endParaRPr>
          </a:p>
        </p:txBody>
      </p:sp>
      <p:sp>
        <p:nvSpPr>
          <p:cNvPr id="23" name="灯片编号占位符 22"/>
          <p:cNvSpPr>
            <a:spLocks noGrp="1"/>
          </p:cNvSpPr>
          <p:nvPr>
            <p:ph type="sldNum" sz="quarter" idx="12"/>
          </p:nvPr>
        </p:nvSpPr>
        <p:spPr/>
        <p:txBody>
          <a:bodyPr/>
          <a:lstStyle/>
          <a:p>
            <a:fld id="{0C913308-F349-4B6D-A68A-DD1791B4A57B}" type="slidenum">
              <a:rPr lang="zh-CN" altLang="en-US" smtClean="0"/>
              <a:pPr/>
              <a:t>34</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To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653210"/>
          </a:xfrm>
        </p:spPr>
        <p:txBody>
          <a:bodyPr>
            <a:normAutofit fontScale="90000"/>
          </a:bodyPr>
          <a:lstStyle/>
          <a:p>
            <a:r>
              <a:rPr lang="en-US" altLang="zh-CN" dirty="0" smtClean="0"/>
              <a:t>Name space</a:t>
            </a:r>
            <a:endParaRPr lang="zh-CN" altLang="en-US" dirty="0"/>
          </a:p>
        </p:txBody>
      </p:sp>
      <p:sp>
        <p:nvSpPr>
          <p:cNvPr id="3" name="内容占位符 2"/>
          <p:cNvSpPr>
            <a:spLocks noGrp="1"/>
          </p:cNvSpPr>
          <p:nvPr>
            <p:ph idx="1"/>
          </p:nvPr>
        </p:nvSpPr>
        <p:spPr>
          <a:xfrm>
            <a:off x="457200" y="1500174"/>
            <a:ext cx="8229600" cy="4824426"/>
          </a:xfrm>
        </p:spPr>
        <p:txBody>
          <a:bodyPr>
            <a:normAutofit fontScale="92500" lnSpcReduction="10000"/>
          </a:bodyPr>
          <a:lstStyle/>
          <a:p>
            <a:r>
              <a:rPr lang="en-US" altLang="zh-CN" dirty="0" smtClean="0"/>
              <a:t>N</a:t>
            </a:r>
            <a:r>
              <a:rPr lang="en-US" altLang="zh-CN" dirty="0" smtClean="0"/>
              <a:t>ames </a:t>
            </a:r>
            <a:r>
              <a:rPr lang="en-US" altLang="zh-CN" dirty="0" smtClean="0"/>
              <a:t>are always organized in a name space</a:t>
            </a:r>
            <a:r>
              <a:rPr lang="en-US" altLang="zh-CN" dirty="0" smtClean="0"/>
              <a:t>.</a:t>
            </a:r>
          </a:p>
          <a:p>
            <a:r>
              <a:rPr lang="en-US" altLang="zh-CN" dirty="0" smtClean="0"/>
              <a:t>In many cases, a name </a:t>
            </a:r>
            <a:r>
              <a:rPr lang="en-US" altLang="zh-CN" dirty="0" smtClean="0"/>
              <a:t>space is </a:t>
            </a:r>
            <a:r>
              <a:rPr lang="en-US" altLang="zh-CN" dirty="0" smtClean="0"/>
              <a:t>also strictly </a:t>
            </a:r>
            <a:r>
              <a:rPr lang="en-US" altLang="zh-CN" dirty="0" smtClean="0">
                <a:solidFill>
                  <a:srgbClr val="FF0000"/>
                </a:solidFill>
              </a:rPr>
              <a:t>hierarchical</a:t>
            </a:r>
            <a:r>
              <a:rPr lang="en-US" altLang="zh-CN" dirty="0" smtClean="0"/>
              <a:t> in the sense that the </a:t>
            </a:r>
            <a:r>
              <a:rPr lang="en-US" altLang="zh-CN" dirty="0" smtClean="0">
                <a:solidFill>
                  <a:srgbClr val="FF0000"/>
                </a:solidFill>
              </a:rPr>
              <a:t>naming graph </a:t>
            </a:r>
            <a:r>
              <a:rPr lang="en-US" altLang="zh-CN" dirty="0" smtClean="0"/>
              <a:t>is organized </a:t>
            </a:r>
            <a:r>
              <a:rPr lang="en-US" altLang="zh-CN" dirty="0" smtClean="0"/>
              <a:t>as </a:t>
            </a:r>
            <a:r>
              <a:rPr lang="en-US" altLang="zh-CN" dirty="0" smtClean="0">
                <a:solidFill>
                  <a:srgbClr val="FF0000"/>
                </a:solidFill>
              </a:rPr>
              <a:t>a </a:t>
            </a:r>
            <a:r>
              <a:rPr lang="en-US" altLang="zh-CN" dirty="0" smtClean="0">
                <a:solidFill>
                  <a:srgbClr val="FF0000"/>
                </a:solidFill>
              </a:rPr>
              <a:t>tree</a:t>
            </a:r>
            <a:r>
              <a:rPr lang="en-US" altLang="zh-CN" dirty="0" smtClean="0"/>
              <a:t>.</a:t>
            </a:r>
          </a:p>
          <a:p>
            <a:pPr>
              <a:spcBef>
                <a:spcPts val="1200"/>
              </a:spcBef>
              <a:buNone/>
            </a:pPr>
            <a:r>
              <a:rPr lang="en-US" altLang="zh-CN" dirty="0" smtClean="0"/>
              <a:t>We </a:t>
            </a:r>
            <a:r>
              <a:rPr lang="en-US" altLang="zh-CN" dirty="0" smtClean="0"/>
              <a:t>can easily store all kinds of </a:t>
            </a:r>
            <a:r>
              <a:rPr lang="en-US" altLang="zh-CN" dirty="0" smtClean="0">
                <a:solidFill>
                  <a:srgbClr val="FF0000"/>
                </a:solidFill>
              </a:rPr>
              <a:t>attributes </a:t>
            </a:r>
            <a:r>
              <a:rPr lang="en-US" altLang="zh-CN" dirty="0" smtClean="0"/>
              <a:t>in a node</a:t>
            </a:r>
          </a:p>
          <a:p>
            <a:r>
              <a:rPr lang="en-US" altLang="zh-CN" dirty="0" smtClean="0"/>
              <a:t>Type of the entity</a:t>
            </a:r>
          </a:p>
          <a:p>
            <a:r>
              <a:rPr lang="en-US" altLang="zh-CN" dirty="0" smtClean="0"/>
              <a:t>An identifier for that entity</a:t>
            </a:r>
          </a:p>
          <a:p>
            <a:r>
              <a:rPr lang="en-US" altLang="zh-CN" dirty="0" smtClean="0"/>
              <a:t>Address of the entity’s location</a:t>
            </a:r>
          </a:p>
          <a:p>
            <a:r>
              <a:rPr lang="en-US" altLang="zh-CN" dirty="0" smtClean="0"/>
              <a:t>Nicknames</a:t>
            </a:r>
          </a:p>
          <a:p>
            <a:r>
              <a:rPr lang="en-US" altLang="zh-CN" dirty="0" smtClean="0"/>
              <a:t>...</a:t>
            </a:r>
          </a:p>
          <a:p>
            <a:pPr>
              <a:buNone/>
            </a:pPr>
            <a:r>
              <a:rPr lang="en-US" altLang="zh-CN" dirty="0" smtClean="0"/>
              <a:t>Note</a:t>
            </a:r>
          </a:p>
          <a:p>
            <a:r>
              <a:rPr lang="en-US" altLang="zh-CN" dirty="0" smtClean="0">
                <a:solidFill>
                  <a:srgbClr val="0070C0"/>
                </a:solidFill>
              </a:rPr>
              <a:t>Directory nodes can also have attributes</a:t>
            </a:r>
            <a:r>
              <a:rPr lang="en-US" altLang="zh-CN" dirty="0" smtClean="0"/>
              <a:t>, besides just storing a directory </a:t>
            </a:r>
            <a:r>
              <a:rPr lang="en-US" altLang="zh-CN" dirty="0" smtClean="0"/>
              <a:t>table with </a:t>
            </a:r>
            <a:r>
              <a:rPr lang="en-US" altLang="zh-CN" dirty="0" smtClean="0"/>
              <a:t>(identifier, label) pairs.</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2" descr="Image result for MEMO + cartoon"/>
          <p:cNvPicPr>
            <a:picLocks noChangeAspect="1" noChangeArrowheads="1"/>
          </p:cNvPicPr>
          <p:nvPr/>
        </p:nvPicPr>
        <p:blipFill>
          <a:blip r:embed="rId2"/>
          <a:srcRect/>
          <a:stretch>
            <a:fillRect/>
          </a:stretch>
        </p:blipFill>
        <p:spPr bwMode="auto">
          <a:xfrm rot="21423484">
            <a:off x="1662190" y="4809672"/>
            <a:ext cx="929714" cy="770030"/>
          </a:xfrm>
          <a:prstGeom prst="rect">
            <a:avLst/>
          </a:prstGeom>
          <a:noFill/>
        </p:spPr>
      </p:pic>
      <p:sp>
        <p:nvSpPr>
          <p:cNvPr id="8" name="灯片编号占位符 7"/>
          <p:cNvSpPr>
            <a:spLocks noGrp="1"/>
          </p:cNvSpPr>
          <p:nvPr>
            <p:ph type="sldNum" sz="quarter" idx="12"/>
          </p:nvPr>
        </p:nvSpPr>
        <p:spPr/>
        <p:txBody>
          <a:bodyPr/>
          <a:lstStyle/>
          <a:p>
            <a:fld id="{0C913308-F349-4B6D-A68A-DD1791B4A57B}" type="slidenum">
              <a:rPr lang="zh-CN" altLang="en-US" smtClean="0"/>
              <a:pPr/>
              <a:t>35</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780696"/>
          </a:xfrm>
        </p:spPr>
        <p:txBody>
          <a:bodyPr>
            <a:normAutofit fontScale="90000"/>
          </a:bodyPr>
          <a:lstStyle/>
          <a:p>
            <a:r>
              <a:rPr lang="en-US" altLang="zh-CN" dirty="0" smtClean="0"/>
              <a:t>Name Resolution</a:t>
            </a:r>
            <a:endParaRPr lang="zh-CN" altLang="en-US" dirty="0"/>
          </a:p>
        </p:txBody>
      </p:sp>
      <p:sp>
        <p:nvSpPr>
          <p:cNvPr id="3" name="内容占位符 2"/>
          <p:cNvSpPr>
            <a:spLocks noGrp="1"/>
          </p:cNvSpPr>
          <p:nvPr>
            <p:ph idx="1"/>
          </p:nvPr>
        </p:nvSpPr>
        <p:spPr>
          <a:xfrm>
            <a:off x="457200" y="1268760"/>
            <a:ext cx="8229600" cy="5112568"/>
          </a:xfrm>
        </p:spPr>
        <p:txBody>
          <a:bodyPr>
            <a:normAutofit lnSpcReduction="10000"/>
          </a:bodyPr>
          <a:lstStyle/>
          <a:p>
            <a:pPr>
              <a:spcAft>
                <a:spcPts val="600"/>
              </a:spcAft>
            </a:pPr>
            <a:r>
              <a:rPr lang="en-US" altLang="zh-CN" b="1" dirty="0" smtClean="0"/>
              <a:t>Name resolution</a:t>
            </a:r>
            <a:r>
              <a:rPr lang="en-US" altLang="zh-CN" dirty="0" smtClean="0"/>
              <a:t>: the process of looking up a name </a:t>
            </a:r>
          </a:p>
          <a:p>
            <a:pPr>
              <a:spcAft>
                <a:spcPts val="600"/>
              </a:spcAft>
            </a:pPr>
            <a:r>
              <a:rPr lang="en-US" altLang="zh-CN" b="1" dirty="0" smtClean="0"/>
              <a:t>Closure mechanism: </a:t>
            </a:r>
            <a:r>
              <a:rPr lang="en-US" altLang="zh-CN" dirty="0" smtClean="0"/>
              <a:t>The mechanism to select the implicit context from </a:t>
            </a:r>
            <a:r>
              <a:rPr lang="en-US" altLang="zh-CN" dirty="0" smtClean="0"/>
              <a:t>which to </a:t>
            </a:r>
            <a:r>
              <a:rPr lang="en-US" altLang="zh-CN" dirty="0" smtClean="0"/>
              <a:t>start name </a:t>
            </a:r>
            <a:r>
              <a:rPr lang="en-US" altLang="zh-CN" dirty="0" smtClean="0"/>
              <a:t>resolution.</a:t>
            </a:r>
            <a:endParaRPr lang="en-US" altLang="zh-CN" dirty="0" smtClean="0"/>
          </a:p>
          <a:p>
            <a:pPr lvl="1">
              <a:spcAft>
                <a:spcPts val="600"/>
              </a:spcAft>
            </a:pPr>
            <a:r>
              <a:rPr lang="en-US" altLang="zh-CN" dirty="0" smtClean="0"/>
              <a:t>www.seu.edu.cn: start at a DNS name server</a:t>
            </a:r>
          </a:p>
          <a:p>
            <a:pPr lvl="1">
              <a:spcAft>
                <a:spcPts val="600"/>
              </a:spcAft>
            </a:pPr>
            <a:r>
              <a:rPr lang="en-US" altLang="zh-CN" dirty="0" smtClean="0"/>
              <a:t>/</a:t>
            </a:r>
            <a:r>
              <a:rPr lang="en-US" altLang="zh-CN" dirty="0" smtClean="0"/>
              <a:t>home/</a:t>
            </a:r>
            <a:r>
              <a:rPr lang="en-US" altLang="zh-CN" dirty="0" err="1" smtClean="0"/>
              <a:t>steen</a:t>
            </a:r>
            <a:r>
              <a:rPr lang="en-US" altLang="zh-CN" dirty="0" smtClean="0"/>
              <a:t>/</a:t>
            </a:r>
            <a:r>
              <a:rPr lang="en-US" altLang="zh-CN" dirty="0" err="1" smtClean="0"/>
              <a:t>mbox</a:t>
            </a:r>
            <a:r>
              <a:rPr lang="en-US" altLang="zh-CN" dirty="0" smtClean="0"/>
              <a:t>: start at the local NFS(Network File System) file server (possible recursive search)</a:t>
            </a:r>
          </a:p>
          <a:p>
            <a:pPr lvl="1">
              <a:spcAft>
                <a:spcPts val="600"/>
              </a:spcAft>
            </a:pPr>
            <a:r>
              <a:rPr lang="en-US" altLang="zh-CN" dirty="0" smtClean="0"/>
              <a:t>0031204447784: dial a phone number</a:t>
            </a:r>
          </a:p>
          <a:p>
            <a:pPr lvl="1">
              <a:spcAft>
                <a:spcPts val="600"/>
              </a:spcAft>
            </a:pPr>
            <a:r>
              <a:rPr lang="en-US" altLang="zh-CN" dirty="0" smtClean="0"/>
              <a:t>58.192.112.13: route to the SEU Web server</a:t>
            </a:r>
          </a:p>
          <a:p>
            <a:pPr>
              <a:spcAft>
                <a:spcPts val="600"/>
              </a:spcAft>
            </a:pPr>
            <a:r>
              <a:rPr lang="en-US" altLang="zh-CN" b="1" dirty="0" smtClean="0"/>
              <a:t>NOTE: </a:t>
            </a:r>
            <a:r>
              <a:rPr lang="en-US" altLang="zh-CN" dirty="0" smtClean="0"/>
              <a:t>Closure mechanisms are necessarily partly </a:t>
            </a:r>
            <a:r>
              <a:rPr lang="en-US" altLang="zh-CN" dirty="0" smtClean="0">
                <a:solidFill>
                  <a:srgbClr val="FF0000"/>
                </a:solidFill>
              </a:rPr>
              <a:t>implicit</a:t>
            </a:r>
            <a:r>
              <a:rPr lang="en-US" altLang="zh-CN" dirty="0" smtClean="0"/>
              <a:t> and may be very different when comparing them to each other.</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矩形 6"/>
          <p:cNvSpPr/>
          <p:nvPr/>
        </p:nvSpPr>
        <p:spPr>
          <a:xfrm>
            <a:off x="3491880" y="2636912"/>
            <a:ext cx="35283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23928" y="3140968"/>
            <a:ext cx="46085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3501008"/>
            <a:ext cx="60486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75856" y="3933056"/>
            <a:ext cx="35283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43808" y="4437112"/>
            <a:ext cx="38164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36</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1+ppt_w/2"/>
                                          </p:val>
                                        </p:tav>
                                      </p:tavLst>
                                    </p:anim>
                                    <p:anim calcmode="lin" valueType="num">
                                      <p:cBhvr additive="base">
                                        <p:cTn id="7" dur="500"/>
                                        <p:tgtEl>
                                          <p:spTgt spid="7"/>
                                        </p:tgtEl>
                                        <p:attrNameLst>
                                          <p:attrName>ppt_y</p:attrName>
                                        </p:attrNameLst>
                                      </p:cBhvr>
                                      <p:tavLst>
                                        <p:tav tm="0">
                                          <p:val>
                                            <p:strVal val="ppt_y"/>
                                          </p:val>
                                        </p:tav>
                                        <p:tav tm="100000">
                                          <p:val>
                                            <p:strVal val="ppt_y"/>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1+ppt_w/2"/>
                                          </p:val>
                                        </p:tav>
                                      </p:tavLst>
                                    </p:anim>
                                    <p:anim calcmode="lin" valueType="num">
                                      <p:cBhvr additive="base">
                                        <p:cTn id="13" dur="500"/>
                                        <p:tgtEl>
                                          <p:spTgt spid="8"/>
                                        </p:tgtEl>
                                        <p:attrNameLst>
                                          <p:attrName>ppt_y</p:attrName>
                                        </p:attrNameLst>
                                      </p:cBhvr>
                                      <p:tavLst>
                                        <p:tav tm="0">
                                          <p:val>
                                            <p:strVal val="ppt_y"/>
                                          </p:val>
                                        </p:tav>
                                        <p:tav tm="100000">
                                          <p:val>
                                            <p:strVal val="ppt_y"/>
                                          </p:val>
                                        </p:tav>
                                      </p:tavLst>
                                    </p:anim>
                                    <p:set>
                                      <p:cBhvr>
                                        <p:cTn id="14" dur="1" fill="hold">
                                          <p:stCondLst>
                                            <p:cond delay="499"/>
                                          </p:stCondLst>
                                        </p:cTn>
                                        <p:tgtEl>
                                          <p:spTgt spid="8"/>
                                        </p:tgtEl>
                                        <p:attrNameLst>
                                          <p:attrName>style.visibility</p:attrName>
                                        </p:attrNameLst>
                                      </p:cBhvr>
                                      <p:to>
                                        <p:strVal val="hidden"/>
                                      </p:to>
                                    </p:set>
                                  </p:childTnLst>
                                </p:cTn>
                              </p:par>
                              <p:par>
                                <p:cTn id="15" presetID="2" presetClass="exit" presetSubtype="2" fill="hold" grpId="0" nodeType="with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1+ppt_w/2"/>
                                          </p:val>
                                        </p:tav>
                                      </p:tavLst>
                                    </p:anim>
                                    <p:anim calcmode="lin" valueType="num">
                                      <p:cBhvr additive="base">
                                        <p:cTn id="17" dur="500"/>
                                        <p:tgtEl>
                                          <p:spTgt spid="9"/>
                                        </p:tgtEl>
                                        <p:attrNameLst>
                                          <p:attrName>ppt_y</p:attrName>
                                        </p:attrNameLst>
                                      </p:cBhvr>
                                      <p:tavLst>
                                        <p:tav tm="0">
                                          <p:val>
                                            <p:strVal val="ppt_y"/>
                                          </p:val>
                                        </p:tav>
                                        <p:tav tm="100000">
                                          <p:val>
                                            <p:strVal val="ppt_y"/>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0"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1+ppt_w/2"/>
                                          </p:val>
                                        </p:tav>
                                      </p:tavLst>
                                    </p:anim>
                                    <p:anim calcmode="lin" valueType="num">
                                      <p:cBhvr additive="base">
                                        <p:cTn id="23" dur="500"/>
                                        <p:tgtEl>
                                          <p:spTgt spid="10"/>
                                        </p:tgtEl>
                                        <p:attrNameLst>
                                          <p:attrName>ppt_y</p:attrName>
                                        </p:attrNameLst>
                                      </p:cBhvr>
                                      <p:tavLst>
                                        <p:tav tm="0">
                                          <p:val>
                                            <p:strVal val="ppt_y"/>
                                          </p:val>
                                        </p:tav>
                                        <p:tav tm="100000">
                                          <p:val>
                                            <p:strVal val="ppt_y"/>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0" nodeType="clickEffect">
                                  <p:stCondLst>
                                    <p:cond delay="0"/>
                                  </p:stCondLst>
                                  <p:childTnLst>
                                    <p:anim calcmode="lin" valueType="num">
                                      <p:cBhvr additive="base">
                                        <p:cTn id="28" dur="500"/>
                                        <p:tgtEl>
                                          <p:spTgt spid="11"/>
                                        </p:tgtEl>
                                        <p:attrNameLst>
                                          <p:attrName>ppt_x</p:attrName>
                                        </p:attrNameLst>
                                      </p:cBhvr>
                                      <p:tavLst>
                                        <p:tav tm="0">
                                          <p:val>
                                            <p:strVal val="ppt_x"/>
                                          </p:val>
                                        </p:tav>
                                        <p:tav tm="100000">
                                          <p:val>
                                            <p:strVal val="1+ppt_w/2"/>
                                          </p:val>
                                        </p:tav>
                                      </p:tavLst>
                                    </p:anim>
                                    <p:anim calcmode="lin" valueType="num">
                                      <p:cBhvr additive="base">
                                        <p:cTn id="29" dur="500"/>
                                        <p:tgtEl>
                                          <p:spTgt spid="11"/>
                                        </p:tgtEl>
                                        <p:attrNameLst>
                                          <p:attrName>ppt_y</p:attrName>
                                        </p:attrNameLst>
                                      </p:cBhvr>
                                      <p:tavLst>
                                        <p:tav tm="0">
                                          <p:val>
                                            <p:strVal val="ppt_y"/>
                                          </p:val>
                                        </p:tav>
                                        <p:tav tm="100000">
                                          <p:val>
                                            <p:strVal val="ppt_y"/>
                                          </p:val>
                                        </p:tav>
                                      </p:tavLst>
                                    </p:anim>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08688"/>
          </a:xfrm>
        </p:spPr>
        <p:txBody>
          <a:bodyPr>
            <a:normAutofit fontScale="90000"/>
          </a:bodyPr>
          <a:lstStyle/>
          <a:p>
            <a:r>
              <a:rPr lang="en-US" altLang="zh-CN" dirty="0" smtClean="0"/>
              <a:t>Name Resolution: Linking</a:t>
            </a:r>
            <a:endParaRPr lang="zh-CN" altLang="en-US" dirty="0"/>
          </a:p>
        </p:txBody>
      </p:sp>
      <p:sp>
        <p:nvSpPr>
          <p:cNvPr id="3" name="内容占位符 2"/>
          <p:cNvSpPr>
            <a:spLocks noGrp="1"/>
          </p:cNvSpPr>
          <p:nvPr>
            <p:ph idx="1"/>
          </p:nvPr>
        </p:nvSpPr>
        <p:spPr>
          <a:xfrm>
            <a:off x="72008" y="1124744"/>
            <a:ext cx="9036496" cy="2448272"/>
          </a:xfrm>
        </p:spPr>
        <p:txBody>
          <a:bodyPr/>
          <a:lstStyle/>
          <a:p>
            <a:pPr>
              <a:buNone/>
            </a:pPr>
            <a:r>
              <a:rPr lang="en-US" altLang="zh-CN" sz="2400" dirty="0" smtClean="0"/>
              <a:t>Two ways to implement an </a:t>
            </a:r>
            <a:r>
              <a:rPr lang="en-US" altLang="zh-CN" sz="2400" b="1" dirty="0" smtClean="0">
                <a:solidFill>
                  <a:srgbClr val="FF0000"/>
                </a:solidFill>
              </a:rPr>
              <a:t>alias</a:t>
            </a:r>
            <a:r>
              <a:rPr lang="en-US" altLang="zh-CN" sz="2400" dirty="0" smtClean="0"/>
              <a:t> (another name for the same entity)</a:t>
            </a:r>
          </a:p>
          <a:p>
            <a:pPr marL="880110" lvl="1" indent="-514350">
              <a:buFont typeface="+mj-lt"/>
              <a:buAutoNum type="arabicPeriod"/>
            </a:pPr>
            <a:r>
              <a:rPr lang="en-US" altLang="zh-CN" sz="2000" b="1" dirty="0" smtClean="0"/>
              <a:t>Hard links </a:t>
            </a:r>
            <a:r>
              <a:rPr lang="en-US" altLang="zh-CN" sz="2000" dirty="0" smtClean="0"/>
              <a:t>(in UNIX terminology):</a:t>
            </a:r>
            <a:r>
              <a:rPr lang="en-US" altLang="zh-CN" sz="2000" b="1" dirty="0" smtClean="0"/>
              <a:t> </a:t>
            </a:r>
            <a:r>
              <a:rPr lang="en-US" altLang="zh-CN" sz="2000" dirty="0" smtClean="0"/>
              <a:t>To allow multiple </a:t>
            </a:r>
            <a:r>
              <a:rPr lang="en-US" altLang="zh-CN" sz="2000" dirty="0" smtClean="0">
                <a:solidFill>
                  <a:srgbClr val="0070C0"/>
                </a:solidFill>
              </a:rPr>
              <a:t>absolute paths</a:t>
            </a:r>
            <a:r>
              <a:rPr lang="en-US" altLang="zh-CN" sz="2000" dirty="0" smtClean="0"/>
              <a:t>’ names to refer to the same node in a naming graph (like n5 in slide </a:t>
            </a:r>
            <a:r>
              <a:rPr lang="en-US" altLang="zh-CN" sz="2000" dirty="0" smtClean="0"/>
              <a:t>34)</a:t>
            </a:r>
            <a:endParaRPr lang="en-US" altLang="zh-CN" sz="2000" dirty="0" smtClean="0"/>
          </a:p>
          <a:p>
            <a:pPr marL="880110" lvl="1" indent="-514350">
              <a:buFont typeface="+mj-lt"/>
              <a:buAutoNum type="arabicPeriod"/>
            </a:pPr>
            <a:r>
              <a:rPr lang="en-US" altLang="zh-CN" sz="2000" b="1" dirty="0" smtClean="0"/>
              <a:t>Symbolic links (</a:t>
            </a:r>
            <a:r>
              <a:rPr lang="en-US" altLang="zh-CN" sz="2000" dirty="0" smtClean="0"/>
              <a:t>in UNIX terminology):</a:t>
            </a:r>
            <a:r>
              <a:rPr lang="en-US" altLang="zh-CN" sz="2000" b="1" dirty="0" smtClean="0"/>
              <a:t> </a:t>
            </a:r>
            <a:r>
              <a:rPr lang="en-US" altLang="zh-CN" sz="2000" dirty="0" smtClean="0"/>
              <a:t>To represent an entity by a leaf node, but instead of storing the address or state of that entity, the node stores </a:t>
            </a:r>
            <a:r>
              <a:rPr lang="en-US" altLang="zh-CN" sz="2000" dirty="0" smtClean="0">
                <a:solidFill>
                  <a:srgbClr val="0070C0"/>
                </a:solidFill>
              </a:rPr>
              <a:t>an absolute path name</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1026" name="Picture 2" descr="05-11"/>
          <p:cNvPicPr>
            <a:picLocks noChangeAspect="1" noChangeArrowheads="1"/>
          </p:cNvPicPr>
          <p:nvPr/>
        </p:nvPicPr>
        <p:blipFill>
          <a:blip r:embed="rId2" cstate="print"/>
          <a:srcRect/>
          <a:stretch>
            <a:fillRect/>
          </a:stretch>
        </p:blipFill>
        <p:spPr bwMode="auto">
          <a:xfrm>
            <a:off x="1115616" y="3604979"/>
            <a:ext cx="7012305" cy="2920365"/>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37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7158" y="4714884"/>
            <a:ext cx="8501122" cy="17145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2" name="矩形 21"/>
          <p:cNvSpPr/>
          <p:nvPr/>
        </p:nvSpPr>
        <p:spPr>
          <a:xfrm>
            <a:off x="357158" y="2714620"/>
            <a:ext cx="8501122" cy="19288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矩形 20"/>
          <p:cNvSpPr/>
          <p:nvPr/>
        </p:nvSpPr>
        <p:spPr>
          <a:xfrm>
            <a:off x="357158" y="1357298"/>
            <a:ext cx="8501122" cy="1285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500042"/>
            <a:ext cx="8229600" cy="780696"/>
          </a:xfrm>
        </p:spPr>
        <p:txBody>
          <a:bodyPr>
            <a:normAutofit fontScale="90000"/>
          </a:bodyPr>
          <a:lstStyle/>
          <a:p>
            <a:r>
              <a:rPr lang="en-US" altLang="zh-CN" dirty="0" smtClean="0"/>
              <a:t>Name Resolution: Mounting (1)</a:t>
            </a:r>
            <a:endParaRPr lang="zh-CN" altLang="en-US" dirty="0"/>
          </a:p>
        </p:txBody>
      </p:sp>
      <p:sp>
        <p:nvSpPr>
          <p:cNvPr id="3" name="内容占位符 2"/>
          <p:cNvSpPr>
            <a:spLocks noGrp="1"/>
          </p:cNvSpPr>
          <p:nvPr>
            <p:ph idx="1"/>
          </p:nvPr>
        </p:nvSpPr>
        <p:spPr>
          <a:xfrm>
            <a:off x="285720" y="1428736"/>
            <a:ext cx="8572560" cy="5072098"/>
          </a:xfrm>
        </p:spPr>
        <p:txBody>
          <a:bodyPr>
            <a:normAutofit fontScale="85000" lnSpcReduction="20000"/>
          </a:bodyPr>
          <a:lstStyle/>
          <a:p>
            <a:r>
              <a:rPr lang="en-US" altLang="zh-CN" dirty="0" smtClean="0"/>
              <a:t>Name resolution as described so far takes place completely within a single name space</a:t>
            </a:r>
          </a:p>
          <a:p>
            <a:r>
              <a:rPr lang="en-US" altLang="zh-CN" dirty="0" smtClean="0"/>
              <a:t>Name resolution can also be used to </a:t>
            </a:r>
            <a:r>
              <a:rPr lang="en-US" altLang="zh-CN" dirty="0" smtClean="0">
                <a:solidFill>
                  <a:srgbClr val="FF0000"/>
                </a:solidFill>
              </a:rPr>
              <a:t>merge different name spaces</a:t>
            </a:r>
            <a:r>
              <a:rPr lang="en-US" altLang="zh-CN" dirty="0" smtClean="0"/>
              <a:t> in a transparent </a:t>
            </a:r>
            <a:r>
              <a:rPr lang="en-US" altLang="zh-CN" dirty="0" smtClean="0"/>
              <a:t>way through </a:t>
            </a:r>
            <a:r>
              <a:rPr lang="en-US" altLang="zh-CN" dirty="0" smtClean="0">
                <a:solidFill>
                  <a:srgbClr val="FF0000"/>
                </a:solidFill>
              </a:rPr>
              <a:t>mounting.</a:t>
            </a:r>
            <a:endParaRPr lang="en-US" altLang="zh-CN" dirty="0" smtClean="0">
              <a:solidFill>
                <a:srgbClr val="FF0000"/>
              </a:solidFill>
            </a:endParaRPr>
          </a:p>
          <a:p>
            <a:pPr>
              <a:spcBef>
                <a:spcPts val="1200"/>
              </a:spcBef>
              <a:buNone/>
            </a:pPr>
            <a:r>
              <a:rPr lang="en-US" altLang="zh-CN" b="1" dirty="0" smtClean="0"/>
              <a:t>Terminology</a:t>
            </a:r>
          </a:p>
          <a:p>
            <a:r>
              <a:rPr lang="en-US" altLang="zh-CN" dirty="0" smtClean="0">
                <a:solidFill>
                  <a:srgbClr val="FF0000"/>
                </a:solidFill>
              </a:rPr>
              <a:t>Foreign name space:</a:t>
            </a:r>
            <a:r>
              <a:rPr lang="en-US" altLang="zh-CN" dirty="0" smtClean="0"/>
              <a:t> the name space that needs to be accessed</a:t>
            </a:r>
          </a:p>
          <a:p>
            <a:r>
              <a:rPr lang="en-US" altLang="zh-CN" dirty="0" smtClean="0">
                <a:solidFill>
                  <a:srgbClr val="FF0000"/>
                </a:solidFill>
              </a:rPr>
              <a:t>Mount point: </a:t>
            </a:r>
            <a:r>
              <a:rPr lang="en-US" altLang="zh-CN" dirty="0" smtClean="0"/>
              <a:t>the node in the current name space containing the </a:t>
            </a:r>
            <a:r>
              <a:rPr lang="en-US" altLang="zh-CN" dirty="0" smtClean="0"/>
              <a:t>node identifier </a:t>
            </a:r>
            <a:r>
              <a:rPr lang="en-US" altLang="zh-CN" dirty="0" smtClean="0"/>
              <a:t>of the foreign name space</a:t>
            </a:r>
          </a:p>
          <a:p>
            <a:r>
              <a:rPr lang="en-US" altLang="zh-CN" dirty="0" smtClean="0">
                <a:solidFill>
                  <a:srgbClr val="FF0000"/>
                </a:solidFill>
              </a:rPr>
              <a:t>Mounting point:</a:t>
            </a:r>
            <a:r>
              <a:rPr lang="en-US" altLang="zh-CN" dirty="0" smtClean="0"/>
              <a:t> the node in the foreign name space where to </a:t>
            </a:r>
            <a:r>
              <a:rPr lang="en-US" altLang="zh-CN" dirty="0" smtClean="0"/>
              <a:t>continue name resolution</a:t>
            </a:r>
          </a:p>
          <a:p>
            <a:pPr>
              <a:spcBef>
                <a:spcPts val="1200"/>
              </a:spcBef>
              <a:buNone/>
            </a:pPr>
            <a:r>
              <a:rPr lang="en-US" altLang="zh-CN" b="1" dirty="0" smtClean="0"/>
              <a:t>Mounting across a </a:t>
            </a:r>
            <a:r>
              <a:rPr lang="en-US" altLang="zh-CN" b="1" dirty="0" smtClean="0"/>
              <a:t>network </a:t>
            </a:r>
            <a:r>
              <a:rPr lang="en-US" altLang="zh-CN" dirty="0" smtClean="0"/>
              <a:t>requires the following information which is unnecessary in a non-distributed system.</a:t>
            </a:r>
            <a:endParaRPr lang="en-US" altLang="zh-CN" dirty="0" smtClean="0"/>
          </a:p>
          <a:p>
            <a:r>
              <a:rPr lang="en-US" altLang="zh-CN" dirty="0" smtClean="0"/>
              <a:t>The </a:t>
            </a:r>
            <a:r>
              <a:rPr lang="en-US" altLang="zh-CN" dirty="0" smtClean="0"/>
              <a:t>name of an access protocol.</a:t>
            </a:r>
          </a:p>
          <a:p>
            <a:r>
              <a:rPr lang="en-US" altLang="zh-CN" dirty="0" smtClean="0"/>
              <a:t>The </a:t>
            </a:r>
            <a:r>
              <a:rPr lang="en-US" altLang="zh-CN" dirty="0" smtClean="0"/>
              <a:t>name of the server.</a:t>
            </a:r>
          </a:p>
          <a:p>
            <a:r>
              <a:rPr lang="en-US" altLang="zh-CN" dirty="0" smtClean="0"/>
              <a:t>The </a:t>
            </a:r>
            <a:r>
              <a:rPr lang="en-US" altLang="zh-CN" dirty="0" smtClean="0"/>
              <a:t>name of the mounting point in the foreign name space.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24" name="灯片编号占位符 23"/>
          <p:cNvSpPr>
            <a:spLocks noGrp="1"/>
          </p:cNvSpPr>
          <p:nvPr>
            <p:ph type="sldNum" sz="quarter" idx="12"/>
          </p:nvPr>
        </p:nvSpPr>
        <p:spPr/>
        <p:txBody>
          <a:bodyPr/>
          <a:lstStyle/>
          <a:p>
            <a:fld id="{0C913308-F349-4B6D-A68A-DD1791B4A57B}" type="slidenum">
              <a:rPr lang="zh-CN" altLang="en-US" smtClean="0"/>
              <a:pPr/>
              <a:t>38</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srcRect/>
          <a:stretch>
            <a:fillRect/>
          </a:stretch>
        </p:blipFill>
        <p:spPr bwMode="auto">
          <a:xfrm>
            <a:off x="1000100" y="2488100"/>
            <a:ext cx="6215106" cy="4041850"/>
          </a:xfrm>
          <a:prstGeom prst="rect">
            <a:avLst/>
          </a:prstGeom>
          <a:noFill/>
          <a:ln w="9525">
            <a:noFill/>
            <a:miter lim="800000"/>
            <a:headEnd/>
            <a:tailEnd/>
          </a:ln>
          <a:effectLst/>
        </p:spPr>
      </p:pic>
      <p:sp>
        <p:nvSpPr>
          <p:cNvPr id="2" name="标题 1"/>
          <p:cNvSpPr>
            <a:spLocks noGrp="1"/>
          </p:cNvSpPr>
          <p:nvPr>
            <p:ph type="title"/>
          </p:nvPr>
        </p:nvSpPr>
        <p:spPr>
          <a:xfrm>
            <a:off x="457200" y="404664"/>
            <a:ext cx="8229600" cy="780696"/>
          </a:xfrm>
        </p:spPr>
        <p:txBody>
          <a:bodyPr>
            <a:normAutofit fontScale="90000"/>
          </a:bodyPr>
          <a:lstStyle/>
          <a:p>
            <a:r>
              <a:rPr lang="en-US" altLang="zh-CN" dirty="0" smtClean="0"/>
              <a:t>Name Resolution: Mounting (3)</a:t>
            </a:r>
            <a:endParaRPr lang="zh-CN" altLang="en-US" dirty="0"/>
          </a:p>
        </p:txBody>
      </p:sp>
      <p:sp>
        <p:nvSpPr>
          <p:cNvPr id="3" name="内容占位符 2"/>
          <p:cNvSpPr>
            <a:spLocks noGrp="1"/>
          </p:cNvSpPr>
          <p:nvPr>
            <p:ph idx="1"/>
          </p:nvPr>
        </p:nvSpPr>
        <p:spPr>
          <a:xfrm>
            <a:off x="285720" y="1124744"/>
            <a:ext cx="8643998" cy="1872208"/>
          </a:xfrm>
        </p:spPr>
        <p:txBody>
          <a:bodyPr>
            <a:normAutofit/>
          </a:bodyPr>
          <a:lstStyle/>
          <a:p>
            <a:pPr>
              <a:buNone/>
            </a:pPr>
            <a:r>
              <a:rPr lang="en-US" altLang="zh-CN" sz="2000" dirty="0" smtClean="0"/>
              <a:t>Consider the name </a:t>
            </a:r>
            <a:r>
              <a:rPr lang="en-US" altLang="zh-CN" sz="2000" i="1" dirty="0" smtClean="0">
                <a:solidFill>
                  <a:srgbClr val="7030A0"/>
                </a:solidFill>
              </a:rPr>
              <a:t>/</a:t>
            </a:r>
            <a:r>
              <a:rPr lang="en-US" altLang="zh-CN" sz="2000" i="1" dirty="0" smtClean="0">
                <a:solidFill>
                  <a:srgbClr val="7030A0"/>
                </a:solidFill>
              </a:rPr>
              <a:t>remote/vu/</a:t>
            </a:r>
            <a:r>
              <a:rPr lang="en-US" altLang="zh-CN" sz="2000" i="1" dirty="0" err="1" smtClean="0">
                <a:solidFill>
                  <a:srgbClr val="7030A0"/>
                </a:solidFill>
              </a:rPr>
              <a:t>mbox</a:t>
            </a:r>
            <a:r>
              <a:rPr lang="en-US" altLang="zh-CN" sz="2000" i="1" dirty="0" smtClean="0">
                <a:solidFill>
                  <a:srgbClr val="7030A0"/>
                </a:solidFill>
              </a:rPr>
              <a:t>, </a:t>
            </a:r>
            <a:r>
              <a:rPr lang="en-US" altLang="zh-CN" sz="2000" dirty="0" smtClean="0"/>
              <a:t>mounting </a:t>
            </a:r>
            <a:r>
              <a:rPr lang="en-US" altLang="zh-CN" sz="2000" dirty="0" smtClean="0"/>
              <a:t>remote name spaces through a specific access </a:t>
            </a:r>
            <a:r>
              <a:rPr lang="en-US" altLang="zh-CN" sz="2000" dirty="0" smtClean="0"/>
              <a:t>protocol, then </a:t>
            </a:r>
            <a:r>
              <a:rPr lang="en-US" altLang="zh-CN" sz="2000" dirty="0" smtClean="0">
                <a:solidFill>
                  <a:srgbClr val="7030A0"/>
                </a:solidFill>
              </a:rPr>
              <a:t>forming </a:t>
            </a:r>
            <a:r>
              <a:rPr lang="en-US" altLang="zh-CN" sz="2000" dirty="0" smtClean="0">
                <a:solidFill>
                  <a:srgbClr val="7030A0"/>
                </a:solidFill>
              </a:rPr>
              <a:t>a single name space</a:t>
            </a:r>
            <a:r>
              <a:rPr lang="en-US" altLang="zh-CN" sz="2000" dirty="0" smtClean="0">
                <a:solidFill>
                  <a:srgbClr val="7030A0"/>
                </a:solidFill>
              </a:rPr>
              <a:t>.</a:t>
            </a:r>
            <a:endParaRPr lang="en-US" altLang="zh-CN" sz="2000" dirty="0" smtClean="0"/>
          </a:p>
          <a:p>
            <a:r>
              <a:rPr lang="en-US" altLang="zh-CN" sz="2000" dirty="0" smtClean="0"/>
              <a:t>Some </a:t>
            </a:r>
            <a:r>
              <a:rPr lang="en-US" altLang="zh-CN" sz="2000" dirty="0" smtClean="0"/>
              <a:t>loss in performance is noticed compared to accessing locally-available files. </a:t>
            </a: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16" name="组合 15"/>
          <p:cNvGrpSpPr/>
          <p:nvPr/>
        </p:nvGrpSpPr>
        <p:grpSpPr>
          <a:xfrm>
            <a:off x="1142976" y="3071810"/>
            <a:ext cx="8001024" cy="2646595"/>
            <a:chOff x="1765398" y="3573016"/>
            <a:chExt cx="8001024" cy="2646595"/>
          </a:xfrm>
        </p:grpSpPr>
        <p:grpSp>
          <p:nvGrpSpPr>
            <p:cNvPr id="15" name="组合 14"/>
            <p:cNvGrpSpPr/>
            <p:nvPr/>
          </p:nvGrpSpPr>
          <p:grpSpPr>
            <a:xfrm>
              <a:off x="1765398" y="3573016"/>
              <a:ext cx="5715040" cy="2500330"/>
              <a:chOff x="1765398" y="3573016"/>
              <a:chExt cx="5715040" cy="2500330"/>
            </a:xfrm>
          </p:grpSpPr>
          <p:sp>
            <p:nvSpPr>
              <p:cNvPr id="8" name="椭圆 7"/>
              <p:cNvSpPr/>
              <p:nvPr/>
            </p:nvSpPr>
            <p:spPr>
              <a:xfrm>
                <a:off x="1765398" y="3573016"/>
                <a:ext cx="2158530" cy="2071702"/>
              </a:xfrm>
              <a:prstGeom prst="ellipse">
                <a:avLst/>
              </a:prstGeom>
              <a:noFill/>
              <a:ln w="381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FF0000"/>
                  </a:solidFill>
                </a:endParaRPr>
              </a:p>
            </p:txBody>
          </p:sp>
          <p:sp>
            <p:nvSpPr>
              <p:cNvPr id="9" name="椭圆 8"/>
              <p:cNvSpPr/>
              <p:nvPr/>
            </p:nvSpPr>
            <p:spPr>
              <a:xfrm>
                <a:off x="6480306" y="4858900"/>
                <a:ext cx="1000132" cy="1214446"/>
              </a:xfrm>
              <a:prstGeom prst="ellipse">
                <a:avLst/>
              </a:prstGeom>
              <a:noFill/>
              <a:ln w="381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FF0000"/>
                  </a:solidFill>
                </a:endParaRPr>
              </a:p>
            </p:txBody>
          </p:sp>
          <p:cxnSp>
            <p:nvCxnSpPr>
              <p:cNvPr id="11" name="直接连接符 10"/>
              <p:cNvCxnSpPr>
                <a:endCxn id="9" idx="2"/>
              </p:cNvCxnSpPr>
              <p:nvPr/>
            </p:nvCxnSpPr>
            <p:spPr>
              <a:xfrm>
                <a:off x="3908538" y="4930338"/>
                <a:ext cx="2571768" cy="535785"/>
              </a:xfrm>
              <a:prstGeom prst="line">
                <a:avLst/>
              </a:prstGeom>
              <a:ln>
                <a:solidFill>
                  <a:srgbClr val="FF0000"/>
                </a:solidFill>
                <a:prstDash val="dash"/>
              </a:ln>
            </p:spPr>
            <p:style>
              <a:lnRef idx="3">
                <a:schemeClr val="accent1"/>
              </a:lnRef>
              <a:fillRef idx="0">
                <a:schemeClr val="accent1"/>
              </a:fillRef>
              <a:effectRef idx="2">
                <a:schemeClr val="accent1"/>
              </a:effectRef>
              <a:fontRef idx="minor">
                <a:schemeClr val="tx1"/>
              </a:fontRef>
            </p:style>
          </p:cxnSp>
        </p:grpSp>
        <p:sp>
          <p:nvSpPr>
            <p:cNvPr id="12" name="矩形 11"/>
            <p:cNvSpPr/>
            <p:nvPr/>
          </p:nvSpPr>
          <p:spPr>
            <a:xfrm>
              <a:off x="8110238" y="5573280"/>
              <a:ext cx="1656184" cy="646331"/>
            </a:xfrm>
            <a:prstGeom prst="rect">
              <a:avLst/>
            </a:prstGeom>
          </p:spPr>
          <p:txBody>
            <a:bodyPr wrap="square">
              <a:spAutoFit/>
            </a:bodyPr>
            <a:lstStyle/>
            <a:p>
              <a:r>
                <a:rPr lang="en-US" altLang="zh-CN" dirty="0" smtClean="0">
                  <a:solidFill>
                    <a:srgbClr val="FF0000"/>
                  </a:solidFill>
                  <a:latin typeface="Comic Sans MS" pitchFamily="66" charset="0"/>
                </a:rPr>
                <a:t>form a single name space</a:t>
              </a:r>
              <a:endParaRPr lang="zh-CN" altLang="en-US" dirty="0">
                <a:solidFill>
                  <a:srgbClr val="FF0000"/>
                </a:solidFill>
                <a:latin typeface="Comic Sans MS" pitchFamily="66" charset="0"/>
              </a:endParaRPr>
            </a:p>
          </p:txBody>
        </p:sp>
      </p:grpSp>
      <p:sp>
        <p:nvSpPr>
          <p:cNvPr id="20" name="灯片编号占位符 19"/>
          <p:cNvSpPr>
            <a:spLocks noGrp="1"/>
          </p:cNvSpPr>
          <p:nvPr>
            <p:ph type="sldNum" sz="quarter" idx="12"/>
          </p:nvPr>
        </p:nvSpPr>
        <p:spPr/>
        <p:txBody>
          <a:bodyPr/>
          <a:lstStyle/>
          <a:p>
            <a:fld id="{0C913308-F349-4B6D-A68A-DD1791B4A57B}" type="slidenum">
              <a:rPr lang="zh-CN" altLang="en-US" smtClean="0"/>
              <a:pPr/>
              <a:t>39</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924712"/>
          </a:xfrm>
        </p:spPr>
        <p:txBody>
          <a:bodyPr>
            <a:normAutofit/>
          </a:bodyPr>
          <a:lstStyle/>
          <a:p>
            <a:r>
              <a:rPr lang="en-US" altLang="zh-CN" dirty="0" smtClean="0"/>
              <a:t>Names</a:t>
            </a:r>
            <a:endParaRPr lang="zh-CN" altLang="en-US" dirty="0"/>
          </a:p>
        </p:txBody>
      </p:sp>
      <p:sp>
        <p:nvSpPr>
          <p:cNvPr id="3" name="内容占位符 2"/>
          <p:cNvSpPr>
            <a:spLocks noGrp="1"/>
          </p:cNvSpPr>
          <p:nvPr>
            <p:ph idx="1"/>
          </p:nvPr>
        </p:nvSpPr>
        <p:spPr>
          <a:xfrm>
            <a:off x="457200" y="1772816"/>
            <a:ext cx="8229600" cy="4551784"/>
          </a:xfrm>
        </p:spPr>
        <p:txBody>
          <a:bodyPr>
            <a:normAutofit fontScale="85000" lnSpcReduction="20000"/>
          </a:bodyPr>
          <a:lstStyle/>
          <a:p>
            <a:pPr>
              <a:spcAft>
                <a:spcPts val="600"/>
              </a:spcAft>
            </a:pPr>
            <a:r>
              <a:rPr lang="en-US" altLang="zh-CN" b="1" dirty="0" smtClean="0"/>
              <a:t>Names</a:t>
            </a:r>
            <a:r>
              <a:rPr lang="en-US" altLang="zh-CN" dirty="0" smtClean="0"/>
              <a:t> are used to denote </a:t>
            </a:r>
            <a:r>
              <a:rPr lang="en-US" altLang="zh-CN" i="1" dirty="0" smtClean="0">
                <a:solidFill>
                  <a:srgbClr val="FF0000"/>
                </a:solidFill>
              </a:rPr>
              <a:t>entities</a:t>
            </a:r>
            <a:r>
              <a:rPr lang="en-US" altLang="zh-CN" dirty="0" smtClean="0"/>
              <a:t> in a distributed system. </a:t>
            </a:r>
          </a:p>
          <a:p>
            <a:pPr>
              <a:spcAft>
                <a:spcPts val="600"/>
              </a:spcAft>
            </a:pPr>
            <a:r>
              <a:rPr lang="en-US" altLang="zh-CN" dirty="0" smtClean="0">
                <a:solidFill>
                  <a:srgbClr val="0070C0"/>
                </a:solidFill>
              </a:rPr>
              <a:t>An entity in a DS can be anything</a:t>
            </a:r>
            <a:r>
              <a:rPr lang="en-US" altLang="zh-CN" dirty="0" smtClean="0"/>
              <a:t>. </a:t>
            </a:r>
          </a:p>
          <a:p>
            <a:pPr lvl="1">
              <a:spcAft>
                <a:spcPts val="600"/>
              </a:spcAft>
            </a:pPr>
            <a:r>
              <a:rPr lang="en-US" altLang="zh-CN" dirty="0" smtClean="0">
                <a:solidFill>
                  <a:srgbClr val="0070C0"/>
                </a:solidFill>
              </a:rPr>
              <a:t>Typical examples </a:t>
            </a:r>
            <a:r>
              <a:rPr lang="en-US" altLang="zh-CN" dirty="0" smtClean="0"/>
              <a:t>include </a:t>
            </a:r>
            <a:r>
              <a:rPr lang="en-US" altLang="zh-CN" dirty="0" smtClean="0">
                <a:solidFill>
                  <a:srgbClr val="FF0000"/>
                </a:solidFill>
              </a:rPr>
              <a:t>resources</a:t>
            </a:r>
            <a:r>
              <a:rPr lang="en-US" altLang="zh-CN" dirty="0" smtClean="0"/>
              <a:t> such as hosts, printers, disks, and files; </a:t>
            </a:r>
            <a:r>
              <a:rPr lang="en-US" altLang="zh-CN" dirty="0" smtClean="0">
                <a:solidFill>
                  <a:srgbClr val="0070C0"/>
                </a:solidFill>
              </a:rPr>
              <a:t>Other</a:t>
            </a:r>
            <a:r>
              <a:rPr lang="en-US" altLang="zh-CN" dirty="0" smtClean="0"/>
              <a:t> well-known </a:t>
            </a:r>
            <a:r>
              <a:rPr lang="en-US" altLang="zh-CN" dirty="0" smtClean="0">
                <a:solidFill>
                  <a:srgbClr val="0070C0"/>
                </a:solidFill>
              </a:rPr>
              <a:t>examples</a:t>
            </a:r>
            <a:r>
              <a:rPr lang="en-US" altLang="zh-CN" dirty="0" smtClean="0"/>
              <a:t> are processes, users, mailboxes, newsgroups, Web pages, graphical windows, messages, network connections, and so on.</a:t>
            </a:r>
          </a:p>
          <a:p>
            <a:pPr>
              <a:spcAft>
                <a:spcPts val="600"/>
              </a:spcAft>
            </a:pPr>
            <a:r>
              <a:rPr lang="en-US" altLang="zh-CN" dirty="0" smtClean="0"/>
              <a:t>To operate on an entity, we need to access it at an </a:t>
            </a:r>
            <a:r>
              <a:rPr lang="en-US" altLang="zh-CN" dirty="0" smtClean="0">
                <a:solidFill>
                  <a:srgbClr val="FF0000"/>
                </a:solidFill>
              </a:rPr>
              <a:t>access point</a:t>
            </a:r>
            <a:r>
              <a:rPr lang="en-US" altLang="zh-CN" dirty="0" smtClean="0"/>
              <a:t>. </a:t>
            </a:r>
          </a:p>
          <a:p>
            <a:pPr lvl="1">
              <a:spcAft>
                <a:spcPts val="600"/>
              </a:spcAft>
            </a:pPr>
            <a:r>
              <a:rPr lang="en-US" altLang="zh-CN" dirty="0" smtClean="0"/>
              <a:t>Access points are </a:t>
            </a:r>
            <a:r>
              <a:rPr lang="en-US" altLang="zh-CN" u="sng" dirty="0" smtClean="0">
                <a:solidFill>
                  <a:srgbClr val="0070C0"/>
                </a:solidFill>
              </a:rPr>
              <a:t>entities</a:t>
            </a:r>
            <a:r>
              <a:rPr lang="en-US" altLang="zh-CN" dirty="0" smtClean="0">
                <a:solidFill>
                  <a:srgbClr val="0070C0"/>
                </a:solidFill>
              </a:rPr>
              <a:t> </a:t>
            </a:r>
            <a:r>
              <a:rPr lang="en-US" altLang="zh-CN" dirty="0" smtClean="0"/>
              <a:t>that are named by means of an </a:t>
            </a:r>
            <a:r>
              <a:rPr lang="en-US" altLang="zh-CN" dirty="0" smtClean="0">
                <a:solidFill>
                  <a:srgbClr val="FF0000"/>
                </a:solidFill>
              </a:rPr>
              <a:t>address</a:t>
            </a:r>
            <a:r>
              <a:rPr lang="en-US" altLang="zh-CN" dirty="0" smtClean="0"/>
              <a:t>.</a:t>
            </a:r>
          </a:p>
          <a:p>
            <a:pPr>
              <a:spcAft>
                <a:spcPts val="600"/>
              </a:spcAft>
              <a:buNone/>
            </a:pPr>
            <a:endParaRPr lang="en-US" altLang="zh-CN" b="1" dirty="0" smtClean="0"/>
          </a:p>
          <a:p>
            <a:pPr>
              <a:spcAft>
                <a:spcPts val="600"/>
              </a:spcAft>
              <a:buNone/>
            </a:pPr>
            <a:r>
              <a:rPr lang="en-US" altLang="zh-CN" b="1" dirty="0" smtClean="0"/>
              <a:t>Note</a:t>
            </a:r>
          </a:p>
          <a:p>
            <a:pPr>
              <a:spcAft>
                <a:spcPts val="600"/>
              </a:spcAft>
            </a:pPr>
            <a:r>
              <a:rPr lang="en-US" altLang="zh-CN" dirty="0" smtClean="0"/>
              <a:t>A </a:t>
            </a:r>
            <a:r>
              <a:rPr lang="en-US" altLang="zh-CN" dirty="0" smtClean="0">
                <a:solidFill>
                  <a:srgbClr val="FF0000"/>
                </a:solidFill>
              </a:rPr>
              <a:t>location-independent </a:t>
            </a:r>
            <a:r>
              <a:rPr lang="en-US" altLang="zh-CN" dirty="0" smtClean="0"/>
              <a:t>name for an entity E, is </a:t>
            </a:r>
            <a:r>
              <a:rPr lang="en-US" altLang="zh-CN" dirty="0" smtClean="0">
                <a:solidFill>
                  <a:srgbClr val="FF0000"/>
                </a:solidFill>
              </a:rPr>
              <a:t>independent </a:t>
            </a:r>
            <a:r>
              <a:rPr lang="en-US" altLang="zh-CN" dirty="0" smtClean="0"/>
              <a:t>from the </a:t>
            </a:r>
            <a:r>
              <a:rPr lang="en-US" altLang="zh-CN" dirty="0" smtClean="0">
                <a:solidFill>
                  <a:srgbClr val="FF0000"/>
                </a:solidFill>
              </a:rPr>
              <a:t>addresses</a:t>
            </a:r>
            <a:r>
              <a:rPr lang="en-US" altLang="zh-CN" dirty="0" smtClean="0"/>
              <a:t> of the access points offered by 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3076" name="Picture 4"/>
          <p:cNvPicPr>
            <a:picLocks noChangeAspect="1" noChangeArrowheads="1"/>
          </p:cNvPicPr>
          <p:nvPr/>
        </p:nvPicPr>
        <p:blipFill>
          <a:blip r:embed="rId2" cstate="print"/>
          <a:srcRect/>
          <a:stretch>
            <a:fillRect/>
          </a:stretch>
        </p:blipFill>
        <p:spPr bwMode="auto">
          <a:xfrm>
            <a:off x="3725391" y="0"/>
            <a:ext cx="2790825" cy="1638300"/>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6486525" y="0"/>
            <a:ext cx="2657475" cy="1714500"/>
          </a:xfrm>
          <a:prstGeom prst="rect">
            <a:avLst/>
          </a:prstGeom>
          <a:noFill/>
          <a:ln w="9525">
            <a:noFill/>
            <a:miter lim="800000"/>
            <a:headEnd/>
            <a:tailEnd/>
          </a:ln>
        </p:spPr>
      </p:pic>
      <p:pic>
        <p:nvPicPr>
          <p:cNvPr id="10" name="Picture 2" descr="Image result for MEMO + cartoon"/>
          <p:cNvPicPr>
            <a:picLocks noChangeAspect="1" noChangeArrowheads="1"/>
          </p:cNvPicPr>
          <p:nvPr/>
        </p:nvPicPr>
        <p:blipFill>
          <a:blip r:embed="rId4"/>
          <a:srcRect/>
          <a:stretch>
            <a:fillRect/>
          </a:stretch>
        </p:blipFill>
        <p:spPr bwMode="auto">
          <a:xfrm rot="21423484">
            <a:off x="1373126" y="4526916"/>
            <a:ext cx="929714" cy="770030"/>
          </a:xfrm>
          <a:prstGeom prst="rect">
            <a:avLst/>
          </a:prstGeom>
          <a:noFill/>
        </p:spPr>
      </p:pic>
      <p:sp>
        <p:nvSpPr>
          <p:cNvPr id="11" name="灯片编号占位符 10"/>
          <p:cNvSpPr>
            <a:spLocks noGrp="1"/>
          </p:cNvSpPr>
          <p:nvPr>
            <p:ph type="sldNum" sz="quarter" idx="12"/>
          </p:nvPr>
        </p:nvSpPr>
        <p:spPr/>
        <p:txBody>
          <a:bodyPr/>
          <a:lstStyle/>
          <a:p>
            <a:fld id="{0C913308-F349-4B6D-A68A-DD1791B4A57B}" type="slidenum">
              <a:rPr lang="zh-CN" altLang="en-US" smtClean="0"/>
              <a:pPr/>
              <a:t>4</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52704"/>
          </a:xfrm>
        </p:spPr>
        <p:txBody>
          <a:bodyPr>
            <a:normAutofit/>
          </a:bodyPr>
          <a:lstStyle/>
          <a:p>
            <a:r>
              <a:rPr lang="en-US" altLang="zh-CN" sz="4000" dirty="0" smtClean="0"/>
              <a:t>The Implementation of A Name Space</a:t>
            </a:r>
            <a:endParaRPr lang="zh-CN" altLang="en-US" sz="4000" dirty="0"/>
          </a:p>
        </p:txBody>
      </p:sp>
      <p:sp>
        <p:nvSpPr>
          <p:cNvPr id="3" name="内容占位符 2"/>
          <p:cNvSpPr>
            <a:spLocks noGrp="1"/>
          </p:cNvSpPr>
          <p:nvPr>
            <p:ph idx="1"/>
          </p:nvPr>
        </p:nvSpPr>
        <p:spPr>
          <a:xfrm>
            <a:off x="457200" y="1772816"/>
            <a:ext cx="8229600" cy="4551784"/>
          </a:xfrm>
        </p:spPr>
        <p:txBody>
          <a:bodyPr/>
          <a:lstStyle/>
          <a:p>
            <a:r>
              <a:rPr lang="en-GB" altLang="zh-CN" dirty="0" smtClean="0"/>
              <a:t>If a DS is restricted to a </a:t>
            </a:r>
            <a:r>
              <a:rPr lang="en-GB" altLang="zh-CN" u="sng" dirty="0" smtClean="0"/>
              <a:t>LAN</a:t>
            </a:r>
            <a:r>
              <a:rPr lang="en-GB" altLang="zh-CN" dirty="0" smtClean="0"/>
              <a:t>, only </a:t>
            </a:r>
            <a:r>
              <a:rPr lang="en-GB" altLang="zh-CN" u="sng" dirty="0" smtClean="0"/>
              <a:t>a single name server </a:t>
            </a:r>
            <a:r>
              <a:rPr lang="en-GB" altLang="zh-CN" dirty="0" smtClean="0"/>
              <a:t>may be needed to implement a naming service.</a:t>
            </a:r>
          </a:p>
          <a:p>
            <a:r>
              <a:rPr lang="en-GB" altLang="zh-CN" dirty="0" smtClean="0"/>
              <a:t>In </a:t>
            </a:r>
            <a:r>
              <a:rPr lang="en-GB" altLang="zh-CN" dirty="0" smtClean="0">
                <a:solidFill>
                  <a:srgbClr val="FF0000"/>
                </a:solidFill>
              </a:rPr>
              <a:t>large-scale DS </a:t>
            </a:r>
            <a:r>
              <a:rPr lang="en-GB" altLang="zh-CN" dirty="0" smtClean="0"/>
              <a:t>with many entities, it is necessary to </a:t>
            </a:r>
            <a:r>
              <a:rPr lang="en-GB" altLang="zh-CN" dirty="0" smtClean="0">
                <a:solidFill>
                  <a:srgbClr val="FF0000"/>
                </a:solidFill>
              </a:rPr>
              <a:t>distribute </a:t>
            </a:r>
            <a:r>
              <a:rPr lang="en-GB" altLang="zh-CN" dirty="0" smtClean="0"/>
              <a:t>the implementation of a name space over </a:t>
            </a:r>
            <a:r>
              <a:rPr lang="en-GB" altLang="zh-CN" u="sng" dirty="0" smtClean="0"/>
              <a:t>multiple name servers</a:t>
            </a:r>
            <a:r>
              <a:rPr lang="en-GB" altLang="zh-CN" dirty="0" smtClean="0"/>
              <a:t>.</a:t>
            </a:r>
          </a:p>
          <a:p>
            <a:endParaRPr lang="en-GB" altLang="zh-CN" dirty="0" smtClean="0"/>
          </a:p>
          <a:p>
            <a:r>
              <a:rPr lang="en-GB" altLang="zh-CN" dirty="0" smtClean="0"/>
              <a:t>Key points</a:t>
            </a:r>
          </a:p>
          <a:p>
            <a:pPr lvl="1"/>
            <a:r>
              <a:rPr lang="en-GB" altLang="zh-CN" dirty="0" smtClean="0"/>
              <a:t>Name Space Distribution</a:t>
            </a:r>
          </a:p>
          <a:p>
            <a:pPr lvl="1"/>
            <a:r>
              <a:rPr lang="en-GB" altLang="zh-CN" dirty="0" smtClean="0"/>
              <a:t>Implementation of Name Resolution</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40</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08688"/>
          </a:xfrm>
        </p:spPr>
        <p:txBody>
          <a:bodyPr>
            <a:normAutofit fontScale="90000"/>
          </a:bodyPr>
          <a:lstStyle/>
          <a:p>
            <a:r>
              <a:rPr lang="en-GB" altLang="zh-CN" dirty="0" smtClean="0"/>
              <a:t>Name Space Distribution (1)	</a:t>
            </a:r>
            <a:endParaRPr lang="zh-CN" altLang="en-US" dirty="0"/>
          </a:p>
        </p:txBody>
      </p:sp>
      <p:sp>
        <p:nvSpPr>
          <p:cNvPr id="3" name="内容占位符 2"/>
          <p:cNvSpPr>
            <a:spLocks noGrp="1"/>
          </p:cNvSpPr>
          <p:nvPr>
            <p:ph idx="1"/>
          </p:nvPr>
        </p:nvSpPr>
        <p:spPr>
          <a:xfrm>
            <a:off x="457200" y="1556792"/>
            <a:ext cx="8229600" cy="5040560"/>
          </a:xfrm>
        </p:spPr>
        <p:txBody>
          <a:bodyPr>
            <a:normAutofit lnSpcReduction="10000"/>
          </a:bodyPr>
          <a:lstStyle/>
          <a:p>
            <a:pPr>
              <a:spcAft>
                <a:spcPts val="600"/>
              </a:spcAft>
              <a:buNone/>
            </a:pPr>
            <a:r>
              <a:rPr lang="en-GB" altLang="zh-CN" dirty="0" smtClean="0"/>
              <a:t>Name spaces for a large-scale DS are organized hierarchically. Distinguish </a:t>
            </a:r>
            <a:r>
              <a:rPr lang="en-GB" altLang="zh-CN" u="sng" dirty="0" smtClean="0"/>
              <a:t>three layers</a:t>
            </a:r>
            <a:r>
              <a:rPr lang="en-GB" altLang="zh-CN" dirty="0" smtClean="0"/>
              <a:t>:</a:t>
            </a:r>
          </a:p>
          <a:p>
            <a:pPr>
              <a:spcAft>
                <a:spcPts val="600"/>
              </a:spcAft>
            </a:pPr>
            <a:r>
              <a:rPr lang="en-US" altLang="zh-CN" dirty="0" smtClean="0">
                <a:solidFill>
                  <a:srgbClr val="FF0000"/>
                </a:solidFill>
              </a:rPr>
              <a:t>Global level: </a:t>
            </a:r>
            <a:r>
              <a:rPr lang="en-US" altLang="zh-CN" sz="2400" dirty="0" smtClean="0"/>
              <a:t>Consists of the </a:t>
            </a:r>
            <a:r>
              <a:rPr lang="en-US" altLang="zh-CN" sz="2400" dirty="0" smtClean="0">
                <a:solidFill>
                  <a:srgbClr val="0070C0"/>
                </a:solidFill>
              </a:rPr>
              <a:t>high-level</a:t>
            </a:r>
            <a:r>
              <a:rPr lang="en-US" altLang="zh-CN" sz="2400" dirty="0" smtClean="0"/>
              <a:t> directory nodes (incl. root). Nodes are </a:t>
            </a:r>
            <a:r>
              <a:rPr lang="en-US" altLang="zh-CN" sz="2400" dirty="0" smtClean="0">
                <a:solidFill>
                  <a:srgbClr val="0070C0"/>
                </a:solidFill>
              </a:rPr>
              <a:t>stable</a:t>
            </a:r>
            <a:r>
              <a:rPr lang="en-US" altLang="zh-CN" sz="2400" dirty="0" smtClean="0"/>
              <a:t> and may represent different organizations, or groups of organizations.</a:t>
            </a:r>
          </a:p>
          <a:p>
            <a:pPr>
              <a:spcAft>
                <a:spcPts val="600"/>
              </a:spcAft>
            </a:pPr>
            <a:r>
              <a:rPr lang="en-US" altLang="zh-CN" dirty="0" smtClean="0">
                <a:solidFill>
                  <a:srgbClr val="FF0000"/>
                </a:solidFill>
              </a:rPr>
              <a:t>Administrational level: </a:t>
            </a:r>
            <a:r>
              <a:rPr lang="en-US" altLang="zh-CN" sz="2400" dirty="0" smtClean="0"/>
              <a:t>Contains </a:t>
            </a:r>
            <a:r>
              <a:rPr lang="en-US" altLang="zh-CN" sz="2400" dirty="0" smtClean="0">
                <a:solidFill>
                  <a:srgbClr val="0070C0"/>
                </a:solidFill>
              </a:rPr>
              <a:t>mid-level</a:t>
            </a:r>
            <a:r>
              <a:rPr lang="en-US" altLang="zh-CN" sz="2400" dirty="0" smtClean="0"/>
              <a:t> directory nodes that are </a:t>
            </a:r>
            <a:r>
              <a:rPr lang="en-US" altLang="zh-CN" sz="2400" dirty="0" smtClean="0">
                <a:solidFill>
                  <a:srgbClr val="0070C0"/>
                </a:solidFill>
              </a:rPr>
              <a:t>relatively stable </a:t>
            </a:r>
            <a:r>
              <a:rPr lang="en-US" altLang="zh-CN" sz="2400" dirty="0" smtClean="0"/>
              <a:t>and belong to the same organization/administrational unit</a:t>
            </a:r>
          </a:p>
          <a:p>
            <a:pPr>
              <a:spcAft>
                <a:spcPts val="600"/>
              </a:spcAft>
            </a:pPr>
            <a:r>
              <a:rPr lang="en-US" altLang="zh-CN" dirty="0" smtClean="0">
                <a:solidFill>
                  <a:srgbClr val="FF0000"/>
                </a:solidFill>
              </a:rPr>
              <a:t>Managerial level: </a:t>
            </a:r>
            <a:r>
              <a:rPr lang="en-US" altLang="zh-CN" sz="2400" dirty="0" smtClean="0"/>
              <a:t>Consists of </a:t>
            </a:r>
            <a:r>
              <a:rPr lang="en-US" altLang="zh-CN" sz="2400" dirty="0" smtClean="0">
                <a:solidFill>
                  <a:srgbClr val="0070C0"/>
                </a:solidFill>
              </a:rPr>
              <a:t>low-level</a:t>
            </a:r>
            <a:r>
              <a:rPr lang="en-US" altLang="zh-CN" sz="2400" dirty="0" smtClean="0"/>
              <a:t> directory nodes that may </a:t>
            </a:r>
            <a:r>
              <a:rPr lang="en-US" altLang="zh-CN" sz="2400" dirty="0" smtClean="0">
                <a:solidFill>
                  <a:srgbClr val="0070C0"/>
                </a:solidFill>
              </a:rPr>
              <a:t>change regularly </a:t>
            </a:r>
            <a:r>
              <a:rPr lang="en-US" altLang="zh-CN" sz="2400" dirty="0" smtClean="0"/>
              <a:t>and are maintained not only by system administrators, but also by individual end users of a DS.</a:t>
            </a:r>
            <a:endParaRPr lang="zh-CN" altLang="en-US" sz="24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41</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2"/>
          <a:srcRect r="411" b="640"/>
          <a:stretch>
            <a:fillRect/>
          </a:stretch>
        </p:blipFill>
        <p:spPr bwMode="auto">
          <a:xfrm>
            <a:off x="71406" y="1928802"/>
            <a:ext cx="6758668" cy="4336472"/>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7134225" y="0"/>
            <a:ext cx="2009775" cy="2276475"/>
          </a:xfrm>
          <a:prstGeom prst="rect">
            <a:avLst/>
          </a:prstGeom>
          <a:noFill/>
          <a:ln w="9525">
            <a:noFill/>
            <a:miter lim="800000"/>
            <a:headEnd/>
            <a:tailEnd/>
          </a:ln>
        </p:spPr>
      </p:pic>
      <p:sp>
        <p:nvSpPr>
          <p:cNvPr id="2" name="标题 1"/>
          <p:cNvSpPr>
            <a:spLocks noGrp="1"/>
          </p:cNvSpPr>
          <p:nvPr>
            <p:ph type="title"/>
          </p:nvPr>
        </p:nvSpPr>
        <p:spPr>
          <a:xfrm>
            <a:off x="457200" y="548680"/>
            <a:ext cx="8229600" cy="1224136"/>
          </a:xfrm>
        </p:spPr>
        <p:txBody>
          <a:bodyPr>
            <a:normAutofit fontScale="90000"/>
          </a:bodyPr>
          <a:lstStyle/>
          <a:p>
            <a:r>
              <a:rPr lang="en-GB" altLang="zh-CN" dirty="0" smtClean="0"/>
              <a:t>Name Space Distribution (2):</a:t>
            </a:r>
            <a:br>
              <a:rPr lang="en-GB" altLang="zh-CN" dirty="0" smtClean="0"/>
            </a:br>
            <a:r>
              <a:rPr lang="en-GB" altLang="zh-CN" sz="4400" dirty="0" smtClean="0"/>
              <a:t>Partitioning of the DNS name space</a:t>
            </a:r>
            <a:endParaRPr lang="zh-CN" altLang="en-US" sz="44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TextBox 7"/>
          <p:cNvSpPr txBox="1"/>
          <p:nvPr/>
        </p:nvSpPr>
        <p:spPr>
          <a:xfrm>
            <a:off x="6839776" y="1857364"/>
            <a:ext cx="2304256"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buFont typeface="Arial" pitchFamily="34" charset="0"/>
              <a:buChar char="•"/>
            </a:pPr>
            <a:r>
              <a:rPr lang="en-GB" altLang="zh-CN" dirty="0" smtClean="0"/>
              <a:t> The name space is divided into </a:t>
            </a:r>
            <a:r>
              <a:rPr lang="en-GB" altLang="zh-CN" dirty="0" smtClean="0">
                <a:solidFill>
                  <a:srgbClr val="FF0000"/>
                </a:solidFill>
              </a:rPr>
              <a:t>non-overlapping</a:t>
            </a:r>
            <a:r>
              <a:rPr lang="en-GB" altLang="zh-CN" dirty="0" smtClean="0"/>
              <a:t> parts, called </a:t>
            </a:r>
            <a:r>
              <a:rPr lang="en-GB" altLang="zh-CN" b="1" dirty="0" smtClean="0">
                <a:solidFill>
                  <a:srgbClr val="FF0000"/>
                </a:solidFill>
              </a:rPr>
              <a:t>zones</a:t>
            </a:r>
            <a:r>
              <a:rPr lang="en-GB" altLang="zh-CN" dirty="0" smtClean="0"/>
              <a:t> in DNS</a:t>
            </a:r>
          </a:p>
          <a:p>
            <a:pPr>
              <a:buFont typeface="Arial" pitchFamily="34" charset="0"/>
              <a:buChar char="•"/>
            </a:pPr>
            <a:endParaRPr lang="en-GB" altLang="zh-CN" dirty="0" smtClean="0"/>
          </a:p>
          <a:p>
            <a:pPr>
              <a:buFont typeface="Arial" pitchFamily="34" charset="0"/>
              <a:buChar char="•"/>
            </a:pPr>
            <a:r>
              <a:rPr lang="en-GB" altLang="zh-CN" dirty="0" smtClean="0">
                <a:solidFill>
                  <a:srgbClr val="FF0000"/>
                </a:solidFill>
              </a:rPr>
              <a:t>A zone </a:t>
            </a:r>
            <a:r>
              <a:rPr lang="en-GB" altLang="zh-CN" dirty="0" smtClean="0"/>
              <a:t>is implemented by a </a:t>
            </a:r>
            <a:r>
              <a:rPr lang="en-GB" altLang="zh-CN" dirty="0" smtClean="0">
                <a:solidFill>
                  <a:srgbClr val="FF0000"/>
                </a:solidFill>
              </a:rPr>
              <a:t>separate name server</a:t>
            </a:r>
            <a:r>
              <a:rPr lang="en-GB" altLang="zh-CN" dirty="0" smtClean="0"/>
              <a:t>.</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42</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46964"/>
            <a:ext cx="8229600" cy="867524"/>
          </a:xfrm>
        </p:spPr>
        <p:txBody>
          <a:bodyPr/>
          <a:lstStyle/>
          <a:p>
            <a:r>
              <a:rPr lang="en-US" altLang="zh-CN" dirty="0" smtClean="0"/>
              <a:t>DNS</a:t>
            </a:r>
            <a:endParaRPr lang="zh-CN" altLang="en-US" dirty="0"/>
          </a:p>
        </p:txBody>
      </p:sp>
      <p:sp>
        <p:nvSpPr>
          <p:cNvPr id="3" name="内容占位符 2"/>
          <p:cNvSpPr>
            <a:spLocks noGrp="1"/>
          </p:cNvSpPr>
          <p:nvPr>
            <p:ph idx="1"/>
          </p:nvPr>
        </p:nvSpPr>
        <p:spPr>
          <a:xfrm>
            <a:off x="428596" y="2143116"/>
            <a:ext cx="8229600" cy="2928958"/>
          </a:xfrm>
        </p:spPr>
        <p:txBody>
          <a:bodyPr/>
          <a:lstStyle/>
          <a:p>
            <a:pPr>
              <a:buNone/>
            </a:pPr>
            <a:r>
              <a:rPr lang="en-US" altLang="zh-CN" b="1" dirty="0" smtClean="0"/>
              <a:t>Essence</a:t>
            </a:r>
          </a:p>
          <a:p>
            <a:r>
              <a:rPr lang="en-US" altLang="zh-CN" dirty="0" smtClean="0">
                <a:solidFill>
                  <a:srgbClr val="FF0000"/>
                </a:solidFill>
              </a:rPr>
              <a:t>Hierarchically organized </a:t>
            </a:r>
            <a:r>
              <a:rPr lang="en-US" altLang="zh-CN" dirty="0" smtClean="0"/>
              <a:t>name space with each node having exactly </a:t>
            </a:r>
            <a:r>
              <a:rPr lang="en-US" altLang="zh-CN" dirty="0" smtClean="0"/>
              <a:t>one incoming </a:t>
            </a:r>
            <a:r>
              <a:rPr lang="en-US" altLang="zh-CN" dirty="0" smtClean="0"/>
              <a:t>edge ⇒ edge label = node label.</a:t>
            </a:r>
          </a:p>
          <a:p>
            <a:r>
              <a:rPr lang="en-US" altLang="zh-CN" b="1" dirty="0" smtClean="0"/>
              <a:t>domain:</a:t>
            </a:r>
            <a:r>
              <a:rPr lang="en-US" altLang="zh-CN" dirty="0" smtClean="0"/>
              <a:t> a </a:t>
            </a:r>
            <a:r>
              <a:rPr lang="en-US" altLang="zh-CN" dirty="0" err="1" smtClean="0"/>
              <a:t>subtree</a:t>
            </a:r>
            <a:endParaRPr lang="en-US" altLang="zh-CN" dirty="0" smtClean="0"/>
          </a:p>
          <a:p>
            <a:r>
              <a:rPr lang="en-US" altLang="zh-CN" b="1" dirty="0" smtClean="0"/>
              <a:t>domain name:</a:t>
            </a:r>
            <a:r>
              <a:rPr lang="en-US" altLang="zh-CN" dirty="0" smtClean="0"/>
              <a:t> a path name to a domain’s root node.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43</a:t>
            </a:fld>
            <a:r>
              <a:rPr lang="en-US" altLang="zh-CN" smtClean="0"/>
              <a:t>/67</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0432"/>
            <a:ext cx="8229600" cy="1730456"/>
          </a:xfrm>
        </p:spPr>
        <p:txBody>
          <a:bodyPr>
            <a:normAutofit fontScale="90000"/>
          </a:bodyPr>
          <a:lstStyle/>
          <a:p>
            <a:r>
              <a:rPr lang="en-GB" altLang="zh-CN" dirty="0" smtClean="0"/>
              <a:t>Name Space Distribution (3):</a:t>
            </a:r>
            <a:br>
              <a:rPr lang="en-GB" altLang="zh-CN" dirty="0" smtClean="0"/>
            </a:br>
            <a:r>
              <a:rPr lang="en-GB" altLang="zh-CN" sz="4000" dirty="0" smtClean="0"/>
              <a:t>Comparison between name servers for different layers</a:t>
            </a:r>
            <a:endParaRPr lang="zh-CN" altLang="en-US" sz="40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5" descr="05-14T"/>
          <p:cNvPicPr>
            <a:picLocks noChangeAspect="1" noChangeArrowheads="1"/>
          </p:cNvPicPr>
          <p:nvPr/>
        </p:nvPicPr>
        <p:blipFill>
          <a:blip r:embed="rId2" cstate="print"/>
          <a:srcRect/>
          <a:stretch>
            <a:fillRect/>
          </a:stretch>
        </p:blipFill>
        <p:spPr bwMode="auto">
          <a:xfrm>
            <a:off x="323528" y="2852936"/>
            <a:ext cx="8537575" cy="2798762"/>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44</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852704"/>
          </a:xfrm>
        </p:spPr>
        <p:txBody>
          <a:bodyPr>
            <a:normAutofit/>
          </a:bodyPr>
          <a:lstStyle/>
          <a:p>
            <a:r>
              <a:rPr lang="en-GB" altLang="zh-CN" sz="4000" dirty="0" smtClean="0"/>
              <a:t>Implementation of Name Resolution</a:t>
            </a:r>
            <a:endParaRPr lang="zh-CN" altLang="en-US" sz="4000" dirty="0"/>
          </a:p>
        </p:txBody>
      </p:sp>
      <p:sp>
        <p:nvSpPr>
          <p:cNvPr id="3" name="内容占位符 2"/>
          <p:cNvSpPr>
            <a:spLocks noGrp="1"/>
          </p:cNvSpPr>
          <p:nvPr>
            <p:ph idx="1"/>
          </p:nvPr>
        </p:nvSpPr>
        <p:spPr>
          <a:xfrm>
            <a:off x="457200" y="1484784"/>
            <a:ext cx="8229600" cy="4896544"/>
          </a:xfrm>
        </p:spPr>
        <p:txBody>
          <a:bodyPr>
            <a:normAutofit fontScale="85000" lnSpcReduction="20000"/>
          </a:bodyPr>
          <a:lstStyle/>
          <a:p>
            <a:pPr>
              <a:spcAft>
                <a:spcPts val="600"/>
              </a:spcAft>
            </a:pPr>
            <a:r>
              <a:rPr lang="en-US" altLang="zh-CN" dirty="0" smtClean="0"/>
              <a:t>The </a:t>
            </a:r>
            <a:r>
              <a:rPr lang="en-US" altLang="zh-CN" u="sng" dirty="0" smtClean="0"/>
              <a:t>distribution</a:t>
            </a:r>
            <a:r>
              <a:rPr lang="en-US" altLang="zh-CN" dirty="0" smtClean="0"/>
              <a:t> of a name space across multiple name servers </a:t>
            </a:r>
            <a:r>
              <a:rPr lang="en-US" altLang="zh-CN" dirty="0" smtClean="0">
                <a:solidFill>
                  <a:srgbClr val="C00000"/>
                </a:solidFill>
              </a:rPr>
              <a:t>affects</a:t>
            </a:r>
            <a:r>
              <a:rPr lang="en-US" altLang="zh-CN" dirty="0" smtClean="0"/>
              <a:t> the </a:t>
            </a:r>
            <a:r>
              <a:rPr lang="en-US" altLang="zh-CN" u="sng" dirty="0" smtClean="0"/>
              <a:t>implementatio</a:t>
            </a:r>
            <a:r>
              <a:rPr lang="en-US" altLang="zh-CN" dirty="0" smtClean="0"/>
              <a:t>n of name resolution.</a:t>
            </a:r>
          </a:p>
          <a:p>
            <a:pPr>
              <a:spcAft>
                <a:spcPts val="600"/>
              </a:spcAft>
            </a:pPr>
            <a:r>
              <a:rPr lang="en-US" altLang="zh-CN" dirty="0" smtClean="0"/>
              <a:t>To explain the implementation, </a:t>
            </a:r>
            <a:r>
              <a:rPr lang="en-US" altLang="zh-CN" b="1" dirty="0" smtClean="0">
                <a:solidFill>
                  <a:srgbClr val="0070C0"/>
                </a:solidFill>
              </a:rPr>
              <a:t>assume</a:t>
            </a:r>
            <a:r>
              <a:rPr lang="en-US" altLang="zh-CN" dirty="0" smtClean="0"/>
              <a:t> that </a:t>
            </a:r>
            <a:r>
              <a:rPr lang="en-US" altLang="zh-CN" i="1" dirty="0" smtClean="0"/>
              <a:t>name servers are not replicated and that no client-side caches are used</a:t>
            </a:r>
            <a:r>
              <a:rPr lang="en-US" altLang="zh-CN" dirty="0" smtClean="0"/>
              <a:t>.</a:t>
            </a:r>
          </a:p>
          <a:p>
            <a:pPr>
              <a:spcAft>
                <a:spcPts val="600"/>
              </a:spcAft>
            </a:pPr>
            <a:r>
              <a:rPr lang="en-US" altLang="zh-CN" dirty="0" smtClean="0"/>
              <a:t>Each client has access to a local </a:t>
            </a:r>
            <a:r>
              <a:rPr lang="en-US" altLang="zh-CN" dirty="0" smtClean="0">
                <a:solidFill>
                  <a:srgbClr val="C00000"/>
                </a:solidFill>
              </a:rPr>
              <a:t>name resolver</a:t>
            </a:r>
            <a:r>
              <a:rPr lang="en-US" altLang="zh-CN" dirty="0" smtClean="0"/>
              <a:t>, for ensuring that the name resolution process is carried out.</a:t>
            </a:r>
          </a:p>
          <a:p>
            <a:pPr>
              <a:spcAft>
                <a:spcPts val="600"/>
              </a:spcAft>
            </a:pPr>
            <a:r>
              <a:rPr lang="en-US" altLang="zh-CN" b="1" dirty="0" smtClean="0"/>
              <a:t>Example: </a:t>
            </a:r>
            <a:r>
              <a:rPr lang="en-US" altLang="zh-CN" dirty="0" smtClean="0"/>
              <a:t>Refer to Fig. in Slide </a:t>
            </a:r>
            <a:r>
              <a:rPr lang="en-US" altLang="zh-CN" dirty="0" smtClean="0"/>
              <a:t>42, </a:t>
            </a:r>
            <a:r>
              <a:rPr lang="en-US" altLang="zh-CN" dirty="0" smtClean="0"/>
              <a:t>the path name</a:t>
            </a:r>
          </a:p>
          <a:p>
            <a:pPr>
              <a:spcAft>
                <a:spcPts val="600"/>
              </a:spcAft>
              <a:buNone/>
            </a:pPr>
            <a:r>
              <a:rPr lang="en-US" altLang="zh-CN" i="1" dirty="0" smtClean="0"/>
              <a:t>			root:&lt;</a:t>
            </a:r>
            <a:r>
              <a:rPr lang="en-US" altLang="zh-CN" i="1" dirty="0" err="1" smtClean="0"/>
              <a:t>nl</a:t>
            </a:r>
            <a:r>
              <a:rPr lang="en-US" altLang="zh-CN" i="1" dirty="0" smtClean="0"/>
              <a:t>, vu, </a:t>
            </a:r>
            <a:r>
              <a:rPr lang="en-US" altLang="zh-CN" i="1" dirty="0" err="1" smtClean="0"/>
              <a:t>cs</a:t>
            </a:r>
            <a:r>
              <a:rPr lang="en-US" altLang="zh-CN" i="1" dirty="0" smtClean="0"/>
              <a:t>, ftp, pub, globe, index.html&gt; </a:t>
            </a:r>
          </a:p>
          <a:p>
            <a:pPr>
              <a:spcAft>
                <a:spcPts val="600"/>
              </a:spcAft>
              <a:buNone/>
            </a:pPr>
            <a:r>
              <a:rPr lang="en-US" altLang="zh-CN" dirty="0" smtClean="0"/>
              <a:t>	is to be resolved. Using a URL notation, it is correspond to </a:t>
            </a:r>
            <a:r>
              <a:rPr lang="en-US" altLang="zh-CN" i="1" dirty="0" smtClean="0">
                <a:solidFill>
                  <a:srgbClr val="0070C0"/>
                </a:solidFill>
              </a:rPr>
              <a:t>ftp://ftp.cs.vu.nl/pub/globe/index.html</a:t>
            </a:r>
          </a:p>
          <a:p>
            <a:pPr>
              <a:spcAft>
                <a:spcPts val="600"/>
              </a:spcAft>
            </a:pPr>
            <a:r>
              <a:rPr lang="en-US" altLang="zh-CN" dirty="0" smtClean="0"/>
              <a:t>Two ways to implement name resolution</a:t>
            </a:r>
          </a:p>
          <a:p>
            <a:pPr lvl="1">
              <a:spcAft>
                <a:spcPts val="600"/>
              </a:spcAft>
            </a:pPr>
            <a:r>
              <a:rPr lang="en-US" altLang="zh-CN" dirty="0" smtClean="0"/>
              <a:t>Iterative name resolution</a:t>
            </a:r>
          </a:p>
          <a:p>
            <a:pPr lvl="1">
              <a:spcAft>
                <a:spcPts val="600"/>
              </a:spcAft>
            </a:pPr>
            <a:r>
              <a:rPr lang="en-US" altLang="zh-CN" dirty="0" smtClean="0"/>
              <a:t>Recursive name resolution</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45</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4048"/>
            <a:ext cx="8229600" cy="852704"/>
          </a:xfrm>
        </p:spPr>
        <p:txBody>
          <a:bodyPr/>
          <a:lstStyle/>
          <a:p>
            <a:r>
              <a:rPr lang="en-US" altLang="zh-CN" dirty="0" smtClean="0"/>
              <a:t>Iterative Name </a:t>
            </a:r>
            <a:r>
              <a:rPr lang="en-US" altLang="zh-CN" dirty="0" smtClean="0"/>
              <a:t>Resolution</a:t>
            </a:r>
            <a:endParaRPr lang="zh-CN" altLang="en-US" dirty="0"/>
          </a:p>
        </p:txBody>
      </p:sp>
      <p:sp>
        <p:nvSpPr>
          <p:cNvPr id="3" name="内容占位符 2"/>
          <p:cNvSpPr>
            <a:spLocks noGrp="1"/>
          </p:cNvSpPr>
          <p:nvPr>
            <p:ph idx="1"/>
          </p:nvPr>
        </p:nvSpPr>
        <p:spPr>
          <a:xfrm>
            <a:off x="323528" y="1268760"/>
            <a:ext cx="8640960" cy="2016224"/>
          </a:xfrm>
        </p:spPr>
        <p:txBody>
          <a:bodyPr>
            <a:normAutofit/>
          </a:bodyPr>
          <a:lstStyle/>
          <a:p>
            <a:pPr marL="514350" indent="-514350">
              <a:buFont typeface="+mj-lt"/>
              <a:buAutoNum type="arabicPeriod"/>
            </a:pPr>
            <a:r>
              <a:rPr lang="en-US" altLang="zh-CN" sz="2000" i="1" dirty="0" smtClean="0">
                <a:solidFill>
                  <a:srgbClr val="0070C0"/>
                </a:solidFill>
              </a:rPr>
              <a:t>resolve(dir,[name1,...,</a:t>
            </a:r>
            <a:r>
              <a:rPr lang="en-US" altLang="zh-CN" sz="2000" i="1" dirty="0" err="1" smtClean="0">
                <a:solidFill>
                  <a:srgbClr val="0070C0"/>
                </a:solidFill>
              </a:rPr>
              <a:t>nameK</a:t>
            </a:r>
            <a:r>
              <a:rPr lang="en-US" altLang="zh-CN" sz="2000" i="1" dirty="0" smtClean="0">
                <a:solidFill>
                  <a:srgbClr val="0070C0"/>
                </a:solidFill>
              </a:rPr>
              <a:t>])</a:t>
            </a:r>
            <a:r>
              <a:rPr lang="en-US" altLang="zh-CN" sz="2000" i="1" dirty="0" smtClean="0"/>
              <a:t> </a:t>
            </a:r>
            <a:r>
              <a:rPr lang="en-US" altLang="zh-CN" sz="2000" dirty="0" smtClean="0"/>
              <a:t>sent to </a:t>
            </a:r>
            <a:r>
              <a:rPr lang="en-US" altLang="zh-CN" sz="2000" i="1" dirty="0" smtClean="0"/>
              <a:t>Server0 </a:t>
            </a:r>
            <a:r>
              <a:rPr lang="en-US" altLang="zh-CN" sz="2000" dirty="0" smtClean="0"/>
              <a:t>responsible for </a:t>
            </a:r>
            <a:r>
              <a:rPr lang="en-US" altLang="zh-CN" sz="2000" i="1" dirty="0" smtClean="0"/>
              <a:t>dir</a:t>
            </a:r>
          </a:p>
          <a:p>
            <a:pPr marL="514350" indent="-514350">
              <a:buFont typeface="+mj-lt"/>
              <a:buAutoNum type="arabicPeriod"/>
            </a:pPr>
            <a:r>
              <a:rPr lang="en-US" altLang="zh-CN" sz="2000" i="1" dirty="0" smtClean="0"/>
              <a:t>Server0</a:t>
            </a:r>
            <a:r>
              <a:rPr lang="en-US" altLang="zh-CN" sz="2000" dirty="0" smtClean="0"/>
              <a:t> resolves </a:t>
            </a:r>
            <a:r>
              <a:rPr lang="en-US" altLang="zh-CN" sz="2000" i="1" dirty="0" smtClean="0">
                <a:solidFill>
                  <a:srgbClr val="0070C0"/>
                </a:solidFill>
              </a:rPr>
              <a:t>resolve(dir,name1)</a:t>
            </a:r>
            <a:r>
              <a:rPr lang="en-US" altLang="zh-CN" sz="2000" dirty="0" smtClean="0"/>
              <a:t> </a:t>
            </a:r>
            <a:r>
              <a:rPr lang="en-US" altLang="zh-CN" sz="2000" dirty="0" smtClean="0">
                <a:sym typeface="Wingdings 3"/>
              </a:rPr>
              <a:t> </a:t>
            </a:r>
            <a:r>
              <a:rPr lang="en-US" altLang="zh-CN" sz="2000" i="1" dirty="0" smtClean="0"/>
              <a:t>dir1</a:t>
            </a:r>
            <a:r>
              <a:rPr lang="en-US" altLang="zh-CN" sz="2000" dirty="0" smtClean="0"/>
              <a:t>, </a:t>
            </a:r>
            <a:r>
              <a:rPr lang="en-US" altLang="zh-CN" sz="2000" dirty="0" smtClean="0">
                <a:solidFill>
                  <a:srgbClr val="FF0000"/>
                </a:solidFill>
              </a:rPr>
              <a:t>return</a:t>
            </a:r>
            <a:r>
              <a:rPr lang="en-US" altLang="zh-CN" sz="2000" dirty="0" smtClean="0"/>
              <a:t>ing the identification </a:t>
            </a:r>
            <a:r>
              <a:rPr lang="en-US" altLang="zh-CN" sz="2000" u="sng" dirty="0" smtClean="0"/>
              <a:t>(address) of </a:t>
            </a:r>
            <a:r>
              <a:rPr lang="en-US" altLang="zh-CN" sz="2000" i="1" u="sng" dirty="0" smtClean="0"/>
              <a:t>Server1 </a:t>
            </a:r>
            <a:r>
              <a:rPr lang="en-US" altLang="zh-CN" sz="2000" u="sng" dirty="0" smtClean="0"/>
              <a:t>(</a:t>
            </a:r>
            <a:r>
              <a:rPr lang="en-US" altLang="zh-CN" sz="2000" u="sng" dirty="0" smtClean="0">
                <a:solidFill>
                  <a:srgbClr val="C00000"/>
                </a:solidFill>
              </a:rPr>
              <a:t>#&lt;server 1&gt;</a:t>
            </a:r>
            <a:r>
              <a:rPr lang="en-US" altLang="zh-CN" sz="2000" u="sng" dirty="0" smtClean="0"/>
              <a:t>)</a:t>
            </a:r>
            <a:r>
              <a:rPr lang="en-US" altLang="zh-CN" sz="2000" dirty="0" smtClean="0"/>
              <a:t>, which stores </a:t>
            </a:r>
            <a:r>
              <a:rPr lang="en-US" altLang="zh-CN" sz="2000" i="1" dirty="0" smtClean="0"/>
              <a:t>dir1</a:t>
            </a:r>
            <a:r>
              <a:rPr lang="en-US" altLang="zh-CN" sz="2000" dirty="0" smtClean="0"/>
              <a:t>.</a:t>
            </a:r>
          </a:p>
          <a:p>
            <a:pPr marL="514350" indent="-514350">
              <a:buFont typeface="+mj-lt"/>
              <a:buAutoNum type="arabicPeriod"/>
            </a:pPr>
            <a:r>
              <a:rPr lang="en-US" altLang="zh-CN" sz="2000" dirty="0" smtClean="0"/>
              <a:t>Client sends </a:t>
            </a:r>
            <a:r>
              <a:rPr lang="en-US" altLang="zh-CN" sz="2000" i="1" dirty="0" smtClean="0">
                <a:solidFill>
                  <a:srgbClr val="0070C0"/>
                </a:solidFill>
              </a:rPr>
              <a:t>resolve(dir1,[name2,...,</a:t>
            </a:r>
            <a:r>
              <a:rPr lang="en-US" altLang="zh-CN" sz="2000" i="1" dirty="0" err="1" smtClean="0">
                <a:solidFill>
                  <a:srgbClr val="0070C0"/>
                </a:solidFill>
              </a:rPr>
              <a:t>nameK</a:t>
            </a:r>
            <a:r>
              <a:rPr lang="en-US" altLang="zh-CN" sz="2000" i="1" dirty="0" smtClean="0">
                <a:solidFill>
                  <a:srgbClr val="0070C0"/>
                </a:solidFill>
              </a:rPr>
              <a:t>])</a:t>
            </a:r>
            <a:r>
              <a:rPr lang="en-US" altLang="zh-CN" sz="2000" dirty="0" smtClean="0"/>
              <a:t> to </a:t>
            </a:r>
            <a:r>
              <a:rPr lang="en-US" altLang="zh-CN" sz="2000" i="1" dirty="0" smtClean="0"/>
              <a:t>Server1</a:t>
            </a:r>
            <a:r>
              <a:rPr lang="en-US" altLang="zh-CN" sz="2000" dirty="0" smtClean="0"/>
              <a:t>, etc.</a:t>
            </a:r>
            <a:endParaRPr lang="zh-CN" altLang="en-US" sz="20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15"/>
          <p:cNvPicPr>
            <a:picLocks noChangeAspect="1" noChangeArrowheads="1"/>
          </p:cNvPicPr>
          <p:nvPr/>
        </p:nvPicPr>
        <p:blipFill>
          <a:blip r:embed="rId2" cstate="print"/>
          <a:srcRect/>
          <a:stretch>
            <a:fillRect/>
          </a:stretch>
        </p:blipFill>
        <p:spPr bwMode="auto">
          <a:xfrm>
            <a:off x="1670942" y="2924944"/>
            <a:ext cx="7221538" cy="3789363"/>
          </a:xfrm>
          <a:prstGeom prst="rect">
            <a:avLst/>
          </a:prstGeom>
          <a:noFill/>
        </p:spPr>
      </p:pic>
      <p:sp>
        <p:nvSpPr>
          <p:cNvPr id="8" name="TextBox 7"/>
          <p:cNvSpPr txBox="1"/>
          <p:nvPr/>
        </p:nvSpPr>
        <p:spPr>
          <a:xfrm>
            <a:off x="179512" y="2852936"/>
            <a:ext cx="2736304" cy="3139321"/>
          </a:xfrm>
          <a:prstGeom prst="rect">
            <a:avLst/>
          </a:prstGeom>
          <a:noFill/>
        </p:spPr>
        <p:txBody>
          <a:bodyPr wrap="square" rtlCol="0">
            <a:spAutoFit/>
          </a:bodyPr>
          <a:lstStyle/>
          <a:p>
            <a:pPr>
              <a:buFont typeface="Arial" pitchFamily="34" charset="0"/>
              <a:buChar char="•"/>
            </a:pPr>
            <a:r>
              <a:rPr lang="en-US" altLang="zh-CN" dirty="0" smtClean="0">
                <a:solidFill>
                  <a:srgbClr val="7030A0"/>
                </a:solidFill>
              </a:rPr>
              <a:t> In practice, a client’s </a:t>
            </a:r>
            <a:r>
              <a:rPr lang="en-US" altLang="zh-CN" dirty="0" smtClean="0">
                <a:solidFill>
                  <a:srgbClr val="FF0000"/>
                </a:solidFill>
              </a:rPr>
              <a:t>name resolver </a:t>
            </a:r>
            <a:r>
              <a:rPr lang="en-US" altLang="zh-CN" dirty="0" smtClean="0">
                <a:solidFill>
                  <a:srgbClr val="7030A0"/>
                </a:solidFill>
              </a:rPr>
              <a:t>accept path name </a:t>
            </a:r>
            <a:r>
              <a:rPr lang="en-US" altLang="zh-CN" dirty="0" smtClean="0">
                <a:solidFill>
                  <a:srgbClr val="FF0000"/>
                </a:solidFill>
              </a:rPr>
              <a:t>referring</a:t>
            </a:r>
            <a:r>
              <a:rPr lang="en-US" altLang="zh-CN" dirty="0" smtClean="0">
                <a:solidFill>
                  <a:srgbClr val="7030A0"/>
                </a:solidFill>
              </a:rPr>
              <a:t> only to nodes in the </a:t>
            </a:r>
            <a:r>
              <a:rPr lang="en-US" altLang="zh-CN" dirty="0" smtClean="0">
                <a:solidFill>
                  <a:srgbClr val="FF0000"/>
                </a:solidFill>
              </a:rPr>
              <a:t>global </a:t>
            </a:r>
            <a:r>
              <a:rPr lang="en-US" altLang="zh-CN" dirty="0" smtClean="0">
                <a:solidFill>
                  <a:srgbClr val="7030A0"/>
                </a:solidFill>
              </a:rPr>
              <a:t>or </a:t>
            </a:r>
            <a:r>
              <a:rPr lang="en-US" altLang="zh-CN" dirty="0" smtClean="0">
                <a:solidFill>
                  <a:srgbClr val="FF0000"/>
                </a:solidFill>
              </a:rPr>
              <a:t>administrational </a:t>
            </a:r>
            <a:r>
              <a:rPr lang="en-US" altLang="zh-CN" dirty="0" smtClean="0">
                <a:solidFill>
                  <a:srgbClr val="7030A0"/>
                </a:solidFill>
              </a:rPr>
              <a:t>layer of the name space. </a:t>
            </a:r>
          </a:p>
          <a:p>
            <a:pPr>
              <a:buFont typeface="Arial" pitchFamily="34" charset="0"/>
              <a:buChar char="•"/>
            </a:pPr>
            <a:r>
              <a:rPr lang="en-US" altLang="zh-CN" dirty="0" smtClean="0">
                <a:solidFill>
                  <a:srgbClr val="7030A0"/>
                </a:solidFill>
              </a:rPr>
              <a:t> To </a:t>
            </a:r>
            <a:r>
              <a:rPr lang="en-US" altLang="zh-CN" dirty="0" smtClean="0">
                <a:solidFill>
                  <a:srgbClr val="FF0000"/>
                </a:solidFill>
              </a:rPr>
              <a:t>resolve </a:t>
            </a:r>
            <a:r>
              <a:rPr lang="en-US" altLang="zh-CN" dirty="0" smtClean="0">
                <a:solidFill>
                  <a:srgbClr val="7030A0"/>
                </a:solidFill>
              </a:rPr>
              <a:t>the part corresponding to nodes in the </a:t>
            </a:r>
            <a:r>
              <a:rPr lang="en-US" altLang="zh-CN" dirty="0" smtClean="0">
                <a:solidFill>
                  <a:srgbClr val="FF0000"/>
                </a:solidFill>
              </a:rPr>
              <a:t>manageria</a:t>
            </a:r>
            <a:r>
              <a:rPr lang="en-US" altLang="zh-CN" dirty="0" smtClean="0">
                <a:solidFill>
                  <a:srgbClr val="7030A0"/>
                </a:solidFill>
              </a:rPr>
              <a:t>l layer, a client will separately contact the name server</a:t>
            </a:r>
            <a:endParaRPr lang="zh-CN" altLang="en-US" dirty="0">
              <a:solidFill>
                <a:srgbClr val="7030A0"/>
              </a:solidFill>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46</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708688"/>
          </a:xfrm>
        </p:spPr>
        <p:txBody>
          <a:bodyPr>
            <a:normAutofit fontScale="90000"/>
          </a:bodyPr>
          <a:lstStyle/>
          <a:p>
            <a:r>
              <a:rPr lang="en-US" altLang="zh-CN" dirty="0" smtClean="0"/>
              <a:t>Recursive Name Resolution (1)</a:t>
            </a:r>
            <a:endParaRPr lang="zh-CN" altLang="en-US" dirty="0"/>
          </a:p>
        </p:txBody>
      </p:sp>
      <p:sp>
        <p:nvSpPr>
          <p:cNvPr id="3" name="内容占位符 2"/>
          <p:cNvSpPr>
            <a:spLocks noGrp="1"/>
          </p:cNvSpPr>
          <p:nvPr>
            <p:ph idx="1"/>
          </p:nvPr>
        </p:nvSpPr>
        <p:spPr>
          <a:xfrm>
            <a:off x="457200" y="1257368"/>
            <a:ext cx="8229600" cy="1512168"/>
          </a:xfrm>
        </p:spPr>
        <p:txBody>
          <a:bodyPr>
            <a:normAutofit/>
          </a:bodyPr>
          <a:lstStyle/>
          <a:p>
            <a:r>
              <a:rPr lang="en-US" altLang="zh-CN" sz="2000" i="1" dirty="0" smtClean="0">
                <a:solidFill>
                  <a:srgbClr val="0070C0"/>
                </a:solidFill>
              </a:rPr>
              <a:t>resolve(dir,[name1,...,</a:t>
            </a:r>
            <a:r>
              <a:rPr lang="en-US" altLang="zh-CN" sz="2000" i="1" dirty="0" err="1" smtClean="0">
                <a:solidFill>
                  <a:srgbClr val="0070C0"/>
                </a:solidFill>
              </a:rPr>
              <a:t>nameK</a:t>
            </a:r>
            <a:r>
              <a:rPr lang="en-US" altLang="zh-CN" sz="2000" i="1" dirty="0" smtClean="0">
                <a:solidFill>
                  <a:srgbClr val="0070C0"/>
                </a:solidFill>
              </a:rPr>
              <a:t>])</a:t>
            </a:r>
            <a:r>
              <a:rPr lang="en-US" altLang="zh-CN" sz="2000" dirty="0" smtClean="0">
                <a:solidFill>
                  <a:srgbClr val="0070C0"/>
                </a:solidFill>
              </a:rPr>
              <a:t> </a:t>
            </a:r>
            <a:r>
              <a:rPr lang="en-US" altLang="zh-CN" sz="2000" dirty="0" smtClean="0"/>
              <a:t>sent to </a:t>
            </a:r>
            <a:r>
              <a:rPr lang="en-US" altLang="zh-CN" sz="2000" i="1" dirty="0" smtClean="0"/>
              <a:t>Server0 </a:t>
            </a:r>
            <a:r>
              <a:rPr lang="en-US" altLang="zh-CN" sz="2000" dirty="0" smtClean="0"/>
              <a:t>responsible for </a:t>
            </a:r>
            <a:r>
              <a:rPr lang="en-US" altLang="zh-CN" sz="2000" i="1" dirty="0" smtClean="0"/>
              <a:t>dir</a:t>
            </a:r>
          </a:p>
          <a:p>
            <a:r>
              <a:rPr lang="en-US" altLang="zh-CN" sz="2000" i="1" dirty="0" smtClean="0"/>
              <a:t>Server0</a:t>
            </a:r>
            <a:r>
              <a:rPr lang="en-US" altLang="zh-CN" sz="2000" dirty="0" smtClean="0"/>
              <a:t> resolves </a:t>
            </a:r>
            <a:r>
              <a:rPr lang="en-US" altLang="zh-CN" sz="2000" i="1" dirty="0" smtClean="0">
                <a:solidFill>
                  <a:srgbClr val="0070C0"/>
                </a:solidFill>
              </a:rPr>
              <a:t>resolve(dir,name1)</a:t>
            </a:r>
            <a:r>
              <a:rPr lang="en-US" altLang="zh-CN" sz="2000" dirty="0" smtClean="0"/>
              <a:t> </a:t>
            </a:r>
            <a:r>
              <a:rPr lang="en-US" altLang="zh-CN" sz="2000" dirty="0" smtClean="0">
                <a:sym typeface="Wingdings 3"/>
              </a:rPr>
              <a:t></a:t>
            </a:r>
            <a:r>
              <a:rPr lang="en-US" altLang="zh-CN" sz="2000" dirty="0" smtClean="0"/>
              <a:t> </a:t>
            </a:r>
            <a:r>
              <a:rPr lang="en-US" altLang="zh-CN" sz="2000" i="1" dirty="0" smtClean="0"/>
              <a:t>dir1</a:t>
            </a:r>
            <a:r>
              <a:rPr lang="en-US" altLang="zh-CN" sz="2000" dirty="0" smtClean="0"/>
              <a:t>, and sends                           </a:t>
            </a:r>
            <a:r>
              <a:rPr lang="en-US" altLang="zh-CN" sz="2000" i="1" dirty="0" smtClean="0">
                <a:solidFill>
                  <a:srgbClr val="0070C0"/>
                </a:solidFill>
              </a:rPr>
              <a:t>resolve(dir1,[name2,...,</a:t>
            </a:r>
            <a:r>
              <a:rPr lang="en-US" altLang="zh-CN" sz="2000" i="1" dirty="0" err="1" smtClean="0">
                <a:solidFill>
                  <a:srgbClr val="0070C0"/>
                </a:solidFill>
              </a:rPr>
              <a:t>nameK</a:t>
            </a:r>
            <a:r>
              <a:rPr lang="en-US" altLang="zh-CN" sz="2000" i="1" dirty="0" smtClean="0">
                <a:solidFill>
                  <a:srgbClr val="0070C0"/>
                </a:solidFill>
              </a:rPr>
              <a:t>])</a:t>
            </a:r>
            <a:r>
              <a:rPr lang="en-US" altLang="zh-CN" sz="2000" dirty="0" smtClean="0"/>
              <a:t> to </a:t>
            </a:r>
            <a:r>
              <a:rPr lang="en-US" altLang="zh-CN" sz="2000" i="1" dirty="0" smtClean="0"/>
              <a:t>Server1</a:t>
            </a:r>
            <a:r>
              <a:rPr lang="en-US" altLang="zh-CN" sz="2000" dirty="0" smtClean="0"/>
              <a:t>, which stores </a:t>
            </a:r>
            <a:r>
              <a:rPr lang="en-US" altLang="zh-CN" sz="2000" i="1" dirty="0" smtClean="0"/>
              <a:t>dir1</a:t>
            </a:r>
            <a:r>
              <a:rPr lang="en-US" altLang="zh-CN" sz="2000" dirty="0" smtClean="0"/>
              <a:t>.</a:t>
            </a:r>
          </a:p>
          <a:p>
            <a:r>
              <a:rPr lang="en-US" altLang="zh-CN" sz="2000" i="1" dirty="0" smtClean="0"/>
              <a:t>Server0</a:t>
            </a:r>
            <a:r>
              <a:rPr lang="en-US" altLang="zh-CN" sz="2000" dirty="0" smtClean="0"/>
              <a:t> waits for result from </a:t>
            </a:r>
            <a:r>
              <a:rPr lang="en-US" altLang="zh-CN" sz="2000" i="1" dirty="0" smtClean="0"/>
              <a:t>Server1</a:t>
            </a:r>
            <a:r>
              <a:rPr lang="en-US" altLang="zh-CN" sz="2000" dirty="0" smtClean="0"/>
              <a:t>, and </a:t>
            </a:r>
            <a:r>
              <a:rPr lang="en-US" altLang="zh-CN" sz="2000" dirty="0" smtClean="0">
                <a:solidFill>
                  <a:srgbClr val="FF0000"/>
                </a:solidFill>
              </a:rPr>
              <a:t>returns</a:t>
            </a:r>
            <a:r>
              <a:rPr lang="en-US" altLang="zh-CN" sz="2000" dirty="0" smtClean="0"/>
              <a:t> it to client.</a:t>
            </a:r>
            <a:endParaRPr lang="zh-CN" altLang="en-US" sz="20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16"/>
          <p:cNvPicPr>
            <a:picLocks noChangeAspect="1" noChangeArrowheads="1"/>
          </p:cNvPicPr>
          <p:nvPr/>
        </p:nvPicPr>
        <p:blipFill>
          <a:blip r:embed="rId2" cstate="print"/>
          <a:srcRect/>
          <a:stretch>
            <a:fillRect/>
          </a:stretch>
        </p:blipFill>
        <p:spPr bwMode="auto">
          <a:xfrm>
            <a:off x="467544" y="2904380"/>
            <a:ext cx="8001000" cy="3836988"/>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47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792088"/>
          </a:xfrm>
        </p:spPr>
        <p:txBody>
          <a:bodyPr>
            <a:normAutofit/>
          </a:bodyPr>
          <a:lstStyle/>
          <a:p>
            <a:r>
              <a:rPr lang="en-US" altLang="zh-CN" sz="4000" dirty="0" smtClean="0"/>
              <a:t>Recursive Name Resolution (2)</a:t>
            </a:r>
            <a:endParaRPr lang="zh-CN" altLang="en-US" sz="4000" dirty="0"/>
          </a:p>
        </p:txBody>
      </p:sp>
      <p:sp>
        <p:nvSpPr>
          <p:cNvPr id="3" name="内容占位符 2"/>
          <p:cNvSpPr>
            <a:spLocks noGrp="1"/>
          </p:cNvSpPr>
          <p:nvPr>
            <p:ph idx="1"/>
          </p:nvPr>
        </p:nvSpPr>
        <p:spPr>
          <a:xfrm>
            <a:off x="457200" y="1556792"/>
            <a:ext cx="8229600" cy="4767808"/>
          </a:xfrm>
        </p:spPr>
        <p:txBody>
          <a:bodyPr>
            <a:normAutofit fontScale="92500" lnSpcReduction="10000"/>
          </a:bodyPr>
          <a:lstStyle/>
          <a:p>
            <a:pPr>
              <a:spcAft>
                <a:spcPts val="600"/>
              </a:spcAft>
              <a:buFont typeface="Wingdings"/>
              <a:buChar char="L"/>
            </a:pPr>
            <a:r>
              <a:rPr lang="en-US" altLang="zh-CN" dirty="0" smtClean="0"/>
              <a:t>Main </a:t>
            </a:r>
            <a:r>
              <a:rPr lang="en-US" altLang="zh-CN" b="1" dirty="0" smtClean="0"/>
              <a:t>drawback</a:t>
            </a:r>
            <a:r>
              <a:rPr lang="en-US" altLang="zh-CN" dirty="0" smtClean="0"/>
              <a:t>: Puts a higher performance demand on each name server</a:t>
            </a:r>
          </a:p>
          <a:p>
            <a:pPr lvl="1">
              <a:spcAft>
                <a:spcPts val="600"/>
              </a:spcAft>
            </a:pPr>
            <a:r>
              <a:rPr lang="en-US" altLang="zh-CN" dirty="0" smtClean="0"/>
              <a:t>A name server is required to handle the complete resolution of a path name, although it may cooperate with other name servers.</a:t>
            </a:r>
          </a:p>
          <a:p>
            <a:pPr lvl="1">
              <a:spcAft>
                <a:spcPts val="600"/>
              </a:spcAft>
            </a:pPr>
            <a:r>
              <a:rPr lang="en-US" altLang="zh-CN" dirty="0" smtClean="0"/>
              <a:t>This additional burden is generally so high that </a:t>
            </a:r>
            <a:r>
              <a:rPr lang="en-US" altLang="zh-CN" dirty="0" smtClean="0">
                <a:solidFill>
                  <a:srgbClr val="FF0000"/>
                </a:solidFill>
              </a:rPr>
              <a:t>name servers in the global layer </a:t>
            </a:r>
            <a:r>
              <a:rPr lang="en-US" altLang="zh-CN" dirty="0" smtClean="0">
                <a:solidFill>
                  <a:srgbClr val="0070C0"/>
                </a:solidFill>
              </a:rPr>
              <a:t>of a name space </a:t>
            </a:r>
            <a:r>
              <a:rPr lang="en-US" altLang="zh-CN" dirty="0" smtClean="0">
                <a:solidFill>
                  <a:srgbClr val="FF0000"/>
                </a:solidFill>
              </a:rPr>
              <a:t>support</a:t>
            </a:r>
            <a:r>
              <a:rPr lang="en-US" altLang="zh-CN" dirty="0" smtClean="0">
                <a:solidFill>
                  <a:srgbClr val="0070C0"/>
                </a:solidFill>
              </a:rPr>
              <a:t> only </a:t>
            </a:r>
            <a:r>
              <a:rPr lang="en-US" altLang="zh-CN" u="sng" dirty="0" smtClean="0">
                <a:solidFill>
                  <a:srgbClr val="FF0000"/>
                </a:solidFill>
              </a:rPr>
              <a:t>iterative</a:t>
            </a:r>
            <a:r>
              <a:rPr lang="en-US" altLang="zh-CN" dirty="0" smtClean="0">
                <a:solidFill>
                  <a:srgbClr val="FF0000"/>
                </a:solidFill>
              </a:rPr>
              <a:t> </a:t>
            </a:r>
            <a:r>
              <a:rPr lang="en-US" altLang="zh-CN" dirty="0" smtClean="0">
                <a:solidFill>
                  <a:srgbClr val="0070C0"/>
                </a:solidFill>
              </a:rPr>
              <a:t>name resolution.</a:t>
            </a:r>
          </a:p>
          <a:p>
            <a:pPr>
              <a:spcAft>
                <a:spcPts val="600"/>
              </a:spcAft>
              <a:buNone/>
            </a:pPr>
            <a:r>
              <a:rPr lang="en-US" altLang="zh-CN" dirty="0" smtClean="0"/>
              <a:t>Two important </a:t>
            </a:r>
            <a:r>
              <a:rPr lang="en-US" altLang="zh-CN" b="1" dirty="0" smtClean="0"/>
              <a:t>advantages:</a:t>
            </a:r>
          </a:p>
          <a:p>
            <a:pPr>
              <a:spcAft>
                <a:spcPts val="600"/>
              </a:spcAft>
              <a:buClr>
                <a:srgbClr val="FF0000"/>
              </a:buClr>
              <a:buFont typeface="Wingdings"/>
              <a:buChar char="J"/>
            </a:pPr>
            <a:r>
              <a:rPr lang="en-US" altLang="zh-CN" dirty="0" smtClean="0">
                <a:solidFill>
                  <a:srgbClr val="FF0000"/>
                </a:solidFill>
              </a:rPr>
              <a:t>Caching</a:t>
            </a:r>
            <a:r>
              <a:rPr lang="en-US" altLang="zh-CN" dirty="0" smtClean="0"/>
              <a:t> results is </a:t>
            </a:r>
            <a:r>
              <a:rPr lang="en-US" altLang="zh-CN" dirty="0" smtClean="0">
                <a:solidFill>
                  <a:srgbClr val="FF0000"/>
                </a:solidFill>
              </a:rPr>
              <a:t>more effective</a:t>
            </a:r>
            <a:r>
              <a:rPr lang="en-US" altLang="zh-CN" dirty="0" smtClean="0">
                <a:solidFill>
                  <a:srgbClr val="C00000"/>
                </a:solidFill>
              </a:rPr>
              <a:t> </a:t>
            </a:r>
            <a:r>
              <a:rPr lang="en-US" altLang="zh-CN" dirty="0" smtClean="0"/>
              <a:t>compared to iterative name resolution</a:t>
            </a:r>
          </a:p>
          <a:p>
            <a:pPr>
              <a:spcAft>
                <a:spcPts val="600"/>
              </a:spcAft>
              <a:buClr>
                <a:srgbClr val="FF0000"/>
              </a:buClr>
              <a:buFont typeface="Wingdings"/>
              <a:buChar char="J"/>
            </a:pPr>
            <a:r>
              <a:rPr lang="en-US" altLang="zh-CN" dirty="0" smtClean="0"/>
              <a:t>Communication </a:t>
            </a:r>
            <a:r>
              <a:rPr lang="en-US" altLang="zh-CN" dirty="0" smtClean="0">
                <a:solidFill>
                  <a:srgbClr val="FF0000"/>
                </a:solidFill>
              </a:rPr>
              <a:t>costs may be reduced</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图片 6" descr="pros_cons.jpg"/>
          <p:cNvPicPr>
            <a:picLocks noChangeAspect="1"/>
          </p:cNvPicPr>
          <p:nvPr/>
        </p:nvPicPr>
        <p:blipFill>
          <a:blip r:embed="rId2" cstate="print"/>
          <a:stretch>
            <a:fillRect/>
          </a:stretch>
        </p:blipFill>
        <p:spPr>
          <a:xfrm>
            <a:off x="7740352" y="476672"/>
            <a:ext cx="1200150" cy="1200150"/>
          </a:xfrm>
          <a:prstGeom prst="rect">
            <a:avLst/>
          </a:prstGeom>
        </p:spPr>
      </p:pic>
      <p:sp>
        <p:nvSpPr>
          <p:cNvPr id="9" name="灯片编号占位符 8"/>
          <p:cNvSpPr>
            <a:spLocks noGrp="1"/>
          </p:cNvSpPr>
          <p:nvPr>
            <p:ph type="sldNum" sz="quarter" idx="12"/>
          </p:nvPr>
        </p:nvSpPr>
        <p:spPr/>
        <p:txBody>
          <a:bodyPr/>
          <a:lstStyle/>
          <a:p>
            <a:fld id="{0C913308-F349-4B6D-A68A-DD1791B4A57B}" type="slidenum">
              <a:rPr lang="zh-CN" altLang="en-US" smtClean="0"/>
              <a:pPr/>
              <a:t>48</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80696"/>
          </a:xfrm>
        </p:spPr>
        <p:txBody>
          <a:bodyPr>
            <a:normAutofit/>
          </a:bodyPr>
          <a:lstStyle/>
          <a:p>
            <a:r>
              <a:rPr lang="en-US" altLang="zh-CN" sz="4000" dirty="0" smtClean="0"/>
              <a:t>Recursive Name Resolution (3)</a:t>
            </a:r>
            <a:endParaRPr lang="zh-CN" altLang="en-US" sz="4000" dirty="0"/>
          </a:p>
        </p:txBody>
      </p:sp>
      <p:sp>
        <p:nvSpPr>
          <p:cNvPr id="3" name="内容占位符 2"/>
          <p:cNvSpPr>
            <a:spLocks noGrp="1"/>
          </p:cNvSpPr>
          <p:nvPr>
            <p:ph idx="1"/>
          </p:nvPr>
        </p:nvSpPr>
        <p:spPr>
          <a:xfrm>
            <a:off x="457200" y="1052736"/>
            <a:ext cx="8229600" cy="1944216"/>
          </a:xfrm>
        </p:spPr>
        <p:txBody>
          <a:bodyPr>
            <a:normAutofit fontScale="77500" lnSpcReduction="20000"/>
          </a:bodyPr>
          <a:lstStyle/>
          <a:p>
            <a:r>
              <a:rPr lang="en-US" altLang="zh-CN" dirty="0" smtClean="0">
                <a:solidFill>
                  <a:srgbClr val="0070C0"/>
                </a:solidFill>
              </a:rPr>
              <a:t>Caching in recursive name resolution of </a:t>
            </a:r>
            <a:r>
              <a:rPr lang="en-US" altLang="zh-CN" dirty="0" smtClean="0">
                <a:solidFill>
                  <a:srgbClr val="0070C0"/>
                </a:solidFill>
                <a:ea typeface="宋体" charset="-122"/>
              </a:rPr>
              <a:t>&lt;</a:t>
            </a:r>
            <a:r>
              <a:rPr lang="en-US" altLang="zh-CN" i="1" dirty="0" err="1" smtClean="0">
                <a:solidFill>
                  <a:srgbClr val="0070C0"/>
                </a:solidFill>
                <a:ea typeface="宋体" charset="-122"/>
              </a:rPr>
              <a:t>nl</a:t>
            </a:r>
            <a:r>
              <a:rPr lang="en-US" altLang="zh-CN" i="1" dirty="0" smtClean="0">
                <a:solidFill>
                  <a:srgbClr val="0070C0"/>
                </a:solidFill>
                <a:ea typeface="宋体" charset="-122"/>
              </a:rPr>
              <a:t>, vu, </a:t>
            </a:r>
            <a:r>
              <a:rPr lang="en-US" altLang="zh-CN" i="1" dirty="0" err="1" smtClean="0">
                <a:solidFill>
                  <a:srgbClr val="0070C0"/>
                </a:solidFill>
                <a:ea typeface="宋体" charset="-122"/>
              </a:rPr>
              <a:t>cs</a:t>
            </a:r>
            <a:r>
              <a:rPr lang="en-US" altLang="zh-CN" i="1" dirty="0" smtClean="0">
                <a:solidFill>
                  <a:srgbClr val="0070C0"/>
                </a:solidFill>
                <a:ea typeface="宋体" charset="-122"/>
              </a:rPr>
              <a:t>, ftp</a:t>
            </a:r>
            <a:r>
              <a:rPr lang="en-US" altLang="zh-CN" dirty="0" smtClean="0">
                <a:solidFill>
                  <a:srgbClr val="0070C0"/>
                </a:solidFill>
                <a:ea typeface="宋体" charset="-122"/>
              </a:rPr>
              <a:t>&gt;</a:t>
            </a:r>
            <a:r>
              <a:rPr lang="en-US" altLang="zh-CN" dirty="0" smtClean="0"/>
              <a:t>. Name servers </a:t>
            </a:r>
            <a:r>
              <a:rPr lang="en-US" altLang="zh-CN" dirty="0" smtClean="0">
                <a:solidFill>
                  <a:srgbClr val="FF0000"/>
                </a:solidFill>
              </a:rPr>
              <a:t>cache intermediate results </a:t>
            </a:r>
            <a:r>
              <a:rPr lang="en-US" altLang="zh-CN" dirty="0" smtClean="0"/>
              <a:t>for subsequent lookups</a:t>
            </a:r>
          </a:p>
          <a:p>
            <a:r>
              <a:rPr lang="en-US" altLang="zh-CN" dirty="0" smtClean="0"/>
              <a:t>Suppose that another client later requests resolution of the path name</a:t>
            </a:r>
            <a:r>
              <a:rPr lang="en-US" altLang="zh-CN" i="1" dirty="0" smtClean="0"/>
              <a:t> root:&lt;</a:t>
            </a:r>
            <a:r>
              <a:rPr lang="en-US" altLang="zh-CN" i="1" dirty="0" err="1" smtClean="0"/>
              <a:t>nl</a:t>
            </a:r>
            <a:r>
              <a:rPr lang="en-US" altLang="zh-CN" i="1" dirty="0" smtClean="0"/>
              <a:t>, vu, </a:t>
            </a:r>
            <a:r>
              <a:rPr lang="en-US" altLang="zh-CN" i="1" dirty="0" err="1" smtClean="0"/>
              <a:t>cs</a:t>
            </a:r>
            <a:r>
              <a:rPr lang="en-US" altLang="zh-CN" i="1" dirty="0" smtClean="0"/>
              <a:t>, flits&gt;</a:t>
            </a:r>
            <a:r>
              <a:rPr lang="en-US" altLang="zh-CN" dirty="0" smtClean="0"/>
              <a:t>. </a:t>
            </a:r>
          </a:p>
          <a:p>
            <a:pPr lvl="1"/>
            <a:r>
              <a:rPr lang="en-US" altLang="zh-CN" dirty="0" smtClean="0"/>
              <a:t>This name is passed to the root, which can immediately forward it to the name server for the </a:t>
            </a:r>
            <a:r>
              <a:rPr lang="en-US" altLang="zh-CN" dirty="0" err="1" smtClean="0"/>
              <a:t>cs</a:t>
            </a:r>
            <a:r>
              <a:rPr lang="en-US" altLang="zh-CN" dirty="0" smtClean="0"/>
              <a:t> node and request it to resolve the remaining path name </a:t>
            </a:r>
            <a:r>
              <a:rPr lang="en-US" altLang="zh-CN" i="1" dirty="0" err="1" smtClean="0"/>
              <a:t>cs</a:t>
            </a:r>
            <a:r>
              <a:rPr lang="en-US" altLang="zh-CN" i="1" dirty="0" smtClean="0"/>
              <a:t>:&lt;flits&gt;</a:t>
            </a:r>
            <a:endParaRPr lang="zh-CN" altLang="en-US" i="1"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17T"/>
          <p:cNvPicPr>
            <a:picLocks noChangeAspect="1" noChangeArrowheads="1"/>
          </p:cNvPicPr>
          <p:nvPr/>
        </p:nvPicPr>
        <p:blipFill>
          <a:blip r:embed="rId2" cstate="print"/>
          <a:srcRect/>
          <a:stretch>
            <a:fillRect/>
          </a:stretch>
        </p:blipFill>
        <p:spPr bwMode="auto">
          <a:xfrm>
            <a:off x="323528" y="2961531"/>
            <a:ext cx="8539163" cy="3779837"/>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49</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996720"/>
          </a:xfrm>
        </p:spPr>
        <p:txBody>
          <a:bodyPr>
            <a:normAutofit/>
          </a:bodyPr>
          <a:lstStyle/>
          <a:p>
            <a:r>
              <a:rPr lang="en-US" altLang="zh-CN" dirty="0" smtClean="0"/>
              <a:t>Address of an Entity</a:t>
            </a:r>
            <a:endParaRPr lang="zh-CN" altLang="en-US" dirty="0"/>
          </a:p>
        </p:txBody>
      </p:sp>
      <p:sp>
        <p:nvSpPr>
          <p:cNvPr id="3" name="内容占位符 2"/>
          <p:cNvSpPr>
            <a:spLocks noGrp="1"/>
          </p:cNvSpPr>
          <p:nvPr>
            <p:ph idx="1"/>
          </p:nvPr>
        </p:nvSpPr>
        <p:spPr/>
        <p:txBody>
          <a:bodyPr>
            <a:normAutofit fontScale="92500" lnSpcReduction="10000"/>
          </a:bodyPr>
          <a:lstStyle/>
          <a:p>
            <a:pPr>
              <a:spcAft>
                <a:spcPts val="600"/>
              </a:spcAft>
            </a:pPr>
            <a:r>
              <a:rPr lang="en-US" altLang="zh-CN" dirty="0" smtClean="0"/>
              <a:t>An entity can offer </a:t>
            </a:r>
            <a:r>
              <a:rPr lang="en-US" altLang="zh-CN" u="sng" dirty="0" smtClean="0">
                <a:solidFill>
                  <a:srgbClr val="0070C0"/>
                </a:solidFill>
              </a:rPr>
              <a:t>more than one access point</a:t>
            </a:r>
            <a:r>
              <a:rPr lang="en-US" altLang="zh-CN" u="sng" dirty="0" smtClean="0"/>
              <a:t>.</a:t>
            </a:r>
          </a:p>
          <a:p>
            <a:pPr lvl="1">
              <a:spcAft>
                <a:spcPts val="600"/>
              </a:spcAft>
            </a:pPr>
            <a:r>
              <a:rPr lang="en-US" altLang="zh-CN" dirty="0" smtClean="0"/>
              <a:t>A telephone can be viewed as an access point of a person</a:t>
            </a:r>
          </a:p>
          <a:p>
            <a:pPr lvl="1">
              <a:spcAft>
                <a:spcPts val="600"/>
              </a:spcAft>
            </a:pPr>
            <a:r>
              <a:rPr lang="en-US" altLang="zh-CN" dirty="0" smtClean="0"/>
              <a:t>In a DS, a typical example of an access point is: a </a:t>
            </a:r>
            <a:r>
              <a:rPr lang="en-US" altLang="zh-CN" dirty="0" smtClean="0">
                <a:solidFill>
                  <a:srgbClr val="0070C0"/>
                </a:solidFill>
              </a:rPr>
              <a:t>host </a:t>
            </a:r>
            <a:r>
              <a:rPr lang="en-US" altLang="zh-CN" dirty="0" smtClean="0"/>
              <a:t>running a specific server, with its </a:t>
            </a:r>
            <a:r>
              <a:rPr lang="en-US" altLang="zh-CN" dirty="0" smtClean="0">
                <a:solidFill>
                  <a:srgbClr val="0070C0"/>
                </a:solidFill>
              </a:rPr>
              <a:t>address</a:t>
            </a:r>
            <a:r>
              <a:rPr lang="en-US" altLang="zh-CN" dirty="0" smtClean="0"/>
              <a:t> formed by the combination of </a:t>
            </a:r>
            <a:r>
              <a:rPr lang="en-US" altLang="zh-CN" dirty="0" smtClean="0">
                <a:solidFill>
                  <a:srgbClr val="0070C0"/>
                </a:solidFill>
              </a:rPr>
              <a:t>an IP address and port number</a:t>
            </a:r>
            <a:r>
              <a:rPr lang="en-US" altLang="zh-CN" dirty="0" smtClean="0"/>
              <a:t>.</a:t>
            </a:r>
          </a:p>
          <a:p>
            <a:pPr>
              <a:spcAft>
                <a:spcPts val="600"/>
              </a:spcAft>
            </a:pPr>
            <a:r>
              <a:rPr lang="en-US" altLang="zh-CN" dirty="0" smtClean="0"/>
              <a:t>An entity may </a:t>
            </a:r>
            <a:r>
              <a:rPr lang="en-US" altLang="zh-CN" dirty="0" smtClean="0">
                <a:solidFill>
                  <a:srgbClr val="0070C0"/>
                </a:solidFill>
              </a:rPr>
              <a:t>change its access points </a:t>
            </a:r>
            <a:r>
              <a:rPr lang="en-US" altLang="zh-CN" dirty="0" smtClean="0"/>
              <a:t>in the course of time.</a:t>
            </a:r>
          </a:p>
          <a:p>
            <a:pPr>
              <a:spcAft>
                <a:spcPts val="600"/>
              </a:spcAft>
            </a:pPr>
            <a:r>
              <a:rPr lang="en-US" altLang="zh-CN" dirty="0" smtClean="0"/>
              <a:t>Using </a:t>
            </a:r>
            <a:r>
              <a:rPr lang="en-US" altLang="zh-CN" u="sng" dirty="0" smtClean="0">
                <a:solidFill>
                  <a:srgbClr val="FF0000"/>
                </a:solidFill>
              </a:rPr>
              <a:t>the address </a:t>
            </a:r>
            <a:r>
              <a:rPr lang="en-US" altLang="zh-CN" u="sng" dirty="0" smtClean="0"/>
              <a:t>of an access point </a:t>
            </a:r>
            <a:r>
              <a:rPr lang="en-US" altLang="zh-CN" dirty="0" smtClean="0"/>
              <a:t>as a regular name of the entity is </a:t>
            </a:r>
            <a:r>
              <a:rPr lang="en-US" altLang="zh-CN" u="sng" dirty="0" smtClean="0">
                <a:solidFill>
                  <a:srgbClr val="FF0000"/>
                </a:solidFill>
              </a:rPr>
              <a:t>inflexible and human unfriendly</a:t>
            </a:r>
            <a:r>
              <a:rPr lang="en-US" altLang="zh-CN" dirty="0" smtClean="0"/>
              <a:t>.</a:t>
            </a:r>
          </a:p>
          <a:p>
            <a:pPr>
              <a:spcAft>
                <a:spcPts val="600"/>
              </a:spcAft>
            </a:pPr>
            <a:r>
              <a:rPr lang="en-US" altLang="zh-CN" b="1" dirty="0" smtClean="0"/>
              <a:t>Solution: </a:t>
            </a:r>
            <a:r>
              <a:rPr lang="en-US" altLang="zh-CN" dirty="0" smtClean="0"/>
              <a:t>Having </a:t>
            </a:r>
            <a:r>
              <a:rPr lang="en-US" altLang="zh-CN" dirty="0" smtClean="0">
                <a:solidFill>
                  <a:srgbClr val="FF0000"/>
                </a:solidFill>
              </a:rPr>
              <a:t>a single name </a:t>
            </a:r>
            <a:r>
              <a:rPr lang="en-US" altLang="zh-CN" dirty="0" smtClean="0"/>
              <a:t>for an entity that is independent from its address (</a:t>
            </a:r>
            <a:r>
              <a:rPr lang="en-US" altLang="zh-CN" dirty="0" smtClean="0">
                <a:solidFill>
                  <a:srgbClr val="FF0000"/>
                </a:solidFill>
              </a:rPr>
              <a:t>location independent</a:t>
            </a:r>
            <a:r>
              <a:rPr lang="en-US" altLang="zh-CN" dirty="0" smtClean="0"/>
              <a:t>) is often much </a:t>
            </a:r>
            <a:r>
              <a:rPr lang="en-US" altLang="zh-CN" dirty="0" smtClean="0">
                <a:solidFill>
                  <a:srgbClr val="0070C0"/>
                </a:solidFill>
              </a:rPr>
              <a:t>easier</a:t>
            </a:r>
            <a:r>
              <a:rPr lang="en-US" altLang="zh-CN" dirty="0" smtClean="0"/>
              <a:t> and </a:t>
            </a:r>
            <a:r>
              <a:rPr lang="en-US" altLang="zh-CN" dirty="0" smtClean="0">
                <a:solidFill>
                  <a:srgbClr val="0070C0"/>
                </a:solidFill>
              </a:rPr>
              <a:t>more flexible</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5778" name="Picture 2" descr="Image result for telephone address directory"/>
          <p:cNvPicPr>
            <a:picLocks noChangeAspect="1" noChangeArrowheads="1"/>
          </p:cNvPicPr>
          <p:nvPr/>
        </p:nvPicPr>
        <p:blipFill>
          <a:blip r:embed="rId2"/>
          <a:srcRect/>
          <a:stretch>
            <a:fillRect/>
          </a:stretch>
        </p:blipFill>
        <p:spPr bwMode="auto">
          <a:xfrm>
            <a:off x="7500958" y="642918"/>
            <a:ext cx="1438273" cy="1438273"/>
          </a:xfrm>
          <a:prstGeom prst="rect">
            <a:avLst/>
          </a:prstGeom>
          <a:noFill/>
        </p:spPr>
      </p:pic>
      <p:sp>
        <p:nvSpPr>
          <p:cNvPr id="8" name="灯片编号占位符 7"/>
          <p:cNvSpPr>
            <a:spLocks noGrp="1"/>
          </p:cNvSpPr>
          <p:nvPr>
            <p:ph type="sldNum" sz="quarter" idx="12"/>
          </p:nvPr>
        </p:nvSpPr>
        <p:spPr/>
        <p:txBody>
          <a:bodyPr/>
          <a:lstStyle/>
          <a:p>
            <a:fld id="{0C913308-F349-4B6D-A68A-DD1791B4A57B}" type="slidenum">
              <a:rPr lang="zh-CN" altLang="en-US" smtClean="0"/>
              <a:pPr/>
              <a:t>5</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704088"/>
            <a:ext cx="8429684" cy="1510466"/>
          </a:xfrm>
        </p:spPr>
        <p:txBody>
          <a:bodyPr>
            <a:noAutofit/>
          </a:bodyPr>
          <a:lstStyle/>
          <a:p>
            <a:r>
              <a:rPr lang="en-US" altLang="zh-CN" sz="4400" dirty="0" smtClean="0"/>
              <a:t>The comparison </a:t>
            </a:r>
            <a:r>
              <a:rPr lang="en-US" altLang="zh-CN" sz="3200" dirty="0" smtClean="0"/>
              <a:t/>
            </a:r>
            <a:br>
              <a:rPr lang="en-US" altLang="zh-CN" sz="3200" dirty="0" smtClean="0"/>
            </a:br>
            <a:r>
              <a:rPr lang="en-US" altLang="zh-CN" sz="3200" dirty="0" smtClean="0"/>
              <a:t>between </a:t>
            </a:r>
            <a:r>
              <a:rPr lang="en-US" altLang="zh-CN" sz="3200" dirty="0" smtClean="0"/>
              <a:t>recursive and iterative name </a:t>
            </a:r>
            <a:r>
              <a:rPr lang="en-US" altLang="zh-CN" sz="3200" dirty="0" smtClean="0"/>
              <a:t>resolution with </a:t>
            </a:r>
            <a:r>
              <a:rPr lang="en-US" altLang="zh-CN" sz="3200" dirty="0" smtClean="0"/>
              <a:t>respect to communication costs.</a:t>
            </a:r>
            <a:endParaRPr lang="zh-CN" altLang="en-US" sz="3200"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18"/>
          <p:cNvPicPr>
            <a:picLocks noChangeAspect="1" noChangeArrowheads="1"/>
          </p:cNvPicPr>
          <p:nvPr/>
        </p:nvPicPr>
        <p:blipFill>
          <a:blip r:embed="rId2" cstate="print"/>
          <a:srcRect/>
          <a:stretch>
            <a:fillRect/>
          </a:stretch>
        </p:blipFill>
        <p:spPr bwMode="auto">
          <a:xfrm>
            <a:off x="174625" y="2707035"/>
            <a:ext cx="8837613" cy="3170237"/>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50</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5720" y="4643446"/>
            <a:ext cx="8643998" cy="17859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 name="矩形 8"/>
          <p:cNvSpPr/>
          <p:nvPr/>
        </p:nvSpPr>
        <p:spPr>
          <a:xfrm>
            <a:off x="285720" y="2571744"/>
            <a:ext cx="8643998" cy="20002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7"/>
          <p:cNvSpPr/>
          <p:nvPr/>
        </p:nvSpPr>
        <p:spPr>
          <a:xfrm>
            <a:off x="285720" y="1214422"/>
            <a:ext cx="8643998" cy="128588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088"/>
            <a:ext cx="8229600" cy="492664"/>
          </a:xfrm>
        </p:spPr>
        <p:txBody>
          <a:bodyPr>
            <a:normAutofit fontScale="90000"/>
          </a:bodyPr>
          <a:lstStyle/>
          <a:p>
            <a:r>
              <a:rPr lang="en-US" altLang="zh-CN" dirty="0" smtClean="0"/>
              <a:t>Scalability Issues</a:t>
            </a:r>
            <a:endParaRPr lang="zh-CN" altLang="en-US" dirty="0"/>
          </a:p>
        </p:txBody>
      </p:sp>
      <p:sp>
        <p:nvSpPr>
          <p:cNvPr id="3" name="内容占位符 2"/>
          <p:cNvSpPr>
            <a:spLocks noGrp="1"/>
          </p:cNvSpPr>
          <p:nvPr>
            <p:ph idx="1"/>
          </p:nvPr>
        </p:nvSpPr>
        <p:spPr>
          <a:xfrm>
            <a:off x="214282" y="1196752"/>
            <a:ext cx="8715436" cy="5256584"/>
          </a:xfrm>
        </p:spPr>
        <p:txBody>
          <a:bodyPr>
            <a:normAutofit/>
          </a:bodyPr>
          <a:lstStyle/>
          <a:p>
            <a:pPr>
              <a:spcAft>
                <a:spcPts val="600"/>
              </a:spcAft>
            </a:pPr>
            <a:r>
              <a:rPr lang="en-US" altLang="zh-CN" b="1" dirty="0" smtClean="0">
                <a:solidFill>
                  <a:srgbClr val="FF0000"/>
                </a:solidFill>
              </a:rPr>
              <a:t>Size scalability: </a:t>
            </a:r>
            <a:r>
              <a:rPr lang="en-US" altLang="zh-CN" dirty="0" smtClean="0"/>
              <a:t>We need to ensure that servers can handle a large number of requests per time unit </a:t>
            </a:r>
            <a:r>
              <a:rPr lang="en-US" altLang="zh-CN" dirty="0" smtClean="0">
                <a:sym typeface="Wingdings 3"/>
              </a:rPr>
              <a:t></a:t>
            </a:r>
            <a:r>
              <a:rPr lang="en-US" altLang="zh-CN" dirty="0" smtClean="0"/>
              <a:t> </a:t>
            </a:r>
            <a:r>
              <a:rPr lang="en-US" altLang="zh-CN" dirty="0" smtClean="0">
                <a:solidFill>
                  <a:srgbClr val="FF0000"/>
                </a:solidFill>
              </a:rPr>
              <a:t>high-level servers are in big trouble</a:t>
            </a:r>
            <a:r>
              <a:rPr lang="en-US" altLang="zh-CN" dirty="0" smtClean="0"/>
              <a:t>.</a:t>
            </a:r>
          </a:p>
          <a:p>
            <a:pPr>
              <a:spcAft>
                <a:spcPts val="600"/>
              </a:spcAft>
            </a:pPr>
            <a:r>
              <a:rPr lang="en-US" altLang="zh-CN" b="1" dirty="0" smtClean="0"/>
              <a:t>Solution: </a:t>
            </a:r>
            <a:r>
              <a:rPr lang="en-US" altLang="zh-CN" dirty="0" smtClean="0"/>
              <a:t>Assume (at least at global and administrational level) that content of </a:t>
            </a:r>
            <a:r>
              <a:rPr lang="en-US" altLang="zh-CN" u="sng" dirty="0" smtClean="0"/>
              <a:t>nodes hardly ever changes</a:t>
            </a:r>
            <a:r>
              <a:rPr lang="en-US" altLang="zh-CN" dirty="0" smtClean="0"/>
              <a:t>. We can then </a:t>
            </a:r>
            <a:r>
              <a:rPr lang="en-US" altLang="zh-CN" u="sng" dirty="0" smtClean="0">
                <a:solidFill>
                  <a:srgbClr val="0070C0"/>
                </a:solidFill>
              </a:rPr>
              <a:t>apply extensive replication</a:t>
            </a:r>
            <a:r>
              <a:rPr lang="en-US" altLang="zh-CN" dirty="0" smtClean="0"/>
              <a:t> by mapping nodes to multiple servers, and </a:t>
            </a:r>
            <a:r>
              <a:rPr lang="en-US" altLang="zh-CN" dirty="0" smtClean="0">
                <a:solidFill>
                  <a:srgbClr val="0070C0"/>
                </a:solidFill>
              </a:rPr>
              <a:t>start name resolution at the nearest server</a:t>
            </a:r>
            <a:r>
              <a:rPr lang="en-US" altLang="zh-CN" dirty="0" smtClean="0"/>
              <a:t>.</a:t>
            </a:r>
          </a:p>
          <a:p>
            <a:pPr>
              <a:spcAft>
                <a:spcPts val="600"/>
              </a:spcAft>
            </a:pPr>
            <a:r>
              <a:rPr lang="en-US" altLang="zh-CN" b="1" dirty="0" smtClean="0"/>
              <a:t>Observation: </a:t>
            </a:r>
            <a:r>
              <a:rPr lang="en-US" altLang="zh-CN" dirty="0" smtClean="0"/>
              <a:t>An important attribute of many nodes is the </a:t>
            </a:r>
            <a:r>
              <a:rPr lang="en-US" altLang="zh-CN" dirty="0" smtClean="0">
                <a:solidFill>
                  <a:srgbClr val="FF0000"/>
                </a:solidFill>
              </a:rPr>
              <a:t>address </a:t>
            </a:r>
            <a:r>
              <a:rPr lang="en-US" altLang="zh-CN" dirty="0" smtClean="0"/>
              <a:t>where the represented entity can be contacted. </a:t>
            </a:r>
            <a:r>
              <a:rPr lang="en-US" altLang="zh-CN" dirty="0" smtClean="0">
                <a:solidFill>
                  <a:srgbClr val="FF0000"/>
                </a:solidFill>
              </a:rPr>
              <a:t>Replicating nodes </a:t>
            </a:r>
            <a:r>
              <a:rPr lang="en-US" altLang="zh-CN" dirty="0" smtClean="0"/>
              <a:t>makes large-scale traditional name servers </a:t>
            </a:r>
            <a:r>
              <a:rPr lang="en-US" altLang="zh-CN" dirty="0" smtClean="0">
                <a:solidFill>
                  <a:srgbClr val="FF0000"/>
                </a:solidFill>
              </a:rPr>
              <a:t>unsuitable</a:t>
            </a:r>
            <a:r>
              <a:rPr lang="en-US" altLang="zh-CN" dirty="0" smtClean="0"/>
              <a:t> for locating mobile </a:t>
            </a:r>
            <a:r>
              <a:rPr lang="en-US" altLang="zh-CN" dirty="0" smtClean="0"/>
              <a:t>entities (</a:t>
            </a:r>
            <a:r>
              <a:rPr lang="en-US" altLang="zh-CN" dirty="0" smtClean="0">
                <a:solidFill>
                  <a:srgbClr val="FF0000"/>
                </a:solidFill>
              </a:rPr>
              <a:t>MA</a:t>
            </a:r>
            <a:r>
              <a:rPr lang="en-US" altLang="zh-CN" dirty="0" smtClean="0"/>
              <a:t>).</a:t>
            </a:r>
            <a:endParaRPr lang="en-US" altLang="zh-CN" dirty="0" smtClean="0"/>
          </a:p>
          <a:p>
            <a:pPr>
              <a:spcAft>
                <a:spcPts val="600"/>
              </a:spcAft>
            </a:pP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51</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normAutofit fontScale="90000"/>
          </a:bodyPr>
          <a:lstStyle/>
          <a:p>
            <a:r>
              <a:rPr lang="en-US" altLang="zh-CN" dirty="0" smtClean="0"/>
              <a:t>Scalability Issues</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矩形 6"/>
          <p:cNvSpPr/>
          <p:nvPr/>
        </p:nvSpPr>
        <p:spPr>
          <a:xfrm>
            <a:off x="428596" y="3357562"/>
            <a:ext cx="835824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400" b="1" dirty="0" smtClean="0"/>
              <a:t>Problem: </a:t>
            </a:r>
            <a:r>
              <a:rPr lang="en-US" altLang="zh-CN" sz="2400" dirty="0" smtClean="0"/>
              <a:t>By mapping nodes to servers that can be located anywhere, we introduce an </a:t>
            </a:r>
            <a:r>
              <a:rPr lang="en-US" altLang="zh-CN" sz="2400" dirty="0" smtClean="0">
                <a:solidFill>
                  <a:srgbClr val="FF0000"/>
                </a:solidFill>
              </a:rPr>
              <a:t>implicit location dependency</a:t>
            </a:r>
            <a:r>
              <a:rPr lang="en-US" altLang="zh-CN" sz="2400" dirty="0" smtClean="0"/>
              <a:t>.</a:t>
            </a:r>
            <a:endParaRPr lang="zh-CN" altLang="en-US" sz="2400" dirty="0"/>
          </a:p>
        </p:txBody>
      </p:sp>
      <p:sp>
        <p:nvSpPr>
          <p:cNvPr id="8" name="矩形 7"/>
          <p:cNvSpPr/>
          <p:nvPr/>
        </p:nvSpPr>
        <p:spPr>
          <a:xfrm>
            <a:off x="428596" y="2240813"/>
            <a:ext cx="8358246"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Aft>
                <a:spcPts val="600"/>
              </a:spcAft>
            </a:pPr>
            <a:r>
              <a:rPr lang="en-US" altLang="zh-CN" sz="2400" b="1" dirty="0" smtClean="0">
                <a:solidFill>
                  <a:srgbClr val="FF0000"/>
                </a:solidFill>
              </a:rPr>
              <a:t>Geographical scalability: </a:t>
            </a:r>
            <a:r>
              <a:rPr lang="en-US" altLang="zh-CN" sz="2400" dirty="0" smtClean="0"/>
              <a:t>We need to ensure that the name resolution process scales across large geographical distances.</a:t>
            </a:r>
            <a:endParaRPr lang="en-US" altLang="zh-CN" sz="2400" dirty="0" smtClean="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52</a:t>
            </a:fld>
            <a:r>
              <a:rPr lang="en-US" altLang="zh-CN" smtClean="0"/>
              <a:t>/67</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Names, Identifiers, and Addresses</a:t>
            </a:r>
          </a:p>
          <a:p>
            <a:r>
              <a:rPr lang="en-US" altLang="zh-CN" dirty="0" smtClean="0"/>
              <a:t>Flat Naming</a:t>
            </a:r>
          </a:p>
          <a:p>
            <a:r>
              <a:rPr lang="en-US" altLang="zh-CN" dirty="0" smtClean="0"/>
              <a:t>Structured Naming</a:t>
            </a:r>
          </a:p>
          <a:p>
            <a:r>
              <a:rPr lang="en-US" altLang="zh-CN" dirty="0" smtClean="0"/>
              <a:t>Attribute-based Naming</a:t>
            </a:r>
          </a:p>
          <a:p>
            <a:r>
              <a:rPr lang="en-US" altLang="zh-CN" dirty="0" smtClean="0"/>
              <a:t>Summary</a:t>
            </a:r>
          </a:p>
          <a:p>
            <a:endParaRPr lang="zh-CN" altLang="en-US" dirty="0"/>
          </a:p>
        </p:txBody>
      </p:sp>
      <p:pic>
        <p:nvPicPr>
          <p:cNvPr id="7" name="Picture 2"/>
          <p:cNvPicPr>
            <a:picLocks noChangeAspect="1" noChangeArrowheads="1"/>
          </p:cNvPicPr>
          <p:nvPr/>
        </p:nvPicPr>
        <p:blipFill>
          <a:blip r:embed="rId3" cstate="print"/>
          <a:srcRect/>
          <a:stretch>
            <a:fillRect/>
          </a:stretch>
        </p:blipFill>
        <p:spPr bwMode="auto">
          <a:xfrm>
            <a:off x="6084168" y="4077072"/>
            <a:ext cx="2471738" cy="2143125"/>
          </a:xfrm>
          <a:prstGeom prst="rect">
            <a:avLst/>
          </a:prstGeom>
          <a:noFill/>
          <a:ln w="9525">
            <a:noFill/>
            <a:miter lim="800000"/>
            <a:headEnd/>
            <a:tailEnd/>
          </a:ln>
        </p:spPr>
      </p:pic>
      <p:sp>
        <p:nvSpPr>
          <p:cNvPr id="2" name="标题 1"/>
          <p:cNvSpPr>
            <a:spLocks noGrp="1"/>
          </p:cNvSpPr>
          <p:nvPr>
            <p:ph type="title"/>
          </p:nvPr>
        </p:nvSpPr>
        <p:spPr>
          <a:xfrm>
            <a:off x="457200" y="704088"/>
            <a:ext cx="7283152" cy="1143000"/>
          </a:xfrm>
        </p:spPr>
        <p:txBody>
          <a:bodyPr>
            <a:normAutofit/>
          </a:bodyPr>
          <a:lstStyle/>
          <a:p>
            <a:r>
              <a:rPr lang="en-US" altLang="zh-CN" dirty="0" smtClean="0"/>
              <a:t>Unit 5 – Naming: Outline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8" name="组合 12"/>
          <p:cNvGrpSpPr/>
          <p:nvPr/>
        </p:nvGrpSpPr>
        <p:grpSpPr>
          <a:xfrm>
            <a:off x="5076056" y="2492896"/>
            <a:ext cx="2952328" cy="1296144"/>
            <a:chOff x="5076056" y="2492896"/>
            <a:chExt cx="2952328" cy="1296144"/>
          </a:xfrm>
        </p:grpSpPr>
        <p:sp>
          <p:nvSpPr>
            <p:cNvPr id="11" name="右大括号 10"/>
            <p:cNvSpPr/>
            <p:nvPr/>
          </p:nvSpPr>
          <p:spPr>
            <a:xfrm>
              <a:off x="5076056" y="2492896"/>
              <a:ext cx="216024" cy="12961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364088" y="2852936"/>
              <a:ext cx="2664296" cy="646331"/>
            </a:xfrm>
            <a:prstGeom prst="rect">
              <a:avLst/>
            </a:prstGeom>
            <a:noFill/>
          </p:spPr>
          <p:txBody>
            <a:bodyPr wrap="square" rtlCol="0">
              <a:spAutoFit/>
            </a:bodyPr>
            <a:lstStyle/>
            <a:p>
              <a:r>
                <a:rPr lang="en-US" altLang="zh-CN" dirty="0" smtClean="0"/>
                <a:t>Three different classes of naming systems</a:t>
              </a:r>
              <a:endParaRPr lang="zh-CN" altLang="en-US" dirty="0"/>
            </a:p>
          </p:txBody>
        </p:sp>
      </p:grpSp>
      <p:sp>
        <p:nvSpPr>
          <p:cNvPr id="14" name="灯片编号占位符 13"/>
          <p:cNvSpPr>
            <a:spLocks noGrp="1"/>
          </p:cNvSpPr>
          <p:nvPr>
            <p:ph type="sldNum" sz="quarter" idx="12"/>
          </p:nvPr>
        </p:nvSpPr>
        <p:spPr/>
        <p:txBody>
          <a:bodyPr/>
          <a:lstStyle/>
          <a:p>
            <a:fld id="{0C913308-F349-4B6D-A68A-DD1791B4A57B}" type="slidenum">
              <a:rPr lang="zh-CN" altLang="en-US" smtClean="0"/>
              <a:pPr/>
              <a:t>53</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3" end="3"/>
                                            </p:txEl>
                                          </p:spTgt>
                                        </p:tgtEl>
                                        <p:attrNameLst>
                                          <p:attrName>style.color</p:attrName>
                                        </p:attrNameLst>
                                      </p:cBhvr>
                                      <p:to>
                                        <a:srgbClr val="D9100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8064"/>
            <a:ext cx="8229600" cy="852704"/>
          </a:xfrm>
        </p:spPr>
        <p:txBody>
          <a:bodyPr>
            <a:noAutofit/>
          </a:bodyPr>
          <a:lstStyle/>
          <a:p>
            <a:r>
              <a:rPr lang="en-US" altLang="zh-CN" sz="4000" dirty="0" smtClean="0"/>
              <a:t>Attribute-Based Naming (1):</a:t>
            </a:r>
            <a:r>
              <a:rPr lang="en-US" altLang="zh-CN" sz="3600" dirty="0" smtClean="0"/>
              <a:t/>
            </a:r>
            <a:br>
              <a:rPr lang="en-US" altLang="zh-CN" sz="3600" dirty="0" smtClean="0"/>
            </a:br>
            <a:r>
              <a:rPr lang="en-US" altLang="zh-CN" sz="3600" dirty="0" smtClean="0"/>
              <a:t>for effective search</a:t>
            </a:r>
            <a:endParaRPr lang="zh-CN" altLang="en-US" sz="3600" dirty="0"/>
          </a:p>
        </p:txBody>
      </p:sp>
      <p:sp>
        <p:nvSpPr>
          <p:cNvPr id="3" name="内容占位符 2"/>
          <p:cNvSpPr>
            <a:spLocks noGrp="1"/>
          </p:cNvSpPr>
          <p:nvPr>
            <p:ph idx="1"/>
          </p:nvPr>
        </p:nvSpPr>
        <p:spPr>
          <a:xfrm>
            <a:off x="457200" y="1401384"/>
            <a:ext cx="8229600" cy="5267976"/>
          </a:xfrm>
        </p:spPr>
        <p:txBody>
          <a:bodyPr>
            <a:normAutofit fontScale="92500" lnSpcReduction="10000"/>
          </a:bodyPr>
          <a:lstStyle/>
          <a:p>
            <a:pPr>
              <a:spcAft>
                <a:spcPts val="600"/>
              </a:spcAft>
            </a:pPr>
            <a:r>
              <a:rPr lang="en-US" altLang="zh-CN" dirty="0" smtClean="0">
                <a:solidFill>
                  <a:srgbClr val="FF0000"/>
                </a:solidFill>
              </a:rPr>
              <a:t>Flat and structured names </a:t>
            </a:r>
            <a:r>
              <a:rPr lang="en-US" altLang="zh-CN" dirty="0" smtClean="0"/>
              <a:t>generally provide </a:t>
            </a:r>
            <a:r>
              <a:rPr lang="en-US" altLang="zh-CN" dirty="0" smtClean="0">
                <a:solidFill>
                  <a:srgbClr val="0070C0"/>
                </a:solidFill>
              </a:rPr>
              <a:t>a unique and location-independent</a:t>
            </a:r>
            <a:r>
              <a:rPr lang="en-US" altLang="zh-CN" u="sng" dirty="0" smtClean="0"/>
              <a:t> </a:t>
            </a:r>
            <a:r>
              <a:rPr lang="en-US" altLang="zh-CN" dirty="0" smtClean="0"/>
              <a:t>way of referring to entities.</a:t>
            </a:r>
          </a:p>
          <a:p>
            <a:pPr lvl="1">
              <a:spcAft>
                <a:spcPts val="600"/>
              </a:spcAft>
            </a:pPr>
            <a:r>
              <a:rPr lang="en-US" altLang="zh-CN" dirty="0" smtClean="0"/>
              <a:t>Structured names even provide a </a:t>
            </a:r>
            <a:r>
              <a:rPr lang="en-US" altLang="zh-CN" u="sng" dirty="0" smtClean="0"/>
              <a:t>human-friendly</a:t>
            </a:r>
            <a:r>
              <a:rPr lang="en-US" altLang="zh-CN" dirty="0" smtClean="0"/>
              <a:t> way to name entities</a:t>
            </a:r>
          </a:p>
          <a:p>
            <a:pPr lvl="1">
              <a:spcAft>
                <a:spcPts val="600"/>
              </a:spcAft>
            </a:pPr>
            <a:r>
              <a:rPr lang="en-US" altLang="zh-CN" dirty="0" smtClean="0"/>
              <a:t>In most cases, it is assumed that the </a:t>
            </a:r>
            <a:r>
              <a:rPr lang="en-US" altLang="zh-CN" dirty="0" smtClean="0">
                <a:solidFill>
                  <a:srgbClr val="FF0000"/>
                </a:solidFill>
              </a:rPr>
              <a:t>name refers to only a single entity</a:t>
            </a:r>
            <a:r>
              <a:rPr lang="en-US" altLang="zh-CN" dirty="0" smtClean="0"/>
              <a:t>.</a:t>
            </a:r>
          </a:p>
          <a:p>
            <a:pPr>
              <a:spcAft>
                <a:spcPts val="600"/>
              </a:spcAft>
            </a:pPr>
            <a:r>
              <a:rPr lang="en-US" altLang="zh-CN" b="1" dirty="0" smtClean="0"/>
              <a:t>Problem:</a:t>
            </a:r>
            <a:r>
              <a:rPr lang="en-US" altLang="zh-CN" dirty="0" smtClean="0"/>
              <a:t> </a:t>
            </a:r>
            <a:r>
              <a:rPr lang="en-US" altLang="zh-CN" dirty="0" smtClean="0"/>
              <a:t>it </a:t>
            </a:r>
            <a:r>
              <a:rPr lang="en-US" altLang="zh-CN" dirty="0" smtClean="0"/>
              <a:t>becomes important to </a:t>
            </a:r>
            <a:r>
              <a:rPr lang="en-US" altLang="zh-CN" dirty="0" smtClean="0">
                <a:solidFill>
                  <a:srgbClr val="FF0000"/>
                </a:solidFill>
              </a:rPr>
              <a:t>effectively search</a:t>
            </a:r>
            <a:r>
              <a:rPr lang="en-US" altLang="zh-CN" dirty="0" smtClean="0"/>
              <a:t> for entities. </a:t>
            </a:r>
            <a:r>
              <a:rPr lang="en-US" altLang="zh-CN" dirty="0" smtClean="0">
                <a:sym typeface="Wingdings 3"/>
              </a:rPr>
              <a:t> r</a:t>
            </a:r>
            <a:r>
              <a:rPr lang="en-US" altLang="zh-CN" dirty="0" smtClean="0"/>
              <a:t>equires that a user can provide merely a description of what he is looking for</a:t>
            </a:r>
          </a:p>
          <a:p>
            <a:pPr>
              <a:spcAft>
                <a:spcPts val="600"/>
              </a:spcAft>
            </a:pPr>
            <a:r>
              <a:rPr lang="en-US" altLang="zh-CN" dirty="0" smtClean="0">
                <a:solidFill>
                  <a:srgbClr val="FF0000"/>
                </a:solidFill>
              </a:rPr>
              <a:t>A popular way </a:t>
            </a:r>
            <a:r>
              <a:rPr lang="en-US" altLang="zh-CN" dirty="0" smtClean="0"/>
              <a:t>in DS: to describe an entity in terms of </a:t>
            </a:r>
            <a:r>
              <a:rPr lang="en-US" altLang="zh-CN" i="1" dirty="0" smtClean="0">
                <a:solidFill>
                  <a:srgbClr val="FF0000"/>
                </a:solidFill>
              </a:rPr>
              <a:t>(attribute, value)</a:t>
            </a:r>
            <a:r>
              <a:rPr lang="en-US" altLang="zh-CN" dirty="0" smtClean="0">
                <a:solidFill>
                  <a:srgbClr val="FF0000"/>
                </a:solidFill>
              </a:rPr>
              <a:t> </a:t>
            </a:r>
            <a:r>
              <a:rPr lang="en-US" altLang="zh-CN" dirty="0" smtClean="0"/>
              <a:t>pairs, i.e., </a:t>
            </a:r>
            <a:r>
              <a:rPr lang="en-US" altLang="zh-CN" b="1" dirty="0" smtClean="0"/>
              <a:t>attribute-based naming</a:t>
            </a:r>
            <a:r>
              <a:rPr lang="en-US" altLang="zh-CN" dirty="0" smtClean="0"/>
              <a:t>.</a:t>
            </a:r>
          </a:p>
          <a:p>
            <a:pPr lvl="1">
              <a:spcAft>
                <a:spcPts val="600"/>
              </a:spcAft>
            </a:pPr>
            <a:r>
              <a:rPr lang="en-US" altLang="zh-CN" dirty="0" smtClean="0"/>
              <a:t>It </a:t>
            </a:r>
            <a:r>
              <a:rPr lang="en-US" altLang="zh-CN" dirty="0" smtClean="0"/>
              <a:t>is </a:t>
            </a:r>
            <a:r>
              <a:rPr lang="en-US" altLang="zh-CN" dirty="0" smtClean="0">
                <a:solidFill>
                  <a:srgbClr val="0070C0"/>
                </a:solidFill>
              </a:rPr>
              <a:t>up to the naming system to return one or more suitable entities.</a:t>
            </a:r>
            <a:endParaRPr lang="zh-CN" altLang="en-US" dirty="0">
              <a:solidFill>
                <a:srgbClr val="0070C0"/>
              </a:solidFill>
            </a:endParaRP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dirty="0"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54</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52128"/>
          </a:xfrm>
        </p:spPr>
        <p:txBody>
          <a:bodyPr>
            <a:normAutofit fontScale="90000"/>
          </a:bodyPr>
          <a:lstStyle/>
          <a:p>
            <a:r>
              <a:rPr lang="en-US" altLang="zh-CN" sz="4400" dirty="0" smtClean="0"/>
              <a:t>Attribute-Based Naming (2)</a:t>
            </a:r>
            <a:r>
              <a:rPr lang="en-US" altLang="zh-CN" dirty="0" smtClean="0"/>
              <a:t/>
            </a:r>
            <a:br>
              <a:rPr lang="en-US" altLang="zh-CN" dirty="0" smtClean="0"/>
            </a:br>
            <a:r>
              <a:rPr lang="en-US" altLang="zh-CN" sz="4000" dirty="0" smtClean="0">
                <a:solidFill>
                  <a:srgbClr val="FF0000"/>
                </a:solidFill>
              </a:rPr>
              <a:t>directory services</a:t>
            </a:r>
            <a:endParaRPr lang="zh-CN" altLang="en-US" sz="4000" dirty="0">
              <a:solidFill>
                <a:srgbClr val="FF0000"/>
              </a:solidFill>
            </a:endParaRPr>
          </a:p>
        </p:txBody>
      </p:sp>
      <p:sp>
        <p:nvSpPr>
          <p:cNvPr id="3" name="内容占位符 2"/>
          <p:cNvSpPr>
            <a:spLocks noGrp="1"/>
          </p:cNvSpPr>
          <p:nvPr>
            <p:ph idx="1"/>
          </p:nvPr>
        </p:nvSpPr>
        <p:spPr>
          <a:xfrm>
            <a:off x="457200" y="1613520"/>
            <a:ext cx="8229600" cy="5055840"/>
          </a:xfrm>
        </p:spPr>
        <p:txBody>
          <a:bodyPr>
            <a:normAutofit/>
          </a:bodyPr>
          <a:lstStyle/>
          <a:p>
            <a:r>
              <a:rPr lang="en-US" altLang="zh-CN" dirty="0" smtClean="0">
                <a:solidFill>
                  <a:srgbClr val="0070C0"/>
                </a:solidFill>
              </a:rPr>
              <a:t>Attribute-based naming systems </a:t>
            </a:r>
            <a:r>
              <a:rPr lang="en-US" altLang="zh-CN" dirty="0" smtClean="0"/>
              <a:t>(a.k.a., </a:t>
            </a:r>
            <a:r>
              <a:rPr lang="en-US" altLang="zh-CN" b="1" dirty="0" smtClean="0">
                <a:solidFill>
                  <a:srgbClr val="FF0000"/>
                </a:solidFill>
              </a:rPr>
              <a:t>directory services</a:t>
            </a:r>
            <a:r>
              <a:rPr lang="en-US" altLang="zh-CN" dirty="0" smtClean="0"/>
              <a:t>)</a:t>
            </a:r>
          </a:p>
          <a:p>
            <a:pPr lvl="1">
              <a:spcAft>
                <a:spcPts val="600"/>
              </a:spcAft>
            </a:pPr>
            <a:r>
              <a:rPr lang="en-US" altLang="zh-CN" dirty="0" smtClean="0"/>
              <a:t>Whereas </a:t>
            </a:r>
            <a:r>
              <a:rPr lang="en-US" altLang="zh-CN" u="sng" dirty="0" smtClean="0"/>
              <a:t>structured </a:t>
            </a:r>
            <a:r>
              <a:rPr lang="en-US" altLang="zh-CN" dirty="0" smtClean="0"/>
              <a:t>naming systems are generally called </a:t>
            </a:r>
            <a:r>
              <a:rPr lang="en-US" altLang="zh-CN" b="1" dirty="0" smtClean="0"/>
              <a:t>naming systems</a:t>
            </a:r>
          </a:p>
          <a:p>
            <a:r>
              <a:rPr lang="en-US" altLang="zh-CN" dirty="0" smtClean="0"/>
              <a:t>In some cases, the choice of attributes can be relatively simple</a:t>
            </a:r>
          </a:p>
          <a:p>
            <a:pPr lvl="1">
              <a:spcAft>
                <a:spcPts val="600"/>
              </a:spcAft>
            </a:pPr>
            <a:r>
              <a:rPr lang="en-US" altLang="zh-CN" dirty="0" smtClean="0"/>
              <a:t>E.g., in an e-mail system, messages can be tagged with attributes for the sender, recipient, subject, and so on</a:t>
            </a:r>
          </a:p>
          <a:p>
            <a:pPr>
              <a:spcAft>
                <a:spcPts val="600"/>
              </a:spcAft>
            </a:pPr>
            <a:r>
              <a:rPr lang="en-US" altLang="zh-CN" dirty="0" smtClean="0"/>
              <a:t>However</a:t>
            </a:r>
            <a:r>
              <a:rPr lang="en-US" altLang="zh-CN" dirty="0" smtClean="0"/>
              <a:t>, designing </a:t>
            </a:r>
            <a:r>
              <a:rPr lang="en-US" altLang="zh-CN" dirty="0" smtClean="0"/>
              <a:t>an appropriate set of attributes is </a:t>
            </a:r>
            <a:r>
              <a:rPr lang="en-US" altLang="zh-CN" dirty="0" smtClean="0">
                <a:solidFill>
                  <a:srgbClr val="0070C0"/>
                </a:solidFill>
              </a:rPr>
              <a:t>not </a:t>
            </a:r>
            <a:r>
              <a:rPr lang="en-US" altLang="zh-CN" dirty="0" smtClean="0">
                <a:solidFill>
                  <a:srgbClr val="0070C0"/>
                </a:solidFill>
              </a:rPr>
              <a:t>trivial</a:t>
            </a:r>
            <a:r>
              <a:rPr lang="en-US" altLang="zh-CN" dirty="0" smtClean="0">
                <a:solidFill>
                  <a:srgbClr val="0070C0"/>
                </a:solidFill>
              </a:rPr>
              <a:t> </a:t>
            </a:r>
            <a:r>
              <a:rPr lang="en-US" altLang="zh-CN" dirty="0" smtClean="0"/>
              <a:t>even </a:t>
            </a:r>
            <a:r>
              <a:rPr lang="en-US" altLang="zh-CN" dirty="0" smtClean="0"/>
              <a:t>in the case of </a:t>
            </a:r>
            <a:r>
              <a:rPr lang="en-US" altLang="zh-CN" dirty="0" smtClean="0"/>
              <a:t>e-mail.</a:t>
            </a:r>
            <a:endParaRPr lang="en-US" altLang="zh-CN" dirty="0" smtClean="0"/>
          </a:p>
          <a:p>
            <a:pPr lvl="1">
              <a:spcAft>
                <a:spcPts val="600"/>
              </a:spcAft>
            </a:pPr>
            <a:r>
              <a:rPr lang="en-US" altLang="zh-CN" dirty="0" smtClean="0"/>
              <a:t>In most cases, </a:t>
            </a:r>
            <a:r>
              <a:rPr lang="en-US" altLang="zh-CN" dirty="0" smtClean="0">
                <a:solidFill>
                  <a:srgbClr val="FF0000"/>
                </a:solidFill>
              </a:rPr>
              <a:t>attribute design </a:t>
            </a:r>
            <a:r>
              <a:rPr lang="en-US" altLang="zh-CN" dirty="0" smtClean="0"/>
              <a:t>has to be done </a:t>
            </a:r>
            <a:r>
              <a:rPr lang="en-US" altLang="zh-CN" dirty="0" smtClean="0">
                <a:solidFill>
                  <a:srgbClr val="FF0000"/>
                </a:solidFill>
              </a:rPr>
              <a:t>manually</a:t>
            </a:r>
            <a:r>
              <a:rPr lang="en-US" altLang="zh-CN" dirty="0" smtClean="0"/>
              <a:t>. </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55</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00100" y="4857760"/>
            <a:ext cx="1071570"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323528" y="332656"/>
            <a:ext cx="8568952" cy="1008112"/>
          </a:xfrm>
        </p:spPr>
        <p:txBody>
          <a:bodyPr>
            <a:normAutofit/>
          </a:bodyPr>
          <a:lstStyle/>
          <a:p>
            <a:r>
              <a:rPr lang="en-US" altLang="zh-CN" sz="4000" dirty="0" smtClean="0"/>
              <a:t>Resource Description Framework (RDF)</a:t>
            </a:r>
            <a:endParaRPr lang="zh-CN" altLang="en-US" sz="4000" dirty="0"/>
          </a:p>
        </p:txBody>
      </p:sp>
      <p:sp>
        <p:nvSpPr>
          <p:cNvPr id="3" name="内容占位符 2"/>
          <p:cNvSpPr>
            <a:spLocks noGrp="1"/>
          </p:cNvSpPr>
          <p:nvPr>
            <p:ph idx="1"/>
          </p:nvPr>
        </p:nvSpPr>
        <p:spPr>
          <a:xfrm>
            <a:off x="457200" y="1484784"/>
            <a:ext cx="8229600" cy="4839816"/>
          </a:xfrm>
        </p:spPr>
        <p:txBody>
          <a:bodyPr>
            <a:normAutofit lnSpcReduction="10000"/>
          </a:bodyPr>
          <a:lstStyle/>
          <a:p>
            <a:pPr>
              <a:spcAft>
                <a:spcPts val="600"/>
              </a:spcAft>
            </a:pPr>
            <a:r>
              <a:rPr lang="en-US" altLang="zh-CN" dirty="0" smtClean="0"/>
              <a:t>RDF is u</a:t>
            </a:r>
            <a:r>
              <a:rPr lang="en-US" altLang="zh-CN" dirty="0" smtClean="0"/>
              <a:t>sed </a:t>
            </a:r>
            <a:r>
              <a:rPr lang="en-US" altLang="zh-CN" dirty="0" smtClean="0"/>
              <a:t>to </a:t>
            </a:r>
            <a:r>
              <a:rPr lang="en-US" altLang="zh-CN" dirty="0" smtClean="0">
                <a:solidFill>
                  <a:srgbClr val="0070C0"/>
                </a:solidFill>
              </a:rPr>
              <a:t>unifying</a:t>
            </a:r>
            <a:r>
              <a:rPr lang="en-US" altLang="zh-CN" dirty="0" smtClean="0"/>
              <a:t> the ways that </a:t>
            </a:r>
            <a:r>
              <a:rPr lang="en-US" altLang="zh-CN" dirty="0" smtClean="0">
                <a:solidFill>
                  <a:srgbClr val="0070C0"/>
                </a:solidFill>
              </a:rPr>
              <a:t>resources</a:t>
            </a:r>
            <a:r>
              <a:rPr lang="en-US" altLang="zh-CN" dirty="0" smtClean="0"/>
              <a:t> can be </a:t>
            </a:r>
            <a:r>
              <a:rPr lang="en-US" altLang="zh-CN" dirty="0" smtClean="0">
                <a:solidFill>
                  <a:srgbClr val="0070C0"/>
                </a:solidFill>
              </a:rPr>
              <a:t>described.</a:t>
            </a:r>
          </a:p>
          <a:p>
            <a:r>
              <a:rPr lang="en-US" altLang="zh-CN" dirty="0" smtClean="0"/>
              <a:t>Resources are described as </a:t>
            </a:r>
            <a:r>
              <a:rPr lang="en-US" altLang="zh-CN" b="1" dirty="0" smtClean="0"/>
              <a:t>triplets</a:t>
            </a:r>
            <a:r>
              <a:rPr lang="en-US" altLang="zh-CN" dirty="0" smtClean="0"/>
              <a:t> consisting of a </a:t>
            </a:r>
            <a:r>
              <a:rPr lang="en-US" altLang="zh-CN" u="sng" dirty="0" smtClean="0"/>
              <a:t>subject</a:t>
            </a:r>
            <a:r>
              <a:rPr lang="en-US" altLang="zh-CN" dirty="0" smtClean="0"/>
              <a:t>, a </a:t>
            </a:r>
            <a:r>
              <a:rPr lang="en-US" altLang="zh-CN" u="sng" dirty="0" smtClean="0"/>
              <a:t>predicate</a:t>
            </a:r>
            <a:r>
              <a:rPr lang="en-US" altLang="zh-CN" dirty="0" smtClean="0"/>
              <a:t>, and an </a:t>
            </a:r>
            <a:r>
              <a:rPr lang="en-US" altLang="zh-CN" u="sng" dirty="0" smtClean="0"/>
              <a:t>object</a:t>
            </a:r>
          </a:p>
          <a:p>
            <a:pPr lvl="1"/>
            <a:r>
              <a:rPr lang="en-US" altLang="zh-CN" sz="2000" dirty="0" smtClean="0"/>
              <a:t>E.g., </a:t>
            </a:r>
            <a:r>
              <a:rPr lang="en-US" altLang="zh-CN" sz="2000" i="1" dirty="0" smtClean="0"/>
              <a:t>(Person, name, Alice)</a:t>
            </a:r>
            <a:r>
              <a:rPr lang="en-US" altLang="zh-CN" sz="2000" dirty="0" smtClean="0"/>
              <a:t> describes a resource </a:t>
            </a:r>
            <a:r>
              <a:rPr lang="en-US" altLang="zh-CN" sz="2000" i="1" dirty="0" smtClean="0"/>
              <a:t>Person</a:t>
            </a:r>
            <a:r>
              <a:rPr lang="en-US" altLang="zh-CN" sz="2000" dirty="0" smtClean="0"/>
              <a:t> whose </a:t>
            </a:r>
            <a:r>
              <a:rPr lang="en-US" altLang="zh-CN" sz="2000" i="1" dirty="0" smtClean="0"/>
              <a:t>name</a:t>
            </a:r>
            <a:r>
              <a:rPr lang="en-US" altLang="zh-CN" sz="2000" dirty="0" smtClean="0"/>
              <a:t> is </a:t>
            </a:r>
            <a:r>
              <a:rPr lang="en-US" altLang="zh-CN" sz="2000" i="1" dirty="0" smtClean="0"/>
              <a:t>Alice</a:t>
            </a:r>
            <a:r>
              <a:rPr lang="en-US" altLang="zh-CN" sz="2000" dirty="0" smtClean="0"/>
              <a:t>.</a:t>
            </a:r>
          </a:p>
          <a:p>
            <a:pPr lvl="1"/>
            <a:r>
              <a:rPr lang="en-US" altLang="zh-CN" sz="2000" dirty="0" smtClean="0"/>
              <a:t>In RDF,</a:t>
            </a:r>
            <a:r>
              <a:rPr lang="en-US" altLang="zh-CN" sz="2000" dirty="0" smtClean="0">
                <a:solidFill>
                  <a:srgbClr val="0070C0"/>
                </a:solidFill>
              </a:rPr>
              <a:t> each</a:t>
            </a:r>
            <a:r>
              <a:rPr lang="en-US" altLang="zh-CN" sz="2000" dirty="0" smtClean="0"/>
              <a:t> subject, predicate, or object </a:t>
            </a:r>
            <a:r>
              <a:rPr lang="en-US" altLang="zh-CN" sz="2000" dirty="0" smtClean="0">
                <a:solidFill>
                  <a:srgbClr val="0070C0"/>
                </a:solidFill>
              </a:rPr>
              <a:t>can be a resource</a:t>
            </a:r>
            <a:r>
              <a:rPr lang="en-US" altLang="zh-CN" sz="2000" dirty="0" smtClean="0"/>
              <a:t> itself. </a:t>
            </a:r>
          </a:p>
          <a:p>
            <a:pPr lvl="1">
              <a:spcAft>
                <a:spcPts val="600"/>
              </a:spcAft>
            </a:pPr>
            <a:r>
              <a:rPr lang="en-US" altLang="zh-CN" sz="2000" dirty="0" smtClean="0">
                <a:solidFill>
                  <a:srgbClr val="FF0000"/>
                </a:solidFill>
              </a:rPr>
              <a:t>References </a:t>
            </a:r>
            <a:r>
              <a:rPr lang="en-US" altLang="zh-CN" sz="2000" dirty="0" smtClean="0"/>
              <a:t>in RDF are essentially </a:t>
            </a:r>
            <a:r>
              <a:rPr lang="en-US" altLang="zh-CN" sz="2000" dirty="0" smtClean="0">
                <a:solidFill>
                  <a:srgbClr val="FF0000"/>
                </a:solidFill>
              </a:rPr>
              <a:t>URLs</a:t>
            </a:r>
            <a:r>
              <a:rPr lang="en-US" altLang="zh-CN" sz="2000" dirty="0" smtClean="0"/>
              <a:t>.</a:t>
            </a:r>
          </a:p>
          <a:p>
            <a:pPr>
              <a:spcAft>
                <a:spcPts val="600"/>
              </a:spcAft>
            </a:pPr>
            <a:r>
              <a:rPr lang="en-US" altLang="zh-CN" dirty="0" smtClean="0"/>
              <a:t>In this example, the resource descriptions are </a:t>
            </a:r>
            <a:r>
              <a:rPr lang="en-US" altLang="zh-CN" dirty="0" smtClean="0">
                <a:solidFill>
                  <a:srgbClr val="FF0000"/>
                </a:solidFill>
              </a:rPr>
              <a:t>stored at a central </a:t>
            </a:r>
            <a:r>
              <a:rPr lang="en-US" altLang="zh-CN" dirty="0" smtClean="0"/>
              <a:t>location.</a:t>
            </a:r>
            <a:endParaRPr lang="en-US" altLang="zh-CN" dirty="0" smtClean="0"/>
          </a:p>
          <a:p>
            <a:r>
              <a:rPr lang="en-US" altLang="zh-CN" b="1" dirty="0" smtClean="0"/>
              <a:t>Problem:</a:t>
            </a:r>
            <a:r>
              <a:rPr lang="en-US" altLang="zh-CN" dirty="0" smtClean="0">
                <a:solidFill>
                  <a:srgbClr val="FF0000"/>
                </a:solidFill>
              </a:rPr>
              <a:t> Not</a:t>
            </a:r>
            <a:r>
              <a:rPr lang="en-US" altLang="zh-CN" dirty="0" smtClean="0"/>
              <a:t> </a:t>
            </a:r>
            <a:r>
              <a:rPr lang="en-US" altLang="zh-CN" dirty="0" smtClean="0"/>
              <a:t>having the </a:t>
            </a:r>
            <a:r>
              <a:rPr lang="en-US" altLang="zh-CN" dirty="0" smtClean="0">
                <a:solidFill>
                  <a:srgbClr val="FF0000"/>
                </a:solidFill>
              </a:rPr>
              <a:t>descriptions in the same place </a:t>
            </a:r>
            <a:r>
              <a:rPr lang="en-US" altLang="zh-CN" dirty="0" smtClean="0">
                <a:solidFill>
                  <a:srgbClr val="0070C0"/>
                </a:solidFill>
              </a:rPr>
              <a:t>may incur a serious performance problem</a:t>
            </a:r>
          </a:p>
          <a:p>
            <a:pPr lvl="1">
              <a:buNone/>
            </a:pP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56</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29256" y="1214422"/>
            <a:ext cx="157163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200032"/>
            <a:ext cx="8435280" cy="852704"/>
          </a:xfrm>
        </p:spPr>
        <p:txBody>
          <a:bodyPr>
            <a:normAutofit fontScale="90000"/>
          </a:bodyPr>
          <a:lstStyle/>
          <a:p>
            <a:r>
              <a:rPr lang="en-US" altLang="zh-CN" dirty="0" smtClean="0">
                <a:solidFill>
                  <a:srgbClr val="FF0000"/>
                </a:solidFill>
              </a:rPr>
              <a:t>Hierarchical</a:t>
            </a:r>
            <a:r>
              <a:rPr lang="en-US" altLang="zh-CN" dirty="0" smtClean="0"/>
              <a:t> Implementations: LDAP</a:t>
            </a:r>
            <a:endParaRPr lang="zh-CN" altLang="en-US" dirty="0"/>
          </a:p>
        </p:txBody>
      </p:sp>
      <p:sp>
        <p:nvSpPr>
          <p:cNvPr id="3" name="内容占位符 2"/>
          <p:cNvSpPr>
            <a:spLocks noGrp="1"/>
          </p:cNvSpPr>
          <p:nvPr>
            <p:ph idx="1"/>
          </p:nvPr>
        </p:nvSpPr>
        <p:spPr>
          <a:xfrm>
            <a:off x="457200" y="1124744"/>
            <a:ext cx="8229600" cy="5328592"/>
          </a:xfrm>
        </p:spPr>
        <p:txBody>
          <a:bodyPr>
            <a:normAutofit/>
          </a:bodyPr>
          <a:lstStyle/>
          <a:p>
            <a:pPr>
              <a:spcAft>
                <a:spcPts val="600"/>
              </a:spcAft>
            </a:pPr>
            <a:r>
              <a:rPr lang="en-US" altLang="zh-CN" dirty="0" smtClean="0"/>
              <a:t>A common approach to tackling </a:t>
            </a:r>
            <a:r>
              <a:rPr lang="en-US" altLang="zh-CN" i="1" dirty="0" smtClean="0">
                <a:solidFill>
                  <a:srgbClr val="FF0000"/>
                </a:solidFill>
              </a:rPr>
              <a:t>distributed directory services </a:t>
            </a:r>
            <a:r>
              <a:rPr lang="en-US" altLang="zh-CN" dirty="0" smtClean="0"/>
              <a:t>is to </a:t>
            </a:r>
            <a:r>
              <a:rPr lang="en-US" altLang="zh-CN" u="sng" dirty="0" smtClean="0">
                <a:solidFill>
                  <a:srgbClr val="FF0000"/>
                </a:solidFill>
              </a:rPr>
              <a:t>combine </a:t>
            </a:r>
            <a:r>
              <a:rPr lang="en-US" altLang="zh-CN" u="sng" dirty="0" smtClean="0"/>
              <a:t>structured naming with attribute-based naming</a:t>
            </a:r>
            <a:r>
              <a:rPr lang="en-US" altLang="zh-CN" dirty="0" smtClean="0"/>
              <a:t>.</a:t>
            </a:r>
          </a:p>
          <a:p>
            <a:pPr lvl="1">
              <a:spcAft>
                <a:spcPts val="600"/>
              </a:spcAft>
            </a:pPr>
            <a:r>
              <a:rPr lang="en-US" altLang="zh-CN" dirty="0" smtClean="0"/>
              <a:t>This approach has </a:t>
            </a:r>
            <a:r>
              <a:rPr lang="en-US" altLang="zh-CN" dirty="0" smtClean="0"/>
              <a:t>been </a:t>
            </a:r>
            <a:r>
              <a:rPr lang="en-US" altLang="zh-CN" dirty="0" smtClean="0">
                <a:solidFill>
                  <a:srgbClr val="FF0000"/>
                </a:solidFill>
              </a:rPr>
              <a:t>widely adopted.</a:t>
            </a:r>
            <a:endParaRPr lang="en-US" altLang="zh-CN" dirty="0" smtClean="0">
              <a:solidFill>
                <a:srgbClr val="FF0000"/>
              </a:solidFill>
            </a:endParaRPr>
          </a:p>
          <a:p>
            <a:pPr>
              <a:spcBef>
                <a:spcPts val="1200"/>
              </a:spcBef>
              <a:spcAft>
                <a:spcPts val="600"/>
              </a:spcAft>
            </a:pPr>
            <a:r>
              <a:rPr lang="en-US" altLang="zh-CN" dirty="0" smtClean="0"/>
              <a:t>Example: </a:t>
            </a:r>
            <a:r>
              <a:rPr lang="en-US" altLang="zh-CN" b="1" dirty="0" smtClean="0"/>
              <a:t>Lightweight Directory Access Protocol (LDAP)</a:t>
            </a:r>
            <a:r>
              <a:rPr lang="en-US" altLang="zh-CN" dirty="0" smtClean="0"/>
              <a:t> is used in MS Active Directory service and other systems</a:t>
            </a:r>
            <a:r>
              <a:rPr lang="en-US" altLang="zh-CN"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8194" name="Picture 2" descr="Image result for LDAP + clipart"/>
          <p:cNvPicPr>
            <a:picLocks noChangeAspect="1" noChangeArrowheads="1"/>
          </p:cNvPicPr>
          <p:nvPr/>
        </p:nvPicPr>
        <p:blipFill>
          <a:blip r:embed="rId2"/>
          <a:srcRect/>
          <a:stretch>
            <a:fillRect/>
          </a:stretch>
        </p:blipFill>
        <p:spPr bwMode="auto">
          <a:xfrm rot="1260079">
            <a:off x="5880788" y="4201894"/>
            <a:ext cx="1907314" cy="2075989"/>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57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0032"/>
            <a:ext cx="8435280" cy="852704"/>
          </a:xfrm>
        </p:spPr>
        <p:txBody>
          <a:bodyPr>
            <a:normAutofit fontScale="90000"/>
          </a:bodyPr>
          <a:lstStyle/>
          <a:p>
            <a:r>
              <a:rPr lang="en-US" altLang="zh-CN" dirty="0" smtClean="0">
                <a:solidFill>
                  <a:srgbClr val="FF0000"/>
                </a:solidFill>
              </a:rPr>
              <a:t>Hierarchical</a:t>
            </a:r>
            <a:r>
              <a:rPr lang="en-US" altLang="zh-CN" dirty="0" smtClean="0"/>
              <a:t> Implementations: LDAP</a:t>
            </a:r>
            <a:endParaRPr lang="zh-CN" altLang="en-US" dirty="0"/>
          </a:p>
        </p:txBody>
      </p:sp>
      <p:sp>
        <p:nvSpPr>
          <p:cNvPr id="3" name="内容占位符 2"/>
          <p:cNvSpPr>
            <a:spLocks noGrp="1"/>
          </p:cNvSpPr>
          <p:nvPr>
            <p:ph idx="1"/>
          </p:nvPr>
        </p:nvSpPr>
        <p:spPr>
          <a:xfrm>
            <a:off x="357158" y="1124744"/>
            <a:ext cx="8501122" cy="5328592"/>
          </a:xfrm>
        </p:spPr>
        <p:txBody>
          <a:bodyPr>
            <a:normAutofit lnSpcReduction="10000"/>
          </a:bodyPr>
          <a:lstStyle/>
          <a:p>
            <a:pPr>
              <a:spcBef>
                <a:spcPts val="1200"/>
              </a:spcBef>
            </a:pPr>
            <a:r>
              <a:rPr lang="en-US" altLang="zh-CN" dirty="0" smtClean="0"/>
              <a:t>An </a:t>
            </a:r>
            <a:r>
              <a:rPr lang="en-US" altLang="zh-CN" dirty="0" smtClean="0"/>
              <a:t>LDAP directory service consists of a number of records (</a:t>
            </a:r>
            <a:r>
              <a:rPr lang="en-US" altLang="zh-CN" b="1" dirty="0" smtClean="0"/>
              <a:t>directory </a:t>
            </a:r>
            <a:r>
              <a:rPr lang="en-US" altLang="zh-CN" b="1" dirty="0" smtClean="0"/>
              <a:t>entries, </a:t>
            </a:r>
            <a:r>
              <a:rPr lang="en-US" altLang="zh-CN" dirty="0" smtClean="0"/>
              <a:t>comparable to a </a:t>
            </a:r>
            <a:r>
              <a:rPr lang="en-US" altLang="zh-CN" u="sng" dirty="0" smtClean="0"/>
              <a:t>resource record </a:t>
            </a:r>
            <a:r>
              <a:rPr lang="en-US" altLang="zh-CN" dirty="0" smtClean="0"/>
              <a:t>in DNS)</a:t>
            </a:r>
            <a:endParaRPr lang="en-US" altLang="zh-CN" dirty="0" smtClean="0"/>
          </a:p>
          <a:p>
            <a:pPr lvl="1"/>
            <a:r>
              <a:rPr lang="en-US" altLang="zh-CN" dirty="0" smtClean="0">
                <a:solidFill>
                  <a:srgbClr val="0070C0"/>
                </a:solidFill>
              </a:rPr>
              <a:t>Each record</a:t>
            </a:r>
            <a:r>
              <a:rPr lang="en-US" altLang="zh-CN" dirty="0" smtClean="0"/>
              <a:t> -- a </a:t>
            </a:r>
            <a:r>
              <a:rPr lang="en-US" altLang="zh-CN" dirty="0" smtClean="0"/>
              <a:t>collection of </a:t>
            </a:r>
            <a:r>
              <a:rPr lang="en-US" altLang="zh-CN" i="1" dirty="0" smtClean="0">
                <a:solidFill>
                  <a:srgbClr val="0070C0"/>
                </a:solidFill>
              </a:rPr>
              <a:t>(attribute, value)</a:t>
            </a:r>
            <a:r>
              <a:rPr lang="en-US" altLang="zh-CN" dirty="0" smtClean="0">
                <a:solidFill>
                  <a:srgbClr val="0070C0"/>
                </a:solidFill>
              </a:rPr>
              <a:t> pairs</a:t>
            </a:r>
            <a:r>
              <a:rPr lang="en-US" altLang="zh-CN" dirty="0" smtClean="0"/>
              <a:t>, where each attribute has an associated type.</a:t>
            </a:r>
          </a:p>
          <a:p>
            <a:pPr lvl="2">
              <a:spcAft>
                <a:spcPts val="600"/>
              </a:spcAft>
            </a:pPr>
            <a:r>
              <a:rPr lang="en-US" altLang="zh-CN" dirty="0" smtClean="0">
                <a:solidFill>
                  <a:srgbClr val="0070C0"/>
                </a:solidFill>
              </a:rPr>
              <a:t>Single-valued</a:t>
            </a:r>
            <a:r>
              <a:rPr lang="en-US" altLang="zh-CN" dirty="0" smtClean="0"/>
              <a:t> attributes </a:t>
            </a:r>
            <a:endParaRPr lang="en-US" altLang="zh-CN" dirty="0" smtClean="0"/>
          </a:p>
          <a:p>
            <a:pPr lvl="2">
              <a:spcAft>
                <a:spcPts val="600"/>
              </a:spcAft>
            </a:pPr>
            <a:r>
              <a:rPr lang="en-US" altLang="zh-CN" dirty="0" smtClean="0">
                <a:solidFill>
                  <a:srgbClr val="0070C0"/>
                </a:solidFill>
              </a:rPr>
              <a:t>multiple-valued</a:t>
            </a:r>
            <a:r>
              <a:rPr lang="en-US" altLang="zh-CN" dirty="0" smtClean="0"/>
              <a:t> </a:t>
            </a:r>
            <a:r>
              <a:rPr lang="en-US" altLang="zh-CN" dirty="0" smtClean="0"/>
              <a:t>attributes (typically represent arrays and lists)</a:t>
            </a:r>
          </a:p>
          <a:p>
            <a:pPr>
              <a:spcBef>
                <a:spcPts val="1200"/>
              </a:spcBef>
            </a:pPr>
            <a:r>
              <a:rPr lang="en-US" altLang="zh-CN" b="1" dirty="0" smtClean="0"/>
              <a:t>directory information base (DIB</a:t>
            </a:r>
            <a:r>
              <a:rPr lang="en-US" altLang="zh-CN" b="1" dirty="0" smtClean="0"/>
              <a:t>): </a:t>
            </a:r>
            <a:r>
              <a:rPr lang="en-US" altLang="zh-CN" dirty="0" smtClean="0"/>
              <a:t>t</a:t>
            </a:r>
            <a:r>
              <a:rPr lang="en-US" altLang="zh-CN" dirty="0" smtClean="0"/>
              <a:t>he </a:t>
            </a:r>
            <a:r>
              <a:rPr lang="en-US" altLang="zh-CN" dirty="0" smtClean="0"/>
              <a:t>collection of all directory entries in an LDAP directory </a:t>
            </a:r>
            <a:r>
              <a:rPr lang="en-US" altLang="zh-CN" dirty="0" smtClean="0"/>
              <a:t>service</a:t>
            </a:r>
          </a:p>
          <a:p>
            <a:pPr lvl="1">
              <a:spcBef>
                <a:spcPts val="1200"/>
              </a:spcBef>
            </a:pPr>
            <a:r>
              <a:rPr lang="en-US" altLang="zh-CN" dirty="0" smtClean="0"/>
              <a:t>Each</a:t>
            </a:r>
            <a:r>
              <a:rPr lang="en-US" altLang="zh-CN" dirty="0" smtClean="0">
                <a:solidFill>
                  <a:srgbClr val="FF0000"/>
                </a:solidFill>
              </a:rPr>
              <a:t> </a:t>
            </a:r>
            <a:r>
              <a:rPr lang="en-US" altLang="zh-CN" dirty="0" smtClean="0">
                <a:solidFill>
                  <a:srgbClr val="FF0000"/>
                </a:solidFill>
              </a:rPr>
              <a:t>record </a:t>
            </a:r>
            <a:r>
              <a:rPr lang="en-US" altLang="zh-CN" dirty="0" smtClean="0"/>
              <a:t>in a DIB has a </a:t>
            </a:r>
            <a:r>
              <a:rPr lang="en-US" altLang="zh-CN" dirty="0" smtClean="0">
                <a:solidFill>
                  <a:srgbClr val="FF0000"/>
                </a:solidFill>
              </a:rPr>
              <a:t>globally unique name </a:t>
            </a:r>
            <a:r>
              <a:rPr lang="en-US" altLang="zh-CN" dirty="0" smtClean="0"/>
              <a:t>(appearing as a sequence of naming attributes)</a:t>
            </a:r>
          </a:p>
          <a:p>
            <a:pPr lvl="1">
              <a:spcAft>
                <a:spcPts val="600"/>
              </a:spcAft>
            </a:pPr>
            <a:r>
              <a:rPr lang="en-US" altLang="zh-CN" dirty="0" smtClean="0"/>
              <a:t>Each </a:t>
            </a:r>
            <a:r>
              <a:rPr lang="en-US" altLang="zh-CN" dirty="0" smtClean="0">
                <a:solidFill>
                  <a:srgbClr val="FF0000"/>
                </a:solidFill>
              </a:rPr>
              <a:t>naming attribute </a:t>
            </a:r>
            <a:r>
              <a:rPr lang="en-US" altLang="zh-CN" dirty="0" smtClean="0"/>
              <a:t>is called a </a:t>
            </a:r>
            <a:r>
              <a:rPr lang="en-US" altLang="zh-CN" b="1" dirty="0" smtClean="0"/>
              <a:t>relative distinguished name (</a:t>
            </a:r>
            <a:r>
              <a:rPr lang="en-US" altLang="zh-CN" b="1" dirty="0" smtClean="0">
                <a:solidFill>
                  <a:srgbClr val="FF0000"/>
                </a:solidFill>
              </a:rPr>
              <a:t>RDN</a:t>
            </a:r>
            <a:r>
              <a:rPr lang="en-US" altLang="zh-CN" b="1" dirty="0" smtClean="0"/>
              <a:t>)</a:t>
            </a:r>
            <a:endParaRPr lang="zh-CN" altLang="en-US" b="1"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58</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noAutofit/>
          </a:bodyPr>
          <a:lstStyle/>
          <a:p>
            <a:r>
              <a:rPr lang="en-US" altLang="zh-CN" sz="4000" dirty="0" smtClean="0"/>
              <a:t>A simple example of an LDAP </a:t>
            </a:r>
            <a:r>
              <a:rPr lang="en-US" altLang="zh-CN" sz="4000" dirty="0" smtClean="0">
                <a:solidFill>
                  <a:srgbClr val="FF0000"/>
                </a:solidFill>
              </a:rPr>
              <a:t>directory entry</a:t>
            </a:r>
            <a:r>
              <a:rPr lang="en-US" altLang="zh-CN" sz="4000" dirty="0" smtClean="0"/>
              <a:t> using LDAP naming conventions</a:t>
            </a:r>
            <a:endParaRPr lang="zh-CN" altLang="en-US" sz="4000" dirty="0"/>
          </a:p>
        </p:txBody>
      </p:sp>
      <p:sp>
        <p:nvSpPr>
          <p:cNvPr id="3" name="内容占位符 2"/>
          <p:cNvSpPr>
            <a:spLocks noGrp="1"/>
          </p:cNvSpPr>
          <p:nvPr>
            <p:ph idx="1"/>
          </p:nvPr>
        </p:nvSpPr>
        <p:spPr>
          <a:xfrm>
            <a:off x="467544" y="4941168"/>
            <a:ext cx="8229600" cy="1368152"/>
          </a:xfrm>
        </p:spPr>
        <p:txBody>
          <a:bodyPr>
            <a:normAutofit/>
          </a:bodyPr>
          <a:lstStyle/>
          <a:p>
            <a:r>
              <a:rPr lang="en-US" altLang="zh-CN" sz="2000" dirty="0" smtClean="0"/>
              <a:t>The attributes </a:t>
            </a:r>
            <a:r>
              <a:rPr lang="en-US" altLang="zh-CN" sz="2000" i="1" dirty="0" smtClean="0"/>
              <a:t>Country, Organization,</a:t>
            </a:r>
            <a:r>
              <a:rPr lang="en-US" altLang="zh-CN" sz="2000" dirty="0" smtClean="0"/>
              <a:t> and</a:t>
            </a:r>
            <a:r>
              <a:rPr lang="en-US" altLang="zh-CN" sz="2000" i="1" dirty="0" smtClean="0"/>
              <a:t> </a:t>
            </a:r>
            <a:r>
              <a:rPr lang="en-US" altLang="zh-CN" sz="2000" i="1" dirty="0" err="1" smtClean="0"/>
              <a:t>OrganizationUnit</a:t>
            </a:r>
            <a:r>
              <a:rPr lang="en-US" altLang="zh-CN" sz="2000" dirty="0" smtClean="0"/>
              <a:t> could be used to form the globally unique name                                                  	</a:t>
            </a:r>
            <a:r>
              <a:rPr lang="en-US" altLang="zh-CN" sz="2000" i="1" dirty="0" smtClean="0"/>
              <a:t>/C=NL/O=</a:t>
            </a:r>
            <a:r>
              <a:rPr lang="en-US" altLang="zh-CN" sz="2000" i="1" dirty="0" err="1" smtClean="0"/>
              <a:t>Vrije</a:t>
            </a:r>
            <a:r>
              <a:rPr lang="en-US" altLang="zh-CN" sz="2000" i="1" dirty="0" smtClean="0"/>
              <a:t> </a:t>
            </a:r>
            <a:r>
              <a:rPr lang="en-US" altLang="zh-CN" sz="2000" i="1" dirty="0" err="1" smtClean="0"/>
              <a:t>Universiteit</a:t>
            </a:r>
            <a:r>
              <a:rPr lang="en-US" altLang="zh-CN" sz="2000" i="1" dirty="0" smtClean="0"/>
              <a:t>/OU=Comp. Sc.</a:t>
            </a:r>
            <a:r>
              <a:rPr lang="zh-CN" altLang="en-US" sz="2000" dirty="0" smtClean="0"/>
              <a:t>                           </a:t>
            </a:r>
            <a:r>
              <a:rPr lang="en-US" altLang="zh-CN" sz="2000" dirty="0" smtClean="0">
                <a:solidFill>
                  <a:srgbClr val="FF0000"/>
                </a:solidFill>
              </a:rPr>
              <a:t>analogous to the DNS name </a:t>
            </a:r>
            <a:r>
              <a:rPr lang="en-US" altLang="zh-CN" sz="2000" i="1" dirty="0" err="1" smtClean="0"/>
              <a:t>nl.vu.cs</a:t>
            </a:r>
            <a:r>
              <a:rPr lang="en-US" altLang="zh-CN" sz="2000" i="1" dirty="0" smtClean="0"/>
              <a:t>.</a:t>
            </a:r>
          </a:p>
          <a:p>
            <a:endParaRPr lang="en-US" altLang="zh-CN" sz="2000" i="1" dirty="0" smtClean="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22T"/>
          <p:cNvPicPr>
            <a:picLocks noChangeAspect="1" noChangeArrowheads="1"/>
          </p:cNvPicPr>
          <p:nvPr/>
        </p:nvPicPr>
        <p:blipFill>
          <a:blip r:embed="rId2" cstate="print"/>
          <a:srcRect/>
          <a:stretch>
            <a:fillRect/>
          </a:stretch>
        </p:blipFill>
        <p:spPr bwMode="auto">
          <a:xfrm>
            <a:off x="925780" y="1443588"/>
            <a:ext cx="7246620" cy="3497580"/>
          </a:xfrm>
          <a:prstGeom prst="rect">
            <a:avLst/>
          </a:prstGeom>
          <a:noFill/>
        </p:spPr>
      </p:pic>
      <p:cxnSp>
        <p:nvCxnSpPr>
          <p:cNvPr id="10" name="直接连接符 9"/>
          <p:cNvCxnSpPr/>
          <p:nvPr/>
        </p:nvCxnSpPr>
        <p:spPr>
          <a:xfrm>
            <a:off x="4214810" y="4000504"/>
            <a:ext cx="3714776"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357950" y="2786058"/>
            <a:ext cx="2571768" cy="928693"/>
            <a:chOff x="6357950" y="2786058"/>
            <a:chExt cx="2571768" cy="928693"/>
          </a:xfrm>
        </p:grpSpPr>
        <p:sp>
          <p:nvSpPr>
            <p:cNvPr id="11" name="TextBox 10"/>
            <p:cNvSpPr txBox="1"/>
            <p:nvPr/>
          </p:nvSpPr>
          <p:spPr>
            <a:xfrm>
              <a:off x="7286644" y="2786058"/>
              <a:ext cx="1643074"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smtClean="0"/>
                <a:t>One attribute has multiple values</a:t>
              </a:r>
              <a:endParaRPr lang="zh-CN" altLang="en-US" dirty="0"/>
            </a:p>
          </p:txBody>
        </p:sp>
        <p:cxnSp>
          <p:nvCxnSpPr>
            <p:cNvPr id="14" name="直接箭头连接符 13"/>
            <p:cNvCxnSpPr>
              <a:stCxn id="11" idx="1"/>
            </p:cNvCxnSpPr>
            <p:nvPr/>
          </p:nvCxnSpPr>
          <p:spPr>
            <a:xfrm rot="10800000" flipV="1">
              <a:off x="6357950" y="3247722"/>
              <a:ext cx="928694" cy="46702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5429256" y="4214818"/>
            <a:ext cx="2643206" cy="777065"/>
            <a:chOff x="5429256" y="4214818"/>
            <a:chExt cx="2643206" cy="777065"/>
          </a:xfrm>
        </p:grpSpPr>
        <p:sp>
          <p:nvSpPr>
            <p:cNvPr id="12" name="矩形 11"/>
            <p:cNvSpPr/>
            <p:nvPr/>
          </p:nvSpPr>
          <p:spPr>
            <a:xfrm>
              <a:off x="5786446" y="4345552"/>
              <a:ext cx="228601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smtClean="0"/>
                <a:t>These attributes </a:t>
              </a:r>
              <a:r>
                <a:rPr lang="en-US" altLang="zh-CN" dirty="0" smtClean="0"/>
                <a:t>have only a single value</a:t>
              </a:r>
              <a:endParaRPr lang="zh-CN" altLang="en-US" dirty="0"/>
            </a:p>
          </p:txBody>
        </p:sp>
        <p:cxnSp>
          <p:nvCxnSpPr>
            <p:cNvPr id="16" name="直接连接符 15"/>
            <p:cNvCxnSpPr>
              <a:endCxn id="12" idx="1"/>
            </p:cNvCxnSpPr>
            <p:nvPr/>
          </p:nvCxnSpPr>
          <p:spPr>
            <a:xfrm rot="16200000" flipH="1">
              <a:off x="5380901" y="4263173"/>
              <a:ext cx="453900" cy="35719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2" idx="1"/>
            </p:cNvCxnSpPr>
            <p:nvPr/>
          </p:nvCxnSpPr>
          <p:spPr>
            <a:xfrm>
              <a:off x="5429256" y="4572008"/>
              <a:ext cx="357190" cy="9671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灯片编号占位符 20"/>
          <p:cNvSpPr>
            <a:spLocks noGrp="1"/>
          </p:cNvSpPr>
          <p:nvPr>
            <p:ph type="sldNum" sz="quarter" idx="12"/>
          </p:nvPr>
        </p:nvSpPr>
        <p:spPr/>
        <p:txBody>
          <a:bodyPr/>
          <a:lstStyle/>
          <a:p>
            <a:fld id="{0C913308-F349-4B6D-A68A-DD1791B4A57B}" type="slidenum">
              <a:rPr lang="zh-CN" altLang="en-US" smtClean="0"/>
              <a:pPr/>
              <a:t>59</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lide(fromRigh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Bottom)">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708688"/>
          </a:xfrm>
        </p:spPr>
        <p:txBody>
          <a:bodyPr>
            <a:normAutofit fontScale="90000"/>
          </a:bodyPr>
          <a:lstStyle/>
          <a:p>
            <a:r>
              <a:rPr lang="en-US" altLang="zh-CN" dirty="0" smtClean="0"/>
              <a:t>Identifiers</a:t>
            </a:r>
            <a:endParaRPr lang="zh-CN" altLang="en-US" dirty="0"/>
          </a:p>
        </p:txBody>
      </p:sp>
      <p:sp>
        <p:nvSpPr>
          <p:cNvPr id="3" name="内容占位符 2"/>
          <p:cNvSpPr>
            <a:spLocks noGrp="1"/>
          </p:cNvSpPr>
          <p:nvPr>
            <p:ph idx="1"/>
          </p:nvPr>
        </p:nvSpPr>
        <p:spPr>
          <a:xfrm>
            <a:off x="457200" y="1772816"/>
            <a:ext cx="8229600" cy="4551784"/>
          </a:xfrm>
        </p:spPr>
        <p:txBody>
          <a:bodyPr>
            <a:normAutofit/>
          </a:bodyPr>
          <a:lstStyle/>
          <a:p>
            <a:pPr>
              <a:spcAft>
                <a:spcPts val="600"/>
              </a:spcAft>
            </a:pPr>
            <a:r>
              <a:rPr lang="en-US" altLang="zh-CN" dirty="0" smtClean="0"/>
              <a:t>Identifiers are another type of names, to uniquely represent an entity.</a:t>
            </a:r>
          </a:p>
          <a:p>
            <a:pPr>
              <a:spcAft>
                <a:spcPts val="600"/>
              </a:spcAft>
            </a:pPr>
            <a:r>
              <a:rPr lang="en-US" altLang="zh-CN" dirty="0" smtClean="0"/>
              <a:t>Properties of a </a:t>
            </a:r>
            <a:r>
              <a:rPr lang="en-US" altLang="zh-CN" b="1" dirty="0" smtClean="0">
                <a:solidFill>
                  <a:srgbClr val="FF0000"/>
                </a:solidFill>
              </a:rPr>
              <a:t>TRUE</a:t>
            </a:r>
            <a:r>
              <a:rPr lang="en-US" altLang="zh-CN" dirty="0" smtClean="0">
                <a:solidFill>
                  <a:srgbClr val="FF0000"/>
                </a:solidFill>
              </a:rPr>
              <a:t> identifier</a:t>
            </a:r>
            <a:r>
              <a:rPr lang="en-US" altLang="zh-CN" dirty="0" smtClean="0"/>
              <a:t>:</a:t>
            </a:r>
          </a:p>
          <a:p>
            <a:pPr lvl="1">
              <a:spcAft>
                <a:spcPts val="600"/>
              </a:spcAft>
            </a:pPr>
            <a:r>
              <a:rPr lang="en-US" altLang="zh-CN" dirty="0" smtClean="0"/>
              <a:t>An identifier refers to at most one entity.</a:t>
            </a:r>
          </a:p>
          <a:p>
            <a:pPr lvl="1">
              <a:spcAft>
                <a:spcPts val="600"/>
              </a:spcAft>
            </a:pPr>
            <a:r>
              <a:rPr lang="en-US" altLang="zh-CN" dirty="0" smtClean="0"/>
              <a:t>Each entity is referred to by at most one identifier.</a:t>
            </a:r>
          </a:p>
          <a:p>
            <a:pPr lvl="1">
              <a:spcAft>
                <a:spcPts val="600"/>
              </a:spcAft>
            </a:pPr>
            <a:r>
              <a:rPr lang="en-US" altLang="zh-CN" dirty="0" smtClean="0"/>
              <a:t>An identifier always refers to the same entity (i.e., it is never reused)</a:t>
            </a:r>
          </a:p>
          <a:p>
            <a:pPr>
              <a:spcAft>
                <a:spcPts val="600"/>
              </a:spcAft>
            </a:pPr>
            <a:r>
              <a:rPr lang="en-US" altLang="zh-CN" dirty="0" smtClean="0"/>
              <a:t>If an address can be reassigned to a different entity, we </a:t>
            </a:r>
            <a:r>
              <a:rPr lang="en-US" altLang="zh-CN" u="sng" dirty="0" smtClean="0">
                <a:solidFill>
                  <a:srgbClr val="FF0000"/>
                </a:solidFill>
              </a:rPr>
              <a:t>cannot</a:t>
            </a:r>
            <a:r>
              <a:rPr lang="en-US" altLang="zh-CN" u="sng" dirty="0" smtClean="0">
                <a:solidFill>
                  <a:srgbClr val="0070C0"/>
                </a:solidFill>
              </a:rPr>
              <a:t> use an address as an identifier</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6858000" y="0"/>
            <a:ext cx="2286000" cy="17145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139952" y="0"/>
            <a:ext cx="2724150" cy="167640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0C913308-F349-4B6D-A68A-DD1791B4A57B}" type="slidenum">
              <a:rPr lang="zh-CN" altLang="en-US" smtClean="0"/>
              <a:pPr/>
              <a:t>6</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2858"/>
            <a:ext cx="8229600" cy="708688"/>
          </a:xfrm>
        </p:spPr>
        <p:txBody>
          <a:bodyPr>
            <a:normAutofit fontScale="90000"/>
          </a:bodyPr>
          <a:lstStyle/>
          <a:p>
            <a:r>
              <a:rPr lang="en-US" altLang="zh-CN" dirty="0" smtClean="0"/>
              <a:t>Directory Information Tree (DIT)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7" name="Picture 4" descr="05-23"/>
          <p:cNvPicPr>
            <a:picLocks noChangeAspect="1" noChangeArrowheads="1"/>
          </p:cNvPicPr>
          <p:nvPr/>
        </p:nvPicPr>
        <p:blipFill>
          <a:blip r:embed="rId2" cstate="print"/>
          <a:srcRect/>
          <a:stretch>
            <a:fillRect/>
          </a:stretch>
        </p:blipFill>
        <p:spPr bwMode="auto">
          <a:xfrm>
            <a:off x="323528" y="1216132"/>
            <a:ext cx="4829175" cy="2228850"/>
          </a:xfrm>
          <a:prstGeom prst="rect">
            <a:avLst/>
          </a:prstGeom>
          <a:noFill/>
        </p:spPr>
      </p:pic>
      <p:sp>
        <p:nvSpPr>
          <p:cNvPr id="3" name="内容占位符 2"/>
          <p:cNvSpPr>
            <a:spLocks noGrp="1"/>
          </p:cNvSpPr>
          <p:nvPr>
            <p:ph idx="1"/>
          </p:nvPr>
        </p:nvSpPr>
        <p:spPr>
          <a:xfrm>
            <a:off x="4633664" y="1269900"/>
            <a:ext cx="4474840" cy="1516158"/>
          </a:xfrm>
        </p:spPr>
        <p:txBody>
          <a:bodyPr>
            <a:normAutofit/>
          </a:bodyPr>
          <a:lstStyle/>
          <a:p>
            <a:r>
              <a:rPr lang="en-US" altLang="zh-CN" sz="2000" b="1" dirty="0" smtClean="0"/>
              <a:t>DIT</a:t>
            </a:r>
            <a:r>
              <a:rPr lang="en-US" altLang="zh-CN" sz="2000" dirty="0" smtClean="0"/>
              <a:t>: a </a:t>
            </a:r>
            <a:r>
              <a:rPr lang="en-US" altLang="zh-CN" sz="2000" dirty="0" smtClean="0"/>
              <a:t>hierarchy of the collection of </a:t>
            </a:r>
            <a:r>
              <a:rPr lang="en-US" altLang="zh-CN" sz="2000" dirty="0" smtClean="0">
                <a:solidFill>
                  <a:srgbClr val="FF0000"/>
                </a:solidFill>
              </a:rPr>
              <a:t>directory </a:t>
            </a:r>
            <a:r>
              <a:rPr lang="en-US" altLang="zh-CN" sz="2000" dirty="0" smtClean="0">
                <a:solidFill>
                  <a:srgbClr val="FF0000"/>
                </a:solidFill>
              </a:rPr>
              <a:t>entries</a:t>
            </a:r>
            <a:endParaRPr lang="en-US" altLang="zh-CN" sz="2000" dirty="0" smtClean="0">
              <a:solidFill>
                <a:srgbClr val="FF0000"/>
              </a:solidFill>
            </a:endParaRPr>
          </a:p>
          <a:p>
            <a:r>
              <a:rPr lang="en-US" altLang="zh-CN" sz="2000" dirty="0" smtClean="0">
                <a:solidFill>
                  <a:srgbClr val="0070C0"/>
                </a:solidFill>
              </a:rPr>
              <a:t>Each node </a:t>
            </a:r>
            <a:r>
              <a:rPr lang="en-US" altLang="zh-CN" sz="2000" dirty="0" smtClean="0"/>
              <a:t>in a DIT represents a </a:t>
            </a:r>
            <a:r>
              <a:rPr lang="en-US" altLang="zh-CN" sz="2000" dirty="0" smtClean="0">
                <a:solidFill>
                  <a:srgbClr val="0070C0"/>
                </a:solidFill>
              </a:rPr>
              <a:t>directory </a:t>
            </a:r>
            <a:r>
              <a:rPr lang="en-US" altLang="zh-CN" sz="2000" dirty="0" smtClean="0">
                <a:solidFill>
                  <a:srgbClr val="0070C0"/>
                </a:solidFill>
              </a:rPr>
              <a:t>entry </a:t>
            </a:r>
            <a:r>
              <a:rPr lang="en-US" altLang="zh-CN" sz="2000" dirty="0" smtClean="0"/>
              <a:t>/ an LDAP </a:t>
            </a:r>
            <a:r>
              <a:rPr lang="en-US" altLang="zh-CN" sz="2000" dirty="0" smtClean="0">
                <a:solidFill>
                  <a:srgbClr val="0070C0"/>
                </a:solidFill>
              </a:rPr>
              <a:t>record</a:t>
            </a:r>
            <a:r>
              <a:rPr lang="en-US" altLang="zh-CN" sz="2000" dirty="0" smtClean="0"/>
              <a:t>.</a:t>
            </a:r>
            <a:endParaRPr lang="zh-CN" altLang="en-US" sz="2000" dirty="0"/>
          </a:p>
        </p:txBody>
      </p:sp>
      <p:pic>
        <p:nvPicPr>
          <p:cNvPr id="1026" name="Picture 2"/>
          <p:cNvPicPr>
            <a:picLocks noChangeAspect="1" noChangeArrowheads="1"/>
          </p:cNvPicPr>
          <p:nvPr/>
        </p:nvPicPr>
        <p:blipFill>
          <a:blip r:embed="rId3" cstate="print"/>
          <a:srcRect/>
          <a:stretch>
            <a:fillRect/>
          </a:stretch>
        </p:blipFill>
        <p:spPr bwMode="auto">
          <a:xfrm>
            <a:off x="428596" y="4143380"/>
            <a:ext cx="6577850" cy="2283543"/>
          </a:xfrm>
          <a:prstGeom prst="rect">
            <a:avLst/>
          </a:prstGeom>
          <a:noFill/>
          <a:ln w="9525">
            <a:noFill/>
            <a:miter lim="800000"/>
            <a:headEnd/>
            <a:tailEnd/>
          </a:ln>
        </p:spPr>
      </p:pic>
      <p:sp>
        <p:nvSpPr>
          <p:cNvPr id="10" name="矩形 9"/>
          <p:cNvSpPr/>
          <p:nvPr/>
        </p:nvSpPr>
        <p:spPr>
          <a:xfrm>
            <a:off x="500034" y="3571876"/>
            <a:ext cx="821537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000" dirty="0" smtClean="0"/>
              <a:t>Result of search(‘‘(C=NL)(O=VU University)(OU= * )(CN=Main server)’’)</a:t>
            </a:r>
            <a:endParaRPr lang="zh-CN" altLang="en-US" sz="2000" dirty="0"/>
          </a:p>
        </p:txBody>
      </p:sp>
      <p:sp>
        <p:nvSpPr>
          <p:cNvPr id="11" name="矩形 10"/>
          <p:cNvSpPr/>
          <p:nvPr/>
        </p:nvSpPr>
        <p:spPr>
          <a:xfrm>
            <a:off x="7286644" y="4214818"/>
            <a:ext cx="1500198" cy="1754326"/>
          </a:xfrm>
          <a:prstGeom prst="rect">
            <a:avLst/>
          </a:prstGeom>
        </p:spPr>
        <p:txBody>
          <a:bodyPr wrap="square">
            <a:spAutoFit/>
          </a:bodyPr>
          <a:lstStyle/>
          <a:p>
            <a:r>
              <a:rPr lang="en-US" altLang="zh-CN" dirty="0" smtClean="0"/>
              <a:t>Two directory entries having </a:t>
            </a:r>
            <a:r>
              <a:rPr lang="en-US" altLang="zh-CN" dirty="0" err="1" smtClean="0"/>
              <a:t>Host_Name</a:t>
            </a:r>
            <a:r>
              <a:rPr lang="en-US" altLang="zh-CN" dirty="0" smtClean="0"/>
              <a:t> </a:t>
            </a:r>
            <a:r>
              <a:rPr lang="en-US" altLang="zh-CN" dirty="0" smtClean="0"/>
              <a:t>as RDN</a:t>
            </a:r>
            <a:endParaRPr lang="zh-CN" altLang="en-US" dirty="0"/>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60</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8596" y="2285992"/>
            <a:ext cx="8358246" cy="128588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矩形 7"/>
          <p:cNvSpPr/>
          <p:nvPr/>
        </p:nvSpPr>
        <p:spPr>
          <a:xfrm>
            <a:off x="428596" y="3714752"/>
            <a:ext cx="8358246" cy="13573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矩形 10"/>
          <p:cNvSpPr/>
          <p:nvPr/>
        </p:nvSpPr>
        <p:spPr>
          <a:xfrm>
            <a:off x="428596" y="5214950"/>
            <a:ext cx="8358246" cy="114300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357158" y="2285992"/>
            <a:ext cx="8501122" cy="4071966"/>
          </a:xfrm>
        </p:spPr>
        <p:txBody>
          <a:bodyPr>
            <a:normAutofit fontScale="92500" lnSpcReduction="20000"/>
          </a:bodyPr>
          <a:lstStyle/>
          <a:p>
            <a:pPr>
              <a:buNone/>
            </a:pPr>
            <a:r>
              <a:rPr lang="en-US" altLang="zh-CN" sz="2400" b="1" dirty="0" smtClean="0"/>
              <a:t>Observation</a:t>
            </a:r>
          </a:p>
          <a:p>
            <a:r>
              <a:rPr lang="en-US" altLang="zh-CN" sz="2400" dirty="0" smtClean="0"/>
              <a:t>In many cases, it is much more convenient to name, and look up entities </a:t>
            </a:r>
            <a:r>
              <a:rPr lang="en-US" altLang="zh-CN" sz="2400" dirty="0" smtClean="0"/>
              <a:t>by means </a:t>
            </a:r>
            <a:r>
              <a:rPr lang="en-US" altLang="zh-CN" sz="2400" dirty="0" smtClean="0"/>
              <a:t>of their </a:t>
            </a:r>
            <a:r>
              <a:rPr lang="en-US" altLang="zh-CN" sz="2400" dirty="0" smtClean="0">
                <a:solidFill>
                  <a:srgbClr val="FF0000"/>
                </a:solidFill>
              </a:rPr>
              <a:t>attributes </a:t>
            </a:r>
            <a:r>
              <a:rPr lang="en-US" altLang="zh-CN" sz="2400" dirty="0" smtClean="0"/>
              <a:t>⇒ traditional </a:t>
            </a:r>
            <a:r>
              <a:rPr lang="en-US" altLang="zh-CN" sz="2400" dirty="0" smtClean="0">
                <a:solidFill>
                  <a:srgbClr val="FF0000"/>
                </a:solidFill>
              </a:rPr>
              <a:t>directory services</a:t>
            </a:r>
            <a:r>
              <a:rPr lang="en-US" altLang="zh-CN" sz="2400" dirty="0" smtClean="0"/>
              <a:t> (aka </a:t>
            </a:r>
            <a:r>
              <a:rPr lang="en-US" altLang="zh-CN" sz="2400" dirty="0" smtClean="0">
                <a:solidFill>
                  <a:srgbClr val="FF0000"/>
                </a:solidFill>
              </a:rPr>
              <a:t>yellow pages</a:t>
            </a:r>
            <a:r>
              <a:rPr lang="en-US" altLang="zh-CN" sz="2400" dirty="0" smtClean="0"/>
              <a:t>).</a:t>
            </a:r>
          </a:p>
          <a:p>
            <a:pPr>
              <a:buNone/>
            </a:pPr>
            <a:endParaRPr lang="en-US" altLang="zh-CN" sz="2400" b="1" dirty="0" smtClean="0"/>
          </a:p>
          <a:p>
            <a:pPr>
              <a:buNone/>
            </a:pPr>
            <a:r>
              <a:rPr lang="en-US" altLang="zh-CN" sz="2400" b="1" dirty="0" smtClean="0"/>
              <a:t>Problem</a:t>
            </a:r>
            <a:endParaRPr lang="en-US" altLang="zh-CN" sz="2400" b="1" dirty="0" smtClean="0"/>
          </a:p>
          <a:p>
            <a:r>
              <a:rPr lang="en-US" altLang="zh-CN" sz="2400" dirty="0" smtClean="0">
                <a:solidFill>
                  <a:srgbClr val="FF0000"/>
                </a:solidFill>
              </a:rPr>
              <a:t>Lookup </a:t>
            </a:r>
            <a:r>
              <a:rPr lang="en-US" altLang="zh-CN" sz="2400" dirty="0" smtClean="0"/>
              <a:t>operations can be extremely </a:t>
            </a:r>
            <a:r>
              <a:rPr lang="en-US" altLang="zh-CN" sz="2400" dirty="0" smtClean="0">
                <a:solidFill>
                  <a:srgbClr val="FF0000"/>
                </a:solidFill>
              </a:rPr>
              <a:t>expensive</a:t>
            </a:r>
            <a:r>
              <a:rPr lang="en-US" altLang="zh-CN" sz="2400" dirty="0" smtClean="0"/>
              <a:t>, as they require to </a:t>
            </a:r>
            <a:r>
              <a:rPr lang="en-US" altLang="zh-CN" sz="2400" dirty="0" smtClean="0"/>
              <a:t>match requested </a:t>
            </a:r>
            <a:r>
              <a:rPr lang="en-US" altLang="zh-CN" sz="2400" dirty="0" smtClean="0"/>
              <a:t>attribute values, against actual attribute values ⇒ </a:t>
            </a:r>
            <a:r>
              <a:rPr lang="en-US" altLang="zh-CN" sz="2400" dirty="0" smtClean="0">
                <a:solidFill>
                  <a:srgbClr val="FF0000"/>
                </a:solidFill>
              </a:rPr>
              <a:t>inspect all </a:t>
            </a:r>
            <a:r>
              <a:rPr lang="en-US" altLang="zh-CN" sz="2400" dirty="0" smtClean="0">
                <a:solidFill>
                  <a:srgbClr val="FF0000"/>
                </a:solidFill>
              </a:rPr>
              <a:t>entities</a:t>
            </a:r>
            <a:r>
              <a:rPr lang="en-US" altLang="zh-CN" sz="2400" dirty="0" smtClean="0"/>
              <a:t> (</a:t>
            </a:r>
            <a:r>
              <a:rPr lang="en-US" altLang="zh-CN" sz="2400" dirty="0" smtClean="0"/>
              <a:t>in principle</a:t>
            </a:r>
            <a:r>
              <a:rPr lang="en-US" altLang="zh-CN" sz="2400" dirty="0" smtClean="0"/>
              <a:t>).</a:t>
            </a:r>
          </a:p>
          <a:p>
            <a:endParaRPr lang="en-US" altLang="zh-CN" sz="2400" dirty="0" smtClean="0"/>
          </a:p>
          <a:p>
            <a:pPr>
              <a:buNone/>
            </a:pPr>
            <a:r>
              <a:rPr lang="en-US" altLang="zh-CN" sz="2400" b="1" dirty="0" smtClean="0"/>
              <a:t>Solution: </a:t>
            </a:r>
            <a:endParaRPr lang="en-US" altLang="zh-CN" sz="2400" b="1" dirty="0" smtClean="0"/>
          </a:p>
          <a:p>
            <a:r>
              <a:rPr lang="en-US" altLang="zh-CN" sz="2400" dirty="0" smtClean="0"/>
              <a:t>Implement </a:t>
            </a:r>
            <a:r>
              <a:rPr lang="en-US" altLang="zh-CN" sz="2400" dirty="0" smtClean="0"/>
              <a:t>basic directory service as database, and </a:t>
            </a:r>
            <a:r>
              <a:rPr lang="en-US" altLang="zh-CN" sz="2400" dirty="0" smtClean="0">
                <a:solidFill>
                  <a:srgbClr val="FF0000"/>
                </a:solidFill>
              </a:rPr>
              <a:t>combine </a:t>
            </a:r>
            <a:r>
              <a:rPr lang="en-US" altLang="zh-CN" sz="2400" dirty="0" smtClean="0"/>
              <a:t>with </a:t>
            </a:r>
            <a:r>
              <a:rPr lang="en-US" altLang="zh-CN" sz="2400" dirty="0" smtClean="0">
                <a:solidFill>
                  <a:srgbClr val="FF0000"/>
                </a:solidFill>
              </a:rPr>
              <a:t>traditional structured naming system</a:t>
            </a:r>
            <a:r>
              <a:rPr lang="en-US" altLang="zh-CN" sz="2400" dirty="0" smtClean="0"/>
              <a:t>.</a:t>
            </a:r>
            <a:endParaRPr lang="zh-CN" altLang="en-US" sz="2400" dirty="0" smtClean="0"/>
          </a:p>
        </p:txBody>
      </p:sp>
      <p:pic>
        <p:nvPicPr>
          <p:cNvPr id="9" name="Picture 3"/>
          <p:cNvPicPr>
            <a:picLocks noChangeAspect="1" noChangeArrowheads="1"/>
          </p:cNvPicPr>
          <p:nvPr/>
        </p:nvPicPr>
        <p:blipFill>
          <a:blip r:embed="rId2" cstate="print"/>
          <a:srcRect l="13998" t="2487" r="13998" b="4973"/>
          <a:stretch>
            <a:fillRect/>
          </a:stretch>
        </p:blipFill>
        <p:spPr bwMode="auto">
          <a:xfrm>
            <a:off x="5929322" y="642918"/>
            <a:ext cx="1481380" cy="1339807"/>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Attribute-based </a:t>
            </a:r>
            <a:r>
              <a:rPr lang="en-US" altLang="zh-CN" dirty="0" smtClean="0"/>
              <a:t>naming</a:t>
            </a:r>
            <a:br>
              <a:rPr lang="en-US" altLang="zh-CN" dirty="0" smtClean="0"/>
            </a:br>
            <a:r>
              <a:rPr lang="en-US" altLang="zh-CN" dirty="0" smtClean="0"/>
              <a:t> Sum-UP</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pic>
        <p:nvPicPr>
          <p:cNvPr id="10" name="Picture 2"/>
          <p:cNvPicPr>
            <a:picLocks noChangeAspect="1" noChangeArrowheads="1"/>
          </p:cNvPicPr>
          <p:nvPr/>
        </p:nvPicPr>
        <p:blipFill>
          <a:blip r:embed="rId3" cstate="print"/>
          <a:srcRect/>
          <a:stretch>
            <a:fillRect/>
          </a:stretch>
        </p:blipFill>
        <p:spPr bwMode="auto">
          <a:xfrm>
            <a:off x="7452360" y="0"/>
            <a:ext cx="1691640" cy="1729740"/>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0C913308-F349-4B6D-A68A-DD1791B4A57B}" type="slidenum">
              <a:rPr lang="zh-CN" altLang="en-US" smtClean="0"/>
              <a:pPr/>
              <a:t>61</a:t>
            </a:fld>
            <a:r>
              <a:rPr lang="en-US" altLang="zh-CN" smtClean="0"/>
              <a:t>/67</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20" y="5357826"/>
            <a:ext cx="8572560" cy="1143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矩形 7"/>
          <p:cNvSpPr/>
          <p:nvPr/>
        </p:nvSpPr>
        <p:spPr>
          <a:xfrm>
            <a:off x="285720" y="4000504"/>
            <a:ext cx="8572560" cy="12144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p:cNvSpPr/>
          <p:nvPr/>
        </p:nvSpPr>
        <p:spPr>
          <a:xfrm>
            <a:off x="285720" y="1428736"/>
            <a:ext cx="8572560" cy="25003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500042"/>
            <a:ext cx="8229600" cy="724648"/>
          </a:xfrm>
        </p:spPr>
        <p:txBody>
          <a:bodyPr>
            <a:normAutofit fontScale="90000"/>
          </a:bodyPr>
          <a:lstStyle/>
          <a:p>
            <a:r>
              <a:rPr lang="en-US" altLang="zh-CN" dirty="0" smtClean="0">
                <a:solidFill>
                  <a:srgbClr val="FF0000"/>
                </a:solidFill>
              </a:rPr>
              <a:t>Decentralized </a:t>
            </a:r>
            <a:r>
              <a:rPr lang="en-US" altLang="zh-CN" dirty="0" smtClean="0"/>
              <a:t>implementations</a:t>
            </a:r>
            <a:endParaRPr lang="zh-CN" altLang="en-US" dirty="0"/>
          </a:p>
        </p:txBody>
      </p:sp>
      <p:sp>
        <p:nvSpPr>
          <p:cNvPr id="3" name="内容占位符 2"/>
          <p:cNvSpPr>
            <a:spLocks noGrp="1"/>
          </p:cNvSpPr>
          <p:nvPr>
            <p:ph idx="1"/>
          </p:nvPr>
        </p:nvSpPr>
        <p:spPr>
          <a:xfrm>
            <a:off x="214282" y="1357298"/>
            <a:ext cx="8715436" cy="5214974"/>
          </a:xfrm>
        </p:spPr>
        <p:txBody>
          <a:bodyPr>
            <a:normAutofit/>
          </a:bodyPr>
          <a:lstStyle/>
          <a:p>
            <a:r>
              <a:rPr lang="en-US" altLang="zh-CN" dirty="0" smtClean="0"/>
              <a:t>P2P </a:t>
            </a:r>
            <a:r>
              <a:rPr lang="en-US" altLang="zh-CN" dirty="0" smtClean="0"/>
              <a:t>systems are often used to </a:t>
            </a:r>
            <a:r>
              <a:rPr lang="en-US" altLang="zh-CN" dirty="0" smtClean="0">
                <a:solidFill>
                  <a:srgbClr val="0070C0"/>
                </a:solidFill>
              </a:rPr>
              <a:t>store files</a:t>
            </a:r>
            <a:r>
              <a:rPr lang="en-US" altLang="zh-CN" dirty="0" smtClean="0"/>
              <a:t>. Initially</a:t>
            </a:r>
            <a:r>
              <a:rPr lang="en-US" altLang="zh-CN" dirty="0" smtClean="0"/>
              <a:t>, </a:t>
            </a:r>
            <a:r>
              <a:rPr lang="en-US" altLang="zh-CN" dirty="0" smtClean="0"/>
              <a:t>files could </a:t>
            </a:r>
            <a:r>
              <a:rPr lang="en-US" altLang="zh-CN" dirty="0" smtClean="0"/>
              <a:t>not be </a:t>
            </a:r>
            <a:r>
              <a:rPr lang="en-US" altLang="zh-CN" dirty="0" smtClean="0"/>
              <a:t>searched</a:t>
            </a:r>
          </a:p>
          <a:p>
            <a:pPr lvl="1"/>
            <a:r>
              <a:rPr lang="en-US" altLang="zh-CN" dirty="0" smtClean="0"/>
              <a:t>They </a:t>
            </a:r>
            <a:r>
              <a:rPr lang="en-US" altLang="zh-CN" dirty="0" smtClean="0"/>
              <a:t>could only be </a:t>
            </a:r>
            <a:r>
              <a:rPr lang="en-US" altLang="zh-CN" dirty="0" smtClean="0">
                <a:solidFill>
                  <a:srgbClr val="0070C0"/>
                </a:solidFill>
              </a:rPr>
              <a:t>looked up by their </a:t>
            </a:r>
            <a:r>
              <a:rPr lang="en-US" altLang="zh-CN" dirty="0" smtClean="0">
                <a:solidFill>
                  <a:srgbClr val="0070C0"/>
                </a:solidFill>
              </a:rPr>
              <a:t>key</a:t>
            </a:r>
          </a:p>
          <a:p>
            <a:pPr lvl="1"/>
            <a:r>
              <a:rPr lang="en-US" altLang="zh-CN" dirty="0" smtClean="0"/>
              <a:t>However, having </a:t>
            </a:r>
            <a:r>
              <a:rPr lang="en-US" altLang="zh-CN" dirty="0" smtClean="0"/>
              <a:t>the possibility to </a:t>
            </a:r>
            <a:r>
              <a:rPr lang="en-US" altLang="zh-CN" dirty="0" smtClean="0">
                <a:solidFill>
                  <a:srgbClr val="0070C0"/>
                </a:solidFill>
              </a:rPr>
              <a:t>search </a:t>
            </a:r>
            <a:r>
              <a:rPr lang="en-US" altLang="zh-CN" dirty="0" smtClean="0"/>
              <a:t>for a file </a:t>
            </a:r>
            <a:r>
              <a:rPr lang="en-US" altLang="zh-CN" dirty="0" smtClean="0">
                <a:solidFill>
                  <a:srgbClr val="0070C0"/>
                </a:solidFill>
              </a:rPr>
              <a:t>based on descriptors</a:t>
            </a:r>
            <a:r>
              <a:rPr lang="en-US" altLang="zh-CN" dirty="0" smtClean="0"/>
              <a:t> can be </a:t>
            </a:r>
            <a:r>
              <a:rPr lang="en-US" altLang="zh-CN" dirty="0" smtClean="0"/>
              <a:t>extremely convenient.</a:t>
            </a:r>
          </a:p>
          <a:p>
            <a:pPr lvl="2"/>
            <a:r>
              <a:rPr lang="en-US" altLang="zh-CN" dirty="0" smtClean="0"/>
              <a:t>each </a:t>
            </a:r>
            <a:r>
              <a:rPr lang="en-US" altLang="zh-CN" dirty="0" smtClean="0">
                <a:solidFill>
                  <a:srgbClr val="FF0000"/>
                </a:solidFill>
              </a:rPr>
              <a:t>descriptor</a:t>
            </a:r>
            <a:r>
              <a:rPr lang="en-US" altLang="zh-CN" dirty="0" smtClean="0"/>
              <a:t> is nothing but an </a:t>
            </a:r>
            <a:r>
              <a:rPr lang="en-US" altLang="zh-CN" dirty="0" smtClean="0">
                <a:solidFill>
                  <a:srgbClr val="FF0000"/>
                </a:solidFill>
              </a:rPr>
              <a:t>(attribute, value) pair</a:t>
            </a:r>
            <a:r>
              <a:rPr lang="en-US" altLang="zh-CN" dirty="0" smtClean="0"/>
              <a:t>.</a:t>
            </a:r>
          </a:p>
          <a:p>
            <a:pPr>
              <a:spcBef>
                <a:spcPts val="1200"/>
              </a:spcBef>
            </a:pPr>
            <a:r>
              <a:rPr lang="en-US" altLang="zh-CN" b="1" dirty="0" smtClean="0"/>
              <a:t>Problem: </a:t>
            </a:r>
            <a:r>
              <a:rPr lang="en-US" altLang="zh-CN" dirty="0" smtClean="0">
                <a:solidFill>
                  <a:srgbClr val="0070C0"/>
                </a:solidFill>
              </a:rPr>
              <a:t>Querying </a:t>
            </a:r>
            <a:r>
              <a:rPr lang="en-US" altLang="zh-CN" dirty="0" smtClean="0">
                <a:solidFill>
                  <a:srgbClr val="0070C0"/>
                </a:solidFill>
              </a:rPr>
              <a:t>every node </a:t>
            </a:r>
            <a:r>
              <a:rPr lang="en-US" altLang="zh-CN" dirty="0" smtClean="0"/>
              <a:t>in a </a:t>
            </a:r>
            <a:r>
              <a:rPr lang="en-US" altLang="zh-CN" dirty="0" smtClean="0"/>
              <a:t>P2P system </a:t>
            </a:r>
            <a:r>
              <a:rPr lang="en-US" altLang="zh-CN" dirty="0" smtClean="0"/>
              <a:t>to see if it </a:t>
            </a:r>
            <a:r>
              <a:rPr lang="en-US" altLang="zh-CN" dirty="0" smtClean="0"/>
              <a:t>contains a </a:t>
            </a:r>
            <a:r>
              <a:rPr lang="en-US" altLang="zh-CN" dirty="0" smtClean="0"/>
              <a:t>file matching one or more of such pairs is </a:t>
            </a:r>
            <a:r>
              <a:rPr lang="en-US" altLang="zh-CN" dirty="0" smtClean="0">
                <a:solidFill>
                  <a:srgbClr val="0070C0"/>
                </a:solidFill>
              </a:rPr>
              <a:t>infeasible.</a:t>
            </a:r>
          </a:p>
          <a:p>
            <a:pPr>
              <a:spcBef>
                <a:spcPts val="1200"/>
              </a:spcBef>
            </a:pPr>
            <a:r>
              <a:rPr lang="en-US" altLang="zh-CN" b="1" dirty="0" smtClean="0"/>
              <a:t>Solution: </a:t>
            </a:r>
            <a:r>
              <a:rPr lang="en-US" altLang="zh-CN" dirty="0" smtClean="0"/>
              <a:t>What </a:t>
            </a:r>
            <a:r>
              <a:rPr lang="en-US" altLang="zh-CN" dirty="0" smtClean="0"/>
              <a:t>we need is </a:t>
            </a:r>
            <a:r>
              <a:rPr lang="en-US" altLang="zh-CN" dirty="0" smtClean="0"/>
              <a:t>a </a:t>
            </a:r>
            <a:r>
              <a:rPr lang="en-US" altLang="zh-CN" dirty="0" smtClean="0">
                <a:solidFill>
                  <a:srgbClr val="FF0000"/>
                </a:solidFill>
              </a:rPr>
              <a:t>mapping </a:t>
            </a:r>
            <a:r>
              <a:rPr lang="en-US" altLang="zh-CN" dirty="0" smtClean="0"/>
              <a:t>of (attribute, value) </a:t>
            </a:r>
            <a:r>
              <a:rPr lang="en-US" altLang="zh-CN" dirty="0" smtClean="0">
                <a:solidFill>
                  <a:srgbClr val="FF0000"/>
                </a:solidFill>
              </a:rPr>
              <a:t>pairs to index servers</a:t>
            </a:r>
            <a:r>
              <a:rPr lang="en-US" altLang="zh-CN" dirty="0" smtClean="0"/>
              <a:t> , which, in turn, point </a:t>
            </a:r>
            <a:r>
              <a:rPr lang="en-US" altLang="zh-CN" dirty="0" smtClean="0"/>
              <a:t>to files </a:t>
            </a:r>
            <a:r>
              <a:rPr lang="en-US" altLang="zh-CN" dirty="0" smtClean="0"/>
              <a:t>matching those pairs.</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62</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96086"/>
          </a:xfrm>
        </p:spPr>
        <p:txBody>
          <a:bodyPr>
            <a:normAutofit fontScale="90000"/>
          </a:bodyPr>
          <a:lstStyle/>
          <a:p>
            <a:r>
              <a:rPr lang="en-US" altLang="zh-CN" dirty="0" smtClean="0"/>
              <a:t>Distributed index</a:t>
            </a:r>
            <a:endParaRPr lang="zh-CN" altLang="en-US" dirty="0"/>
          </a:p>
        </p:txBody>
      </p:sp>
      <p:sp>
        <p:nvSpPr>
          <p:cNvPr id="3" name="内容占位符 2"/>
          <p:cNvSpPr>
            <a:spLocks noGrp="1"/>
          </p:cNvSpPr>
          <p:nvPr>
            <p:ph idx="1"/>
          </p:nvPr>
        </p:nvSpPr>
        <p:spPr>
          <a:xfrm>
            <a:off x="457200" y="1643050"/>
            <a:ext cx="8229600" cy="4681550"/>
          </a:xfrm>
        </p:spPr>
        <p:txBody>
          <a:bodyPr/>
          <a:lstStyle/>
          <a:p>
            <a:pPr>
              <a:buNone/>
            </a:pPr>
            <a:r>
              <a:rPr lang="en-US" altLang="zh-CN" b="1" dirty="0" smtClean="0"/>
              <a:t>Basic idea</a:t>
            </a:r>
            <a:r>
              <a:rPr lang="en-US" altLang="zh-CN" dirty="0" smtClean="0"/>
              <a:t> </a:t>
            </a:r>
          </a:p>
          <a:p>
            <a:r>
              <a:rPr lang="en-US" altLang="zh-CN" dirty="0" smtClean="0"/>
              <a:t>a </a:t>
            </a:r>
            <a:r>
              <a:rPr lang="en-US" altLang="zh-CN" dirty="0" smtClean="0">
                <a:solidFill>
                  <a:srgbClr val="0070C0"/>
                </a:solidFill>
              </a:rPr>
              <a:t>search query</a:t>
            </a:r>
            <a:r>
              <a:rPr lang="en-US" altLang="zh-CN" dirty="0" smtClean="0"/>
              <a:t> is formulated as a list of (attribute, value) </a:t>
            </a:r>
            <a:r>
              <a:rPr lang="en-US" altLang="zh-CN" dirty="0" smtClean="0"/>
              <a:t>pairs, like LDAP.</a:t>
            </a:r>
          </a:p>
          <a:p>
            <a:r>
              <a:rPr lang="en-US" altLang="zh-CN" dirty="0" smtClean="0"/>
              <a:t>The </a:t>
            </a:r>
            <a:r>
              <a:rPr lang="en-US" altLang="zh-CN" dirty="0" smtClean="0"/>
              <a:t>result should be a list of (</a:t>
            </a:r>
            <a:r>
              <a:rPr lang="en-US" altLang="zh-CN" dirty="0" smtClean="0"/>
              <a:t>references to</a:t>
            </a:r>
            <a:r>
              <a:rPr lang="en-US" altLang="zh-CN" dirty="0" smtClean="0"/>
              <a:t>) entities that match all pairs</a:t>
            </a:r>
            <a:r>
              <a:rPr lang="en-US" altLang="zh-CN" dirty="0" smtClean="0"/>
              <a:t>.</a:t>
            </a:r>
          </a:p>
          <a:p>
            <a:r>
              <a:rPr lang="en-US" altLang="zh-CN" dirty="0" smtClean="0"/>
              <a:t>In </a:t>
            </a:r>
            <a:r>
              <a:rPr lang="en-US" altLang="zh-CN" dirty="0" smtClean="0"/>
              <a:t>the case of a </a:t>
            </a:r>
            <a:r>
              <a:rPr lang="en-US" altLang="zh-CN" dirty="0" smtClean="0"/>
              <a:t>P2P </a:t>
            </a:r>
            <a:r>
              <a:rPr lang="en-US" altLang="zh-CN" dirty="0" smtClean="0"/>
              <a:t>system </a:t>
            </a:r>
            <a:r>
              <a:rPr lang="en-US" altLang="zh-CN" dirty="0" smtClean="0"/>
              <a:t>storing files</a:t>
            </a:r>
            <a:r>
              <a:rPr lang="en-US" altLang="zh-CN" dirty="0" smtClean="0"/>
              <a:t>, </a:t>
            </a:r>
            <a:r>
              <a:rPr lang="en-US" altLang="zh-CN" dirty="0" smtClean="0">
                <a:solidFill>
                  <a:srgbClr val="0070C0"/>
                </a:solidFill>
              </a:rPr>
              <a:t>a list of keys</a:t>
            </a:r>
            <a:r>
              <a:rPr lang="en-US" altLang="zh-CN" dirty="0" smtClean="0"/>
              <a:t> to relevant files may be </a:t>
            </a:r>
            <a:r>
              <a:rPr lang="en-US" altLang="zh-CN" dirty="0" smtClean="0"/>
              <a:t>returned.</a:t>
            </a:r>
          </a:p>
          <a:p>
            <a:r>
              <a:rPr lang="en-US" altLang="zh-CN" dirty="0" smtClean="0"/>
              <a:t>The </a:t>
            </a:r>
            <a:r>
              <a:rPr lang="en-US" altLang="zh-CN" dirty="0" smtClean="0"/>
              <a:t>client </a:t>
            </a:r>
            <a:r>
              <a:rPr lang="en-US" altLang="zh-CN" dirty="0" smtClean="0"/>
              <a:t>can then look </a:t>
            </a:r>
            <a:r>
              <a:rPr lang="en-US" altLang="zh-CN" dirty="0" smtClean="0"/>
              <a:t>up each of those files using the returned keys</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63</a:t>
            </a:fld>
            <a:r>
              <a:rPr lang="en-US" altLang="zh-CN" smtClean="0"/>
              <a:t>/67</a:t>
            </a:r>
            <a:endParaRPr lang="zh-CN" alt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Decentralized Summary</a:t>
            </a:r>
            <a:endParaRPr lang="zh-CN" altLang="en-US" dirty="0"/>
          </a:p>
        </p:txBody>
      </p:sp>
      <p:sp>
        <p:nvSpPr>
          <p:cNvPr id="3" name="内容占位符 2"/>
          <p:cNvSpPr>
            <a:spLocks noGrp="1"/>
          </p:cNvSpPr>
          <p:nvPr>
            <p:ph idx="1"/>
          </p:nvPr>
        </p:nvSpPr>
        <p:spPr/>
        <p:txBody>
          <a:bodyPr/>
          <a:lstStyle/>
          <a:p>
            <a:r>
              <a:rPr lang="en-US" altLang="zh-CN" dirty="0" smtClean="0"/>
              <a:t>There are indeed many </a:t>
            </a:r>
            <a:r>
              <a:rPr lang="en-US" altLang="zh-CN" dirty="0" smtClean="0">
                <a:solidFill>
                  <a:srgbClr val="0070C0"/>
                </a:solidFill>
              </a:rPr>
              <a:t>different ways </a:t>
            </a:r>
            <a:r>
              <a:rPr lang="en-US" altLang="zh-CN" dirty="0" smtClean="0"/>
              <a:t>of </a:t>
            </a:r>
            <a:r>
              <a:rPr lang="en-US" altLang="zh-CN" dirty="0" smtClean="0"/>
              <a:t>supporting attribute-based </a:t>
            </a:r>
            <a:r>
              <a:rPr lang="en-US" altLang="zh-CN" dirty="0" smtClean="0"/>
              <a:t>naming systems in a decentralized fashion</a:t>
            </a:r>
            <a:r>
              <a:rPr lang="en-US" altLang="zh-CN" dirty="0" smtClean="0"/>
              <a:t>.</a:t>
            </a:r>
          </a:p>
          <a:p>
            <a:pPr>
              <a:buNone/>
            </a:pPr>
            <a:endParaRPr lang="en-US" altLang="zh-CN" b="1" dirty="0" smtClean="0"/>
          </a:p>
          <a:p>
            <a:pPr>
              <a:buNone/>
            </a:pPr>
            <a:r>
              <a:rPr lang="en-US" altLang="zh-CN" b="1" dirty="0" smtClean="0"/>
              <a:t>Essence:</a:t>
            </a:r>
            <a:r>
              <a:rPr lang="en-US" altLang="zh-CN" dirty="0" smtClean="0"/>
              <a:t> </a:t>
            </a:r>
          </a:p>
          <a:p>
            <a:r>
              <a:rPr lang="en-US" altLang="zh-CN" dirty="0" smtClean="0"/>
              <a:t>assign </a:t>
            </a:r>
            <a:r>
              <a:rPr lang="en-US" altLang="zh-CN" dirty="0" smtClean="0"/>
              <a:t>attributes to servers </a:t>
            </a:r>
            <a:r>
              <a:rPr lang="en-US" altLang="zh-CN" dirty="0" smtClean="0"/>
              <a:t>so that clients </a:t>
            </a:r>
            <a:r>
              <a:rPr lang="en-US" altLang="zh-CN" dirty="0" smtClean="0"/>
              <a:t>know where to direct </a:t>
            </a:r>
            <a:r>
              <a:rPr lang="en-US" altLang="zh-CN" dirty="0" smtClean="0"/>
              <a:t>their queries</a:t>
            </a:r>
          </a:p>
          <a:p>
            <a:r>
              <a:rPr lang="en-US" altLang="zh-CN" dirty="0" smtClean="0"/>
              <a:t>make </a:t>
            </a:r>
            <a:r>
              <a:rPr lang="en-US" altLang="zh-CN" dirty="0" smtClean="0"/>
              <a:t>sure that there is a </a:t>
            </a:r>
            <a:r>
              <a:rPr lang="en-US" altLang="zh-CN" dirty="0" smtClean="0">
                <a:solidFill>
                  <a:srgbClr val="0070C0"/>
                </a:solidFill>
              </a:rPr>
              <a:t>balance in the load </a:t>
            </a:r>
            <a:r>
              <a:rPr lang="en-US" altLang="zh-CN" dirty="0" smtClean="0"/>
              <a:t>for </a:t>
            </a:r>
            <a:r>
              <a:rPr lang="en-US" altLang="zh-CN" dirty="0" smtClean="0"/>
              <a:t>the set </a:t>
            </a:r>
            <a:r>
              <a:rPr lang="en-US" altLang="zh-CN" dirty="0" smtClean="0"/>
              <a:t>of servers.</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64</a:t>
            </a:fld>
            <a:r>
              <a:rPr lang="en-US" altLang="zh-CN" smtClean="0"/>
              <a:t>/67</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564672"/>
          </a:xfrm>
        </p:spPr>
        <p:txBody>
          <a:bodyPr>
            <a:normAutofit fontScale="90000"/>
          </a:bodyPr>
          <a:lstStyle/>
          <a:p>
            <a:r>
              <a:rPr lang="en-US" altLang="zh-CN" dirty="0" smtClean="0"/>
              <a:t>Summary</a:t>
            </a:r>
            <a:endParaRPr lang="zh-CN" altLang="en-US" dirty="0"/>
          </a:p>
        </p:txBody>
      </p:sp>
      <p:sp>
        <p:nvSpPr>
          <p:cNvPr id="3" name="内容占位符 2"/>
          <p:cNvSpPr>
            <a:spLocks noGrp="1"/>
          </p:cNvSpPr>
          <p:nvPr>
            <p:ph idx="1"/>
          </p:nvPr>
        </p:nvSpPr>
        <p:spPr>
          <a:xfrm>
            <a:off x="285720" y="1000108"/>
            <a:ext cx="8643998" cy="5143536"/>
          </a:xfrm>
        </p:spPr>
        <p:txBody>
          <a:bodyPr>
            <a:normAutofit/>
          </a:bodyPr>
          <a:lstStyle/>
          <a:p>
            <a:pPr>
              <a:spcAft>
                <a:spcPts val="600"/>
              </a:spcAft>
            </a:pPr>
            <a:r>
              <a:rPr lang="en-US" altLang="zh-CN" b="1" dirty="0" smtClean="0"/>
              <a:t>Flat </a:t>
            </a:r>
            <a:r>
              <a:rPr lang="en-US" altLang="zh-CN" b="1" dirty="0" smtClean="0"/>
              <a:t>naming systems:</a:t>
            </a:r>
            <a:r>
              <a:rPr lang="en-US" altLang="zh-CN" dirty="0" smtClean="0"/>
              <a:t> </a:t>
            </a:r>
            <a:endParaRPr lang="en-US" altLang="zh-CN" dirty="0" smtClean="0"/>
          </a:p>
          <a:p>
            <a:pPr marL="850392" lvl="1" indent="-457200">
              <a:spcAft>
                <a:spcPts val="600"/>
              </a:spcAft>
              <a:buFont typeface="+mj-lt"/>
              <a:buAutoNum type="arabicPeriod"/>
            </a:pPr>
            <a:r>
              <a:rPr lang="en-US" altLang="zh-CN" dirty="0" smtClean="0"/>
              <a:t>Simple solution: Broadcasting/multicasting </a:t>
            </a:r>
            <a:r>
              <a:rPr lang="en-US" altLang="zh-CN" dirty="0" smtClean="0"/>
              <a:t>(with limited scalability); </a:t>
            </a:r>
            <a:r>
              <a:rPr lang="en-US" altLang="zh-CN" dirty="0" smtClean="0"/>
              <a:t>Forwarding </a:t>
            </a:r>
            <a:r>
              <a:rPr lang="en-US" altLang="zh-CN" dirty="0" smtClean="0"/>
              <a:t>pointers</a:t>
            </a:r>
            <a:r>
              <a:rPr lang="en-US" altLang="zh-CN" dirty="0" smtClean="0"/>
              <a:t>;</a:t>
            </a:r>
          </a:p>
          <a:p>
            <a:pPr marL="850392" lvl="1" indent="-457200">
              <a:spcAft>
                <a:spcPts val="600"/>
              </a:spcAft>
              <a:buFont typeface="+mj-lt"/>
              <a:buAutoNum type="arabicPeriod"/>
            </a:pPr>
            <a:r>
              <a:rPr lang="en-US" altLang="zh-CN" dirty="0" smtClean="0"/>
              <a:t>Home-based </a:t>
            </a:r>
            <a:r>
              <a:rPr lang="en-US" altLang="zh-CN" dirty="0" smtClean="0"/>
              <a:t>approaches</a:t>
            </a:r>
            <a:r>
              <a:rPr lang="en-US" altLang="zh-CN" dirty="0" smtClean="0"/>
              <a:t>;</a:t>
            </a:r>
          </a:p>
          <a:p>
            <a:pPr marL="850392" lvl="1" indent="-457200">
              <a:spcAft>
                <a:spcPts val="600"/>
              </a:spcAft>
              <a:buFont typeface="+mj-lt"/>
              <a:buAutoNum type="arabicPeriod"/>
            </a:pPr>
            <a:r>
              <a:rPr lang="en-US" altLang="zh-CN" dirty="0" smtClean="0"/>
              <a:t>Distributed </a:t>
            </a:r>
            <a:r>
              <a:rPr lang="en-US" altLang="zh-CN" dirty="0" smtClean="0"/>
              <a:t>Hash Tables</a:t>
            </a:r>
            <a:r>
              <a:rPr lang="en-US" altLang="zh-CN" dirty="0" smtClean="0"/>
              <a:t>;</a:t>
            </a:r>
          </a:p>
          <a:p>
            <a:pPr marL="850392" lvl="1" indent="-457200">
              <a:spcAft>
                <a:spcPts val="600"/>
              </a:spcAft>
              <a:buFont typeface="+mj-lt"/>
              <a:buAutoNum type="arabicPeriod"/>
            </a:pPr>
            <a:r>
              <a:rPr lang="en-US" altLang="zh-CN" dirty="0" smtClean="0"/>
              <a:t>Hierarchical </a:t>
            </a:r>
            <a:r>
              <a:rPr lang="en-US" altLang="zh-CN" dirty="0" smtClean="0"/>
              <a:t>location service</a:t>
            </a:r>
          </a:p>
          <a:p>
            <a:pPr>
              <a:spcAft>
                <a:spcPts val="600"/>
              </a:spcAft>
            </a:pPr>
            <a:r>
              <a:rPr lang="en-US" altLang="zh-CN" b="1" dirty="0" smtClean="0"/>
              <a:t>Structured naming systems:</a:t>
            </a:r>
            <a:r>
              <a:rPr lang="en-US" altLang="zh-CN" dirty="0" smtClean="0"/>
              <a:t> convenient to organize human-friendly names. </a:t>
            </a:r>
          </a:p>
          <a:p>
            <a:pPr>
              <a:spcAft>
                <a:spcPts val="600"/>
              </a:spcAft>
            </a:pPr>
            <a:r>
              <a:rPr lang="en-US" altLang="zh-CN" b="1" dirty="0" smtClean="0"/>
              <a:t>Attribute-based naming systems:</a:t>
            </a:r>
            <a:r>
              <a:rPr lang="en-US" altLang="zh-CN" dirty="0" smtClean="0"/>
              <a:t> entities are described by a collection of </a:t>
            </a:r>
            <a:r>
              <a:rPr lang="en-US" altLang="zh-CN" i="1" dirty="0" smtClean="0"/>
              <a:t>(attribute, value)</a:t>
            </a:r>
            <a:r>
              <a:rPr lang="en-US" altLang="zh-CN" dirty="0" smtClean="0"/>
              <a:t> pairs</a:t>
            </a:r>
            <a:r>
              <a:rPr lang="en-US" altLang="zh-CN"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65</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Seminar Topics</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dirty="0" smtClean="0"/>
              <a:t>Domain Name </a:t>
            </a:r>
            <a:r>
              <a:rPr lang="en-US" altLang="zh-CN" dirty="0" smtClean="0"/>
              <a:t>System</a:t>
            </a:r>
            <a:r>
              <a:rPr lang="zh-CN" altLang="en-US" dirty="0" smtClean="0"/>
              <a:t> （</a:t>
            </a:r>
            <a:r>
              <a:rPr lang="en-US" altLang="zh-CN" dirty="0" smtClean="0"/>
              <a:t>DNS</a:t>
            </a:r>
            <a:r>
              <a:rPr lang="zh-CN" altLang="en-US" dirty="0" smtClean="0"/>
              <a:t>）</a:t>
            </a:r>
            <a:endParaRPr lang="en-US" altLang="zh-CN" dirty="0" smtClean="0"/>
          </a:p>
          <a:p>
            <a:pPr marL="514350" indent="-514350">
              <a:buFont typeface="+mj-lt"/>
              <a:buAutoNum type="arabicPeriod"/>
            </a:pPr>
            <a:r>
              <a:rPr lang="en-US" altLang="zh-CN" dirty="0" smtClean="0"/>
              <a:t>LDAP</a:t>
            </a:r>
          </a:p>
          <a:p>
            <a:pPr lvl="1"/>
            <a:r>
              <a:rPr lang="en-US" altLang="zh-CN" dirty="0" smtClean="0">
                <a:solidFill>
                  <a:srgbClr val="0070C0"/>
                </a:solidFill>
              </a:rPr>
              <a:t>https://securityboulevard.com/2017/12/openldap-as-a-service/</a:t>
            </a:r>
          </a:p>
          <a:p>
            <a:pPr lvl="1"/>
            <a:r>
              <a:rPr lang="en-US" altLang="zh-CN" dirty="0" smtClean="0">
                <a:solidFill>
                  <a:srgbClr val="0070C0"/>
                </a:solidFill>
              </a:rPr>
              <a:t>http://www.redbooks.ibm.com/redbooks/pdfs/sg244986.pdf</a:t>
            </a:r>
          </a:p>
          <a:p>
            <a:pPr marL="514350" indent="-514350">
              <a:buFont typeface="+mj-lt"/>
              <a:buAutoNum type="arabicPeriod"/>
            </a:pPr>
            <a:r>
              <a:rPr lang="en-US" altLang="zh-CN" dirty="0" smtClean="0"/>
              <a:t>Basics of Hash Tables</a:t>
            </a:r>
          </a:p>
          <a:p>
            <a:pPr marL="880110" lvl="1" indent="-514350"/>
            <a:r>
              <a:rPr lang="en-US" altLang="zh-CN" dirty="0" smtClean="0">
                <a:solidFill>
                  <a:srgbClr val="0070C0"/>
                </a:solidFill>
              </a:rPr>
              <a:t>https://www.hackerearth.com/zh/practice/data-structures/hash-tables/basics-of-hash-tables/tutorial/</a:t>
            </a:r>
          </a:p>
          <a:p>
            <a:pPr marL="514350" indent="-514350">
              <a:buFont typeface="+mj-lt"/>
              <a:buAutoNum type="arabicPeriod"/>
            </a:pPr>
            <a:r>
              <a:rPr lang="en-US" altLang="zh-CN" dirty="0" smtClean="0"/>
              <a:t>DHT</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66</a:t>
            </a:fld>
            <a:r>
              <a:rPr lang="en-US" altLang="zh-CN" smtClean="0"/>
              <a:t>/67</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Seminar Topics (continue…)</a:t>
            </a:r>
            <a:endParaRPr lang="zh-CN" altLang="en-US" dirty="0"/>
          </a:p>
        </p:txBody>
      </p:sp>
      <p:sp>
        <p:nvSpPr>
          <p:cNvPr id="3" name="内容占位符 2"/>
          <p:cNvSpPr>
            <a:spLocks noGrp="1"/>
          </p:cNvSpPr>
          <p:nvPr>
            <p:ph idx="1"/>
          </p:nvPr>
        </p:nvSpPr>
        <p:spPr/>
        <p:txBody>
          <a:bodyPr/>
          <a:lstStyle/>
          <a:p>
            <a:pPr>
              <a:buNone/>
            </a:pPr>
            <a:r>
              <a:rPr lang="en-US" altLang="zh-CN" dirty="0" smtClean="0"/>
              <a:t>5. </a:t>
            </a:r>
            <a:r>
              <a:rPr lang="en-US" altLang="zh-CN" dirty="0" err="1" smtClean="0"/>
              <a:t>ZeroMQ</a:t>
            </a:r>
            <a:r>
              <a:rPr lang="en-US" altLang="zh-CN" dirty="0" smtClean="0"/>
              <a:t> (Refer to the textbook)</a:t>
            </a:r>
          </a:p>
          <a:p>
            <a:pPr>
              <a:buNone/>
            </a:pPr>
            <a:r>
              <a:rPr lang="en-US" altLang="zh-CN" dirty="0" smtClean="0"/>
              <a:t>6. Compare an email system and an MQ system (Refer to the textbook)</a:t>
            </a:r>
          </a:p>
          <a:p>
            <a:pPr>
              <a:buNone/>
            </a:pPr>
            <a:r>
              <a:rPr lang="en-US" altLang="zh-CN" dirty="0" smtClean="0"/>
              <a:t>7. Flooding-based multicasting (Refer to the textbook)</a:t>
            </a:r>
          </a:p>
          <a:p>
            <a:pPr>
              <a:buNone/>
            </a:pPr>
            <a:r>
              <a:rPr lang="en-US" altLang="zh-CN" dirty="0" smtClean="0"/>
              <a:t>8. Detailed introduction about Chord system (Refer to the textbook)</a:t>
            </a:r>
          </a:p>
          <a:p>
            <a:pPr>
              <a:buNone/>
            </a:pP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67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Bit/Character Strings</a:t>
            </a:r>
            <a:endParaRPr lang="zh-CN" altLang="en-US" dirty="0"/>
          </a:p>
        </p:txBody>
      </p:sp>
      <p:sp>
        <p:nvSpPr>
          <p:cNvPr id="3" name="内容占位符 2"/>
          <p:cNvSpPr>
            <a:spLocks noGrp="1"/>
          </p:cNvSpPr>
          <p:nvPr>
            <p:ph idx="1"/>
          </p:nvPr>
        </p:nvSpPr>
        <p:spPr/>
        <p:txBody>
          <a:bodyPr/>
          <a:lstStyle/>
          <a:p>
            <a:r>
              <a:rPr lang="en-US" altLang="zh-CN" dirty="0" smtClean="0">
                <a:solidFill>
                  <a:srgbClr val="0070C0"/>
                </a:solidFill>
              </a:rPr>
              <a:t>Addresses and identifiers </a:t>
            </a:r>
            <a:r>
              <a:rPr lang="en-US" altLang="zh-CN" dirty="0" smtClean="0"/>
              <a:t>are </a:t>
            </a:r>
            <a:r>
              <a:rPr lang="en-US" altLang="zh-CN" dirty="0" smtClean="0">
                <a:solidFill>
                  <a:srgbClr val="FF0000"/>
                </a:solidFill>
              </a:rPr>
              <a:t>two important types </a:t>
            </a:r>
            <a:r>
              <a:rPr lang="en-US" altLang="zh-CN" dirty="0" smtClean="0"/>
              <a:t>of names that are each </a:t>
            </a:r>
            <a:r>
              <a:rPr lang="en-US" altLang="zh-CN" dirty="0" smtClean="0">
                <a:solidFill>
                  <a:srgbClr val="0070C0"/>
                </a:solidFill>
              </a:rPr>
              <a:t>used for very different purposes</a:t>
            </a:r>
            <a:r>
              <a:rPr lang="en-US" altLang="zh-CN" dirty="0" smtClean="0"/>
              <a:t>.</a:t>
            </a:r>
          </a:p>
          <a:p>
            <a:r>
              <a:rPr lang="en-US" altLang="zh-CN" dirty="0" smtClean="0"/>
              <a:t>In many computer systems, </a:t>
            </a:r>
            <a:r>
              <a:rPr lang="en-US" altLang="zh-CN" u="sng" dirty="0" smtClean="0"/>
              <a:t>addresses and identifiers </a:t>
            </a:r>
            <a:r>
              <a:rPr lang="en-US" altLang="zh-CN" dirty="0" smtClean="0"/>
              <a:t>are represented in </a:t>
            </a:r>
            <a:r>
              <a:rPr lang="en-US" altLang="zh-CN" u="sng" dirty="0" smtClean="0">
                <a:solidFill>
                  <a:srgbClr val="FF0000"/>
                </a:solidFill>
              </a:rPr>
              <a:t>machine-readable</a:t>
            </a:r>
            <a:r>
              <a:rPr lang="en-US" altLang="zh-CN" u="sng" dirty="0" smtClean="0"/>
              <a:t> form </a:t>
            </a:r>
            <a:r>
              <a:rPr lang="en-US" altLang="zh-CN" dirty="0" smtClean="0"/>
              <a:t>only (i.e., the form of </a:t>
            </a:r>
            <a:r>
              <a:rPr lang="en-US" altLang="zh-CN" u="sng" dirty="0" smtClean="0">
                <a:solidFill>
                  <a:srgbClr val="FF0000"/>
                </a:solidFill>
              </a:rPr>
              <a:t>bit</a:t>
            </a:r>
            <a:r>
              <a:rPr lang="en-US" altLang="zh-CN" u="sng" dirty="0" smtClean="0"/>
              <a:t> strings</a:t>
            </a:r>
            <a:r>
              <a:rPr lang="en-US" altLang="zh-CN" dirty="0" smtClean="0"/>
              <a:t>)</a:t>
            </a:r>
          </a:p>
          <a:p>
            <a:pPr lvl="1"/>
            <a:r>
              <a:rPr lang="en-US" altLang="zh-CN" dirty="0" smtClean="0"/>
              <a:t>E.g., 48-bit Ethernet address, 32-bit/64-bit memory addresses</a:t>
            </a:r>
          </a:p>
          <a:p>
            <a:r>
              <a:rPr lang="en-US" altLang="zh-CN" dirty="0" smtClean="0">
                <a:solidFill>
                  <a:srgbClr val="FF0000"/>
                </a:solidFill>
              </a:rPr>
              <a:t>Human-friendly names</a:t>
            </a:r>
            <a:r>
              <a:rPr lang="en-US" altLang="zh-CN" dirty="0" smtClean="0"/>
              <a:t>: another important </a:t>
            </a:r>
            <a:r>
              <a:rPr lang="en-US" altLang="zh-CN" dirty="0" smtClean="0">
                <a:solidFill>
                  <a:srgbClr val="FF0000"/>
                </a:solidFill>
              </a:rPr>
              <a:t>type</a:t>
            </a:r>
            <a:r>
              <a:rPr lang="en-US" altLang="zh-CN" dirty="0" smtClean="0"/>
              <a:t> of name is tailored to be </a:t>
            </a:r>
            <a:r>
              <a:rPr lang="en-US" altLang="zh-CN" dirty="0" smtClean="0">
                <a:solidFill>
                  <a:srgbClr val="0070C0"/>
                </a:solidFill>
              </a:rPr>
              <a:t>used by humans</a:t>
            </a:r>
            <a:r>
              <a:rPr lang="en-US" altLang="zh-CN" dirty="0" smtClean="0"/>
              <a:t>, and generally represented as a </a:t>
            </a:r>
            <a:r>
              <a:rPr lang="en-US" altLang="zh-CN" u="sng" dirty="0" smtClean="0">
                <a:solidFill>
                  <a:srgbClr val="FF0000"/>
                </a:solidFill>
              </a:rPr>
              <a:t>character</a:t>
            </a:r>
            <a:r>
              <a:rPr lang="en-US" altLang="zh-CN" u="sng" dirty="0" smtClean="0"/>
              <a:t> string</a:t>
            </a:r>
            <a:endParaRPr lang="zh-CN" altLang="en-US" u="sng"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7</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29388" y="1428736"/>
            <a:ext cx="2286016"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矩形 8"/>
          <p:cNvSpPr/>
          <p:nvPr/>
        </p:nvSpPr>
        <p:spPr>
          <a:xfrm>
            <a:off x="2143108" y="1785926"/>
            <a:ext cx="2286016"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548680"/>
            <a:ext cx="8229600" cy="720080"/>
          </a:xfrm>
        </p:spPr>
        <p:txBody>
          <a:bodyPr>
            <a:normAutofit/>
          </a:bodyPr>
          <a:lstStyle/>
          <a:p>
            <a:r>
              <a:rPr lang="en-US" altLang="zh-CN" sz="4000" dirty="0" smtClean="0"/>
              <a:t>How to Resolve Names to Addresses?</a:t>
            </a:r>
            <a:endParaRPr lang="zh-CN" altLang="en-US" sz="4000" dirty="0"/>
          </a:p>
        </p:txBody>
      </p:sp>
      <p:sp>
        <p:nvSpPr>
          <p:cNvPr id="3" name="内容占位符 2"/>
          <p:cNvSpPr>
            <a:spLocks noGrp="1"/>
          </p:cNvSpPr>
          <p:nvPr>
            <p:ph idx="1"/>
          </p:nvPr>
        </p:nvSpPr>
        <p:spPr>
          <a:xfrm>
            <a:off x="457200" y="1412776"/>
            <a:ext cx="8229600" cy="4911824"/>
          </a:xfrm>
        </p:spPr>
        <p:txBody>
          <a:bodyPr>
            <a:normAutofit fontScale="92500" lnSpcReduction="10000"/>
          </a:bodyPr>
          <a:lstStyle/>
          <a:p>
            <a:pPr>
              <a:spcAft>
                <a:spcPts val="600"/>
              </a:spcAft>
            </a:pPr>
            <a:r>
              <a:rPr lang="en-US" altLang="zh-CN" dirty="0" smtClean="0"/>
              <a:t>There is often </a:t>
            </a:r>
            <a:r>
              <a:rPr lang="en-US" altLang="zh-CN" dirty="0" smtClean="0">
                <a:solidFill>
                  <a:srgbClr val="FF0000"/>
                </a:solidFill>
              </a:rPr>
              <a:t>a close relationship </a:t>
            </a:r>
            <a:r>
              <a:rPr lang="en-US" altLang="zh-CN" u="sng" dirty="0" smtClean="0"/>
              <a:t>between </a:t>
            </a:r>
            <a:r>
              <a:rPr lang="en-US" altLang="zh-CN" u="sng" dirty="0" smtClean="0">
                <a:solidFill>
                  <a:srgbClr val="FF0000"/>
                </a:solidFill>
              </a:rPr>
              <a:t>name resolution </a:t>
            </a:r>
            <a:r>
              <a:rPr lang="en-US" altLang="zh-CN" u="sng" dirty="0" smtClean="0"/>
              <a:t>in DS and </a:t>
            </a:r>
            <a:r>
              <a:rPr lang="en-US" altLang="zh-CN" u="sng" dirty="0" smtClean="0">
                <a:solidFill>
                  <a:srgbClr val="FF0000"/>
                </a:solidFill>
              </a:rPr>
              <a:t>message routing</a:t>
            </a:r>
          </a:p>
          <a:p>
            <a:pPr>
              <a:spcAft>
                <a:spcPts val="600"/>
              </a:spcAft>
            </a:pPr>
            <a:r>
              <a:rPr lang="en-US" altLang="zh-CN" dirty="0" smtClean="0"/>
              <a:t>In principle, a naming system maintains a </a:t>
            </a:r>
            <a:r>
              <a:rPr lang="en-US" altLang="zh-CN" dirty="0" smtClean="0">
                <a:solidFill>
                  <a:srgbClr val="FF0000"/>
                </a:solidFill>
              </a:rPr>
              <a:t>name-to-address binding</a:t>
            </a:r>
            <a:r>
              <a:rPr lang="en-US" altLang="zh-CN" dirty="0" smtClean="0"/>
              <a:t> , e.g., </a:t>
            </a:r>
            <a:r>
              <a:rPr lang="en-US" altLang="zh-CN" dirty="0" smtClean="0">
                <a:solidFill>
                  <a:srgbClr val="FF0000"/>
                </a:solidFill>
              </a:rPr>
              <a:t>(name, address) pairs</a:t>
            </a:r>
            <a:r>
              <a:rPr lang="en-US" altLang="zh-CN" dirty="0" smtClean="0"/>
              <a:t>. </a:t>
            </a:r>
          </a:p>
          <a:p>
            <a:pPr lvl="1">
              <a:spcAft>
                <a:spcPts val="600"/>
              </a:spcAft>
            </a:pPr>
            <a:r>
              <a:rPr lang="en-US" altLang="zh-CN" dirty="0" smtClean="0"/>
              <a:t>In DS, a centralized table cannot work.</a:t>
            </a:r>
          </a:p>
          <a:p>
            <a:pPr>
              <a:spcAft>
                <a:spcPts val="600"/>
              </a:spcAft>
            </a:pPr>
            <a:r>
              <a:rPr lang="en-US" altLang="zh-CN" dirty="0" smtClean="0"/>
              <a:t>A name is often decomposed into several parts such as </a:t>
            </a:r>
            <a:r>
              <a:rPr lang="en-US" altLang="zh-CN" i="1" u="sng" dirty="0" smtClean="0"/>
              <a:t>ftp.cs.vu.nl</a:t>
            </a:r>
            <a:r>
              <a:rPr lang="en-US" altLang="zh-CN" dirty="0" smtClean="0"/>
              <a:t> and that </a:t>
            </a:r>
            <a:r>
              <a:rPr lang="en-US" altLang="zh-CN" dirty="0" smtClean="0">
                <a:solidFill>
                  <a:srgbClr val="FF0000"/>
                </a:solidFill>
              </a:rPr>
              <a:t>name resolution </a:t>
            </a:r>
            <a:r>
              <a:rPr lang="en-US" altLang="zh-CN" dirty="0" smtClean="0"/>
              <a:t>takes place through a recursive lookup of those parts</a:t>
            </a:r>
          </a:p>
          <a:p>
            <a:pPr lvl="1">
              <a:spcAft>
                <a:spcPts val="600"/>
              </a:spcAft>
            </a:pPr>
            <a:r>
              <a:rPr lang="en-US" altLang="zh-CN" dirty="0" smtClean="0"/>
              <a:t>E.g., routing the name resolution request as                         </a:t>
            </a:r>
            <a:r>
              <a:rPr lang="en-US" altLang="zh-CN" i="1" dirty="0" smtClean="0"/>
              <a:t>NS(.) </a:t>
            </a:r>
            <a:r>
              <a:rPr lang="en-US" altLang="zh-CN" dirty="0" smtClean="0">
                <a:sym typeface="Wingdings"/>
              </a:rPr>
              <a:t> </a:t>
            </a:r>
            <a:r>
              <a:rPr lang="en-US" altLang="zh-CN" i="1" dirty="0" smtClean="0">
                <a:sym typeface="Wingdings"/>
              </a:rPr>
              <a:t>NS(</a:t>
            </a:r>
            <a:r>
              <a:rPr lang="en-US" altLang="zh-CN" i="1" dirty="0" err="1" smtClean="0">
                <a:sym typeface="Wingdings"/>
              </a:rPr>
              <a:t>nl</a:t>
            </a:r>
            <a:r>
              <a:rPr lang="en-US" altLang="zh-CN" i="1" dirty="0" smtClean="0">
                <a:sym typeface="Wingdings"/>
              </a:rPr>
              <a:t>)</a:t>
            </a:r>
            <a:r>
              <a:rPr lang="en-US" altLang="zh-CN" dirty="0" smtClean="0">
                <a:sym typeface="Wingdings"/>
              </a:rPr>
              <a:t>  </a:t>
            </a:r>
            <a:r>
              <a:rPr lang="en-US" altLang="zh-CN" i="1" dirty="0" smtClean="0">
                <a:sym typeface="Wingdings"/>
              </a:rPr>
              <a:t>NS(vu.nl) </a:t>
            </a:r>
            <a:r>
              <a:rPr lang="en-US" altLang="zh-CN" dirty="0" smtClean="0">
                <a:sym typeface="Wingdings"/>
              </a:rPr>
              <a:t> address of </a:t>
            </a:r>
            <a:r>
              <a:rPr lang="en-US" altLang="zh-CN" i="1" dirty="0" smtClean="0">
                <a:sym typeface="Wingdings"/>
              </a:rPr>
              <a:t>ftp.cs.vu.nl</a:t>
            </a:r>
          </a:p>
          <a:p>
            <a:pPr lvl="1">
              <a:spcAft>
                <a:spcPts val="600"/>
              </a:spcAft>
            </a:pPr>
            <a:r>
              <a:rPr lang="en-US" altLang="zh-CN" dirty="0" smtClean="0">
                <a:sym typeface="Wingdings"/>
              </a:rPr>
              <a:t>Interesting to note that the </a:t>
            </a:r>
            <a:r>
              <a:rPr lang="en-US" altLang="zh-CN" dirty="0" smtClean="0">
                <a:solidFill>
                  <a:srgbClr val="FF0000"/>
                </a:solidFill>
                <a:sym typeface="Wingdings"/>
              </a:rPr>
              <a:t>boundaries</a:t>
            </a:r>
            <a:r>
              <a:rPr lang="en-US" altLang="zh-CN" dirty="0" smtClean="0">
                <a:sym typeface="Wingdings"/>
              </a:rPr>
              <a:t> between </a:t>
            </a:r>
            <a:r>
              <a:rPr lang="en-US" altLang="zh-CN" dirty="0" smtClean="0">
                <a:solidFill>
                  <a:srgbClr val="FF0000"/>
                </a:solidFill>
                <a:sym typeface="Wingdings"/>
              </a:rPr>
              <a:t>name resolution </a:t>
            </a:r>
            <a:r>
              <a:rPr lang="en-US" altLang="zh-CN" dirty="0" smtClean="0">
                <a:sym typeface="Wingdings"/>
              </a:rPr>
              <a:t>and </a:t>
            </a:r>
            <a:r>
              <a:rPr lang="en-US" altLang="zh-CN" dirty="0" smtClean="0">
                <a:solidFill>
                  <a:srgbClr val="FF0000"/>
                </a:solidFill>
                <a:sym typeface="Wingdings"/>
              </a:rPr>
              <a:t>message routing</a:t>
            </a:r>
            <a:r>
              <a:rPr lang="en-US" altLang="zh-CN" dirty="0" smtClean="0">
                <a:sym typeface="Wingdings"/>
              </a:rPr>
              <a:t> are starting to </a:t>
            </a:r>
            <a:r>
              <a:rPr lang="en-US" altLang="zh-CN" dirty="0" smtClean="0">
                <a:solidFill>
                  <a:srgbClr val="FF0000"/>
                </a:solidFill>
                <a:sym typeface="Wingdings"/>
              </a:rPr>
              <a:t>blur.</a:t>
            </a:r>
            <a:endParaRPr lang="zh-CN" altLang="en-US" dirty="0">
              <a:solidFill>
                <a:srgbClr val="FF0000"/>
              </a:solidFill>
            </a:endParaRPr>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8</a:t>
            </a:fld>
            <a:r>
              <a:rPr lang="en-US" altLang="zh-CN" smtClean="0"/>
              <a:t>/67</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Names, Identifiers, and Addresses</a:t>
            </a:r>
          </a:p>
          <a:p>
            <a:r>
              <a:rPr lang="en-US" altLang="zh-CN" dirty="0" smtClean="0"/>
              <a:t>Flat Naming</a:t>
            </a:r>
          </a:p>
          <a:p>
            <a:r>
              <a:rPr lang="en-US" altLang="zh-CN" dirty="0" smtClean="0"/>
              <a:t>Structured Naming</a:t>
            </a:r>
          </a:p>
          <a:p>
            <a:r>
              <a:rPr lang="en-US" altLang="zh-CN" dirty="0" smtClean="0"/>
              <a:t>Attribute-based Naming</a:t>
            </a:r>
          </a:p>
          <a:p>
            <a:r>
              <a:rPr lang="en-US" altLang="zh-CN" dirty="0" smtClean="0"/>
              <a:t>Summary</a:t>
            </a:r>
          </a:p>
          <a:p>
            <a:endParaRPr lang="zh-CN" altLang="en-US" dirty="0"/>
          </a:p>
        </p:txBody>
      </p:sp>
      <p:pic>
        <p:nvPicPr>
          <p:cNvPr id="7" name="Picture 2"/>
          <p:cNvPicPr>
            <a:picLocks noChangeAspect="1" noChangeArrowheads="1"/>
          </p:cNvPicPr>
          <p:nvPr/>
        </p:nvPicPr>
        <p:blipFill>
          <a:blip r:embed="rId3" cstate="print"/>
          <a:srcRect/>
          <a:stretch>
            <a:fillRect/>
          </a:stretch>
        </p:blipFill>
        <p:spPr bwMode="auto">
          <a:xfrm>
            <a:off x="6084168" y="4077072"/>
            <a:ext cx="2471738" cy="2143125"/>
          </a:xfrm>
          <a:prstGeom prst="rect">
            <a:avLst/>
          </a:prstGeom>
          <a:noFill/>
          <a:ln w="9525">
            <a:noFill/>
            <a:miter lim="800000"/>
            <a:headEnd/>
            <a:tailEnd/>
          </a:ln>
        </p:spPr>
      </p:pic>
      <p:sp>
        <p:nvSpPr>
          <p:cNvPr id="2" name="标题 1"/>
          <p:cNvSpPr>
            <a:spLocks noGrp="1"/>
          </p:cNvSpPr>
          <p:nvPr>
            <p:ph type="title"/>
          </p:nvPr>
        </p:nvSpPr>
        <p:spPr>
          <a:xfrm>
            <a:off x="457200" y="704088"/>
            <a:ext cx="7283152" cy="1143000"/>
          </a:xfrm>
        </p:spPr>
        <p:txBody>
          <a:bodyPr>
            <a:normAutofit/>
          </a:bodyPr>
          <a:lstStyle/>
          <a:p>
            <a:r>
              <a:rPr lang="en-US" altLang="zh-CN" dirty="0" smtClean="0"/>
              <a:t>Unit 5 – Naming: Outline</a:t>
            </a:r>
            <a:endParaRPr lang="zh-CN" altLang="en-US" dirty="0"/>
          </a:p>
        </p:txBody>
      </p:sp>
      <p:sp>
        <p:nvSpPr>
          <p:cNvPr id="4" name="日期占位符 3"/>
          <p:cNvSpPr>
            <a:spLocks noGrp="1"/>
          </p:cNvSpPr>
          <p:nvPr>
            <p:ph type="dt" sz="half" idx="10"/>
          </p:nvPr>
        </p:nvSpPr>
        <p:spPr/>
        <p:txBody>
          <a:bodyPr/>
          <a:lstStyle/>
          <a:p>
            <a:r>
              <a:rPr lang="en-US" altLang="zh-CN" smtClean="0"/>
              <a:t>Ling Zhou</a:t>
            </a:r>
            <a:endParaRPr lang="zh-CN" altLang="en-US" dirty="0"/>
          </a:p>
        </p:txBody>
      </p:sp>
      <p:sp>
        <p:nvSpPr>
          <p:cNvPr id="5" name="页脚占位符 4"/>
          <p:cNvSpPr>
            <a:spLocks noGrp="1"/>
          </p:cNvSpPr>
          <p:nvPr>
            <p:ph type="ftr" sz="quarter" idx="11"/>
          </p:nvPr>
        </p:nvSpPr>
        <p:spPr/>
        <p:txBody>
          <a:bodyPr/>
          <a:lstStyle/>
          <a:p>
            <a:pPr algn="ctr"/>
            <a:r>
              <a:rPr lang="en-US" altLang="zh-CN" smtClean="0"/>
              <a:t>Distributed Systems Unit 5</a:t>
            </a:r>
            <a:endParaRPr lang="zh-CN" altLang="en-US" dirty="0"/>
          </a:p>
        </p:txBody>
      </p:sp>
      <p:grpSp>
        <p:nvGrpSpPr>
          <p:cNvPr id="8" name="组合 12"/>
          <p:cNvGrpSpPr/>
          <p:nvPr/>
        </p:nvGrpSpPr>
        <p:grpSpPr>
          <a:xfrm>
            <a:off x="5076056" y="2492896"/>
            <a:ext cx="2952328" cy="1296144"/>
            <a:chOff x="5076056" y="2492896"/>
            <a:chExt cx="2952328" cy="1296144"/>
          </a:xfrm>
        </p:grpSpPr>
        <p:sp>
          <p:nvSpPr>
            <p:cNvPr id="11" name="右大括号 10"/>
            <p:cNvSpPr/>
            <p:nvPr/>
          </p:nvSpPr>
          <p:spPr>
            <a:xfrm>
              <a:off x="5076056" y="2492896"/>
              <a:ext cx="216024" cy="12961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364088" y="2852936"/>
              <a:ext cx="2664296" cy="646331"/>
            </a:xfrm>
            <a:prstGeom prst="rect">
              <a:avLst/>
            </a:prstGeom>
            <a:noFill/>
          </p:spPr>
          <p:txBody>
            <a:bodyPr wrap="square" rtlCol="0">
              <a:spAutoFit/>
            </a:bodyPr>
            <a:lstStyle/>
            <a:p>
              <a:r>
                <a:rPr lang="en-US" altLang="zh-CN" dirty="0" smtClean="0"/>
                <a:t>Three different classes of naming systems</a:t>
              </a:r>
              <a:endParaRPr lang="zh-CN" altLang="en-US" dirty="0"/>
            </a:p>
          </p:txBody>
        </p:sp>
      </p:grpSp>
      <p:sp>
        <p:nvSpPr>
          <p:cNvPr id="14" name="灯片编号占位符 13"/>
          <p:cNvSpPr>
            <a:spLocks noGrp="1"/>
          </p:cNvSpPr>
          <p:nvPr>
            <p:ph type="sldNum" sz="quarter" idx="12"/>
          </p:nvPr>
        </p:nvSpPr>
        <p:spPr/>
        <p:txBody>
          <a:bodyPr/>
          <a:lstStyle/>
          <a:p>
            <a:fld id="{0C913308-F349-4B6D-A68A-DD1791B4A57B}" type="slidenum">
              <a:rPr lang="zh-CN" altLang="en-US" smtClean="0"/>
              <a:pPr/>
              <a:t>9</a:t>
            </a:fld>
            <a:r>
              <a:rPr lang="en-US" altLang="zh-CN" smtClean="0"/>
              <a:t>/67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1" end="1"/>
                                            </p:txEl>
                                          </p:spTgt>
                                        </p:tgtEl>
                                        <p:attrNameLst>
                                          <p:attrName>style.color</p:attrName>
                                        </p:attrNameLst>
                                      </p:cBhvr>
                                      <p:to>
                                        <a:srgbClr val="DA05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19451</TotalTime>
  <Words>6215</Words>
  <Application>Microsoft Office PowerPoint</Application>
  <PresentationFormat>全屏显示(4:3)</PresentationFormat>
  <Paragraphs>703</Paragraphs>
  <Slides>67</Slides>
  <Notes>21</Notes>
  <HiddenSlides>0</HiddenSlides>
  <MMClips>0</MMClips>
  <ScaleCrop>false</ScaleCrop>
  <HeadingPairs>
    <vt:vector size="4" baseType="variant">
      <vt:variant>
        <vt:lpstr>主题</vt:lpstr>
      </vt:variant>
      <vt:variant>
        <vt:i4>2</vt:i4>
      </vt:variant>
      <vt:variant>
        <vt:lpstr>幻灯片标题</vt:lpstr>
      </vt:variant>
      <vt:variant>
        <vt:i4>67</vt:i4>
      </vt:variant>
    </vt:vector>
  </HeadingPairs>
  <TitlesOfParts>
    <vt:vector size="69" baseType="lpstr">
      <vt:lpstr>流畅</vt:lpstr>
      <vt:lpstr>自定义设计方案</vt:lpstr>
      <vt:lpstr>Distributed Systems </vt:lpstr>
      <vt:lpstr>Unit 5 – Naming: Outline</vt:lpstr>
      <vt:lpstr>Background</vt:lpstr>
      <vt:lpstr>Names</vt:lpstr>
      <vt:lpstr>Address of an Entity</vt:lpstr>
      <vt:lpstr>Identifiers</vt:lpstr>
      <vt:lpstr>Bit/Character Strings</vt:lpstr>
      <vt:lpstr>How to Resolve Names to Addresses?</vt:lpstr>
      <vt:lpstr>Unit 5 – Naming: Outline</vt:lpstr>
      <vt:lpstr>Flat (Unstructured) Naming</vt:lpstr>
      <vt:lpstr>Simple Solutions (1)</vt:lpstr>
      <vt:lpstr>Simple Solutions (2)</vt:lpstr>
      <vt:lpstr>Forwarding Pointers</vt:lpstr>
      <vt:lpstr>SSP chains: Redirecting a forwarding pointer by storing a shortcut in a client stub</vt:lpstr>
      <vt:lpstr>Flat (Unstructured) Naming</vt:lpstr>
      <vt:lpstr>Home-Based Approaches (1)</vt:lpstr>
      <vt:lpstr>Example: The Principle of Mobile IP</vt:lpstr>
      <vt:lpstr>Problems with Home-Based Approaches</vt:lpstr>
      <vt:lpstr>Flat (Unstructured) Naming</vt:lpstr>
      <vt:lpstr>Distributed Hash Tables (DHT)</vt:lpstr>
      <vt:lpstr>DHTs: Key LOOKUP(k)</vt:lpstr>
      <vt:lpstr>幻灯片 22</vt:lpstr>
      <vt:lpstr>DHTs: Exploiting Network Proximity</vt:lpstr>
      <vt:lpstr>Flat (Unstructured) Naming</vt:lpstr>
      <vt:lpstr>Hierarchical Location Services (HLS) -- general approach</vt:lpstr>
      <vt:lpstr>HLS: Tree organization</vt:lpstr>
      <vt:lpstr>HLS: Lookup operation</vt:lpstr>
      <vt:lpstr>HLS: Insert operation</vt:lpstr>
      <vt:lpstr>HLS: Insert and Delete Operations</vt:lpstr>
      <vt:lpstr>Can an HLS scale?</vt:lpstr>
      <vt:lpstr>Can an HLS scale?</vt:lpstr>
      <vt:lpstr>Unit 5 – Naming: Outline</vt:lpstr>
      <vt:lpstr>Structured Naming</vt:lpstr>
      <vt:lpstr>Name Spaces</vt:lpstr>
      <vt:lpstr>Name space</vt:lpstr>
      <vt:lpstr>Name Resolution</vt:lpstr>
      <vt:lpstr>Name Resolution: Linking</vt:lpstr>
      <vt:lpstr>Name Resolution: Mounting (1)</vt:lpstr>
      <vt:lpstr>Name Resolution: Mounting (3)</vt:lpstr>
      <vt:lpstr>The Implementation of A Name Space</vt:lpstr>
      <vt:lpstr>Name Space Distribution (1) </vt:lpstr>
      <vt:lpstr>Name Space Distribution (2): Partitioning of the DNS name space</vt:lpstr>
      <vt:lpstr>DNS</vt:lpstr>
      <vt:lpstr>Name Space Distribution (3): Comparison between name servers for different layers</vt:lpstr>
      <vt:lpstr>Implementation of Name Resolution</vt:lpstr>
      <vt:lpstr>Iterative Name Resolution</vt:lpstr>
      <vt:lpstr>Recursive Name Resolution (1)</vt:lpstr>
      <vt:lpstr>Recursive Name Resolution (2)</vt:lpstr>
      <vt:lpstr>Recursive Name Resolution (3)</vt:lpstr>
      <vt:lpstr>The comparison  between recursive and iterative name resolution with respect to communication costs.</vt:lpstr>
      <vt:lpstr>Scalability Issues</vt:lpstr>
      <vt:lpstr>Scalability Issues</vt:lpstr>
      <vt:lpstr>Unit 5 – Naming: Outline</vt:lpstr>
      <vt:lpstr>Attribute-Based Naming (1): for effective search</vt:lpstr>
      <vt:lpstr>Attribute-Based Naming (2) directory services</vt:lpstr>
      <vt:lpstr>Resource Description Framework (RDF)</vt:lpstr>
      <vt:lpstr>Hierarchical Implementations: LDAP</vt:lpstr>
      <vt:lpstr>Hierarchical Implementations: LDAP</vt:lpstr>
      <vt:lpstr>A simple example of an LDAP directory entry using LDAP naming conventions</vt:lpstr>
      <vt:lpstr>Directory Information Tree (DIT)</vt:lpstr>
      <vt:lpstr>Attribute-based naming  Sum-UP</vt:lpstr>
      <vt:lpstr>Decentralized implementations</vt:lpstr>
      <vt:lpstr>Distributed index</vt:lpstr>
      <vt:lpstr>Decentralized Summary</vt:lpstr>
      <vt:lpstr>Summary</vt:lpstr>
      <vt:lpstr>Seminar Topics</vt:lpstr>
      <vt:lpstr>Seminar Topics (continue…)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cp:lastModifiedBy>lenovo</cp:lastModifiedBy>
  <cp:revision>1414</cp:revision>
  <dcterms:modified xsi:type="dcterms:W3CDTF">2020-03-24T13:28:24Z</dcterms:modified>
</cp:coreProperties>
</file>