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67"/>
  </p:notesMasterIdLst>
  <p:sldIdLst>
    <p:sldId id="256" r:id="rId3"/>
    <p:sldId id="302" r:id="rId4"/>
    <p:sldId id="417" r:id="rId5"/>
    <p:sldId id="474" r:id="rId6"/>
    <p:sldId id="419" r:id="rId7"/>
    <p:sldId id="418" r:id="rId8"/>
    <p:sldId id="421" r:id="rId9"/>
    <p:sldId id="422" r:id="rId10"/>
    <p:sldId id="423" r:id="rId11"/>
    <p:sldId id="481" r:id="rId12"/>
    <p:sldId id="428" r:id="rId13"/>
    <p:sldId id="482" r:id="rId14"/>
    <p:sldId id="484" r:id="rId15"/>
    <p:sldId id="483" r:id="rId16"/>
    <p:sldId id="431" r:id="rId17"/>
    <p:sldId id="432" r:id="rId18"/>
    <p:sldId id="433" r:id="rId19"/>
    <p:sldId id="434" r:id="rId20"/>
    <p:sldId id="435" r:id="rId21"/>
    <p:sldId id="485" r:id="rId22"/>
    <p:sldId id="488" r:id="rId23"/>
    <p:sldId id="487" r:id="rId24"/>
    <p:sldId id="439" r:id="rId25"/>
    <p:sldId id="438" r:id="rId26"/>
    <p:sldId id="440" r:id="rId27"/>
    <p:sldId id="441" r:id="rId28"/>
    <p:sldId id="443" r:id="rId29"/>
    <p:sldId id="442" r:id="rId30"/>
    <p:sldId id="444" r:id="rId31"/>
    <p:sldId id="445" r:id="rId32"/>
    <p:sldId id="446" r:id="rId33"/>
    <p:sldId id="489" r:id="rId34"/>
    <p:sldId id="447" r:id="rId35"/>
    <p:sldId id="448" r:id="rId36"/>
    <p:sldId id="449" r:id="rId37"/>
    <p:sldId id="450" r:id="rId38"/>
    <p:sldId id="490" r:id="rId39"/>
    <p:sldId id="491" r:id="rId40"/>
    <p:sldId id="451" r:id="rId41"/>
    <p:sldId id="452" r:id="rId42"/>
    <p:sldId id="453" r:id="rId43"/>
    <p:sldId id="456" r:id="rId44"/>
    <p:sldId id="454" r:id="rId45"/>
    <p:sldId id="455" r:id="rId46"/>
    <p:sldId id="457" r:id="rId47"/>
    <p:sldId id="458" r:id="rId48"/>
    <p:sldId id="459" r:id="rId49"/>
    <p:sldId id="460" r:id="rId50"/>
    <p:sldId id="461" r:id="rId51"/>
    <p:sldId id="469" r:id="rId52"/>
    <p:sldId id="463" r:id="rId53"/>
    <p:sldId id="464" r:id="rId54"/>
    <p:sldId id="465" r:id="rId55"/>
    <p:sldId id="466" r:id="rId56"/>
    <p:sldId id="467" r:id="rId57"/>
    <p:sldId id="480" r:id="rId58"/>
    <p:sldId id="475" r:id="rId59"/>
    <p:sldId id="476" r:id="rId60"/>
    <p:sldId id="477" r:id="rId61"/>
    <p:sldId id="478" r:id="rId62"/>
    <p:sldId id="479" r:id="rId63"/>
    <p:sldId id="470" r:id="rId64"/>
    <p:sldId id="471" r:id="rId65"/>
    <p:sldId id="472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FF0066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41" autoAdjust="0"/>
    <p:restoredTop sz="85185" autoAdjust="0"/>
  </p:normalViewPr>
  <p:slideViewPr>
    <p:cSldViewPr>
      <p:cViewPr>
        <p:scale>
          <a:sx n="80" d="100"/>
          <a:sy n="80" d="100"/>
        </p:scale>
        <p:origin x="-2562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8"/>
    </p:cViewPr>
  </p:sorterViewPr>
  <p:notesViewPr>
    <p:cSldViewPr>
      <p:cViewPr varScale="1">
        <p:scale>
          <a:sx n="67" d="100"/>
          <a:sy n="67" d="100"/>
        </p:scale>
        <p:origin x="-330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60DB-461B-4673-8DF7-60F7E1AD9301}" type="datetimeFigureOut">
              <a:rPr lang="zh-CN" altLang="en-US" smtClean="0"/>
              <a:pPr/>
              <a:t>2020/4/1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0CA4-E5E7-4C08-AF2A-A85BF39E4E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73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E.g., an electronic bulletin board. Suppose Alice posts an article. She then phones Bob telling about the article. Bob may post another article as a reaction without having seen Alice’s posting on the board.</a:t>
            </a:r>
          </a:p>
          <a:p>
            <a:r>
              <a:rPr lang="en-US" altLang="zh-CN" dirty="0" smtClean="0"/>
              <a:t>There is a causality between Bob’s posting and that of Alice due to external communication. This causality is not captured by the bulletin board system.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the probability that a coordinator resets during a time interval </a:t>
            </a:r>
            <a:r>
              <a:rPr lang="en-US" altLang="zh-CN" i="1" dirty="0" smtClean="0"/>
              <a:t>∆t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[k]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k out of m coordinators reset during the same interval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then</a:t>
            </a:r>
          </a:p>
          <a:p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p[k]=(</a:t>
            </a:r>
            <a:r>
              <a:rPr lang="en-US" altLang="zh-CN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m,k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zh-CN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altLang="zh-CN" sz="1200" i="0" kern="1200" baseline="30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(1-p)</a:t>
            </a:r>
            <a:r>
              <a:rPr lang="en-US" altLang="zh-CN" sz="800" i="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m-k</a:t>
            </a:r>
            <a:endParaRPr lang="en-US" altLang="zh-CN" sz="1200" i="0" kern="1200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that at least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2m - n 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coordinators need to reset in order to violate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correctness of the voting mechanism, the probability that such a violation occurs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P[violation]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Unavailable</a:t>
            </a:r>
            <a:r>
              <a:rPr lang="en-US" altLang="zh-CN" baseline="0" dirty="0" smtClean="0"/>
              <a:t> coordinators k out of m</a:t>
            </a:r>
          </a:p>
          <a:p>
            <a:r>
              <a:rPr lang="en-US" altLang="zh-CN" baseline="0" dirty="0" smtClean="0"/>
              <a:t>Available coordinators m-k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Correctness of the voting must match m-k &gt; (n-k)/2</a:t>
            </a:r>
          </a:p>
          <a:p>
            <a:pPr>
              <a:buFont typeface="Symbol"/>
              <a:buChar char="Þ"/>
            </a:pPr>
            <a:r>
              <a:rPr lang="en-US" altLang="zh-CN" baseline="0" dirty="0" smtClean="0"/>
              <a:t>2(m - k) &gt; n – k</a:t>
            </a:r>
          </a:p>
          <a:p>
            <a:pPr>
              <a:buFont typeface="Symbol"/>
              <a:buChar char="Þ"/>
            </a:pPr>
            <a:r>
              <a:rPr lang="en-US" altLang="zh-CN" baseline="0" dirty="0" smtClean="0"/>
              <a:t>2m - n &gt; k</a:t>
            </a:r>
          </a:p>
          <a:p>
            <a:pPr>
              <a:buFont typeface="Symbol"/>
              <a:buChar char="Þ"/>
            </a:pPr>
            <a:r>
              <a:rPr lang="en-US" altLang="zh-CN" baseline="0" dirty="0" smtClean="0"/>
              <a:t>Violation condition k &gt;= 2m - 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0 sends everyone a request with timestamp 8, while at the same time,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2 sends everyone a request with timestamp 12. Process 1 is not interested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resource, so it sends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 to both senders. Processes 0 and 2 both see the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conflict and compare timestamps. Process 2 sees that it has lost, so it grants permission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0 by sending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OK. Process 0 now queues the request from 2 for later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and access the resource, as shown in Fig. 6-15(b). When it is finished,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removes the request from 2 from its queue and sends an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 message to process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 allowing the latter to go ahead, as shown in Fig. 6-15(c).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this algorithm is slower, more complicated, more expensive,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robust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original centralized one.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 best with small groups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that never change their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memberships.</a:t>
            </a: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the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algorithm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 above, </a:t>
            </a:r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mutual exclusion is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guaranteed without deadlock or starvation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number of messages required per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now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2(n - 1)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 the total number of processes in the system is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Best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all, no single point of failure exists.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Unfortunately, the single point of failure has been replaced by </a:t>
            </a:r>
            <a:r>
              <a:rPr lang="en-US" altLang="zh-CN" sz="1200" b="1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altLang="zh-CN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of</a:t>
            </a:r>
          </a:p>
          <a:p>
            <a:r>
              <a:rPr lang="en-US" altLang="zh-C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failure.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dirty="0" smtClean="0"/>
              <a:t>Avoiding starvation:</a:t>
            </a:r>
            <a:r>
              <a:rPr lang="en-US" altLang="zh-CN" sz="1200" dirty="0" smtClean="0"/>
              <a:t> depending on the how the processes are organized, they can fairly easily ensure that every process will get a chance at accessing the resource.  </a:t>
            </a:r>
            <a:r>
              <a:rPr lang="en-US" altLang="zh-CN" sz="1200" b="1" dirty="0" smtClean="0"/>
              <a:t> </a:t>
            </a:r>
          </a:p>
          <a:p>
            <a:r>
              <a:rPr lang="en-US" altLang="zh-CN" sz="1200" b="1" dirty="0" smtClean="0"/>
              <a:t>Avoiding deadlocks</a:t>
            </a:r>
            <a:r>
              <a:rPr lang="en-US" altLang="zh-CN" sz="1200" dirty="0" smtClean="0"/>
              <a:t>: several processes are waiting for each other to proceed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teaser</a:t>
            </a:r>
            <a:endParaRPr lang="zh-CN" altLang="en-US" dirty="0" smtClean="0"/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ti:zə</a:t>
            </a:r>
            <a:r>
              <a:rPr lang="en-US" altLang="zh-CN" dirty="0" smtClean="0"/>
              <a:t>(r)]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[ˈ</a:t>
            </a:r>
            <a:r>
              <a:rPr lang="en-US" altLang="zh-CN" dirty="0" err="1" smtClean="0"/>
              <a:t>tizɚ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n.  </a:t>
            </a:r>
            <a:r>
              <a:rPr lang="zh-CN" altLang="en-US" dirty="0" smtClean="0"/>
              <a:t>戏弄者，喜欢戏弄别人的人</a:t>
            </a:r>
            <a:r>
              <a:rPr lang="en-US" altLang="zh-CN" dirty="0" smtClean="0"/>
              <a:t>; </a:t>
            </a:r>
            <a:r>
              <a:rPr lang="zh-CN" altLang="en-US" dirty="0" smtClean="0"/>
              <a:t>棘手的问题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变形 复数</a:t>
            </a:r>
            <a:r>
              <a:rPr lang="en-US" altLang="zh-CN" dirty="0" smtClean="0"/>
              <a:t>: teasers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Fig. 6-21 we see what happens if two processes, 2 and 5, discover simultaneously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previous coordinator, process 7, has crashed. Each of these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builds an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ELECTION message and each of them starts circulating its message,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of the other one. Eventually, both messages will go all the way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around, and both 2 and 5 will convert them into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COORDINATOR messages, with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exactly the same members and in the same order. When both have gone around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again, both will be removed. It does no harm to have extra messages circulating;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worst it consumes a little bandwidth, but this not considered wasteful.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coordinate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坐标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Fully distributed algorithms also exist, but have the drawback that they are generally more susceptible to communication and process failures.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Fully distributed algorithms also exist, but have the drawback that they are generally more susceptible to communication and process failures.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UTC to people who need precise time, the National Institute of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Time (NIST) operates a shortwave radio station with call letters WWV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Fort Collins, Colorado. WWV broadcasts a short pulse at the start of each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UTC second. The accuracy of WWV itself is about ±l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due to random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atmospheric fluctuations that can affect the length of the signal path, in practice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accuracy is no better than ±10 msec. In England, the station MSF, operating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Rugby, Warwickshire, provides a similar service, as do stations in several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countries.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earth satellites also offer a UTC service. The Geostationary Environment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Operational Satellite can provide UTC accurately to 0.5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msec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some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satellites do even better.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either shortwave radio or satellite services requires an accurate knowledge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relative position of the sender and receiver, in order to compensate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signal propagation delay. Radio receivers for WWV, GEOS, and the other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UTC sources are commercially available.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The time daemon asks all the other machines for their clock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values. (b) The machines answer. (c) The time daemon tells everyone how to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adjust their clock.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transitive</a:t>
            </a:r>
          </a:p>
          <a:p>
            <a:r>
              <a:rPr lang="en-US" altLang="zh-CN" dirty="0" smtClean="0"/>
              <a:t>[5trAnsitiv]</a:t>
            </a:r>
          </a:p>
          <a:p>
            <a:r>
              <a:rPr lang="en-US" altLang="zh-CN" dirty="0" smtClean="0"/>
              <a:t>adj.</a:t>
            </a:r>
          </a:p>
          <a:p>
            <a:r>
              <a:rPr lang="zh-CN" altLang="en-US" dirty="0" smtClean="0"/>
              <a:t>传递的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可迁</a:t>
            </a:r>
            <a:r>
              <a:rPr lang="en-US" altLang="zh-CN" dirty="0" smtClean="0"/>
              <a:t>[</a:t>
            </a:r>
            <a:r>
              <a:rPr lang="zh-CN" altLang="en-US" dirty="0" smtClean="0"/>
              <a:t>转</a:t>
            </a:r>
            <a:r>
              <a:rPr lang="en-US" altLang="zh-CN" dirty="0" smtClean="0"/>
              <a:t>]</a:t>
            </a:r>
            <a:r>
              <a:rPr lang="zh-CN" altLang="en-US" dirty="0" smtClean="0"/>
              <a:t>移的</a:t>
            </a:r>
          </a:p>
          <a:p>
            <a:r>
              <a:rPr lang="zh-CN" altLang="en-US" dirty="0" smtClean="0"/>
              <a:t>有转移力的</a:t>
            </a:r>
          </a:p>
          <a:p>
            <a:r>
              <a:rPr lang="zh-CN" altLang="en-US" dirty="0" smtClean="0"/>
              <a:t>中间的</a:t>
            </a:r>
            <a:r>
              <a:rPr lang="en-US" altLang="zh-CN" dirty="0" smtClean="0"/>
              <a:t>;【</a:t>
            </a:r>
            <a:r>
              <a:rPr lang="zh-CN" altLang="en-US" dirty="0" smtClean="0"/>
              <a:t>物</a:t>
            </a:r>
            <a:r>
              <a:rPr lang="en-US" altLang="zh-CN" dirty="0" smtClean="0"/>
              <a:t>】</a:t>
            </a:r>
            <a:r>
              <a:rPr lang="zh-CN" altLang="en-US" dirty="0" smtClean="0"/>
              <a:t>过渡的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语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及物的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 smtClean="0"/>
              <a:t>Concurrent: </a:t>
            </a:r>
            <a:r>
              <a:rPr lang="en-US" altLang="zh-CN" dirty="0" smtClean="0"/>
              <a:t>If two events,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happen in different processes that </a:t>
            </a:r>
            <a:r>
              <a:rPr lang="en-US" altLang="zh-CN" dirty="0" smtClean="0">
                <a:solidFill>
                  <a:srgbClr val="0070C0"/>
                </a:solidFill>
              </a:rPr>
              <a:t>do not exchange messages</a:t>
            </a:r>
            <a:r>
              <a:rPr lang="en-US" altLang="zh-CN" dirty="0" smtClean="0"/>
              <a:t> (not even indirectly via third parties), then </a:t>
            </a:r>
            <a:r>
              <a:rPr lang="en-US" altLang="zh-CN" dirty="0" smtClean="0">
                <a:solidFill>
                  <a:srgbClr val="FF0000"/>
                </a:solidFill>
              </a:rPr>
              <a:t>neither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Wingdings 3"/>
              </a:rPr>
              <a:t>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Wingdings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 nor </a:t>
            </a:r>
            <a:r>
              <a:rPr lang="en-US" altLang="zh-CN" i="1" dirty="0" smtClean="0">
                <a:solidFill>
                  <a:srgbClr val="FF0000"/>
                </a:solidFill>
                <a:sym typeface="Wingdings"/>
              </a:rPr>
              <a:t>y </a:t>
            </a:r>
            <a:r>
              <a:rPr lang="en-US" altLang="zh-CN" dirty="0" smtClean="0">
                <a:solidFill>
                  <a:srgbClr val="FF0000"/>
                </a:solidFill>
                <a:sym typeface="Wingdings 3"/>
              </a:rPr>
              <a:t>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x </a:t>
            </a:r>
            <a:r>
              <a:rPr lang="en-US" altLang="zh-CN" dirty="0" smtClean="0">
                <a:solidFill>
                  <a:srgbClr val="FF0000"/>
                </a:solidFill>
                <a:sym typeface="Wingdings"/>
              </a:rPr>
              <a:t>is true</a:t>
            </a:r>
            <a:r>
              <a:rPr lang="en-US" altLang="zh-CN" dirty="0" smtClean="0">
                <a:sym typeface="Wingdings"/>
              </a:rPr>
              <a:t>.</a:t>
            </a:r>
          </a:p>
          <a:p>
            <a:pPr lvl="1"/>
            <a:r>
              <a:rPr lang="en-US" altLang="zh-CN" dirty="0" smtClean="0">
                <a:sym typeface="Wingdings"/>
              </a:rPr>
              <a:t>Means that </a:t>
            </a:r>
            <a:r>
              <a:rPr lang="en-US" altLang="zh-CN" dirty="0" smtClean="0">
                <a:solidFill>
                  <a:srgbClr val="0070C0"/>
                </a:solidFill>
                <a:sym typeface="Wingdings"/>
              </a:rPr>
              <a:t>nothing need to be said </a:t>
            </a:r>
            <a:r>
              <a:rPr lang="en-US" altLang="zh-CN" dirty="0" smtClean="0">
                <a:sym typeface="Wingdings"/>
              </a:rPr>
              <a:t>about when the events happened or which event happened first.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 achieve this goal, we also use the unique process identifier to break ties and use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 instead of only the counter’s</a:t>
            </a:r>
          </a:p>
          <a:p>
            <a:r>
              <a:rPr lang="en-US" altLang="zh-CN" dirty="0" smtClean="0"/>
              <a:t>values. For example, an event at time 40 at process P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will be </a:t>
            </a:r>
            <a:r>
              <a:rPr lang="en-US" altLang="zh-CN" dirty="0" err="1" smtClean="0"/>
              <a:t>timestamped</a:t>
            </a:r>
            <a:r>
              <a:rPr lang="en-US" altLang="zh-CN" dirty="0" smtClean="0"/>
              <a:t> as</a:t>
            </a:r>
          </a:p>
          <a:p>
            <a:r>
              <a:rPr lang="en-US" altLang="zh-CN" dirty="0" smtClean="0"/>
              <a:t>h 40,i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. If we also have an event h 40,j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j, then h 40,i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h 40,j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acknowledged    </a:t>
            </a:r>
            <a:r>
              <a:rPr lang="zh-CN" altLang="en-US" dirty="0" smtClean="0"/>
              <a:t>搜索网络</a:t>
            </a:r>
          </a:p>
          <a:p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ək'nɒlɪdʒd</a:t>
            </a:r>
            <a:r>
              <a:rPr lang="en-US" altLang="zh-CN" dirty="0" smtClean="0"/>
              <a:t>]   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ək'nɒlɪdʒd</a:t>
            </a:r>
            <a:r>
              <a:rPr lang="en-US" altLang="zh-CN" dirty="0" smtClean="0"/>
              <a:t>] 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adj.  </a:t>
            </a:r>
            <a:r>
              <a:rPr lang="zh-CN" altLang="en-US" dirty="0" smtClean="0"/>
              <a:t>公认的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v.  </a:t>
            </a:r>
            <a:r>
              <a:rPr lang="zh-CN" altLang="en-US" dirty="0" smtClean="0"/>
              <a:t>承认</a:t>
            </a:r>
            <a:r>
              <a:rPr lang="en-US" altLang="zh-CN" dirty="0" smtClean="0"/>
              <a:t>( acknowledge</a:t>
            </a:r>
            <a:r>
              <a:rPr lang="zh-CN" altLang="en-US" dirty="0" smtClean="0"/>
              <a:t>的过去式和过去分词 </a:t>
            </a:r>
            <a:r>
              <a:rPr lang="en-US" altLang="zh-CN" dirty="0" smtClean="0"/>
              <a:t>); </a:t>
            </a:r>
            <a:r>
              <a:rPr lang="zh-CN" altLang="en-US" dirty="0" smtClean="0"/>
              <a:t>鸣谢</a:t>
            </a:r>
            <a:r>
              <a:rPr lang="en-US" altLang="zh-CN" dirty="0" smtClean="0"/>
              <a:t>;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打招呼</a:t>
            </a:r>
            <a:r>
              <a:rPr lang="en-US" altLang="zh-CN" dirty="0" smtClean="0"/>
              <a:t>; </a:t>
            </a:r>
            <a:r>
              <a:rPr lang="zh-CN" altLang="en-US" dirty="0" smtClean="0"/>
              <a:t>告知已收到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0CA4-E5E7-4C08-AF2A-A85BF39E4E3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/64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Ling Zhou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Distributed Systems Unit 6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90FA9-C50F-487B-9982-93184D9944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ng.zhou@se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Distributed Systems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008776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</a:rPr>
              <a:t>Unit 6 Coordination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Ling ZHOU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School of Computer Science and Engineering</a:t>
            </a:r>
            <a:endParaRPr lang="zh-CN" altLang="zh-CN" sz="2000" dirty="0" smtClean="0"/>
          </a:p>
          <a:p>
            <a:r>
              <a:rPr lang="en-US" altLang="zh-CN" sz="2000" dirty="0" smtClean="0"/>
              <a:t>College of Software Engineering, </a:t>
            </a:r>
          </a:p>
          <a:p>
            <a:r>
              <a:rPr lang="en-US" altLang="zh-CN" sz="2000" dirty="0" smtClean="0"/>
              <a:t>Southeast University, Nanjing</a:t>
            </a:r>
            <a:endParaRPr lang="zh-CN" altLang="zh-CN" sz="2000" dirty="0" smtClean="0"/>
          </a:p>
          <a:p>
            <a:r>
              <a:rPr lang="en-US" altLang="zh-CN" sz="2000" dirty="0" smtClean="0">
                <a:hlinkClick r:id="rId3"/>
              </a:rPr>
              <a:t>ling.zhou@seu.edu.cn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130556"/>
            <a:ext cx="5148064" cy="72744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Physical Clocks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b="1" dirty="0" smtClean="0"/>
              <a:t>Note: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UTC is broadcast through </a:t>
            </a:r>
            <a:r>
              <a:rPr lang="en-US" altLang="zh-CN" dirty="0" smtClean="0">
                <a:solidFill>
                  <a:srgbClr val="FF0000"/>
                </a:solidFill>
              </a:rPr>
              <a:t>short wave radio </a:t>
            </a:r>
            <a:r>
              <a:rPr lang="en-US" altLang="zh-CN" dirty="0" smtClean="0"/>
              <a:t>(accuracy is no better than </a:t>
            </a:r>
            <a:r>
              <a:rPr lang="en-US" altLang="zh-CN" dirty="0" smtClean="0">
                <a:solidFill>
                  <a:srgbClr val="7030A0"/>
                </a:solidFill>
                <a:sym typeface="Symbol"/>
              </a:rPr>
              <a:t>10 </a:t>
            </a:r>
            <a:r>
              <a:rPr lang="en-US" altLang="zh-CN" dirty="0" err="1" smtClean="0">
                <a:solidFill>
                  <a:srgbClr val="7030A0"/>
                </a:solidFill>
                <a:sym typeface="Symbol"/>
              </a:rPr>
              <a:t>msec</a:t>
            </a:r>
            <a:r>
              <a:rPr lang="en-US" altLang="zh-CN" dirty="0" smtClean="0"/>
              <a:t>) and </a:t>
            </a:r>
            <a:r>
              <a:rPr lang="en-US" altLang="zh-CN" dirty="0" smtClean="0">
                <a:solidFill>
                  <a:srgbClr val="FF0000"/>
                </a:solidFill>
              </a:rPr>
              <a:t>satellite </a:t>
            </a:r>
            <a:r>
              <a:rPr lang="en-US" altLang="zh-CN" dirty="0" smtClean="0"/>
              <a:t>(accuracy is </a:t>
            </a:r>
            <a:r>
              <a:rPr lang="en-US" altLang="zh-CN" dirty="0" smtClean="0">
                <a:solidFill>
                  <a:srgbClr val="7030A0"/>
                </a:solidFill>
                <a:sym typeface="Symbol"/>
              </a:rPr>
              <a:t>0.5 </a:t>
            </a:r>
            <a:r>
              <a:rPr lang="en-US" altLang="zh-CN" dirty="0" err="1" smtClean="0">
                <a:solidFill>
                  <a:srgbClr val="7030A0"/>
                </a:solidFill>
                <a:sym typeface="Symbol"/>
              </a:rPr>
              <a:t>msec</a:t>
            </a:r>
            <a:r>
              <a:rPr lang="en-US" altLang="zh-CN" dirty="0" smtClean="0"/>
              <a:t>). </a:t>
            </a:r>
          </a:p>
          <a:p>
            <a:pPr marL="880110" lvl="1" indent="-514350"/>
            <a:r>
              <a:rPr lang="en-GB" altLang="zh-CN" sz="2200" dirty="0" smtClean="0">
                <a:sym typeface="Wingdings 3"/>
              </a:rPr>
              <a:t>Using either method requires an accurate knowledge of the </a:t>
            </a:r>
            <a:r>
              <a:rPr lang="en-GB" altLang="zh-CN" sz="2200" dirty="0" smtClean="0">
                <a:solidFill>
                  <a:srgbClr val="FF0000"/>
                </a:solidFill>
                <a:sym typeface="Wingdings 3"/>
              </a:rPr>
              <a:t>relative positions </a:t>
            </a:r>
            <a:r>
              <a:rPr lang="en-GB" altLang="zh-CN" sz="2200" dirty="0" smtClean="0">
                <a:sym typeface="Wingdings 3"/>
              </a:rPr>
              <a:t>of the sender and receiver, in order </a:t>
            </a:r>
            <a:r>
              <a:rPr lang="en-GB" altLang="zh-CN" sz="2200" dirty="0" smtClean="0">
                <a:solidFill>
                  <a:srgbClr val="FF0000"/>
                </a:solidFill>
                <a:sym typeface="Wingdings 3"/>
              </a:rPr>
              <a:t>to compensate </a:t>
            </a:r>
            <a:r>
              <a:rPr lang="en-GB" altLang="zh-CN" sz="2200" dirty="0" smtClean="0">
                <a:sym typeface="Wingdings 3"/>
              </a:rPr>
              <a:t>for the signal propagation </a:t>
            </a:r>
            <a:r>
              <a:rPr lang="en-GB" altLang="zh-CN" sz="2200" dirty="0" smtClean="0">
                <a:solidFill>
                  <a:srgbClr val="FF0000"/>
                </a:solidFill>
                <a:sym typeface="Wingdings 3"/>
              </a:rPr>
              <a:t>delay</a:t>
            </a:r>
            <a:r>
              <a:rPr lang="en-GB" altLang="zh-CN" sz="2200" dirty="0" smtClean="0">
                <a:sym typeface="Wingdings 3"/>
              </a:rPr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 smtClean="0"/>
              <a:t>Hardware clocks in most computers use a stable quartz crystal oscillator </a:t>
            </a:r>
            <a:r>
              <a:rPr lang="en-US" altLang="zh-CN" dirty="0" smtClean="0">
                <a:solidFill>
                  <a:srgbClr val="0070C0"/>
                </a:solidFill>
              </a:rPr>
              <a:t>although not as stable as that of </a:t>
            </a:r>
            <a:r>
              <a:rPr lang="en-US" altLang="zh-CN" dirty="0" smtClean="0">
                <a:solidFill>
                  <a:srgbClr val="FF0000"/>
                </a:solidFill>
              </a:rPr>
              <a:t>atomic</a:t>
            </a:r>
            <a:r>
              <a:rPr lang="en-US" altLang="zh-CN" dirty="0" smtClean="0">
                <a:solidFill>
                  <a:srgbClr val="0070C0"/>
                </a:solidFill>
              </a:rPr>
              <a:t> clocks</a:t>
            </a:r>
            <a:r>
              <a:rPr lang="en-US" altLang="zh-CN" dirty="0" smtClean="0"/>
              <a:t>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A software clock </a:t>
            </a:r>
            <a:r>
              <a:rPr lang="en-US" altLang="zh-CN" dirty="0" smtClean="0"/>
              <a:t>in a computer is </a:t>
            </a:r>
            <a:r>
              <a:rPr lang="en-US" altLang="zh-CN" dirty="0" smtClean="0">
                <a:solidFill>
                  <a:srgbClr val="0070C0"/>
                </a:solidFill>
              </a:rPr>
              <a:t>derived from </a:t>
            </a:r>
            <a:r>
              <a:rPr lang="en-US" altLang="zh-CN" dirty="0" smtClean="0"/>
              <a:t>that computer’s </a:t>
            </a:r>
            <a:r>
              <a:rPr lang="en-US" altLang="zh-CN" dirty="0" smtClean="0">
                <a:solidFill>
                  <a:srgbClr val="FF0000"/>
                </a:solidFill>
              </a:rPr>
              <a:t>hardware clock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107524" name="Picture 4" descr="See the source image"/>
          <p:cNvPicPr>
            <a:picLocks noChangeAspect="1" noChangeArrowheads="1"/>
          </p:cNvPicPr>
          <p:nvPr/>
        </p:nvPicPr>
        <p:blipFill>
          <a:blip r:embed="rId2"/>
          <a:srcRect b="4304"/>
          <a:stretch>
            <a:fillRect/>
          </a:stretch>
        </p:blipFill>
        <p:spPr bwMode="auto">
          <a:xfrm>
            <a:off x="6572264" y="142852"/>
            <a:ext cx="2331818" cy="228599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5512" y="0"/>
            <a:ext cx="1905000" cy="21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04088"/>
            <a:ext cx="8229600" cy="99672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Clock Synchronization Algorithms: Introduction (1)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891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/>
              <a:t>Problem: </a:t>
            </a:r>
            <a:r>
              <a:rPr lang="en-US" altLang="zh-CN" dirty="0" smtClean="0"/>
              <a:t>Suppose we have </a:t>
            </a:r>
            <a:r>
              <a:rPr lang="en-US" altLang="zh-CN" b="1" dirty="0" smtClean="0"/>
              <a:t>a DS with a UTC-receiver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0070C0"/>
                </a:solidFill>
              </a:rPr>
              <a:t>which are not equipped in all machines</a:t>
            </a:r>
            <a:r>
              <a:rPr lang="en-US" altLang="zh-CN" dirty="0" smtClean="0"/>
              <a:t>) somewhere in it </a:t>
            </a:r>
            <a:r>
              <a:rPr lang="en-US" altLang="zh-CN" dirty="0" smtClean="0">
                <a:sym typeface="Wingdings 3"/>
              </a:rPr>
              <a:t></a:t>
            </a:r>
            <a:r>
              <a:rPr lang="en-US" altLang="zh-CN" dirty="0" smtClean="0"/>
              <a:t> we still have to </a:t>
            </a:r>
            <a:r>
              <a:rPr lang="en-US" altLang="zh-CN" dirty="0" smtClean="0">
                <a:solidFill>
                  <a:srgbClr val="FF0000"/>
                </a:solidFill>
              </a:rPr>
              <a:t>distribute its time </a:t>
            </a:r>
            <a:r>
              <a:rPr lang="en-US" altLang="zh-CN" dirty="0" smtClean="0"/>
              <a:t>to each machine.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/>
              <a:t>Basic principle</a:t>
            </a:r>
          </a:p>
          <a:p>
            <a:r>
              <a:rPr lang="en-US" altLang="zh-CN" dirty="0" smtClean="0"/>
              <a:t>Every machine has a timer that generates an </a:t>
            </a:r>
            <a:r>
              <a:rPr lang="en-US" altLang="zh-CN" dirty="0" smtClean="0">
                <a:solidFill>
                  <a:srgbClr val="0070C0"/>
                </a:solidFill>
              </a:rPr>
              <a:t>interrupt </a:t>
            </a:r>
            <a:r>
              <a:rPr lang="en-US" altLang="zh-CN" i="1" dirty="0" smtClean="0">
                <a:solidFill>
                  <a:srgbClr val="0070C0"/>
                </a:solidFill>
              </a:rPr>
              <a:t>H</a:t>
            </a:r>
            <a:r>
              <a:rPr lang="en-US" altLang="zh-CN" dirty="0" smtClean="0">
                <a:solidFill>
                  <a:srgbClr val="0070C0"/>
                </a:solidFill>
              </a:rPr>
              <a:t> times per second.</a:t>
            </a:r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C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p</a:t>
            </a:r>
            <a:r>
              <a:rPr lang="en-US" altLang="zh-CN" i="1" dirty="0" smtClean="0">
                <a:solidFill>
                  <a:srgbClr val="FF0000"/>
                </a:solidFill>
              </a:rPr>
              <a:t>(t)</a:t>
            </a:r>
            <a:r>
              <a:rPr lang="en-US" altLang="zh-CN" dirty="0" smtClean="0"/>
              <a:t>: denotes the value of the </a:t>
            </a:r>
            <a:r>
              <a:rPr lang="en-US" altLang="zh-CN" dirty="0" smtClean="0">
                <a:solidFill>
                  <a:srgbClr val="FF0000"/>
                </a:solidFill>
              </a:rPr>
              <a:t>software clock</a:t>
            </a:r>
            <a:r>
              <a:rPr lang="en-US" altLang="zh-CN" dirty="0" smtClean="0"/>
              <a:t> on machine </a:t>
            </a:r>
            <a:r>
              <a:rPr lang="en-US" altLang="zh-CN" i="1" dirty="0" smtClean="0">
                <a:solidFill>
                  <a:srgbClr val="0070C0"/>
                </a:solidFill>
              </a:rPr>
              <a:t>p,</a:t>
            </a:r>
            <a:r>
              <a:rPr lang="en-US" altLang="zh-CN" dirty="0" smtClean="0"/>
              <a:t> where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is the UTC time.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Ideally, </a:t>
            </a:r>
            <a:r>
              <a:rPr lang="en-US" altLang="zh-CN" dirty="0" smtClean="0"/>
              <a:t>we have that for each machine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C</a:t>
            </a:r>
            <a:r>
              <a:rPr lang="en-US" altLang="zh-CN" i="1" baseline="-25000" dirty="0" smtClean="0"/>
              <a:t>p</a:t>
            </a:r>
            <a:r>
              <a:rPr lang="en-US" altLang="zh-CN" i="1" dirty="0" smtClean="0"/>
              <a:t>(t)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, or, in other words,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dC</a:t>
            </a:r>
            <a:r>
              <a:rPr lang="en-US" altLang="zh-CN" i="1" dirty="0" smtClean="0">
                <a:solidFill>
                  <a:srgbClr val="FF0000"/>
                </a:solidFill>
              </a:rPr>
              <a:t>/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dt</a:t>
            </a:r>
            <a:r>
              <a:rPr lang="en-US" altLang="zh-CN" dirty="0" smtClean="0">
                <a:solidFill>
                  <a:srgbClr val="FF0000"/>
                </a:solidFill>
              </a:rPr>
              <a:t> = 1.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85720" y="5072074"/>
            <a:ext cx="8643998" cy="1143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720" y="3786190"/>
            <a:ext cx="8643998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1428736"/>
            <a:ext cx="8643998" cy="22860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00174"/>
            <a:ext cx="8643998" cy="478634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Precision</a:t>
            </a:r>
          </a:p>
          <a:p>
            <a:r>
              <a:rPr lang="en-US" altLang="zh-CN" sz="2400" dirty="0" smtClean="0"/>
              <a:t>The goal is to keep the </a:t>
            </a:r>
            <a:r>
              <a:rPr lang="en-US" altLang="zh-CN" sz="2400" dirty="0" smtClean="0">
                <a:solidFill>
                  <a:srgbClr val="0070C0"/>
                </a:solidFill>
              </a:rPr>
              <a:t>deviation</a:t>
            </a:r>
            <a:r>
              <a:rPr lang="en-US" altLang="zh-CN" sz="2400" dirty="0" smtClean="0"/>
              <a:t> between </a:t>
            </a:r>
            <a:r>
              <a:rPr lang="en-US" altLang="zh-CN" sz="2400" dirty="0" smtClean="0">
                <a:solidFill>
                  <a:srgbClr val="0070C0"/>
                </a:solidFill>
              </a:rPr>
              <a:t>two software clocks</a:t>
            </a:r>
            <a:r>
              <a:rPr lang="en-US" altLang="zh-CN" sz="2400" dirty="0" smtClean="0"/>
              <a:t> on any two machines within a specified </a:t>
            </a:r>
            <a:r>
              <a:rPr lang="en-US" altLang="zh-CN" sz="2400" dirty="0" smtClean="0">
                <a:solidFill>
                  <a:srgbClr val="0070C0"/>
                </a:solidFill>
              </a:rPr>
              <a:t>bound</a:t>
            </a:r>
            <a:r>
              <a:rPr lang="en-US" altLang="zh-CN" sz="2400" dirty="0" smtClean="0"/>
              <a:t>, known as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precision </a:t>
            </a:r>
            <a:r>
              <a:rPr lang="en-US" altLang="zh-CN" sz="2400" i="1" dirty="0" smtClean="0"/>
              <a:t>π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en-US" altLang="zh-CN" sz="2400" i="1" dirty="0" smtClean="0"/>
              <a:t>			∀ t,∀ p, q : |C</a:t>
            </a:r>
            <a:r>
              <a:rPr lang="en-US" altLang="zh-CN" sz="2400" i="1" baseline="-25000" dirty="0" smtClean="0"/>
              <a:t>p</a:t>
            </a:r>
            <a:r>
              <a:rPr lang="en-US" altLang="zh-CN" sz="2400" i="1" dirty="0" smtClean="0"/>
              <a:t>(t)−</a:t>
            </a:r>
            <a:r>
              <a:rPr lang="en-US" altLang="zh-CN" sz="2400" i="1" dirty="0" err="1" smtClean="0"/>
              <a:t>C</a:t>
            </a:r>
            <a:r>
              <a:rPr lang="en-US" altLang="zh-CN" sz="2400" i="1" baseline="-25000" dirty="0" err="1" smtClean="0"/>
              <a:t>q</a:t>
            </a:r>
            <a:r>
              <a:rPr lang="en-US" altLang="zh-CN" sz="2400" i="1" dirty="0" smtClean="0"/>
              <a:t>(t)| ≤ π</a:t>
            </a:r>
          </a:p>
          <a:p>
            <a:r>
              <a:rPr lang="en-US" altLang="zh-CN" sz="2400" i="1" dirty="0" smtClean="0"/>
              <a:t>C</a:t>
            </a:r>
            <a:r>
              <a:rPr lang="en-US" altLang="zh-CN" sz="2400" i="1" baseline="-25000" dirty="0" smtClean="0"/>
              <a:t>p</a:t>
            </a:r>
            <a:r>
              <a:rPr lang="en-US" altLang="zh-CN" sz="2400" i="1" dirty="0" smtClean="0"/>
              <a:t>(t)</a:t>
            </a:r>
            <a:r>
              <a:rPr lang="en-US" altLang="zh-CN" sz="2400" dirty="0" smtClean="0"/>
              <a:t> the </a:t>
            </a:r>
            <a:r>
              <a:rPr lang="en-US" altLang="zh-CN" sz="2400" dirty="0" smtClean="0">
                <a:solidFill>
                  <a:srgbClr val="0070C0"/>
                </a:solidFill>
              </a:rPr>
              <a:t>computed</a:t>
            </a:r>
            <a:r>
              <a:rPr lang="en-US" altLang="zh-CN" sz="2400" dirty="0" smtClean="0"/>
              <a:t> clock time of machine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p</a:t>
            </a:r>
            <a:r>
              <a:rPr lang="en-US" altLang="zh-CN" sz="2400" dirty="0" smtClean="0"/>
              <a:t> at UTC time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/>
              <a:t>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Accuracy</a:t>
            </a:r>
          </a:p>
          <a:p>
            <a:r>
              <a:rPr lang="en-US" altLang="zh-CN" sz="2400" dirty="0" smtClean="0"/>
              <a:t>In the case of </a:t>
            </a:r>
            <a:r>
              <a:rPr lang="en-US" altLang="zh-CN" sz="2400" dirty="0" smtClean="0">
                <a:solidFill>
                  <a:srgbClr val="FF0000"/>
                </a:solidFill>
              </a:rPr>
              <a:t>accuracy</a:t>
            </a:r>
            <a:r>
              <a:rPr lang="en-US" altLang="zh-CN" sz="2400" dirty="0" smtClean="0"/>
              <a:t>, we aim to keep the clock </a:t>
            </a:r>
            <a:r>
              <a:rPr lang="en-US" altLang="zh-CN" sz="2400" dirty="0" smtClean="0">
                <a:solidFill>
                  <a:srgbClr val="0070C0"/>
                </a:solidFill>
              </a:rPr>
              <a:t>bound </a:t>
            </a:r>
            <a:r>
              <a:rPr lang="en-US" altLang="zh-CN" sz="2400" dirty="0" smtClean="0"/>
              <a:t>to a value α:	</a:t>
            </a:r>
            <a:r>
              <a:rPr lang="en-US" altLang="zh-CN" sz="2400" i="1" dirty="0" smtClean="0"/>
              <a:t>∀ t,∀ p : |C</a:t>
            </a:r>
            <a:r>
              <a:rPr lang="en-US" altLang="zh-CN" sz="2400" i="1" baseline="-25000" dirty="0" smtClean="0"/>
              <a:t>p</a:t>
            </a:r>
            <a:r>
              <a:rPr lang="en-US" altLang="zh-CN" sz="2400" i="1" dirty="0" smtClean="0"/>
              <a:t>(t) − t| ≤ α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dirty="0" smtClean="0"/>
              <a:t>Synchronization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Internal </a:t>
            </a:r>
            <a:r>
              <a:rPr lang="en-US" altLang="zh-CN" sz="2400" dirty="0" smtClean="0"/>
              <a:t>synchronization: keep clocks </a:t>
            </a:r>
            <a:r>
              <a:rPr lang="en-US" altLang="zh-CN" sz="2400" dirty="0" smtClean="0">
                <a:solidFill>
                  <a:srgbClr val="FF0000"/>
                </a:solidFill>
              </a:rPr>
              <a:t>precise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External</a:t>
            </a:r>
            <a:r>
              <a:rPr lang="en-US" altLang="zh-CN" sz="2400" dirty="0" smtClean="0"/>
              <a:t> synchronization: keep clocks </a:t>
            </a:r>
            <a:r>
              <a:rPr lang="en-US" altLang="zh-CN" sz="2400" dirty="0" smtClean="0">
                <a:solidFill>
                  <a:srgbClr val="FF0000"/>
                </a:solidFill>
              </a:rPr>
              <a:t>accurate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Clock Synchronization Algorithms: Introduction (2)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1850" y="4176734"/>
            <a:ext cx="3719306" cy="2538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Clock drift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38576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200" b="1" dirty="0" smtClean="0"/>
              <a:t>Clock specifications</a:t>
            </a:r>
          </a:p>
          <a:p>
            <a:r>
              <a:rPr lang="en-US" altLang="zh-CN" sz="2200" dirty="0" smtClean="0"/>
              <a:t>A clock comes specified with its </a:t>
            </a:r>
            <a:r>
              <a:rPr lang="en-US" altLang="zh-CN" sz="2200" dirty="0" smtClean="0">
                <a:solidFill>
                  <a:srgbClr val="FF0000"/>
                </a:solidFill>
              </a:rPr>
              <a:t>maximum clock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drift</a:t>
            </a:r>
            <a:r>
              <a:rPr lang="en-US" altLang="zh-CN" sz="2200" dirty="0" smtClean="0">
                <a:solidFill>
                  <a:srgbClr val="FF0000"/>
                </a:solidFill>
              </a:rPr>
              <a:t> rate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ρ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i="1" dirty="0" smtClean="0">
                <a:solidFill>
                  <a:srgbClr val="0070C0"/>
                </a:solidFill>
              </a:rPr>
              <a:t>F(t)</a:t>
            </a:r>
            <a:r>
              <a:rPr lang="en-US" altLang="zh-CN" sz="2200" dirty="0" smtClean="0"/>
              <a:t> denotes oscillator frequency of the </a:t>
            </a:r>
            <a:r>
              <a:rPr lang="en-US" altLang="zh-CN" sz="2200" dirty="0" smtClean="0">
                <a:solidFill>
                  <a:srgbClr val="0070C0"/>
                </a:solidFill>
              </a:rPr>
              <a:t>hardware clock </a:t>
            </a:r>
            <a:r>
              <a:rPr lang="en-US" altLang="zh-CN" sz="2200" dirty="0" smtClean="0"/>
              <a:t>at time </a:t>
            </a:r>
            <a:r>
              <a:rPr lang="en-US" altLang="zh-CN" sz="2200" i="1" dirty="0" smtClean="0"/>
              <a:t>t</a:t>
            </a:r>
          </a:p>
          <a:p>
            <a:r>
              <a:rPr lang="en-US" altLang="zh-CN" sz="2200" i="1" dirty="0" smtClean="0">
                <a:solidFill>
                  <a:srgbClr val="0070C0"/>
                </a:solidFill>
              </a:rPr>
              <a:t>F</a:t>
            </a:r>
            <a:r>
              <a:rPr lang="en-US" altLang="zh-CN" sz="2200" dirty="0" smtClean="0"/>
              <a:t> is the clock’s </a:t>
            </a:r>
            <a:r>
              <a:rPr lang="en-US" altLang="zh-CN" sz="2200" dirty="0" smtClean="0">
                <a:solidFill>
                  <a:srgbClr val="0070C0"/>
                </a:solidFill>
              </a:rPr>
              <a:t>ideal (constant) frequency </a:t>
            </a:r>
            <a:r>
              <a:rPr lang="en-US" altLang="zh-CN" sz="2200" dirty="0" smtClean="0"/>
              <a:t>⇒ living up to specifications:</a:t>
            </a:r>
          </a:p>
          <a:p>
            <a:pPr lvl="1">
              <a:buNone/>
            </a:pPr>
            <a:r>
              <a:rPr lang="en-US" altLang="zh-CN" sz="2200" dirty="0" smtClean="0"/>
              <a:t>			</a:t>
            </a:r>
            <a:r>
              <a:rPr lang="en-US" altLang="zh-CN" sz="2200" dirty="0" smtClean="0"/>
              <a:t>       </a:t>
            </a:r>
            <a:r>
              <a:rPr lang="en-US" altLang="zh-CN" sz="2200" i="1" dirty="0" smtClean="0"/>
              <a:t>∀ </a:t>
            </a:r>
            <a:r>
              <a:rPr lang="en-US" altLang="zh-CN" sz="2200" i="1" dirty="0" smtClean="0"/>
              <a:t>t : (1−ρ) ≤ F(t)/F ≤ (1+ρ)</a:t>
            </a:r>
          </a:p>
          <a:p>
            <a:r>
              <a:rPr lang="en-US" altLang="zh-CN" sz="2200" dirty="0" smtClean="0"/>
              <a:t>By using hardware interrupts we </a:t>
            </a:r>
            <a:r>
              <a:rPr lang="en-US" altLang="zh-CN" sz="2200" dirty="0" smtClean="0">
                <a:solidFill>
                  <a:srgbClr val="0070C0"/>
                </a:solidFill>
              </a:rPr>
              <a:t>couple</a:t>
            </a:r>
            <a:r>
              <a:rPr lang="en-US" altLang="zh-CN" sz="2200" dirty="0" smtClean="0"/>
              <a:t> a </a:t>
            </a:r>
            <a:r>
              <a:rPr lang="en-US" altLang="zh-CN" sz="2200" dirty="0" smtClean="0">
                <a:solidFill>
                  <a:srgbClr val="0070C0"/>
                </a:solidFill>
              </a:rPr>
              <a:t>software </a:t>
            </a:r>
            <a:r>
              <a:rPr lang="en-US" altLang="zh-CN" sz="2200" dirty="0" smtClean="0"/>
              <a:t>clock to the </a:t>
            </a:r>
            <a:r>
              <a:rPr lang="en-US" altLang="zh-CN" sz="2200" dirty="0" smtClean="0">
                <a:solidFill>
                  <a:srgbClr val="0070C0"/>
                </a:solidFill>
              </a:rPr>
              <a:t>hardware</a:t>
            </a:r>
            <a:r>
              <a:rPr lang="en-US" altLang="zh-CN" sz="2200" dirty="0" smtClean="0"/>
              <a:t> clock, and thus also its clock drift rate: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786322"/>
            <a:ext cx="53042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715016"/>
            <a:ext cx="3493484" cy="70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2714620"/>
            <a:ext cx="3286148" cy="69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14422"/>
            <a:ext cx="8715436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Observation:</a:t>
            </a:r>
          </a:p>
          <a:p>
            <a:r>
              <a:rPr lang="en-US" altLang="zh-CN" sz="2400" dirty="0" smtClean="0"/>
              <a:t>A set of clocks that are accurate within bound </a:t>
            </a:r>
            <a:r>
              <a:rPr lang="en-US" altLang="zh-CN" sz="2400" dirty="0" smtClean="0">
                <a:solidFill>
                  <a:srgbClr val="0070C0"/>
                </a:solidFill>
              </a:rPr>
              <a:t>α</a:t>
            </a:r>
            <a:r>
              <a:rPr lang="en-US" altLang="zh-CN" sz="2400" dirty="0" smtClean="0"/>
              <a:t> , will be precise within </a:t>
            </a:r>
            <a:r>
              <a:rPr lang="en-US" altLang="zh-CN" sz="2400" dirty="0" smtClean="0">
                <a:solidFill>
                  <a:srgbClr val="FF0000"/>
                </a:solidFill>
              </a:rPr>
              <a:t>bound π = 2 α 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000" dirty="0" smtClean="0"/>
              <a:t>However, </a:t>
            </a:r>
            <a:r>
              <a:rPr lang="en-US" altLang="zh-CN" sz="2000" dirty="0" smtClean="0">
                <a:solidFill>
                  <a:srgbClr val="0070C0"/>
                </a:solidFill>
              </a:rPr>
              <a:t>being precise</a:t>
            </a:r>
            <a:r>
              <a:rPr lang="en-US" altLang="zh-CN" sz="2000" dirty="0" smtClean="0"/>
              <a:t> </a:t>
            </a:r>
            <a:r>
              <a:rPr lang="en-US" altLang="zh-CN" sz="2000" u="sng" dirty="0" smtClean="0"/>
              <a:t>does not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allow us to </a:t>
            </a:r>
            <a:r>
              <a:rPr lang="en-US" altLang="zh-CN" sz="2000" u="sng" dirty="0" smtClean="0"/>
              <a:t>conclude</a:t>
            </a:r>
            <a:r>
              <a:rPr lang="en-US" altLang="zh-CN" sz="2000" dirty="0" smtClean="0"/>
              <a:t> anything about the </a:t>
            </a:r>
            <a:r>
              <a:rPr lang="en-US" altLang="zh-CN" sz="2000" dirty="0" smtClean="0">
                <a:solidFill>
                  <a:srgbClr val="0070C0"/>
                </a:solidFill>
              </a:rPr>
              <a:t>accuracy of clocks.</a:t>
            </a:r>
          </a:p>
          <a:p>
            <a:r>
              <a:rPr lang="en-US" altLang="zh-CN" sz="2400" dirty="0" smtClean="0"/>
              <a:t>If two clocks are drifting from UTC in the opposite direction, at a time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∆t </a:t>
            </a:r>
            <a:r>
              <a:rPr lang="en-US" altLang="zh-CN" sz="2400" dirty="0" smtClean="0"/>
              <a:t>after they were synchronized, they may be as much as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2 ρ · ∆t</a:t>
            </a:r>
            <a:r>
              <a:rPr lang="en-US" altLang="zh-CN" sz="2400" dirty="0" smtClean="0"/>
              <a:t> apart. </a:t>
            </a:r>
          </a:p>
          <a:p>
            <a:r>
              <a:rPr lang="en-US" altLang="zh-CN" sz="2400" dirty="0" smtClean="0"/>
              <a:t>To guarantee a precision </a:t>
            </a:r>
            <a:r>
              <a:rPr lang="en-US" altLang="zh-CN" sz="2400" dirty="0" smtClean="0">
                <a:solidFill>
                  <a:srgbClr val="0070C0"/>
                </a:solidFill>
              </a:rPr>
              <a:t>π</a:t>
            </a:r>
            <a:r>
              <a:rPr lang="en-US" altLang="zh-CN" sz="2400" dirty="0" smtClean="0"/>
              <a:t> (i.e., no </a:t>
            </a:r>
            <a:r>
              <a:rPr lang="en-US" altLang="zh-CN" sz="2400" dirty="0" smtClean="0">
                <a:solidFill>
                  <a:srgbClr val="0070C0"/>
                </a:solidFill>
              </a:rPr>
              <a:t>two clocks </a:t>
            </a:r>
            <a:r>
              <a:rPr lang="en-US" altLang="zh-CN" sz="2400" dirty="0" smtClean="0"/>
              <a:t>ever differ by more than </a:t>
            </a:r>
            <a:r>
              <a:rPr lang="en-US" altLang="zh-CN" sz="2400" dirty="0" smtClean="0">
                <a:solidFill>
                  <a:srgbClr val="0070C0"/>
                </a:solidFill>
              </a:rPr>
              <a:t>π </a:t>
            </a:r>
            <a:r>
              <a:rPr lang="en-US" altLang="zh-CN" sz="2400" dirty="0" smtClean="0"/>
              <a:t>seconds,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2 ρ · ∆t ≤</a:t>
            </a:r>
            <a:r>
              <a:rPr lang="en-US" altLang="zh-CN" sz="2400" i="1" dirty="0" smtClean="0"/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π</a:t>
            </a:r>
            <a:r>
              <a:rPr lang="en-US" altLang="zh-CN" sz="2400" dirty="0" smtClean="0"/>
              <a:t>), clocks must be </a:t>
            </a:r>
            <a:r>
              <a:rPr lang="en-US" altLang="zh-CN" sz="2400" dirty="0" smtClean="0">
                <a:solidFill>
                  <a:srgbClr val="FF0000"/>
                </a:solidFill>
              </a:rPr>
              <a:t>resynchronized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0070C0"/>
                </a:solidFill>
              </a:rPr>
              <a:t>in software</a:t>
            </a:r>
            <a:r>
              <a:rPr lang="en-US" altLang="zh-CN" sz="2400" dirty="0" smtClean="0"/>
              <a:t>) at least every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∆t ≤ π/(2 ρ)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seconds.</a:t>
            </a:r>
          </a:p>
          <a:p>
            <a:r>
              <a:rPr lang="en-GB" altLang="zh-CN" sz="2400" dirty="0" smtClean="0"/>
              <a:t>The various </a:t>
            </a:r>
            <a:r>
              <a:rPr lang="en-GB" altLang="zh-CN" sz="2400" dirty="0" smtClean="0">
                <a:solidFill>
                  <a:srgbClr val="0070C0"/>
                </a:solidFill>
              </a:rPr>
              <a:t>algorithms</a:t>
            </a:r>
            <a:r>
              <a:rPr lang="en-GB" altLang="zh-CN" sz="2400" dirty="0" smtClean="0"/>
              <a:t> differ in </a:t>
            </a:r>
            <a:r>
              <a:rPr lang="en-GB" altLang="zh-CN" sz="2400" dirty="0" smtClean="0">
                <a:solidFill>
                  <a:srgbClr val="0070C0"/>
                </a:solidFill>
              </a:rPr>
              <a:t>precisely </a:t>
            </a:r>
            <a:r>
              <a:rPr lang="en-GB" altLang="zh-CN" sz="2400" dirty="0" smtClean="0"/>
              <a:t>how this </a:t>
            </a:r>
            <a:r>
              <a:rPr lang="en-GB" altLang="zh-CN" sz="2400" dirty="0" smtClean="0">
                <a:solidFill>
                  <a:srgbClr val="FF0000"/>
                </a:solidFill>
              </a:rPr>
              <a:t>resynchronization</a:t>
            </a:r>
            <a:r>
              <a:rPr lang="en-GB" altLang="zh-CN" sz="2400" dirty="0" smtClean="0"/>
              <a:t> is done.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5321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Clock drift (2)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94874"/>
          </a:xfrm>
        </p:spPr>
        <p:txBody>
          <a:bodyPr>
            <a:noAutofit/>
          </a:bodyPr>
          <a:lstStyle/>
          <a:p>
            <a:r>
              <a:rPr lang="en-GB" altLang="zh-CN" sz="4000" dirty="0" smtClean="0"/>
              <a:t>Network Time Protocol (NTP) [1]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85860"/>
            <a:ext cx="4463356" cy="542928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b="1" dirty="0" smtClean="0"/>
              <a:t>Principle I: </a:t>
            </a:r>
            <a:r>
              <a:rPr lang="en-US" altLang="zh-CN" dirty="0" smtClean="0"/>
              <a:t>Every machine asks a </a:t>
            </a:r>
            <a:r>
              <a:rPr lang="en-US" altLang="zh-CN" dirty="0" smtClean="0">
                <a:solidFill>
                  <a:srgbClr val="FF0000"/>
                </a:solidFill>
              </a:rPr>
              <a:t>time server </a:t>
            </a:r>
            <a:r>
              <a:rPr lang="en-US" altLang="zh-CN" dirty="0" smtClean="0"/>
              <a:t>for the accurate time at least once every </a:t>
            </a:r>
            <a:r>
              <a:rPr lang="el-GR" altLang="zh-CN" sz="2800" i="1" dirty="0" smtClean="0"/>
              <a:t>δ</a:t>
            </a:r>
            <a:r>
              <a:rPr lang="en-GB" altLang="zh-CN" sz="2800" i="1" dirty="0" smtClean="0"/>
              <a:t>/</a:t>
            </a:r>
            <a:r>
              <a:rPr lang="en-US" altLang="zh-CN" sz="2800" i="1" dirty="0" smtClean="0"/>
              <a:t>(2</a:t>
            </a:r>
            <a:r>
              <a:rPr lang="el-GR" altLang="zh-CN" sz="2800" i="1" dirty="0" smtClean="0"/>
              <a:t>ρ</a:t>
            </a:r>
            <a:r>
              <a:rPr lang="en-US" altLang="zh-CN" sz="2800" i="1" dirty="0" smtClean="0"/>
              <a:t>) </a:t>
            </a:r>
            <a:r>
              <a:rPr lang="en-US" altLang="zh-CN" dirty="0" smtClean="0"/>
              <a:t>seconds.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b="1" dirty="0" smtClean="0"/>
              <a:t>Note: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/>
              <a:t>It is not possible to determine the one-way delays, unless the actual clock offset is known. 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Collect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l-GR" altLang="zh-CN" i="1" dirty="0" smtClean="0">
                <a:solidFill>
                  <a:srgbClr val="FF0000"/>
                </a:solidFill>
              </a:rPr>
              <a:t>θ</a:t>
            </a:r>
            <a:r>
              <a:rPr lang="en-US" altLang="zh-CN" i="1" dirty="0" smtClean="0">
                <a:solidFill>
                  <a:srgbClr val="FF0000"/>
                </a:solidFill>
              </a:rPr>
              <a:t>, </a:t>
            </a:r>
            <a:r>
              <a:rPr lang="el-GR" altLang="zh-CN" i="1" dirty="0" smtClean="0">
                <a:solidFill>
                  <a:srgbClr val="FF0000"/>
                </a:solidFill>
              </a:rPr>
              <a:t>δ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en-US" altLang="zh-CN" dirty="0" smtClean="0"/>
              <a:t>pairs, choose </a:t>
            </a:r>
            <a:r>
              <a:rPr lang="el-GR" altLang="zh-CN" i="1" dirty="0" smtClean="0">
                <a:solidFill>
                  <a:srgbClr val="FF0000"/>
                </a:solidFill>
              </a:rPr>
              <a:t>θ </a:t>
            </a:r>
            <a:r>
              <a:rPr lang="en-US" altLang="zh-CN" dirty="0" smtClean="0">
                <a:solidFill>
                  <a:srgbClr val="FF0000"/>
                </a:solidFill>
              </a:rPr>
              <a:t>for which associated delay </a:t>
            </a:r>
            <a:r>
              <a:rPr lang="el-GR" altLang="zh-CN" i="1" dirty="0" smtClean="0"/>
              <a:t>δ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was minimal.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2996952"/>
            <a:ext cx="388843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Roundtrip delay time</a:t>
            </a:r>
            <a:r>
              <a:rPr lang="en-US" altLang="zh-CN" dirty="0" smtClean="0"/>
              <a:t>:</a:t>
            </a:r>
          </a:p>
          <a:p>
            <a:r>
              <a:rPr lang="en-US" altLang="zh-CN" i="1" dirty="0" smtClean="0"/>
              <a:t>2</a:t>
            </a:r>
            <a:r>
              <a:rPr lang="el-GR" altLang="zh-CN" i="1" dirty="0" smtClean="0"/>
              <a:t>δ</a:t>
            </a:r>
            <a:r>
              <a:rPr lang="en-US" altLang="zh-CN" i="1" dirty="0" smtClean="0"/>
              <a:t> = (T</a:t>
            </a:r>
            <a:r>
              <a:rPr lang="en-US" altLang="zh-CN" i="1" baseline="-25000" dirty="0" smtClean="0"/>
              <a:t>4</a:t>
            </a:r>
            <a:r>
              <a:rPr lang="en-US" altLang="zh-CN" i="1" dirty="0" smtClean="0"/>
              <a:t> – T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 – (T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 – T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)</a:t>
            </a:r>
          </a:p>
          <a:p>
            <a:r>
              <a:rPr lang="en-US" altLang="zh-CN" i="1" dirty="0" smtClean="0"/>
              <a:t>     = (T</a:t>
            </a:r>
            <a:r>
              <a:rPr lang="en-US" altLang="zh-CN" i="1" baseline="-25000" dirty="0" smtClean="0"/>
              <a:t>2 </a:t>
            </a:r>
            <a:r>
              <a:rPr lang="en-US" altLang="zh-CN" i="1" dirty="0" smtClean="0"/>
              <a:t>– T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 + (T</a:t>
            </a:r>
            <a:r>
              <a:rPr lang="en-US" altLang="zh-CN" i="1" baseline="-25000" dirty="0" smtClean="0"/>
              <a:t>4 </a:t>
            </a:r>
            <a:r>
              <a:rPr lang="en-US" altLang="zh-CN" i="1" dirty="0" smtClean="0"/>
              <a:t>– T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Offset:</a:t>
            </a:r>
          </a:p>
          <a:p>
            <a:r>
              <a:rPr lang="el-GR" altLang="zh-CN" i="1" dirty="0" smtClean="0"/>
              <a:t>θ</a:t>
            </a:r>
            <a:r>
              <a:rPr lang="en-US" altLang="zh-CN" i="1" dirty="0" smtClean="0"/>
              <a:t> = [(T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– T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 – (T</a:t>
            </a:r>
            <a:r>
              <a:rPr lang="en-US" altLang="zh-CN" i="1" baseline="-25000" dirty="0" smtClean="0"/>
              <a:t>4 </a:t>
            </a:r>
            <a:r>
              <a:rPr lang="en-US" altLang="zh-CN" i="1" dirty="0" smtClean="0"/>
              <a:t>– T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)]/2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Useful assumption:</a:t>
            </a:r>
            <a:r>
              <a:rPr lang="en-US" altLang="zh-CN" dirty="0" smtClean="0"/>
              <a:t> the</a:t>
            </a:r>
            <a:r>
              <a:rPr lang="en-US" altLang="zh-CN" b="1" dirty="0" smtClean="0"/>
              <a:t> propagation delay</a:t>
            </a:r>
            <a:r>
              <a:rPr lang="en-US" altLang="zh-CN" dirty="0" smtClean="0"/>
              <a:t>s are </a:t>
            </a:r>
            <a:r>
              <a:rPr lang="en-US" altLang="zh-CN" dirty="0" smtClean="0">
                <a:solidFill>
                  <a:srgbClr val="0070C0"/>
                </a:solidFill>
              </a:rPr>
              <a:t>statistically equal </a:t>
            </a:r>
            <a:r>
              <a:rPr lang="en-US" altLang="zh-CN" dirty="0" smtClean="0"/>
              <a:t>in each direction. </a:t>
            </a:r>
          </a:p>
          <a:p>
            <a:r>
              <a:rPr lang="el-GR" altLang="zh-CN" i="1" dirty="0" smtClean="0"/>
              <a:t>δ</a:t>
            </a:r>
            <a:r>
              <a:rPr lang="en-US" altLang="zh-CN" i="1" dirty="0" smtClean="0"/>
              <a:t> = [(T</a:t>
            </a:r>
            <a:r>
              <a:rPr lang="en-US" altLang="zh-CN" i="1" baseline="-25000" dirty="0" smtClean="0"/>
              <a:t>2 </a:t>
            </a:r>
            <a:r>
              <a:rPr lang="en-US" altLang="zh-CN" i="1" dirty="0" smtClean="0"/>
              <a:t>– T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) + (T</a:t>
            </a:r>
            <a:r>
              <a:rPr lang="en-US" altLang="zh-CN" i="1" baseline="-25000" dirty="0" smtClean="0"/>
              <a:t>4 </a:t>
            </a:r>
            <a:r>
              <a:rPr lang="en-US" altLang="zh-CN" i="1" dirty="0" smtClean="0"/>
              <a:t>– T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)]/2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NOTE: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the Internet of today, network paths and the associated delays can differ significantly.</a:t>
            </a:r>
            <a:endParaRPr lang="zh-CN" altLang="en-US" b="1" dirty="0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2"/>
          <a:srcRect r="406"/>
          <a:stretch>
            <a:fillRect/>
          </a:stretch>
        </p:blipFill>
        <p:spPr bwMode="auto">
          <a:xfrm>
            <a:off x="4781720" y="1000108"/>
            <a:ext cx="411238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072066" y="14287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9520" y="14287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768" y="91652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Timestamp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700808"/>
            <a:ext cx="4392488" cy="482453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NTP divides servers into strata.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A server with a reference clock (</a:t>
            </a:r>
            <a:r>
              <a:rPr lang="en-US" altLang="zh-CN" dirty="0" smtClean="0">
                <a:solidFill>
                  <a:srgbClr val="0070C0"/>
                </a:solidFill>
              </a:rPr>
              <a:t>e.g., a UTC receiver or an atomic clock</a:t>
            </a:r>
            <a:r>
              <a:rPr lang="en-US" altLang="zh-CN" dirty="0" smtClean="0"/>
              <a:t>) is a stratum-1 server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Stratum </a:t>
            </a:r>
            <a:r>
              <a:rPr lang="en-US" altLang="zh-CN" i="1" dirty="0" smtClean="0"/>
              <a:t>k (k&gt;0)</a:t>
            </a:r>
            <a:r>
              <a:rPr lang="en-US" altLang="zh-CN" dirty="0" smtClean="0"/>
              <a:t> computers normally act as servers for stratum </a:t>
            </a:r>
            <a:r>
              <a:rPr lang="en-US" altLang="zh-CN" i="1" dirty="0" smtClean="0"/>
              <a:t>k+1</a:t>
            </a:r>
            <a:r>
              <a:rPr lang="en-US" altLang="zh-CN" dirty="0" smtClean="0"/>
              <a:t> NTP requests, e.g., </a:t>
            </a:r>
          </a:p>
          <a:p>
            <a:pPr lvl="1">
              <a:spcAft>
                <a:spcPts val="600"/>
              </a:spcAft>
            </a:pPr>
            <a:r>
              <a:rPr lang="en-US" altLang="zh-CN" u="sng" dirty="0" smtClean="0"/>
              <a:t>stratum 2 computers </a:t>
            </a:r>
            <a:r>
              <a:rPr lang="en-US" altLang="zh-CN" dirty="0" smtClean="0"/>
              <a:t>gather the best data sample, dropping obviously wrong references from stratum 1.</a:t>
            </a:r>
          </a:p>
          <a:p>
            <a:pPr lvl="1">
              <a:spcAft>
                <a:spcPts val="600"/>
              </a:spcAft>
            </a:pPr>
            <a:r>
              <a:rPr lang="en-US" altLang="zh-CN" u="sng" dirty="0" smtClean="0"/>
              <a:t>stratum 2</a:t>
            </a:r>
            <a:r>
              <a:rPr lang="en-US" altLang="zh-CN" dirty="0" smtClean="0"/>
              <a:t> computers will peer with each other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grpSp>
        <p:nvGrpSpPr>
          <p:cNvPr id="89" name="组合 88"/>
          <p:cNvGrpSpPr/>
          <p:nvPr/>
        </p:nvGrpSpPr>
        <p:grpSpPr>
          <a:xfrm>
            <a:off x="179512" y="1702549"/>
            <a:ext cx="4536504" cy="3600400"/>
            <a:chOff x="539552" y="2132856"/>
            <a:chExt cx="4536504" cy="3600400"/>
          </a:xfrm>
        </p:grpSpPr>
        <p:sp>
          <p:nvSpPr>
            <p:cNvPr id="84" name="矩形 83"/>
            <p:cNvSpPr/>
            <p:nvPr/>
          </p:nvSpPr>
          <p:spPr>
            <a:xfrm>
              <a:off x="539552" y="4941168"/>
              <a:ext cx="4536504" cy="79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43608" y="3861048"/>
              <a:ext cx="3816424" cy="79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03648" y="2924944"/>
              <a:ext cx="3096344" cy="79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2132856"/>
              <a:ext cx="645795" cy="637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3788" y="2132856"/>
              <a:ext cx="645795" cy="637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7904" y="2132856"/>
              <a:ext cx="645795" cy="637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1839181" y="3068960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1055" b="7521"/>
            <a:stretch>
              <a:fillRect/>
            </a:stretch>
          </p:blipFill>
          <p:spPr bwMode="auto">
            <a:xfrm>
              <a:off x="2883297" y="3068960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71055" b="7521"/>
            <a:stretch>
              <a:fillRect/>
            </a:stretch>
          </p:blipFill>
          <p:spPr bwMode="auto">
            <a:xfrm>
              <a:off x="3927413" y="3068960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1259632" y="400506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2315749" y="400506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3371866" y="400506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4427984" y="400506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836832" y="508518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1600117" y="508518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2363402" y="508518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3126687" y="508518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3889972" y="508518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71055" b="7521"/>
            <a:stretch>
              <a:fillRect/>
            </a:stretch>
          </p:blipFill>
          <p:spPr bwMode="auto">
            <a:xfrm>
              <a:off x="4653256" y="5085184"/>
              <a:ext cx="206776" cy="531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" name="直接箭头连接符 34"/>
            <p:cNvCxnSpPr>
              <a:stCxn id="4098" idx="2"/>
              <a:endCxn id="4100" idx="0"/>
            </p:cNvCxnSpPr>
            <p:nvPr/>
          </p:nvCxnSpPr>
          <p:spPr>
            <a:xfrm flipH="1">
              <a:off x="1942569" y="2770079"/>
              <a:ext cx="1" cy="2988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2987824" y="2770079"/>
              <a:ext cx="1" cy="2988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3995936" y="2770079"/>
              <a:ext cx="1" cy="2988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3131840" y="3356992"/>
              <a:ext cx="72008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23" idx="0"/>
            </p:cNvCxnSpPr>
            <p:nvPr/>
          </p:nvCxnSpPr>
          <p:spPr>
            <a:xfrm flipH="1">
              <a:off x="1363020" y="3645024"/>
              <a:ext cx="544684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25" idx="0"/>
            </p:cNvCxnSpPr>
            <p:nvPr/>
          </p:nvCxnSpPr>
          <p:spPr>
            <a:xfrm>
              <a:off x="1979712" y="3645024"/>
              <a:ext cx="439425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25" idx="0"/>
            </p:cNvCxnSpPr>
            <p:nvPr/>
          </p:nvCxnSpPr>
          <p:spPr>
            <a:xfrm flipH="1">
              <a:off x="2419137" y="3645024"/>
              <a:ext cx="496679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26" idx="0"/>
            </p:cNvCxnSpPr>
            <p:nvPr/>
          </p:nvCxnSpPr>
          <p:spPr>
            <a:xfrm>
              <a:off x="3059832" y="3645024"/>
              <a:ext cx="415422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22" idx="2"/>
              <a:endCxn id="26" idx="0"/>
            </p:cNvCxnSpPr>
            <p:nvPr/>
          </p:nvCxnSpPr>
          <p:spPr>
            <a:xfrm flipH="1">
              <a:off x="3475254" y="3600120"/>
              <a:ext cx="555547" cy="404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2" idx="2"/>
              <a:endCxn id="27" idx="0"/>
            </p:cNvCxnSpPr>
            <p:nvPr/>
          </p:nvCxnSpPr>
          <p:spPr>
            <a:xfrm>
              <a:off x="4030801" y="3600120"/>
              <a:ext cx="500571" cy="4049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28" idx="0"/>
            </p:cNvCxnSpPr>
            <p:nvPr/>
          </p:nvCxnSpPr>
          <p:spPr>
            <a:xfrm flipH="1">
              <a:off x="940220" y="4581128"/>
              <a:ext cx="463428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29" idx="0"/>
            </p:cNvCxnSpPr>
            <p:nvPr/>
          </p:nvCxnSpPr>
          <p:spPr>
            <a:xfrm flipH="1">
              <a:off x="1703505" y="4581128"/>
              <a:ext cx="708255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5" idx="2"/>
              <a:endCxn id="30" idx="0"/>
            </p:cNvCxnSpPr>
            <p:nvPr/>
          </p:nvCxnSpPr>
          <p:spPr>
            <a:xfrm>
              <a:off x="2419137" y="4536224"/>
              <a:ext cx="47653" cy="548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26" idx="2"/>
              <a:endCxn id="30" idx="0"/>
            </p:cNvCxnSpPr>
            <p:nvPr/>
          </p:nvCxnSpPr>
          <p:spPr>
            <a:xfrm flipH="1">
              <a:off x="2466790" y="4536224"/>
              <a:ext cx="1008464" cy="548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31" idx="0"/>
            </p:cNvCxnSpPr>
            <p:nvPr/>
          </p:nvCxnSpPr>
          <p:spPr>
            <a:xfrm flipH="1">
              <a:off x="3230075" y="4581128"/>
              <a:ext cx="261805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32" idx="0"/>
            </p:cNvCxnSpPr>
            <p:nvPr/>
          </p:nvCxnSpPr>
          <p:spPr>
            <a:xfrm>
              <a:off x="3491880" y="4581128"/>
              <a:ext cx="501480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33" idx="0"/>
            </p:cNvCxnSpPr>
            <p:nvPr/>
          </p:nvCxnSpPr>
          <p:spPr>
            <a:xfrm>
              <a:off x="3563888" y="4581128"/>
              <a:ext cx="1192756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7" idx="2"/>
              <a:endCxn id="32" idx="0"/>
            </p:cNvCxnSpPr>
            <p:nvPr/>
          </p:nvCxnSpPr>
          <p:spPr>
            <a:xfrm flipH="1">
              <a:off x="3993360" y="4536224"/>
              <a:ext cx="538012" cy="548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endCxn id="33" idx="0"/>
            </p:cNvCxnSpPr>
            <p:nvPr/>
          </p:nvCxnSpPr>
          <p:spPr>
            <a:xfrm>
              <a:off x="4499992" y="4581128"/>
              <a:ext cx="256652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1475656" y="4293096"/>
              <a:ext cx="79208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2555776" y="4293096"/>
              <a:ext cx="792088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835696" y="5373216"/>
              <a:ext cx="5040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3347864" y="5373216"/>
              <a:ext cx="5040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4139952" y="5373216"/>
              <a:ext cx="5040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403648" y="283377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71600" y="371703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9552" y="479715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323528" y="5518973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66FF"/>
                </a:solidFill>
              </a:rPr>
              <a:t>Blue</a:t>
            </a:r>
            <a:r>
              <a:rPr lang="en-US" altLang="zh-CN" dirty="0" smtClean="0"/>
              <a:t> arrows indicate a direct connection; </a:t>
            </a:r>
            <a:r>
              <a:rPr lang="en-US" altLang="zh-CN" dirty="0" smtClean="0">
                <a:solidFill>
                  <a:srgbClr val="FF0000"/>
                </a:solidFill>
              </a:rPr>
              <a:t>red</a:t>
            </a:r>
            <a:r>
              <a:rPr lang="en-US" altLang="zh-CN" dirty="0" smtClean="0"/>
              <a:t> arrows indicate a network connection.</a:t>
            </a:r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/>
          </p:nvPr>
        </p:nvSpPr>
        <p:spPr>
          <a:xfrm>
            <a:off x="457200" y="404665"/>
            <a:ext cx="8229600" cy="809758"/>
          </a:xfrm>
        </p:spPr>
        <p:txBody>
          <a:bodyPr>
            <a:noAutofit/>
          </a:bodyPr>
          <a:lstStyle/>
          <a:p>
            <a:r>
              <a:rPr lang="en-GB" altLang="zh-CN" sz="4000" dirty="0" smtClean="0"/>
              <a:t>Network Time Protocol (NTP) [2]</a:t>
            </a:r>
            <a:endParaRPr lang="zh-CN" altLang="en-US" sz="40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504" y="1700808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Stratum 0: Reference clock</a:t>
            </a:r>
            <a:endParaRPr lang="zh-CN" altLang="en-US" sz="1600" dirty="0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270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Berkeley Algorithm (1)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0960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In many algorithms such as </a:t>
            </a:r>
            <a:r>
              <a:rPr lang="en-US" altLang="zh-CN" b="1" dirty="0" smtClean="0"/>
              <a:t>NTP</a:t>
            </a:r>
            <a:r>
              <a:rPr lang="en-US" altLang="zh-CN" dirty="0" smtClean="0"/>
              <a:t>, the time server is </a:t>
            </a:r>
            <a:r>
              <a:rPr lang="en-US" altLang="zh-CN" b="1" dirty="0" smtClean="0">
                <a:solidFill>
                  <a:srgbClr val="FF0000"/>
                </a:solidFill>
              </a:rPr>
              <a:t>passive</a:t>
            </a:r>
            <a:r>
              <a:rPr lang="en-US" altLang="zh-CN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Other machines periodically ask it for the time. The time server respond to their queries.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In Berkeley UNIX, the time server is </a:t>
            </a:r>
            <a:r>
              <a:rPr lang="en-US" altLang="zh-CN" b="1" dirty="0" smtClean="0">
                <a:solidFill>
                  <a:srgbClr val="FF0000"/>
                </a:solidFill>
              </a:rPr>
              <a:t>active</a:t>
            </a:r>
            <a:r>
              <a:rPr lang="en-US" altLang="zh-CN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Principle II: </a:t>
            </a:r>
            <a:r>
              <a:rPr lang="en-US" altLang="zh-CN" dirty="0" smtClean="0"/>
              <a:t>The time server </a:t>
            </a:r>
            <a:r>
              <a:rPr lang="en-US" altLang="zh-CN" u="sng" dirty="0" smtClean="0"/>
              <a:t>scan all machines periodically</a:t>
            </a:r>
            <a:r>
              <a:rPr lang="en-US" altLang="zh-CN" dirty="0" smtClean="0"/>
              <a:t>, calculate an </a:t>
            </a:r>
            <a:r>
              <a:rPr lang="en-US" altLang="zh-CN" dirty="0" smtClean="0">
                <a:solidFill>
                  <a:srgbClr val="FF0000"/>
                </a:solidFill>
              </a:rPr>
              <a:t>average</a:t>
            </a:r>
            <a:r>
              <a:rPr lang="en-US" altLang="zh-CN" dirty="0" smtClean="0"/>
              <a:t>, and inform each machine how it should adjust its time </a:t>
            </a:r>
            <a:r>
              <a:rPr lang="en-US" altLang="zh-CN" dirty="0" smtClean="0">
                <a:solidFill>
                  <a:srgbClr val="FF0000"/>
                </a:solidFill>
              </a:rPr>
              <a:t>relative to its present time</a:t>
            </a:r>
            <a:r>
              <a:rPr lang="en-US" altLang="zh-CN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Note: </a:t>
            </a:r>
            <a:r>
              <a:rPr lang="en-US" altLang="zh-CN" dirty="0" smtClean="0"/>
              <a:t>You don’t even need to propagate UTC time for synchronization.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>
                <a:solidFill>
                  <a:srgbClr val="FF0000"/>
                </a:solidFill>
              </a:rPr>
              <a:t>Suitable for a system in which no machine has  a UTC receiver.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The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time daemon’</a:t>
            </a:r>
            <a:r>
              <a:rPr lang="en-US" altLang="zh-CN" dirty="0" smtClean="0">
                <a:solidFill>
                  <a:srgbClr val="0070C0"/>
                </a:solidFill>
              </a:rPr>
              <a:t>s time </a:t>
            </a:r>
            <a:r>
              <a:rPr lang="en-US" altLang="zh-CN" dirty="0" smtClean="0"/>
              <a:t>must be </a:t>
            </a:r>
            <a:r>
              <a:rPr lang="en-US" altLang="zh-CN" dirty="0" smtClean="0">
                <a:solidFill>
                  <a:srgbClr val="0070C0"/>
                </a:solidFill>
              </a:rPr>
              <a:t>set manually </a:t>
            </a:r>
            <a:r>
              <a:rPr lang="en-US" altLang="zh-CN" dirty="0" smtClean="0"/>
              <a:t>by the operator periodically.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10496"/>
            <a:ext cx="8501122" cy="23042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b="1" dirty="0" smtClean="0"/>
              <a:t>NOTE: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For many purposes, it is </a:t>
            </a:r>
            <a:r>
              <a:rPr lang="en-US" altLang="zh-CN" dirty="0" smtClean="0">
                <a:solidFill>
                  <a:srgbClr val="FF0000"/>
                </a:solidFill>
              </a:rPr>
              <a:t>sufficient</a:t>
            </a:r>
            <a:r>
              <a:rPr lang="en-US" altLang="zh-CN" dirty="0" smtClean="0"/>
              <a:t> that all machines </a:t>
            </a:r>
            <a:r>
              <a:rPr lang="en-US" altLang="zh-CN" dirty="0" smtClean="0">
                <a:solidFill>
                  <a:srgbClr val="FF0000"/>
                </a:solidFill>
              </a:rPr>
              <a:t>agree on the same time</a:t>
            </a:r>
            <a:r>
              <a:rPr lang="en-US" altLang="zh-CN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It is </a:t>
            </a:r>
            <a:r>
              <a:rPr lang="en-US" altLang="zh-CN" dirty="0" smtClean="0">
                <a:solidFill>
                  <a:srgbClr val="FF0000"/>
                </a:solidFill>
              </a:rPr>
              <a:t>not essential </a:t>
            </a:r>
            <a:r>
              <a:rPr lang="en-US" altLang="zh-CN" dirty="0" smtClean="0"/>
              <a:t>that this time also </a:t>
            </a:r>
            <a:r>
              <a:rPr lang="en-US" altLang="zh-CN" dirty="0" smtClean="0">
                <a:solidFill>
                  <a:srgbClr val="FF0000"/>
                </a:solidFill>
              </a:rPr>
              <a:t>agrees with the real time </a:t>
            </a:r>
            <a:r>
              <a:rPr lang="en-US" altLang="zh-CN" dirty="0" smtClean="0"/>
              <a:t>as announce on the radio every hour.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No harm is done provided none of the other nodes communicates with external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Smooth adjustments: </a:t>
            </a:r>
            <a:r>
              <a:rPr lang="en-US" altLang="zh-CN" dirty="0" smtClean="0">
                <a:solidFill>
                  <a:srgbClr val="0070C0"/>
                </a:solidFill>
              </a:rPr>
              <a:t>setting the time back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never allowed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4" descr="06-07"/>
          <p:cNvPicPr>
            <a:picLocks noChangeAspect="1" noChangeArrowheads="1"/>
          </p:cNvPicPr>
          <p:nvPr/>
        </p:nvPicPr>
        <p:blipFill>
          <a:blip r:embed="rId3" cstate="print"/>
          <a:srcRect r="65996"/>
          <a:stretch>
            <a:fillRect/>
          </a:stretch>
        </p:blipFill>
        <p:spPr bwMode="auto">
          <a:xfrm>
            <a:off x="1124498" y="3857647"/>
            <a:ext cx="2092317" cy="2714625"/>
          </a:xfrm>
          <a:prstGeom prst="rect">
            <a:avLst/>
          </a:prstGeom>
          <a:noFill/>
        </p:spPr>
      </p:pic>
      <p:pic>
        <p:nvPicPr>
          <p:cNvPr id="8" name="Picture 4" descr="06-07"/>
          <p:cNvPicPr>
            <a:picLocks noChangeAspect="1" noChangeArrowheads="1"/>
          </p:cNvPicPr>
          <p:nvPr/>
        </p:nvPicPr>
        <p:blipFill>
          <a:blip r:embed="rId3" cstate="print"/>
          <a:srcRect l="33501" t="7690" r="33501"/>
          <a:stretch>
            <a:fillRect/>
          </a:stretch>
        </p:blipFill>
        <p:spPr bwMode="auto">
          <a:xfrm>
            <a:off x="3675728" y="4066401"/>
            <a:ext cx="2030417" cy="2505871"/>
          </a:xfrm>
          <a:prstGeom prst="rect">
            <a:avLst/>
          </a:prstGeom>
          <a:noFill/>
        </p:spPr>
      </p:pic>
      <p:pic>
        <p:nvPicPr>
          <p:cNvPr id="9" name="Picture 4" descr="06-07"/>
          <p:cNvPicPr>
            <a:picLocks noChangeAspect="1" noChangeArrowheads="1"/>
          </p:cNvPicPr>
          <p:nvPr/>
        </p:nvPicPr>
        <p:blipFill>
          <a:blip r:embed="rId3" cstate="print"/>
          <a:srcRect l="67377" t="7982"/>
          <a:stretch>
            <a:fillRect/>
          </a:stretch>
        </p:blipFill>
        <p:spPr bwMode="auto">
          <a:xfrm>
            <a:off x="6165058" y="4074328"/>
            <a:ext cx="2007342" cy="2497944"/>
          </a:xfrm>
          <a:prstGeom prst="rect">
            <a:avLst/>
          </a:prstGeom>
          <a:noFill/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68636"/>
            <a:ext cx="8229600" cy="1088662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Berkeley Algorithm (2)</a:t>
            </a:r>
            <a:br>
              <a:rPr lang="en-US" altLang="zh-CN" sz="4000" dirty="0" smtClean="0"/>
            </a:br>
            <a:r>
              <a:rPr lang="en-US" altLang="zh-CN" sz="4000" dirty="0" smtClean="0"/>
              <a:t>Keeping time without UTC</a:t>
            </a:r>
            <a:endParaRPr lang="zh-CN" altLang="en-US" sz="40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624" y="3786190"/>
            <a:ext cx="4124532" cy="2428892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572560" cy="235745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Advantage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FF0000"/>
                </a:solidFill>
              </a:rPr>
              <a:t>more traditional DS: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70C0"/>
                </a:solidFill>
              </a:rPr>
              <a:t>easy and efficient deployment</a:t>
            </a:r>
            <a:r>
              <a:rPr lang="en-US" altLang="zh-CN" dirty="0" smtClean="0"/>
              <a:t> of time servers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relatively </a:t>
            </a:r>
            <a:r>
              <a:rPr lang="en-US" altLang="zh-CN" dirty="0" smtClean="0">
                <a:solidFill>
                  <a:srgbClr val="0070C0"/>
                </a:solidFill>
              </a:rPr>
              <a:t>simple dissemination of information</a:t>
            </a:r>
            <a:r>
              <a:rPr lang="en-US" altLang="zh-CN" dirty="0" smtClean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dirty="0" smtClean="0"/>
              <a:t> which are no longer valid in many wireless networks, notably </a:t>
            </a:r>
            <a:r>
              <a:rPr lang="en-US" altLang="zh-CN" dirty="0" smtClean="0">
                <a:solidFill>
                  <a:srgbClr val="0070C0"/>
                </a:solidFill>
              </a:rPr>
              <a:t>sensor networks</a:t>
            </a:r>
          </a:p>
          <a:p>
            <a:pPr>
              <a:spcAft>
                <a:spcPts val="600"/>
              </a:spcAft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568952" cy="504056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Clock Synchronization in Wireless Networks</a:t>
            </a: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5752" y="3605234"/>
            <a:ext cx="4786314" cy="296703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network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Nodes are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 constrained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multihop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routing is expensive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Optimizing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algorithms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assumption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more important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 3"/>
              </a:rPr>
              <a:t>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different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clock synchronization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wireless networks.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Clock synchronization</a:t>
            </a:r>
          </a:p>
          <a:p>
            <a:r>
              <a:rPr lang="en-US" altLang="zh-CN" dirty="0" smtClean="0"/>
              <a:t>Logical clocks</a:t>
            </a:r>
          </a:p>
          <a:p>
            <a:r>
              <a:rPr lang="en-US" altLang="zh-CN" dirty="0" smtClean="0"/>
              <a:t>Mutual exclusion</a:t>
            </a:r>
          </a:p>
          <a:p>
            <a:r>
              <a:rPr lang="en-GB" altLang="zh-CN" dirty="0" smtClean="0"/>
              <a:t>Election algorithms</a:t>
            </a:r>
          </a:p>
          <a:p>
            <a:r>
              <a:rPr lang="en-US" altLang="zh-CN" dirty="0" smtClean="0"/>
              <a:t>Location systems</a:t>
            </a:r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77072"/>
            <a:ext cx="24717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Unit 6 – Coordination: Outline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A05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Reference broadcast synchronization (RBS)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38674"/>
          </a:xfr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wireless</a:t>
            </a:r>
            <a:r>
              <a:rPr lang="en-US" altLang="zh-CN" dirty="0" smtClean="0"/>
              <a:t> clock synchronization protocol.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Goal: </a:t>
            </a:r>
            <a:r>
              <a:rPr lang="en-US" altLang="zh-CN" dirty="0" smtClean="0"/>
              <a:t>merely </a:t>
            </a:r>
            <a:r>
              <a:rPr lang="en-US" altLang="zh-CN" dirty="0" smtClean="0">
                <a:solidFill>
                  <a:srgbClr val="FF0000"/>
                </a:solidFill>
              </a:rPr>
              <a:t>internally synchronizing </a:t>
            </a:r>
            <a:r>
              <a:rPr lang="en-US" altLang="zh-CN" dirty="0" smtClean="0"/>
              <a:t>the clocks (as the Berkeley algorithm does) instead of providing all nodes UTC time,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70C0"/>
                </a:solidFill>
              </a:rPr>
              <a:t>RBS lets </a:t>
            </a:r>
            <a:r>
              <a:rPr lang="en-US" altLang="zh-CN" dirty="0" smtClean="0">
                <a:solidFill>
                  <a:srgbClr val="FF0000"/>
                </a:solidFill>
              </a:rPr>
              <a:t>only</a:t>
            </a:r>
            <a:r>
              <a:rPr lang="en-US" altLang="zh-CN" dirty="0" smtClean="0">
                <a:solidFill>
                  <a:srgbClr val="0070C0"/>
                </a:solidFill>
              </a:rPr>
              <a:t> the </a:t>
            </a:r>
            <a:r>
              <a:rPr lang="en-US" altLang="zh-CN" dirty="0" smtClean="0">
                <a:solidFill>
                  <a:srgbClr val="FF0000"/>
                </a:solidFill>
              </a:rPr>
              <a:t>receivers synchronize,</a:t>
            </a:r>
            <a:r>
              <a:rPr lang="en-US" altLang="zh-CN" dirty="0" smtClean="0"/>
              <a:t> keeping the sender out of the loop.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While the</a:t>
            </a:r>
            <a:r>
              <a:rPr lang="en-US" altLang="zh-CN" dirty="0" smtClean="0">
                <a:solidFill>
                  <a:srgbClr val="0070C0"/>
                </a:solidFill>
              </a:rPr>
              <a:t> previously discussed algorithms (e.g., NTP, Berkeley algorithms) </a:t>
            </a:r>
            <a:r>
              <a:rPr lang="en-US" altLang="zh-CN" dirty="0" smtClean="0"/>
              <a:t>are aiming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to bring the </a:t>
            </a:r>
            <a:r>
              <a:rPr lang="en-US" altLang="zh-CN" dirty="0" smtClean="0">
                <a:solidFill>
                  <a:srgbClr val="FF0000"/>
                </a:solidFill>
              </a:rPr>
              <a:t>sender and receiver </a:t>
            </a:r>
            <a:r>
              <a:rPr lang="en-US" altLang="zh-CN" dirty="0" smtClean="0"/>
              <a:t>into </a:t>
            </a:r>
            <a:r>
              <a:rPr lang="en-US" altLang="zh-CN" dirty="0" smtClean="0">
                <a:solidFill>
                  <a:srgbClr val="FF0000"/>
                </a:solidFill>
              </a:rPr>
              <a:t>synch</a:t>
            </a:r>
            <a:r>
              <a:rPr lang="en-US" altLang="zh-CN" dirty="0" smtClean="0"/>
              <a:t>, following </a:t>
            </a:r>
            <a:r>
              <a:rPr lang="en-US" altLang="zh-CN" dirty="0" smtClean="0">
                <a:solidFill>
                  <a:srgbClr val="FF0000"/>
                </a:solidFill>
              </a:rPr>
              <a:t>a two-way protocol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RBS minimize critical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6128"/>
            <a:ext cx="8401080" cy="25615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Observation: </a:t>
            </a:r>
            <a:r>
              <a:rPr lang="en-US" altLang="zh-CN" sz="2400" dirty="0" smtClean="0"/>
              <a:t>in a sensor network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time to propagate </a:t>
            </a:r>
            <a:r>
              <a:rPr lang="en-US" altLang="zh-CN" sz="2400" dirty="0" smtClean="0">
                <a:solidFill>
                  <a:srgbClr val="0070C0"/>
                </a:solidFill>
              </a:rPr>
              <a:t>a signal</a:t>
            </a:r>
            <a:r>
              <a:rPr lang="en-US" altLang="zh-CN" sz="2400" dirty="0" smtClean="0"/>
              <a:t> to other nodes is roughly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constant</a:t>
            </a:r>
            <a:r>
              <a:rPr lang="en-US" altLang="zh-CN" sz="2400" dirty="0" smtClean="0"/>
              <a:t>, provided </a:t>
            </a:r>
            <a:r>
              <a:rPr lang="en-US" altLang="zh-CN" sz="2400" u="sng" dirty="0" smtClean="0"/>
              <a:t>no multi-hop routing is assumed</a:t>
            </a:r>
            <a:r>
              <a:rPr lang="en-US" altLang="zh-CN" sz="2400" dirty="0" smtClean="0"/>
              <a:t>. </a:t>
            </a:r>
          </a:p>
          <a:p>
            <a:pPr lvl="1"/>
            <a:r>
              <a:rPr lang="en-US" altLang="zh-CN" sz="2000" dirty="0" smtClean="0"/>
              <a:t>Propagation time in this case is measured from the moment that a message leaves the network interface of the sender.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405" r="405"/>
          <a:stretch>
            <a:fillRect/>
          </a:stretch>
        </p:blipFill>
        <p:spPr bwMode="auto">
          <a:xfrm>
            <a:off x="4643438" y="3286124"/>
            <a:ext cx="4326570" cy="300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85720" y="3214686"/>
            <a:ext cx="4143404" cy="328614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factors of non-determinism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eliminated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estimating delays of message transfer: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time spent to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 a message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time spent to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the network</a:t>
            </a:r>
          </a:p>
          <a:p>
            <a:pPr marL="182880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000" dirty="0" smtClean="0"/>
              <a:t>The </a:t>
            </a:r>
            <a:r>
              <a:rPr lang="en-US" altLang="zh-CN" sz="2000" dirty="0" smtClean="0">
                <a:solidFill>
                  <a:srgbClr val="0070C0"/>
                </a:solidFill>
              </a:rPr>
              <a:t>remaining delivery time</a:t>
            </a:r>
            <a:r>
              <a:rPr lang="en-US" altLang="zh-CN" sz="2000" dirty="0" smtClean="0"/>
              <a:t> at the receiver varies comparably little.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9586" y="5643578"/>
            <a:ext cx="500066" cy="28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72396" y="6000768"/>
            <a:ext cx="642942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NTP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rot="16200000" flipH="1">
            <a:off x="4757807" y="4814829"/>
            <a:ext cx="4128981" cy="714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28596" y="5143512"/>
            <a:ext cx="841884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/>
              <a:t>Standard </a:t>
            </a:r>
            <a:r>
              <a:rPr lang="en-US" altLang="zh-CN" sz="2400" dirty="0" smtClean="0">
                <a:solidFill>
                  <a:srgbClr val="FF0000"/>
                </a:solidFill>
              </a:rPr>
              <a:t>linear regression </a:t>
            </a:r>
            <a:r>
              <a:rPr lang="en-US" altLang="zh-CN" sz="2000" dirty="0" smtClean="0"/>
              <a:t> allow a much more accurate computation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15716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sz="2800" b="1" dirty="0" smtClean="0"/>
              <a:t>Essence</a:t>
            </a:r>
          </a:p>
          <a:p>
            <a:r>
              <a:rPr lang="en-US" altLang="zh-CN" dirty="0" smtClean="0"/>
              <a:t>A node broadcasts a reference message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⇒ each receiving node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/>
              <a:t> records the time </a:t>
            </a:r>
            <a:r>
              <a:rPr lang="en-US" altLang="zh-CN" i="1" dirty="0" smtClean="0">
                <a:solidFill>
                  <a:srgbClr val="0070C0"/>
                </a:solidFill>
              </a:rPr>
              <a:t>T 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p,m</a:t>
            </a:r>
            <a:r>
              <a:rPr lang="en-US" altLang="zh-CN" dirty="0" smtClean="0"/>
              <a:t> that it received </a:t>
            </a:r>
            <a:r>
              <a:rPr lang="en-US" altLang="zh-CN" i="1" dirty="0" smtClean="0">
                <a:solidFill>
                  <a:srgbClr val="0070C0"/>
                </a:solidFill>
              </a:rPr>
              <a:t>m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Note: </a:t>
            </a:r>
            <a:r>
              <a:rPr lang="en-US" altLang="zh-CN" i="1" dirty="0" smtClean="0">
                <a:solidFill>
                  <a:srgbClr val="0070C0"/>
                </a:solidFill>
              </a:rPr>
              <a:t>T 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p,m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 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is read from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p</a:t>
            </a:r>
            <a:r>
              <a:rPr lang="en-US" altLang="zh-CN" dirty="0" err="1" smtClean="0"/>
              <a:t>’s</a:t>
            </a:r>
            <a:r>
              <a:rPr lang="en-US" altLang="zh-CN" dirty="0" smtClean="0"/>
              <a:t> local clock.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158" y="2714620"/>
            <a:ext cx="8429684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Problem: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averaging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capture drift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4286256"/>
            <a:ext cx="362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7" y="5715016"/>
            <a:ext cx="2619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Image result for Y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7" y="5572140"/>
            <a:ext cx="672060" cy="661979"/>
          </a:xfrm>
          <a:prstGeom prst="rect">
            <a:avLst/>
          </a:prstGeom>
          <a:noFill/>
        </p:spPr>
      </p:pic>
      <p:pic>
        <p:nvPicPr>
          <p:cNvPr id="1032" name="Picture 8" descr="Image result for YES"/>
          <p:cNvPicPr>
            <a:picLocks noChangeAspect="1" noChangeArrowheads="1"/>
          </p:cNvPicPr>
          <p:nvPr/>
        </p:nvPicPr>
        <p:blipFill>
          <a:blip r:embed="rId5"/>
          <a:srcRect l="13146" t="18898" r="9860" b="23622"/>
          <a:stretch>
            <a:fillRect/>
          </a:stretch>
        </p:blipFill>
        <p:spPr bwMode="auto">
          <a:xfrm>
            <a:off x="357157" y="4357694"/>
            <a:ext cx="642942" cy="667787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5000629" y="3929066"/>
            <a:ext cx="3857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where M is the total number of reference messages sent.</a:t>
            </a:r>
          </a:p>
          <a:p>
            <a:r>
              <a:rPr lang="en-US" altLang="zh-CN" dirty="0" smtClean="0"/>
              <a:t>There is no need to adjust its own</a:t>
            </a:r>
          </a:p>
          <a:p>
            <a:r>
              <a:rPr lang="en-US" altLang="zh-CN" dirty="0" smtClean="0"/>
              <a:t>clock, which saves energy.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4282" y="3429000"/>
            <a:ext cx="87154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Two nodes </a:t>
            </a:r>
            <a:r>
              <a:rPr lang="en-US" altLang="zh-CN" sz="2200" i="1" dirty="0" smtClean="0"/>
              <a:t>p</a:t>
            </a:r>
            <a:r>
              <a:rPr lang="en-US" altLang="zh-CN" sz="2200" dirty="0" smtClean="0"/>
              <a:t> and </a:t>
            </a:r>
            <a:r>
              <a:rPr lang="en-US" altLang="zh-CN" sz="2200" i="1" dirty="0" smtClean="0"/>
              <a:t>q </a:t>
            </a:r>
            <a:r>
              <a:rPr lang="en-US" altLang="zh-CN" sz="2200" dirty="0" smtClean="0"/>
              <a:t>can exchange each other’s delivery times in order to  </a:t>
            </a:r>
            <a:r>
              <a:rPr lang="en-US" altLang="zh-CN" sz="2200" dirty="0" smtClean="0">
                <a:solidFill>
                  <a:srgbClr val="FF0000"/>
                </a:solidFill>
              </a:rPr>
              <a:t>estimate</a:t>
            </a:r>
            <a:r>
              <a:rPr lang="en-US" altLang="zh-CN" sz="2200" dirty="0" smtClean="0"/>
              <a:t> their mutual, relative </a:t>
            </a:r>
            <a:r>
              <a:rPr lang="en-US" altLang="zh-CN" sz="2200" dirty="0" smtClean="0">
                <a:solidFill>
                  <a:srgbClr val="FF0000"/>
                </a:solidFill>
              </a:rPr>
              <a:t>offset</a:t>
            </a:r>
            <a:r>
              <a:rPr lang="en-US" altLang="zh-CN" sz="2200" dirty="0" smtClean="0"/>
              <a:t>:</a:t>
            </a:r>
            <a:endParaRPr lang="zh-CN" altLang="en-US" sz="2200" dirty="0"/>
          </a:p>
        </p:txBody>
      </p:sp>
      <p:sp>
        <p:nvSpPr>
          <p:cNvPr id="17" name="矩形 16"/>
          <p:cNvSpPr/>
          <p:nvPr/>
        </p:nvSpPr>
        <p:spPr>
          <a:xfrm>
            <a:off x="5000629" y="5643578"/>
            <a:ext cx="3857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Unfortunately, clocks can drift apart. </a:t>
            </a:r>
          </a:p>
          <a:p>
            <a:pPr>
              <a:buFont typeface="Arial" pitchFamily="34" charset="0"/>
              <a:buChar char="•"/>
            </a:pPr>
            <a:r>
              <a:rPr lang="en-US" altLang="zh-CN" i="1" dirty="0" smtClean="0"/>
              <a:t> α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β</a:t>
            </a:r>
            <a:r>
              <a:rPr lang="en-US" altLang="zh-CN" dirty="0" smtClean="0"/>
              <a:t> are computed from the pairs (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p,k</a:t>
            </a:r>
            <a:r>
              <a:rPr lang="en-US" altLang="zh-CN" dirty="0" smtClean="0"/>
              <a:t> ,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q,k</a:t>
            </a:r>
            <a:r>
              <a:rPr lang="en-US" altLang="zh-CN" dirty="0" smtClean="0"/>
              <a:t> ) .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Clock synchronization</a:t>
            </a:r>
          </a:p>
          <a:p>
            <a:r>
              <a:rPr lang="en-US" altLang="zh-CN" dirty="0" smtClean="0"/>
              <a:t>Logical clocks</a:t>
            </a:r>
          </a:p>
          <a:p>
            <a:r>
              <a:rPr lang="en-US" altLang="zh-CN" dirty="0" smtClean="0"/>
              <a:t>Mutual Exclusion</a:t>
            </a:r>
          </a:p>
          <a:p>
            <a:r>
              <a:rPr lang="en-GB" altLang="zh-CN" dirty="0" smtClean="0"/>
              <a:t>Election algorithms</a:t>
            </a:r>
          </a:p>
          <a:p>
            <a:r>
              <a:rPr lang="en-GB" altLang="zh-CN" dirty="0" smtClean="0"/>
              <a:t>Location systems</a:t>
            </a:r>
            <a:endParaRPr lang="en-US" altLang="zh-CN" dirty="0" smtClean="0"/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77072"/>
            <a:ext cx="24717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 6 – Synchronization: Outline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110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0"/>
            <a:ext cx="1524000" cy="144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Logical Clocks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The time of each node </a:t>
            </a:r>
            <a:r>
              <a:rPr lang="en-US" altLang="zh-CN" dirty="0" smtClean="0"/>
              <a:t>is</a:t>
            </a:r>
            <a:r>
              <a:rPr lang="en-US" altLang="zh-CN" dirty="0" smtClean="0"/>
              <a:t> </a:t>
            </a:r>
            <a:r>
              <a:rPr lang="en-US" altLang="zh-CN" dirty="0" smtClean="0"/>
              <a:t>not necessarily the same as the real time. It is conventional to speak of the clocks as </a:t>
            </a:r>
            <a:r>
              <a:rPr lang="en-US" altLang="zh-CN" b="1" dirty="0" smtClean="0"/>
              <a:t>logical clocks</a:t>
            </a:r>
            <a:r>
              <a:rPr lang="en-US" altLang="zh-CN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If two </a:t>
            </a:r>
            <a:r>
              <a:rPr lang="en-US" altLang="zh-CN" u="sng" dirty="0" smtClean="0"/>
              <a:t>processes do not interact</a:t>
            </a:r>
            <a:r>
              <a:rPr lang="en-US" altLang="zh-CN" dirty="0" smtClean="0"/>
              <a:t>, it is </a:t>
            </a:r>
            <a:r>
              <a:rPr lang="en-US" altLang="zh-CN" u="sng" dirty="0" smtClean="0"/>
              <a:t>not necessary </a:t>
            </a:r>
            <a:r>
              <a:rPr lang="en-US" altLang="zh-CN" dirty="0" smtClean="0"/>
              <a:t>that their clocks </a:t>
            </a:r>
            <a:r>
              <a:rPr lang="en-US" altLang="zh-CN" u="sng" dirty="0" smtClean="0"/>
              <a:t>be synchronized 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Because the lack of synchronization would not be observable and thus could not cause problem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Observation: </a:t>
            </a:r>
            <a:r>
              <a:rPr lang="en-US" altLang="zh-CN" dirty="0" smtClean="0"/>
              <a:t>What usually matters is not that </a:t>
            </a:r>
            <a:r>
              <a:rPr lang="en-US" altLang="zh-CN" u="sng" dirty="0" smtClean="0"/>
              <a:t>all processes </a:t>
            </a:r>
            <a:r>
              <a:rPr lang="en-US" altLang="zh-CN" dirty="0" smtClean="0"/>
              <a:t>agree on exactly what time it is, but rather that they </a:t>
            </a:r>
            <a:r>
              <a:rPr lang="en-US" altLang="zh-CN" u="sng" dirty="0" smtClean="0">
                <a:solidFill>
                  <a:srgbClr val="FF0000"/>
                </a:solidFill>
              </a:rPr>
              <a:t>agree on the orde</a:t>
            </a:r>
            <a:r>
              <a:rPr lang="en-US" altLang="zh-CN" dirty="0" smtClean="0">
                <a:solidFill>
                  <a:srgbClr val="FF0000"/>
                </a:solidFill>
              </a:rPr>
              <a:t>r </a:t>
            </a:r>
            <a:r>
              <a:rPr lang="en-US" altLang="zh-CN" dirty="0" smtClean="0"/>
              <a:t>in which events occur. Requires </a:t>
            </a:r>
            <a:r>
              <a:rPr lang="en-US" altLang="zh-CN" dirty="0" smtClean="0">
                <a:solidFill>
                  <a:srgbClr val="0070C0"/>
                </a:solidFill>
              </a:rPr>
              <a:t>a notion of ordering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4282" y="5286388"/>
            <a:ext cx="8358246" cy="1143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4282" y="3143248"/>
            <a:ext cx="8358246" cy="20717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1785926"/>
            <a:ext cx="8358246" cy="12858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1274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Lamport’s</a:t>
            </a:r>
            <a:r>
              <a:rPr lang="en-US" altLang="zh-CN" dirty="0" smtClean="0"/>
              <a:t> Logical Clocks</a:t>
            </a:r>
            <a:br>
              <a:rPr lang="en-US" altLang="zh-CN" dirty="0" smtClean="0"/>
            </a:br>
            <a:r>
              <a:rPr lang="en-US" altLang="zh-CN" sz="4000" dirty="0" smtClean="0"/>
              <a:t>The Happens-before relationship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772816"/>
            <a:ext cx="8643998" cy="4896544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Issue</a:t>
            </a:r>
          </a:p>
          <a:p>
            <a:pPr>
              <a:buNone/>
            </a:pPr>
            <a:r>
              <a:rPr lang="en-US" altLang="zh-CN" dirty="0" smtClean="0"/>
              <a:t>What usually matters is not that all processes agree on exactly what time it is, but that they agree on the order in which events occur. Requires a notion of ordering.</a:t>
            </a:r>
            <a:r>
              <a:rPr lang="en-US" altLang="zh-CN" b="1" dirty="0" smtClean="0"/>
              <a:t>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The happens-before relation </a:t>
            </a:r>
            <a:r>
              <a:rPr lang="en-US" altLang="zh-CN" dirty="0" smtClean="0"/>
              <a:t>(defined by </a:t>
            </a:r>
            <a:r>
              <a:rPr lang="en-US" altLang="zh-CN" dirty="0" err="1" smtClean="0"/>
              <a:t>Lamport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are two events in the same process, and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comes before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, then 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Wingdings 3"/>
              </a:rPr>
              <a:t></a:t>
            </a:r>
            <a:r>
              <a:rPr lang="en-US" altLang="zh-CN" i="1" dirty="0" smtClean="0">
                <a:sym typeface="Wingdings"/>
              </a:rPr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. (read “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happens before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”)</a:t>
            </a:r>
          </a:p>
          <a:p>
            <a:r>
              <a:rPr lang="en-US" altLang="zh-CN" dirty="0" smtClean="0"/>
              <a:t>If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is the sending of a message,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is the receipt of that message, then 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Wingdings 3"/>
              </a:rPr>
              <a:t></a:t>
            </a:r>
            <a:r>
              <a:rPr lang="en-US" altLang="zh-CN" i="1" dirty="0" smtClean="0">
                <a:sym typeface="Wingdings"/>
              </a:rPr>
              <a:t> </a:t>
            </a:r>
            <a:r>
              <a:rPr lang="en-US" altLang="zh-CN" i="1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Wingdings 3"/>
              </a:rPr>
              <a:t></a:t>
            </a:r>
            <a:r>
              <a:rPr lang="en-US" altLang="zh-CN" i="1" dirty="0" smtClean="0">
                <a:sym typeface="Wingdings"/>
              </a:rPr>
              <a:t>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 3"/>
              </a:rPr>
              <a:t>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, then </a:t>
            </a:r>
            <a:r>
              <a:rPr lang="en-US" altLang="zh-CN" i="1" dirty="0" smtClean="0"/>
              <a:t>a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dirty="0" smtClean="0">
                <a:sym typeface="Wingdings 3"/>
              </a:rPr>
              <a:t>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altLang="zh-CN" i="1" dirty="0" smtClean="0"/>
              <a:t>c </a:t>
            </a:r>
            <a:r>
              <a:rPr lang="en-US" altLang="zh-CN" dirty="0" smtClean="0"/>
              <a:t>(transitive relation)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/>
              <a:t>Note</a:t>
            </a:r>
          </a:p>
          <a:p>
            <a:r>
              <a:rPr lang="en-US" altLang="zh-CN" dirty="0" smtClean="0"/>
              <a:t>This introduces a </a:t>
            </a:r>
            <a:r>
              <a:rPr lang="en-US" altLang="zh-CN" dirty="0" smtClean="0">
                <a:solidFill>
                  <a:srgbClr val="FF0000"/>
                </a:solidFill>
              </a:rPr>
              <a:t>partial ordering of events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in a system with </a:t>
            </a:r>
            <a:r>
              <a:rPr lang="en-US" altLang="zh-CN" dirty="0" smtClean="0">
                <a:solidFill>
                  <a:srgbClr val="FF0000"/>
                </a:solidFill>
              </a:rPr>
              <a:t>concurrently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operating processes.</a:t>
            </a:r>
          </a:p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5720" y="4857760"/>
            <a:ext cx="8572560" cy="15716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720" y="2428868"/>
            <a:ext cx="8572560" cy="2357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720" y="1571612"/>
            <a:ext cx="8572560" cy="7858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Lamport’s</a:t>
            </a:r>
            <a:r>
              <a:rPr lang="en-US" altLang="zh-CN" dirty="0" smtClean="0"/>
              <a:t> Logical Clocks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56792"/>
            <a:ext cx="8572560" cy="496855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sz="2400" b="1" dirty="0" smtClean="0"/>
              <a:t>Problem: </a:t>
            </a:r>
            <a:r>
              <a:rPr lang="en-US" altLang="zh-CN" sz="2400" dirty="0" smtClean="0"/>
              <a:t>How do we </a:t>
            </a:r>
            <a:r>
              <a:rPr lang="en-US" altLang="zh-CN" sz="2400" dirty="0" smtClean="0">
                <a:solidFill>
                  <a:srgbClr val="FF0000"/>
                </a:solidFill>
              </a:rPr>
              <a:t>maintain a global view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/>
              <a:t>on the system’s behavior that is consistent with the </a:t>
            </a:r>
            <a:r>
              <a:rPr lang="en-US" altLang="zh-CN" sz="2400" b="1" u="sng" dirty="0" smtClean="0"/>
              <a:t>happens-before relation</a:t>
            </a:r>
            <a:r>
              <a:rPr lang="en-US" altLang="zh-CN" sz="2400" dirty="0" smtClean="0"/>
              <a:t>?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/>
              <a:t>Solution: </a:t>
            </a:r>
            <a:r>
              <a:rPr lang="en-US" altLang="zh-CN" dirty="0" smtClean="0"/>
              <a:t>Attach a </a:t>
            </a:r>
            <a:r>
              <a:rPr lang="en-US" altLang="zh-CN" dirty="0" smtClean="0">
                <a:solidFill>
                  <a:srgbClr val="0070C0"/>
                </a:solidFill>
              </a:rPr>
              <a:t>timestamp </a:t>
            </a:r>
            <a:r>
              <a:rPr lang="en-US" altLang="zh-CN" i="1" dirty="0" smtClean="0">
                <a:solidFill>
                  <a:srgbClr val="0070C0"/>
                </a:solidFill>
              </a:rPr>
              <a:t>C(e) </a:t>
            </a:r>
            <a:r>
              <a:rPr lang="en-US" altLang="zh-CN" dirty="0" smtClean="0"/>
              <a:t>to each event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, satisfying the following properties: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Prop.1: </a:t>
            </a:r>
            <a:r>
              <a:rPr lang="en-US" altLang="zh-CN" sz="2400" dirty="0" smtClean="0"/>
              <a:t>If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are two events in the same process, and a</a:t>
            </a:r>
            <a:r>
              <a:rPr lang="en-US" altLang="zh-CN" sz="2400" dirty="0" smtClean="0">
                <a:sym typeface="Wingdings"/>
              </a:rPr>
              <a:t> </a:t>
            </a:r>
            <a:r>
              <a:rPr lang="en-US" altLang="zh-CN" sz="2400" dirty="0" smtClean="0">
                <a:sym typeface="Wingdings 3"/>
              </a:rPr>
              <a:t></a:t>
            </a:r>
            <a:r>
              <a:rPr lang="en-US" altLang="zh-CN" sz="2400" dirty="0" smtClean="0">
                <a:sym typeface="Wingdings"/>
              </a:rPr>
              <a:t> </a:t>
            </a:r>
            <a:r>
              <a:rPr lang="en-US" altLang="zh-CN" sz="2400" dirty="0" smtClean="0"/>
              <a:t>b, then we demand that C(a) &lt; C(b).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Prop.2: </a:t>
            </a:r>
            <a:r>
              <a:rPr lang="en-US" altLang="zh-CN" sz="2400" dirty="0" smtClean="0"/>
              <a:t>If </a:t>
            </a:r>
            <a:r>
              <a:rPr lang="en-US" altLang="zh-CN" sz="2400" i="1" dirty="0" smtClean="0"/>
              <a:t>a</a:t>
            </a:r>
            <a:r>
              <a:rPr lang="en-US" altLang="zh-CN" sz="2400" dirty="0" smtClean="0"/>
              <a:t> corresponds to sending a message </a:t>
            </a:r>
            <a:r>
              <a:rPr lang="en-US" altLang="zh-CN" sz="2400" i="1" dirty="0" smtClean="0"/>
              <a:t>m</a:t>
            </a:r>
            <a:r>
              <a:rPr lang="en-US" altLang="zh-CN" sz="2400" dirty="0" smtClean="0"/>
              <a:t>, and </a:t>
            </a:r>
            <a:r>
              <a:rPr lang="en-US" altLang="zh-CN" sz="2400" i="1" dirty="0" smtClean="0"/>
              <a:t>b</a:t>
            </a:r>
            <a:r>
              <a:rPr lang="en-US" altLang="zh-CN" sz="2400" dirty="0" smtClean="0"/>
              <a:t> to the receipt of that message, then also C(a) &lt; C(b).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dirty="0" smtClean="0"/>
              <a:t>NOTE: </a:t>
            </a:r>
            <a:r>
              <a:rPr lang="en-US" altLang="zh-CN" sz="2400" dirty="0" smtClean="0"/>
              <a:t>the clock time, 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, must always go forward (increasing), </a:t>
            </a:r>
            <a:r>
              <a:rPr lang="en-US" altLang="zh-CN" sz="2400" dirty="0" smtClean="0">
                <a:solidFill>
                  <a:srgbClr val="FF0000"/>
                </a:solidFill>
              </a:rPr>
              <a:t>never backward </a:t>
            </a:r>
            <a:r>
              <a:rPr lang="en-US" altLang="zh-CN" sz="2400" dirty="0" smtClean="0"/>
              <a:t>(decreasing). </a:t>
            </a:r>
          </a:p>
          <a:p>
            <a:pPr lvl="1"/>
            <a:r>
              <a:rPr lang="en-US" altLang="zh-CN" dirty="0" smtClean="0"/>
              <a:t>Corrections to time can be made </a:t>
            </a:r>
            <a:r>
              <a:rPr lang="en-US" altLang="zh-CN" dirty="0" smtClean="0">
                <a:solidFill>
                  <a:srgbClr val="0070C0"/>
                </a:solidFill>
              </a:rPr>
              <a:t>by adding a positive value</a:t>
            </a:r>
            <a:r>
              <a:rPr lang="en-US" altLang="zh-CN" dirty="0" smtClean="0"/>
              <a:t>, never by subtracting one.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786874" cy="5168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b="1" dirty="0" smtClean="0"/>
              <a:t>Problem: </a:t>
            </a:r>
            <a:r>
              <a:rPr lang="en-US" altLang="zh-CN" sz="2000" dirty="0" smtClean="0"/>
              <a:t>How to attach a timestamp to an event when </a:t>
            </a:r>
            <a:r>
              <a:rPr lang="en-US" altLang="zh-CN" sz="2000" dirty="0" smtClean="0">
                <a:solidFill>
                  <a:srgbClr val="0070C0"/>
                </a:solidFill>
              </a:rPr>
              <a:t>there’s no global clock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 3"/>
              </a:rPr>
              <a:t> </a:t>
            </a:r>
            <a:r>
              <a:rPr lang="en-US" altLang="zh-CN" sz="2000" dirty="0" smtClean="0"/>
              <a:t>maintain a </a:t>
            </a:r>
            <a:r>
              <a:rPr lang="en-US" altLang="zh-CN" sz="2000" dirty="0" smtClean="0">
                <a:solidFill>
                  <a:srgbClr val="0070C0"/>
                </a:solidFill>
              </a:rPr>
              <a:t>consistent</a:t>
            </a:r>
            <a:r>
              <a:rPr lang="en-US" altLang="zh-CN" sz="2000" dirty="0" smtClean="0"/>
              <a:t> set of logical clocks, one per process.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/>
              <a:t>Solution:</a:t>
            </a:r>
          </a:p>
          <a:p>
            <a:r>
              <a:rPr lang="en-US" altLang="zh-CN" sz="2000" dirty="0" smtClean="0"/>
              <a:t>Each process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maintains a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counter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dirty="0" smtClean="0"/>
              <a:t> and adjusts this counter according to the following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For each new </a:t>
            </a:r>
            <a:r>
              <a:rPr lang="en-US" altLang="zh-CN" sz="2000" dirty="0" smtClean="0">
                <a:solidFill>
                  <a:srgbClr val="FF0000"/>
                </a:solidFill>
              </a:rPr>
              <a:t>event </a:t>
            </a:r>
            <a:r>
              <a:rPr lang="en-US" altLang="zh-CN" sz="2000" dirty="0" smtClean="0"/>
              <a:t>that take place </a:t>
            </a:r>
            <a:r>
              <a:rPr lang="en-US" altLang="zh-CN" sz="2000" dirty="0" smtClean="0">
                <a:solidFill>
                  <a:srgbClr val="0070C0"/>
                </a:solidFill>
              </a:rPr>
              <a:t>within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P</a:t>
            </a:r>
            <a:r>
              <a:rPr lang="en-US" altLang="zh-CN" sz="20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2000" dirty="0" smtClean="0"/>
              <a:t> ,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i="1" baseline="-25000" dirty="0" smtClean="0"/>
              <a:t>  </a:t>
            </a:r>
            <a:r>
              <a:rPr lang="en-US" altLang="zh-CN" sz="2000" dirty="0" smtClean="0">
                <a:sym typeface="Wingdings" pitchFamily="2" charset="2"/>
              </a:rPr>
              <a:t>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i="1" baseline="-25000" dirty="0" smtClean="0"/>
              <a:t>  </a:t>
            </a:r>
            <a:r>
              <a:rPr lang="en-US" altLang="zh-CN" sz="2000" dirty="0" smtClean="0"/>
              <a:t>+ 1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Each time a message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is </a:t>
            </a:r>
            <a:r>
              <a:rPr lang="en-US" altLang="zh-CN" sz="2000" dirty="0" smtClean="0">
                <a:solidFill>
                  <a:srgbClr val="0070C0"/>
                </a:solidFill>
              </a:rPr>
              <a:t>sent</a:t>
            </a:r>
            <a:r>
              <a:rPr lang="en-US" altLang="zh-CN" sz="2000" dirty="0" smtClean="0"/>
              <a:t> by process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, the message gets a timestamp </a:t>
            </a:r>
            <a:r>
              <a:rPr lang="en-US" altLang="zh-CN" sz="2000" i="1" dirty="0" err="1" smtClean="0"/>
              <a:t>ts</a:t>
            </a:r>
            <a:r>
              <a:rPr lang="en-US" altLang="zh-CN" sz="2000" i="1" dirty="0" smtClean="0"/>
              <a:t>(m) =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 smtClean="0"/>
              <a:t>Whenever a message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is </a:t>
            </a:r>
            <a:r>
              <a:rPr lang="en-US" altLang="zh-CN" sz="2000" dirty="0" smtClean="0">
                <a:solidFill>
                  <a:srgbClr val="0070C0"/>
                </a:solidFill>
              </a:rPr>
              <a:t>received</a:t>
            </a:r>
            <a:r>
              <a:rPr lang="en-US" altLang="zh-CN" sz="2000" dirty="0" smtClean="0"/>
              <a:t> by a process </a:t>
            </a:r>
            <a:r>
              <a:rPr lang="en-US" altLang="zh-CN" sz="2000" i="1" dirty="0" err="1" smtClean="0"/>
              <a:t>P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, </a:t>
            </a:r>
            <a:r>
              <a:rPr lang="en-US" altLang="zh-CN" sz="2000" i="1" dirty="0" err="1" smtClean="0"/>
              <a:t>P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adjusts its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counter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to </a:t>
            </a:r>
            <a:r>
              <a:rPr lang="en-US" altLang="zh-CN" sz="2000" dirty="0" smtClean="0">
                <a:solidFill>
                  <a:srgbClr val="FF0000"/>
                </a:solidFill>
              </a:rPr>
              <a:t>max{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C</a:t>
            </a:r>
            <a:r>
              <a:rPr lang="en-US" altLang="zh-CN" sz="20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000" dirty="0" smtClean="0">
                <a:solidFill>
                  <a:srgbClr val="FF0000"/>
                </a:solidFill>
              </a:rPr>
              <a:t> ,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ts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(m)</a:t>
            </a:r>
            <a:r>
              <a:rPr lang="en-US" altLang="zh-CN" sz="2000" dirty="0" smtClean="0">
                <a:solidFill>
                  <a:srgbClr val="FF0000"/>
                </a:solidFill>
              </a:rPr>
              <a:t>}</a:t>
            </a:r>
            <a:r>
              <a:rPr lang="en-US" altLang="zh-CN" sz="2000" dirty="0" smtClean="0"/>
              <a:t>; then executes step 1 before passing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to the application.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/>
              <a:t>Notes:</a:t>
            </a: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Prop.1</a:t>
            </a:r>
            <a:r>
              <a:rPr lang="en-US" altLang="zh-CN" sz="2000" dirty="0" smtClean="0"/>
              <a:t> is satisfied by (1); Property </a:t>
            </a:r>
            <a:r>
              <a:rPr lang="en-US" altLang="zh-CN" sz="2000" dirty="0" smtClean="0">
                <a:solidFill>
                  <a:srgbClr val="0070C0"/>
                </a:solidFill>
              </a:rPr>
              <a:t>Prop.2</a:t>
            </a:r>
            <a:r>
              <a:rPr lang="en-US" altLang="zh-CN" sz="2000" dirty="0" smtClean="0"/>
              <a:t> by (2) and (3).</a:t>
            </a:r>
          </a:p>
          <a:p>
            <a:r>
              <a:rPr lang="en-US" altLang="zh-CN" sz="2000" dirty="0" smtClean="0"/>
              <a:t>It can still occur that </a:t>
            </a:r>
            <a:r>
              <a:rPr lang="en-US" altLang="zh-CN" sz="2000" dirty="0" smtClean="0">
                <a:solidFill>
                  <a:srgbClr val="0070C0"/>
                </a:solidFill>
              </a:rPr>
              <a:t>two events happen at the same time.</a:t>
            </a:r>
            <a:r>
              <a:rPr lang="en-US" altLang="zh-CN" sz="2000" dirty="0" smtClean="0"/>
              <a:t> Avoid this by </a:t>
            </a:r>
            <a:r>
              <a:rPr lang="en-US" altLang="zh-CN" sz="2000" dirty="0" smtClean="0">
                <a:solidFill>
                  <a:srgbClr val="FF0000"/>
                </a:solidFill>
              </a:rPr>
              <a:t>breaking ties through unique process IDs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Lamport’s</a:t>
            </a:r>
            <a:r>
              <a:rPr lang="en-US" altLang="zh-CN" sz="4000" dirty="0" smtClean="0"/>
              <a:t> algorithm</a:t>
            </a:r>
            <a:endParaRPr lang="zh-CN" altLang="en-US" sz="4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571736" y="1643051"/>
            <a:ext cx="5715040" cy="1500197"/>
            <a:chOff x="3000364" y="1714488"/>
            <a:chExt cx="5715040" cy="1500197"/>
          </a:xfrm>
        </p:grpSpPr>
        <p:sp>
          <p:nvSpPr>
            <p:cNvPr id="9" name="矩形 8"/>
            <p:cNvSpPr/>
            <p:nvPr/>
          </p:nvSpPr>
          <p:spPr>
            <a:xfrm>
              <a:off x="3000364" y="1714488"/>
              <a:ext cx="571504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dirty="0" smtClean="0"/>
                <a:t>i.e.,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sending</a:t>
              </a:r>
              <a:r>
                <a:rPr lang="en-US" altLang="zh-CN" dirty="0" smtClean="0"/>
                <a:t> a message over the network,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delivering</a:t>
              </a:r>
              <a:r>
                <a:rPr lang="en-US" altLang="zh-CN" dirty="0" smtClean="0"/>
                <a:t> a message to an application, or some other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internal event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9" idx="2"/>
            </p:cNvCxnSpPr>
            <p:nvPr/>
          </p:nvCxnSpPr>
          <p:spPr>
            <a:xfrm rot="5400000">
              <a:off x="4073629" y="1430430"/>
              <a:ext cx="853867" cy="271464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10952"/>
          </a:xfrm>
        </p:spPr>
        <p:txBody>
          <a:bodyPr>
            <a:normAutofit/>
          </a:bodyPr>
          <a:lstStyle/>
          <a:p>
            <a:r>
              <a:rPr lang="en-US" altLang="zh-CN" sz="4000" dirty="0" err="1" smtClean="0"/>
              <a:t>Lamport’s</a:t>
            </a:r>
            <a:r>
              <a:rPr lang="en-US" altLang="zh-CN" sz="4000" dirty="0" smtClean="0"/>
              <a:t> Logical Clocks: Example (1)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512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When the clock has ticked 6 times in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it has ticked 8 times in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 and 10 times in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3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Each clock runs at a </a:t>
            </a:r>
            <a:r>
              <a:rPr lang="en-US" altLang="zh-CN" u="sng" dirty="0" smtClean="0"/>
              <a:t>constant rate</a:t>
            </a:r>
            <a:r>
              <a:rPr lang="en-US" altLang="zh-CN" dirty="0" smtClean="0"/>
              <a:t>, but the rates are different due to differences in the crystals.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4" descr="06-09"/>
          <p:cNvPicPr>
            <a:picLocks noChangeAspect="1" noChangeArrowheads="1"/>
          </p:cNvPicPr>
          <p:nvPr/>
        </p:nvPicPr>
        <p:blipFill>
          <a:blip r:embed="rId2" cstate="print"/>
          <a:srcRect r="55600"/>
          <a:stretch>
            <a:fillRect/>
          </a:stretch>
        </p:blipFill>
        <p:spPr bwMode="auto">
          <a:xfrm>
            <a:off x="1187624" y="2420888"/>
            <a:ext cx="2605126" cy="3048000"/>
          </a:xfrm>
          <a:prstGeom prst="rect">
            <a:avLst/>
          </a:prstGeom>
          <a:noFill/>
        </p:spPr>
      </p:pic>
      <p:pic>
        <p:nvPicPr>
          <p:cNvPr id="8" name="Picture 4" descr="06-09"/>
          <p:cNvPicPr>
            <a:picLocks noChangeAspect="1" noChangeArrowheads="1"/>
          </p:cNvPicPr>
          <p:nvPr/>
        </p:nvPicPr>
        <p:blipFill>
          <a:blip r:embed="rId2" cstate="print"/>
          <a:srcRect l="55074"/>
          <a:stretch>
            <a:fillRect/>
          </a:stretch>
        </p:blipFill>
        <p:spPr bwMode="auto">
          <a:xfrm>
            <a:off x="5004048" y="2420888"/>
            <a:ext cx="2635988" cy="304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545799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Three </a:t>
            </a:r>
            <a:r>
              <a:rPr lang="en-US" altLang="zh-CN" dirty="0" smtClean="0">
                <a:solidFill>
                  <a:srgbClr val="0070C0"/>
                </a:solidFill>
              </a:rPr>
              <a:t>processes run on different machines</a:t>
            </a:r>
            <a:r>
              <a:rPr lang="en-US" altLang="zh-CN" dirty="0" smtClean="0"/>
              <a:t>, each with its own (logical) clock. The clocks run at different rates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5457998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Lamport’s</a:t>
            </a:r>
            <a:r>
              <a:rPr lang="en-US" altLang="zh-CN" dirty="0" smtClean="0"/>
              <a:t> algorithm corrects the clocks follows directly from the happens-before relation.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23528" y="3068960"/>
            <a:ext cx="40324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263691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16-6=10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3768" y="306896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40-24=16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314096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possible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342900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>
                    <a:lumMod val="50000"/>
                  </a:schemeClr>
                </a:solidFill>
              </a:rPr>
              <a:t>possible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768" y="458112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impossible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494116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impossible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7784" y="436510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56&lt;60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75656" y="4725144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54&lt;64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36096" y="402655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61 or later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1"/>
      <p:bldP spid="18" grpId="1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368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NOTE: </a:t>
            </a:r>
            <a:r>
              <a:rPr lang="en-US" altLang="zh-CN" dirty="0" smtClean="0">
                <a:solidFill>
                  <a:srgbClr val="FF0000"/>
                </a:solidFill>
              </a:rPr>
              <a:t>Adjustments implemented in the middleware layer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The positioning of </a:t>
            </a:r>
            <a:r>
              <a:rPr lang="en-US" altLang="zh-CN" sz="2800" dirty="0" err="1" smtClean="0"/>
              <a:t>Lamport’s</a:t>
            </a:r>
            <a:r>
              <a:rPr lang="en-US" altLang="zh-CN" sz="2800" dirty="0" smtClean="0"/>
              <a:t> Logical Clock in DS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60648"/>
            <a:ext cx="8229600" cy="71095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Lamport’s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Logical Clocks: Example (2)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31" y="2714620"/>
            <a:ext cx="88868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3257544" cy="708688"/>
          </a:xfrm>
        </p:spPr>
        <p:txBody>
          <a:bodyPr>
            <a:normAutofit fontScale="90000"/>
          </a:bodyPr>
          <a:lstStyle/>
          <a:p>
            <a:r>
              <a:rPr lang="en-GB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4214842" cy="5786478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GB" altLang="zh-CN" dirty="0" smtClean="0"/>
              <a:t>Process cooperation is </a:t>
            </a:r>
            <a:r>
              <a:rPr lang="en-GB" altLang="zh-CN" dirty="0" smtClean="0">
                <a:solidFill>
                  <a:srgbClr val="FF0000"/>
                </a:solidFill>
              </a:rPr>
              <a:t>partly supported by</a:t>
            </a:r>
            <a:r>
              <a:rPr lang="en-GB" altLang="zh-CN" dirty="0" smtClean="0"/>
              <a:t> means of </a:t>
            </a:r>
            <a:r>
              <a:rPr lang="en-GB" altLang="zh-CN" dirty="0" smtClean="0">
                <a:solidFill>
                  <a:srgbClr val="FF0000"/>
                </a:solidFill>
              </a:rPr>
              <a:t>naming.</a:t>
            </a:r>
          </a:p>
          <a:p>
            <a:pPr>
              <a:spcAft>
                <a:spcPts val="600"/>
              </a:spcAft>
            </a:pPr>
            <a:r>
              <a:rPr lang="en-GB" altLang="zh-CN" b="1" dirty="0" smtClean="0"/>
              <a:t>Unit focus:</a:t>
            </a:r>
            <a:r>
              <a:rPr lang="en-GB" altLang="zh-CN" dirty="0" smtClean="0"/>
              <a:t> processes synchronization and coordination, e.g., 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Multiple processes do not </a:t>
            </a:r>
            <a:r>
              <a:rPr lang="en-GB" altLang="zh-CN" i="1" dirty="0" smtClean="0">
                <a:solidFill>
                  <a:srgbClr val="0070C0"/>
                </a:solidFill>
              </a:rPr>
              <a:t>simultaneously</a:t>
            </a:r>
            <a:r>
              <a:rPr lang="en-GB" altLang="zh-CN" dirty="0" smtClean="0"/>
              <a:t> access a shared resource, but instead </a:t>
            </a:r>
            <a:r>
              <a:rPr lang="en-GB" altLang="zh-CN" dirty="0" smtClean="0">
                <a:solidFill>
                  <a:srgbClr val="FF0000"/>
                </a:solidFill>
              </a:rPr>
              <a:t>cooperate in granting </a:t>
            </a:r>
            <a:r>
              <a:rPr lang="en-GB" altLang="zh-CN" dirty="0" smtClean="0"/>
              <a:t>each other temporary </a:t>
            </a:r>
            <a:r>
              <a:rPr lang="en-GB" altLang="zh-CN" dirty="0" smtClean="0">
                <a:solidFill>
                  <a:srgbClr val="FF0000"/>
                </a:solidFill>
              </a:rPr>
              <a:t>exclusive access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Multiple processes may sometimes need to agree on the </a:t>
            </a:r>
            <a:r>
              <a:rPr lang="en-GB" altLang="zh-CN" dirty="0" smtClean="0">
                <a:solidFill>
                  <a:srgbClr val="FF0000"/>
                </a:solidFill>
              </a:rPr>
              <a:t>ordering</a:t>
            </a:r>
            <a:r>
              <a:rPr lang="en-GB" altLang="zh-CN" dirty="0" smtClean="0"/>
              <a:t> of events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pic>
        <p:nvPicPr>
          <p:cNvPr id="75778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1288" y="142852"/>
            <a:ext cx="4852712" cy="3643338"/>
          </a:xfrm>
          <a:prstGeom prst="rect">
            <a:avLst/>
          </a:prstGeom>
          <a:noFill/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429124" y="4000504"/>
            <a:ext cx="4572032" cy="24528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GB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Observation: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Coordination in DS </a:t>
            </a:r>
            <a:r>
              <a:rPr kumimoji="0" lang="en-GB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much </a:t>
            </a:r>
            <a:r>
              <a:rPr kumimoji="0" lang="en-GB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difficult</a:t>
            </a:r>
            <a:r>
              <a:rPr kumimoji="0" lang="en-GB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compared to synchronization in </a:t>
            </a:r>
            <a:r>
              <a:rPr kumimoji="0" lang="en-GB" altLang="zh-CN" sz="2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uniprocessor</a:t>
            </a:r>
            <a:r>
              <a:rPr kumimoji="0" lang="en-GB" altLang="zh-CN" sz="2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multiprocessor.</a:t>
            </a:r>
            <a:endParaRPr kumimoji="0" lang="zh-CN" altLang="en-US" sz="26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8527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Example: Totally ordered </a:t>
            </a:r>
            <a:r>
              <a:rPr lang="en-US" altLang="zh-CN" dirty="0" smtClean="0">
                <a:solidFill>
                  <a:srgbClr val="FF0000"/>
                </a:solidFill>
              </a:rPr>
              <a:t>multicast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15655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Problem: </a:t>
            </a:r>
            <a:r>
              <a:rPr lang="en-US" altLang="zh-CN" dirty="0" smtClean="0"/>
              <a:t>We sometimes need to guarantee that </a:t>
            </a:r>
            <a:r>
              <a:rPr lang="en-US" altLang="zh-CN" dirty="0" smtClean="0">
                <a:solidFill>
                  <a:srgbClr val="0070C0"/>
                </a:solidFill>
              </a:rPr>
              <a:t>concurrent updates</a:t>
            </a:r>
            <a:r>
              <a:rPr lang="en-US" altLang="zh-CN" dirty="0" smtClean="0"/>
              <a:t> on a replicated database are seen </a:t>
            </a:r>
            <a:r>
              <a:rPr lang="en-US" altLang="zh-CN" dirty="0" smtClean="0">
                <a:solidFill>
                  <a:srgbClr val="FF0000"/>
                </a:solidFill>
              </a:rPr>
              <a:t>in the same order everywhere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Person 1 adds $100 to an account (initial value: $1000)</a:t>
            </a:r>
          </a:p>
          <a:p>
            <a:r>
              <a:rPr lang="en-US" altLang="zh-CN" dirty="0" smtClean="0"/>
              <a:t>Person 2 (a bank employee) increments account by 1% interest</a:t>
            </a:r>
          </a:p>
          <a:p>
            <a:r>
              <a:rPr lang="en-US" altLang="zh-CN" dirty="0" smtClean="0"/>
              <a:t>There are two replicas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544522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Result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In absence of proper synchronization: </a:t>
            </a:r>
            <a:r>
              <a:rPr lang="en-US" altLang="zh-CN" dirty="0" smtClean="0"/>
              <a:t>replica #1 </a:t>
            </a:r>
            <a:r>
              <a:rPr lang="en-US" altLang="zh-CN" dirty="0" smtClean="0">
                <a:sym typeface="Wingdings 3"/>
              </a:rPr>
              <a:t></a:t>
            </a:r>
            <a:r>
              <a:rPr lang="en-US" altLang="zh-CN" dirty="0" smtClean="0"/>
              <a:t> $1111, while replica #2 </a:t>
            </a:r>
            <a:r>
              <a:rPr lang="en-US" altLang="zh-CN" dirty="0" smtClean="0">
                <a:sym typeface="Wingdings 3"/>
              </a:rPr>
              <a:t></a:t>
            </a:r>
            <a:r>
              <a:rPr lang="en-US" altLang="zh-CN" dirty="0" smtClean="0"/>
              <a:t> $1110.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3212976"/>
            <a:ext cx="7704856" cy="1943100"/>
            <a:chOff x="467544" y="3501008"/>
            <a:chExt cx="7704856" cy="1943100"/>
          </a:xfrm>
        </p:grpSpPr>
        <p:pic>
          <p:nvPicPr>
            <p:cNvPr id="7" name="Picture 4" descr="06-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3" y="3501008"/>
              <a:ext cx="5153025" cy="19431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67544" y="350100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Person 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8264" y="350100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Person 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44208" y="443711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replica #2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600" y="4437112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replica #1</a:t>
              </a:r>
              <a:endParaRPr lang="zh-CN" altLang="en-US" dirty="0"/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1800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smtClean="0"/>
              <a:t>Solution:</a:t>
            </a:r>
          </a:p>
          <a:p>
            <a:r>
              <a:rPr lang="en-US" altLang="zh-CN" sz="2000" dirty="0" smtClean="0"/>
              <a:t>Process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u="sng" dirty="0" smtClean="0"/>
              <a:t>sends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timestamped</a:t>
            </a:r>
            <a:r>
              <a:rPr lang="en-US" altLang="zh-CN" sz="2000" dirty="0" smtClean="0"/>
              <a:t> message </a:t>
            </a:r>
            <a:r>
              <a:rPr lang="en-US" altLang="zh-CN" sz="2000" i="1" dirty="0" smtClean="0"/>
              <a:t>m</a:t>
            </a:r>
            <a:r>
              <a:rPr lang="en-US" altLang="zh-CN" sz="2000" i="1" baseline="-25000" dirty="0" smtClean="0"/>
              <a:t>i</a:t>
            </a:r>
            <a:r>
              <a:rPr lang="en-US" altLang="zh-CN" sz="2000" i="1" dirty="0" smtClean="0"/>
              <a:t> </a:t>
            </a:r>
            <a:r>
              <a:rPr lang="en-US" altLang="zh-CN" sz="2000" u="sng" dirty="0" smtClean="0"/>
              <a:t>to all others</a:t>
            </a:r>
            <a:r>
              <a:rPr lang="en-US" altLang="zh-CN" sz="2000" dirty="0" smtClean="0"/>
              <a:t>. The message itself is put in a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queue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/>
              <a:t>queue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smtClean="0"/>
              <a:t>Any incoming message at </a:t>
            </a:r>
            <a:r>
              <a:rPr lang="en-US" altLang="zh-CN" sz="2000" i="1" dirty="0" err="1" smtClean="0"/>
              <a:t>P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is </a:t>
            </a:r>
            <a:r>
              <a:rPr lang="en-US" altLang="zh-CN" sz="2000" u="sng" dirty="0" smtClean="0"/>
              <a:t>ordered</a:t>
            </a:r>
            <a:r>
              <a:rPr lang="en-US" altLang="zh-CN" sz="2000" dirty="0" smtClean="0"/>
              <a:t> in </a:t>
            </a:r>
            <a:r>
              <a:rPr lang="en-US" altLang="zh-CN" sz="2000" i="1" dirty="0" err="1" smtClean="0"/>
              <a:t>queue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, </a:t>
            </a:r>
            <a:r>
              <a:rPr lang="en-US" altLang="zh-CN" sz="2000" dirty="0" smtClean="0">
                <a:solidFill>
                  <a:srgbClr val="0000FF"/>
                </a:solidFill>
              </a:rPr>
              <a:t>according to its timestamp</a:t>
            </a:r>
            <a:r>
              <a:rPr lang="en-US" altLang="zh-CN" sz="2000" dirty="0" smtClean="0"/>
              <a:t>, and </a:t>
            </a:r>
            <a:r>
              <a:rPr lang="en-US" altLang="zh-CN" sz="2000" dirty="0" smtClean="0">
                <a:solidFill>
                  <a:srgbClr val="0000FF"/>
                </a:solidFill>
              </a:rPr>
              <a:t>acknowledged</a:t>
            </a:r>
            <a:r>
              <a:rPr lang="en-US" altLang="zh-CN" sz="2000" dirty="0" smtClean="0"/>
              <a:t> to every other process.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640960" cy="63894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Example: Totally ordered </a:t>
            </a:r>
            <a:r>
              <a:rPr lang="en-US" altLang="zh-CN" dirty="0" smtClean="0">
                <a:solidFill>
                  <a:srgbClr val="FF0000"/>
                </a:solidFill>
              </a:rPr>
              <a:t>multicast</a:t>
            </a:r>
            <a:r>
              <a:rPr lang="en-US" altLang="zh-CN" dirty="0" smtClean="0"/>
              <a:t> (2)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596" y="3556345"/>
            <a:ext cx="8429684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 err="1" smtClean="0">
                <a:solidFill>
                  <a:srgbClr val="0000FF"/>
                </a:solidFill>
              </a:rPr>
              <a:t>P</a:t>
            </a:r>
            <a:r>
              <a:rPr lang="en-US" altLang="zh-CN" sz="2000" i="1" baseline="-25000" dirty="0" err="1" smtClean="0">
                <a:solidFill>
                  <a:srgbClr val="0000FF"/>
                </a:solidFill>
              </a:rPr>
              <a:t>j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delivers</a:t>
            </a:r>
            <a:r>
              <a:rPr lang="en-US" altLang="zh-CN" sz="2000" dirty="0" smtClean="0">
                <a:solidFill>
                  <a:srgbClr val="0000FF"/>
                </a:solidFill>
              </a:rPr>
              <a:t> a message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CN" sz="2000" i="1" baseline="-25000" dirty="0" smtClean="0">
                <a:solidFill>
                  <a:srgbClr val="0000FF"/>
                </a:solidFill>
              </a:rPr>
              <a:t>i</a:t>
            </a:r>
            <a:r>
              <a:rPr lang="en-US" altLang="zh-CN" sz="2000" dirty="0" smtClean="0">
                <a:solidFill>
                  <a:srgbClr val="0000FF"/>
                </a:solidFill>
              </a:rPr>
              <a:t> to its application only if:</a:t>
            </a:r>
          </a:p>
          <a:p>
            <a:pPr>
              <a:buNone/>
            </a:pPr>
            <a:r>
              <a:rPr lang="en-US" altLang="zh-CN" sz="2000" dirty="0" smtClean="0"/>
              <a:t>(1) </a:t>
            </a:r>
            <a:r>
              <a:rPr lang="en-US" altLang="zh-CN" sz="2000" i="1" dirty="0" smtClean="0"/>
              <a:t>m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is at the head of </a:t>
            </a:r>
            <a:r>
              <a:rPr lang="en-US" altLang="zh-CN" sz="2000" i="1" dirty="0" err="1" smtClean="0"/>
              <a:t>queue</a:t>
            </a:r>
            <a:r>
              <a:rPr lang="en-US" altLang="zh-CN" sz="2000" i="1" baseline="-25000" dirty="0" err="1" smtClean="0"/>
              <a:t>j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(2) </a:t>
            </a:r>
            <a:r>
              <a:rPr lang="en-US" altLang="zh-CN" sz="2000" i="1" dirty="0" smtClean="0"/>
              <a:t>m</a:t>
            </a:r>
            <a:r>
              <a:rPr lang="en-US" altLang="zh-CN" sz="2000" i="1" baseline="-25000" dirty="0" smtClean="0"/>
              <a:t>i  </a:t>
            </a:r>
            <a:r>
              <a:rPr lang="en-US" altLang="zh-CN" sz="2000" dirty="0" smtClean="0"/>
              <a:t>has been acknowledged by each other process</a:t>
            </a:r>
          </a:p>
        </p:txBody>
      </p:sp>
      <p:sp>
        <p:nvSpPr>
          <p:cNvPr id="9" name="矩形 8"/>
          <p:cNvSpPr/>
          <p:nvPr/>
        </p:nvSpPr>
        <p:spPr>
          <a:xfrm>
            <a:off x="428596" y="4822120"/>
            <a:ext cx="8429684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b="1" dirty="0" smtClean="0"/>
              <a:t>Result: </a:t>
            </a:r>
            <a:r>
              <a:rPr lang="en-US" altLang="zh-CN" sz="2000" dirty="0" smtClean="0"/>
              <a:t>Total-ordered multicasting is </a:t>
            </a:r>
            <a:r>
              <a:rPr lang="en-US" altLang="zh-CN" sz="2000" dirty="0" smtClean="0">
                <a:solidFill>
                  <a:srgbClr val="FF0000"/>
                </a:solidFill>
              </a:rPr>
              <a:t>an important vehicle</a:t>
            </a:r>
            <a:r>
              <a:rPr lang="en-US" altLang="zh-CN" sz="2000" dirty="0" smtClean="0"/>
              <a:t> for </a:t>
            </a:r>
            <a:r>
              <a:rPr lang="en-US" altLang="zh-CN" sz="2000" dirty="0" smtClean="0">
                <a:solidFill>
                  <a:srgbClr val="FF0000"/>
                </a:solidFill>
              </a:rPr>
              <a:t>replicated services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ym typeface="Wingdings 3"/>
              </a:rPr>
              <a:t> </a:t>
            </a:r>
            <a:r>
              <a:rPr lang="en-US" altLang="zh-CN" sz="2000" dirty="0" smtClean="0"/>
              <a:t>all messages are delivered in the same order everywhere</a:t>
            </a:r>
            <a:r>
              <a:rPr lang="en-US" altLang="zh-CN" sz="2000" dirty="0" smtClean="0">
                <a:sym typeface="Wingdings 3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Wingdings 3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sym typeface="Wingdings 3"/>
              </a:rPr>
              <a:t>a.k.a</a:t>
            </a:r>
            <a:r>
              <a:rPr lang="en-US" altLang="zh-CN" sz="2000" dirty="0" smtClean="0">
                <a:solidFill>
                  <a:schemeClr val="tx1"/>
                </a:solidFill>
                <a:sym typeface="Wingdings 3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Wingdings 3"/>
              </a:rPr>
              <a:t>state machine replication</a:t>
            </a:r>
            <a:r>
              <a:rPr lang="en-US" altLang="zh-CN" sz="2000" dirty="0" smtClean="0">
                <a:solidFill>
                  <a:schemeClr val="tx1"/>
                </a:solidFill>
                <a:sym typeface="Wingdings 3"/>
              </a:rPr>
              <a:t>)</a:t>
            </a:r>
            <a:r>
              <a:rPr lang="en-US" altLang="zh-CN" sz="2000" dirty="0" smtClean="0">
                <a:sym typeface="Wingdings 3"/>
              </a:rPr>
              <a:t>.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Note: </a:t>
            </a:r>
            <a:r>
              <a:rPr lang="en-US" altLang="zh-CN" sz="2000" dirty="0" smtClean="0"/>
              <a:t>We are assuming that communication is </a:t>
            </a:r>
            <a:r>
              <a:rPr lang="en-US" altLang="zh-CN" sz="2000" dirty="0" smtClean="0">
                <a:solidFill>
                  <a:srgbClr val="FF0000"/>
                </a:solidFill>
              </a:rPr>
              <a:t>reliable </a:t>
            </a:r>
            <a:r>
              <a:rPr lang="en-US" altLang="zh-CN" sz="2000" dirty="0" smtClean="0"/>
              <a:t>and </a:t>
            </a:r>
            <a:r>
              <a:rPr lang="en-US" altLang="zh-CN" sz="2000" dirty="0" smtClean="0">
                <a:solidFill>
                  <a:srgbClr val="FF0000"/>
                </a:solidFill>
              </a:rPr>
              <a:t>FIFO ordered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Lamport’s</a:t>
            </a:r>
            <a:r>
              <a:rPr lang="en-US" altLang="zh-CN" sz="4000" dirty="0" smtClean="0"/>
              <a:t> clocks for mutual exclusion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Analogy with total-ordered multicast</a:t>
            </a:r>
          </a:p>
          <a:p>
            <a:r>
              <a:rPr lang="en-US" altLang="zh-CN" dirty="0" smtClean="0"/>
              <a:t>With total-ordered multicast, all processes build identical queues, delivering messages in the same order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Mutual exclusion</a:t>
            </a:r>
            <a:r>
              <a:rPr lang="en-US" altLang="zh-CN" dirty="0" smtClean="0"/>
              <a:t> is about agreeing in which order processes are allowed to enter a critical section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Logical Clocks: Vector Clocks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5360"/>
            <a:ext cx="8229600" cy="100811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Observation: </a:t>
            </a:r>
            <a:r>
              <a:rPr lang="en-US" altLang="zh-CN" dirty="0" err="1" smtClean="0"/>
              <a:t>Lamport’s</a:t>
            </a:r>
            <a:r>
              <a:rPr lang="en-US" altLang="zh-CN" dirty="0" smtClean="0"/>
              <a:t> clocks </a:t>
            </a:r>
            <a:r>
              <a:rPr lang="en-US" altLang="zh-CN" dirty="0" smtClean="0">
                <a:solidFill>
                  <a:srgbClr val="FF0000"/>
                </a:solidFill>
              </a:rPr>
              <a:t>do not guarantee </a:t>
            </a:r>
            <a:r>
              <a:rPr lang="en-US" altLang="zh-CN" dirty="0" smtClean="0"/>
              <a:t>that if </a:t>
            </a:r>
            <a:r>
              <a:rPr lang="en-US" altLang="zh-CN" i="1" dirty="0" smtClean="0"/>
              <a:t>C(a) &lt; C(b) </a:t>
            </a:r>
            <a:r>
              <a:rPr lang="en-US" altLang="zh-CN" dirty="0" smtClean="0"/>
              <a:t>that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causally preceded </a:t>
            </a:r>
            <a:r>
              <a:rPr lang="en-US" altLang="zh-CN" i="1" dirty="0" smtClean="0"/>
              <a:t>b</a:t>
            </a:r>
            <a:endParaRPr lang="zh-CN" altLang="en-US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4" descr="06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2926080" cy="309753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779912" y="2492896"/>
            <a:ext cx="3888432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/>
              <a:t>Observation</a:t>
            </a:r>
          </a:p>
          <a:p>
            <a:r>
              <a:rPr lang="en-US" altLang="zh-CN" sz="2000" dirty="0" smtClean="0"/>
              <a:t>Event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m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 is received at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= 16;</a:t>
            </a:r>
          </a:p>
          <a:p>
            <a:r>
              <a:rPr lang="en-US" altLang="zh-CN" sz="2000" dirty="0" smtClean="0"/>
              <a:t>Event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: </a:t>
            </a:r>
            <a:r>
              <a:rPr lang="en-US" altLang="zh-CN" sz="2000" i="1" dirty="0" smtClean="0"/>
              <a:t>m</a:t>
            </a:r>
            <a:r>
              <a:rPr lang="en-US" altLang="zh-CN" sz="2000" i="1" baseline="-25000" dirty="0" smtClean="0"/>
              <a:t>2</a:t>
            </a:r>
            <a:r>
              <a:rPr lang="en-US" altLang="zh-CN" sz="2000" dirty="0" smtClean="0"/>
              <a:t> is sent at </a:t>
            </a:r>
            <a:r>
              <a:rPr lang="en-US" altLang="zh-CN" sz="2000" i="1" dirty="0" smtClean="0"/>
              <a:t>T</a:t>
            </a:r>
            <a:r>
              <a:rPr lang="en-US" altLang="zh-CN" sz="2000" dirty="0" smtClean="0"/>
              <a:t> = 20.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95536" y="5373217"/>
            <a:ext cx="81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Note: </a:t>
            </a:r>
            <a:r>
              <a:rPr lang="en-US" altLang="zh-CN" sz="2000" dirty="0" smtClean="0"/>
              <a:t>We </a:t>
            </a:r>
            <a:r>
              <a:rPr lang="en-US" altLang="zh-CN" sz="2000" dirty="0" smtClean="0">
                <a:solidFill>
                  <a:srgbClr val="FF0000"/>
                </a:solidFill>
              </a:rPr>
              <a:t>cannot</a:t>
            </a:r>
            <a:r>
              <a:rPr lang="en-US" altLang="zh-CN" sz="2000" dirty="0" smtClean="0"/>
              <a:t> conclude that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causally precedes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.</a:t>
            </a:r>
          </a:p>
          <a:p>
            <a:r>
              <a:rPr lang="en-US" altLang="zh-CN" sz="2000" dirty="0" err="1" smtClean="0"/>
              <a:t>Lamport</a:t>
            </a:r>
            <a:r>
              <a:rPr lang="en-US" altLang="zh-CN" sz="2000" dirty="0" smtClean="0"/>
              <a:t> clocks do not capture </a:t>
            </a:r>
            <a:r>
              <a:rPr lang="en-US" altLang="zh-CN" sz="2000" b="1" dirty="0" smtClean="0"/>
              <a:t>causality</a:t>
            </a:r>
            <a:r>
              <a:rPr lang="en-US" altLang="zh-CN" sz="2000" dirty="0" smtClean="0"/>
              <a:t>, which can be captured by means of </a:t>
            </a:r>
            <a:r>
              <a:rPr lang="en-US" altLang="zh-CN" sz="2000" b="1" dirty="0" smtClean="0"/>
              <a:t>vector clocks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779912" y="3789040"/>
            <a:ext cx="3888432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/>
              <a:t>We know: </a:t>
            </a:r>
            <a:r>
              <a:rPr lang="en-US" altLang="zh-CN" sz="2000" dirty="0" smtClean="0"/>
              <a:t>for each message </a:t>
            </a:r>
            <a:r>
              <a:rPr lang="en-US" altLang="zh-CN" sz="2000" i="1" dirty="0" err="1" smtClean="0"/>
              <a:t>T</a:t>
            </a:r>
            <a:r>
              <a:rPr lang="en-US" altLang="zh-CN" sz="2000" i="1" baseline="-25000" dirty="0" err="1" smtClean="0"/>
              <a:t>snd</a:t>
            </a:r>
            <a:r>
              <a:rPr lang="en-US" altLang="zh-CN" sz="2000" i="1" dirty="0" smtClean="0"/>
              <a:t>(m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i="1" dirty="0" smtClean="0"/>
              <a:t>) &lt; </a:t>
            </a:r>
            <a:r>
              <a:rPr lang="en-US" altLang="zh-CN" sz="2000" i="1" dirty="0" err="1" smtClean="0"/>
              <a:t>T</a:t>
            </a:r>
            <a:r>
              <a:rPr lang="en-US" altLang="zh-CN" sz="2000" i="1" baseline="-25000" dirty="0" err="1" smtClean="0"/>
              <a:t>rcv</a:t>
            </a:r>
            <a:r>
              <a:rPr lang="en-US" altLang="zh-CN" sz="2000" i="1" dirty="0" smtClean="0"/>
              <a:t>(m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i="1" dirty="0" smtClean="0"/>
              <a:t>)</a:t>
            </a:r>
          </a:p>
          <a:p>
            <a:r>
              <a:rPr lang="en-US" altLang="zh-CN" sz="2000" dirty="0" smtClean="0"/>
              <a:t>Can we concluded in general from </a:t>
            </a:r>
            <a:r>
              <a:rPr lang="en-US" altLang="zh-CN" sz="2000" i="1" dirty="0" err="1" smtClean="0"/>
              <a:t>T</a:t>
            </a:r>
            <a:r>
              <a:rPr lang="en-US" altLang="zh-CN" sz="2000" i="1" baseline="-25000" dirty="0" err="1" smtClean="0"/>
              <a:t>rcv</a:t>
            </a:r>
            <a:r>
              <a:rPr lang="en-US" altLang="zh-CN" sz="2000" i="1" dirty="0" smtClean="0"/>
              <a:t>(m</a:t>
            </a:r>
            <a:r>
              <a:rPr lang="en-US" altLang="zh-CN" sz="2000" i="1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i="1" dirty="0" smtClean="0"/>
              <a:t>) </a:t>
            </a:r>
            <a:r>
              <a:rPr lang="en-US" altLang="zh-CN" sz="2000" dirty="0" smtClean="0"/>
              <a:t>&lt; </a:t>
            </a:r>
            <a:r>
              <a:rPr lang="en-US" altLang="zh-CN" sz="2000" i="1" dirty="0" err="1" smtClean="0"/>
              <a:t>T</a:t>
            </a:r>
            <a:r>
              <a:rPr lang="en-US" altLang="zh-CN" sz="2000" i="1" baseline="-25000" dirty="0" err="1" smtClean="0"/>
              <a:t>snd</a:t>
            </a:r>
            <a:r>
              <a:rPr lang="en-US" altLang="zh-CN" sz="2000" i="1" dirty="0" smtClean="0"/>
              <a:t>(</a:t>
            </a:r>
            <a:r>
              <a:rPr lang="en-US" altLang="zh-CN" sz="2000" i="1" dirty="0" err="1" smtClean="0"/>
              <a:t>m</a:t>
            </a:r>
            <a:r>
              <a:rPr lang="en-US" altLang="zh-CN" sz="2000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000" i="1" dirty="0" smtClean="0"/>
              <a:t>)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547664" y="3068960"/>
            <a:ext cx="20162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71086" y="3934797"/>
            <a:ext cx="1965410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snd</a:t>
            </a:r>
            <a:r>
              <a:rPr lang="en-US" altLang="zh-CN" i="1" dirty="0" smtClean="0">
                <a:solidFill>
                  <a:schemeClr val="tx1"/>
                </a:solidFill>
              </a:rPr>
              <a:t>(m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) &lt; 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rcv</a:t>
            </a:r>
            <a:r>
              <a:rPr lang="en-US" altLang="zh-CN" i="1" dirty="0" smtClean="0">
                <a:solidFill>
                  <a:schemeClr val="tx1"/>
                </a:solidFill>
              </a:rPr>
              <a:t>(m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snd</a:t>
            </a:r>
            <a:r>
              <a:rPr lang="en-US" altLang="zh-CN" i="1" dirty="0" smtClean="0">
                <a:solidFill>
                  <a:schemeClr val="tx1"/>
                </a:solidFill>
              </a:rPr>
              <a:t>(m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</a:rPr>
              <a:t>) &lt; 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rcv</a:t>
            </a:r>
            <a:r>
              <a:rPr lang="en-US" altLang="zh-CN" i="1" dirty="0" smtClean="0">
                <a:solidFill>
                  <a:schemeClr val="tx1"/>
                </a:solidFill>
              </a:rPr>
              <a:t>(m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012160" y="42930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092280" y="1988840"/>
            <a:ext cx="200529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rcv</a:t>
            </a:r>
            <a:r>
              <a:rPr lang="en-US" altLang="zh-CN" i="1" dirty="0" smtClean="0">
                <a:solidFill>
                  <a:schemeClr val="tx1"/>
                </a:solidFill>
              </a:rPr>
              <a:t>(m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) </a:t>
            </a:r>
            <a:r>
              <a:rPr lang="en-US" altLang="zh-CN" dirty="0" smtClean="0">
                <a:solidFill>
                  <a:schemeClr val="tx1"/>
                </a:solidFill>
              </a:rPr>
              <a:t>&lt; 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snd</a:t>
            </a:r>
            <a:r>
              <a:rPr lang="en-US" altLang="zh-CN" i="1" dirty="0" smtClean="0">
                <a:solidFill>
                  <a:schemeClr val="tx1"/>
                </a:solidFill>
              </a:rPr>
              <a:t>(m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</a:rPr>
              <a:t>)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8" idx="3"/>
            <a:endCxn id="16" idx="2"/>
          </p:cNvCxnSpPr>
          <p:nvPr/>
        </p:nvCxnSpPr>
        <p:spPr>
          <a:xfrm flipV="1">
            <a:off x="7668344" y="2358172"/>
            <a:ext cx="426583" cy="642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uiExpand="1" build="allAtOnce" animBg="1"/>
      <p:bldP spid="13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39"/>
            <a:ext cx="8229600" cy="980085"/>
          </a:xfrm>
        </p:spPr>
        <p:txBody>
          <a:bodyPr/>
          <a:lstStyle/>
          <a:p>
            <a:r>
              <a:rPr lang="en-US" altLang="zh-CN" dirty="0" smtClean="0"/>
              <a:t>Logical Clocks: Vector Clocks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13352"/>
            <a:ext cx="8964488" cy="5628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 smtClean="0"/>
              <a:t>A vector clock </a:t>
            </a:r>
            <a:r>
              <a:rPr lang="en-US" altLang="zh-CN" sz="2000" i="1" dirty="0" smtClean="0"/>
              <a:t>VC(a)</a:t>
            </a:r>
            <a:r>
              <a:rPr lang="en-US" altLang="zh-CN" sz="2000" dirty="0" smtClean="0"/>
              <a:t> assigned to an event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has the property that if </a:t>
            </a:r>
            <a:r>
              <a:rPr lang="en-US" altLang="zh-CN" sz="2000" i="1" dirty="0" smtClean="0"/>
              <a:t>VC(a) &lt;VC(b) </a:t>
            </a:r>
            <a:r>
              <a:rPr lang="en-US" altLang="zh-CN" sz="2000" dirty="0" smtClean="0"/>
              <a:t>for some event </a:t>
            </a:r>
            <a:r>
              <a:rPr lang="en-US" altLang="zh-CN" sz="2000" i="1" dirty="0" smtClean="0"/>
              <a:t>b, </a:t>
            </a:r>
            <a:r>
              <a:rPr lang="en-US" altLang="zh-CN" sz="2000" dirty="0" smtClean="0"/>
              <a:t>then event </a:t>
            </a:r>
            <a:r>
              <a:rPr lang="en-US" altLang="zh-CN" sz="2000" i="1" dirty="0" smtClean="0"/>
              <a:t>a</a:t>
            </a:r>
            <a:r>
              <a:rPr lang="en-US" altLang="zh-CN" sz="2000" dirty="0" smtClean="0"/>
              <a:t> is known to </a:t>
            </a:r>
            <a:r>
              <a:rPr lang="en-US" altLang="zh-CN" sz="2000" dirty="0" smtClean="0">
                <a:solidFill>
                  <a:srgbClr val="FF0000"/>
                </a:solidFill>
              </a:rPr>
              <a:t>causally precede </a:t>
            </a:r>
            <a:r>
              <a:rPr lang="en-US" altLang="zh-CN" sz="2000" dirty="0" smtClean="0"/>
              <a:t>event </a:t>
            </a:r>
            <a:r>
              <a:rPr lang="en-US" altLang="zh-CN" sz="2000" i="1" dirty="0" smtClean="0"/>
              <a:t>b</a:t>
            </a:r>
            <a:r>
              <a:rPr lang="en-US" altLang="zh-CN" sz="2000" dirty="0" smtClean="0"/>
              <a:t>.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 dirty="0" smtClean="0"/>
              <a:t>Causality Solution</a:t>
            </a:r>
          </a:p>
          <a:p>
            <a:r>
              <a:rPr lang="en-US" altLang="zh-CN" sz="2000" dirty="0" smtClean="0"/>
              <a:t>Each process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has an </a:t>
            </a:r>
            <a:r>
              <a:rPr lang="en-US" altLang="zh-CN" sz="2000" dirty="0" smtClean="0">
                <a:solidFill>
                  <a:srgbClr val="FF0000"/>
                </a:solidFill>
              </a:rPr>
              <a:t>array</a:t>
            </a:r>
            <a:r>
              <a:rPr lang="en-US" altLang="zh-CN" sz="2000" dirty="0" smtClean="0"/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</a:rPr>
              <a:t>VC</a:t>
            </a:r>
            <a:r>
              <a:rPr lang="en-US" altLang="zh-CN" sz="2000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[1..n]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1600" i="1" dirty="0" err="1" smtClean="0"/>
              <a:t>VC</a:t>
            </a:r>
            <a:r>
              <a:rPr lang="en-US" altLang="zh-CN" sz="1600" i="1" baseline="-25000" dirty="0" err="1" smtClean="0"/>
              <a:t>i</a:t>
            </a:r>
            <a:r>
              <a:rPr lang="en-US" altLang="zh-CN" sz="1600" i="1" dirty="0" smtClean="0"/>
              <a:t>[</a:t>
            </a:r>
            <a:r>
              <a:rPr lang="en-US" altLang="zh-CN" sz="1600" i="1" dirty="0" err="1" smtClean="0"/>
              <a:t>i</a:t>
            </a:r>
            <a:r>
              <a:rPr lang="en-US" altLang="zh-CN" sz="1600" i="1" dirty="0" smtClean="0"/>
              <a:t>]</a:t>
            </a:r>
            <a:r>
              <a:rPr lang="en-US" altLang="zh-CN" sz="1600" dirty="0" smtClean="0"/>
              <a:t> is the </a:t>
            </a:r>
            <a:r>
              <a:rPr lang="en-US" altLang="zh-CN" sz="1600" dirty="0" smtClean="0">
                <a:solidFill>
                  <a:srgbClr val="0000FF"/>
                </a:solidFill>
              </a:rPr>
              <a:t>number of events </a:t>
            </a:r>
            <a:r>
              <a:rPr lang="en-US" altLang="zh-CN" sz="1600" dirty="0" smtClean="0"/>
              <a:t>that have occurred so far at </a:t>
            </a:r>
            <a:r>
              <a:rPr lang="en-US" altLang="zh-CN" sz="1600" i="1" dirty="0" smtClean="0"/>
              <a:t>P</a:t>
            </a:r>
            <a:r>
              <a:rPr lang="en-US" altLang="zh-CN" sz="1600" i="1" baseline="-25000" dirty="0" smtClean="0"/>
              <a:t>i</a:t>
            </a:r>
            <a:r>
              <a:rPr lang="en-US" altLang="zh-CN" sz="1600" dirty="0" smtClean="0"/>
              <a:t>, i.e., </a:t>
            </a:r>
            <a:r>
              <a:rPr lang="en-US" altLang="zh-CN" sz="1600" i="1" dirty="0" err="1" smtClean="0"/>
              <a:t>VC</a:t>
            </a:r>
            <a:r>
              <a:rPr lang="en-US" altLang="zh-CN" sz="1600" i="1" baseline="-25000" dirty="0" err="1" smtClean="0"/>
              <a:t>i</a:t>
            </a:r>
            <a:r>
              <a:rPr lang="en-US" altLang="zh-CN" sz="1600" i="1" dirty="0" smtClean="0"/>
              <a:t>[</a:t>
            </a:r>
            <a:r>
              <a:rPr lang="en-US" altLang="zh-CN" sz="1600" i="1" dirty="0" err="1" smtClean="0"/>
              <a:t>i</a:t>
            </a:r>
            <a:r>
              <a:rPr lang="en-US" altLang="zh-CN" sz="1600" i="1" dirty="0" smtClean="0"/>
              <a:t>] </a:t>
            </a:r>
            <a:r>
              <a:rPr lang="en-US" altLang="zh-CN" sz="1600" dirty="0" smtClean="0"/>
              <a:t>is the local logical clock at process </a:t>
            </a:r>
            <a:r>
              <a:rPr lang="en-US" altLang="zh-CN" sz="1600" i="1" dirty="0" smtClean="0"/>
              <a:t>P</a:t>
            </a:r>
            <a:r>
              <a:rPr lang="en-US" altLang="zh-CN" sz="1600" i="1" baseline="-25000" dirty="0" smtClean="0"/>
              <a:t>i</a:t>
            </a:r>
            <a:r>
              <a:rPr lang="en-US" altLang="zh-CN" sz="1600" dirty="0" smtClean="0"/>
              <a:t>.</a:t>
            </a:r>
          </a:p>
          <a:p>
            <a:pPr lvl="1"/>
            <a:r>
              <a:rPr lang="en-US" altLang="zh-CN" sz="1600" dirty="0" smtClean="0"/>
              <a:t>If </a:t>
            </a:r>
            <a:r>
              <a:rPr lang="en-US" altLang="zh-CN" sz="1600" i="1" dirty="0" err="1" smtClean="0"/>
              <a:t>VC</a:t>
            </a:r>
            <a:r>
              <a:rPr lang="en-US" altLang="zh-CN" sz="1600" i="1" baseline="-25000" dirty="0" err="1" smtClean="0"/>
              <a:t>i</a:t>
            </a:r>
            <a:r>
              <a:rPr lang="en-US" altLang="zh-CN" sz="1600" i="1" dirty="0" smtClean="0"/>
              <a:t>[j]</a:t>
            </a:r>
            <a:r>
              <a:rPr lang="en-US" altLang="zh-CN" sz="1600" dirty="0" smtClean="0"/>
              <a:t> = </a:t>
            </a:r>
            <a:r>
              <a:rPr lang="en-US" altLang="zh-CN" sz="1600" i="1" dirty="0" smtClean="0"/>
              <a:t>k </a:t>
            </a:r>
            <a:r>
              <a:rPr lang="en-US" altLang="zh-CN" sz="1600" dirty="0" smtClean="0"/>
              <a:t>then </a:t>
            </a:r>
            <a:r>
              <a:rPr lang="en-US" altLang="zh-CN" sz="1600" i="1" dirty="0" smtClean="0"/>
              <a:t>P</a:t>
            </a:r>
            <a:r>
              <a:rPr lang="en-US" altLang="zh-CN" sz="1600" i="1" baseline="-25000" dirty="0" smtClean="0"/>
              <a:t>i</a:t>
            </a:r>
            <a:r>
              <a:rPr lang="en-US" altLang="zh-CN" sz="1600" dirty="0" smtClean="0"/>
              <a:t> knows that </a:t>
            </a:r>
            <a:r>
              <a:rPr lang="en-US" altLang="zh-CN" sz="1600" i="1" dirty="0" smtClean="0">
                <a:solidFill>
                  <a:srgbClr val="0000FF"/>
                </a:solidFill>
              </a:rPr>
              <a:t>k </a:t>
            </a:r>
            <a:r>
              <a:rPr lang="en-US" altLang="zh-CN" sz="1600" dirty="0" smtClean="0">
                <a:solidFill>
                  <a:srgbClr val="0000FF"/>
                </a:solidFill>
              </a:rPr>
              <a:t>events</a:t>
            </a:r>
            <a:r>
              <a:rPr lang="en-US" altLang="zh-CN" sz="1600" dirty="0" smtClean="0"/>
              <a:t> have occurred at</a:t>
            </a:r>
            <a:r>
              <a:rPr lang="en-US" altLang="zh-CN" sz="1600" i="1" dirty="0" smtClean="0"/>
              <a:t> </a:t>
            </a:r>
            <a:r>
              <a:rPr lang="en-US" altLang="zh-CN" sz="1600" i="1" dirty="0" err="1" smtClean="0"/>
              <a:t>P</a:t>
            </a:r>
            <a:r>
              <a:rPr lang="en-US" altLang="zh-CN" sz="1600" i="1" baseline="-25000" dirty="0" err="1" smtClean="0"/>
              <a:t>j</a:t>
            </a:r>
            <a:r>
              <a:rPr lang="en-US" altLang="zh-CN" sz="1600" i="1" baseline="-25000" dirty="0" smtClean="0"/>
              <a:t> </a:t>
            </a:r>
            <a:r>
              <a:rPr lang="en-US" altLang="zh-CN" sz="1600" i="1" dirty="0" smtClean="0"/>
              <a:t>. </a:t>
            </a:r>
            <a:r>
              <a:rPr lang="en-US" altLang="zh-CN" sz="1600" dirty="0" smtClean="0"/>
              <a:t>It is thus </a:t>
            </a:r>
            <a:r>
              <a:rPr lang="en-US" altLang="zh-CN" sz="1600" i="1" dirty="0" smtClean="0"/>
              <a:t>P</a:t>
            </a:r>
            <a:r>
              <a:rPr lang="en-US" altLang="zh-CN" sz="1600" i="1" baseline="-25000" dirty="0" smtClean="0"/>
              <a:t>i</a:t>
            </a:r>
            <a:r>
              <a:rPr lang="en-US" altLang="zh-CN" sz="1600" dirty="0" smtClean="0"/>
              <a:t>’s knowledge of the local time at </a:t>
            </a:r>
            <a:r>
              <a:rPr lang="en-US" altLang="zh-CN" sz="1600" i="1" dirty="0" err="1" smtClean="0"/>
              <a:t>P</a:t>
            </a:r>
            <a:r>
              <a:rPr lang="en-US" altLang="zh-CN" sz="1600" i="1" baseline="-25000" dirty="0" err="1" smtClean="0"/>
              <a:t>j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2000" dirty="0" smtClean="0"/>
              <a:t>When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sends a message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, it adds 1 to </a:t>
            </a:r>
            <a:r>
              <a:rPr lang="en-US" altLang="zh-CN" sz="2000" i="1" dirty="0" err="1" smtClean="0"/>
              <a:t>VC</a:t>
            </a:r>
            <a:r>
              <a:rPr lang="en-US" altLang="zh-CN" sz="2000" i="1" baseline="-25000" dirty="0" err="1" smtClean="0"/>
              <a:t>i</a:t>
            </a:r>
            <a:r>
              <a:rPr lang="en-US" altLang="zh-CN" sz="2000" i="1" baseline="-25000" dirty="0" smtClean="0"/>
              <a:t> </a:t>
            </a:r>
            <a:r>
              <a:rPr lang="en-US" altLang="zh-CN" sz="2000" i="1" dirty="0" smtClean="0"/>
              <a:t>[</a:t>
            </a:r>
            <a:r>
              <a:rPr lang="en-US" altLang="zh-CN" sz="2000" i="1" dirty="0" err="1" smtClean="0"/>
              <a:t>i</a:t>
            </a:r>
            <a:r>
              <a:rPr lang="en-US" altLang="zh-CN" sz="2000" i="1" dirty="0" smtClean="0"/>
              <a:t>]</a:t>
            </a:r>
            <a:r>
              <a:rPr lang="en-US" altLang="zh-CN" sz="2000" dirty="0" smtClean="0"/>
              <a:t>, and </a:t>
            </a:r>
            <a:r>
              <a:rPr lang="en-US" altLang="zh-CN" sz="2000" u="sng" dirty="0" smtClean="0"/>
              <a:t>sends </a:t>
            </a:r>
            <a:r>
              <a:rPr lang="en-US" altLang="zh-CN" sz="2000" i="1" u="sng" dirty="0" err="1" smtClean="0"/>
              <a:t>VC</a:t>
            </a:r>
            <a:r>
              <a:rPr lang="en-US" altLang="zh-CN" sz="2000" i="1" u="sng" baseline="-25000" dirty="0" err="1" smtClean="0"/>
              <a:t>i</a:t>
            </a:r>
            <a:r>
              <a:rPr lang="en-US" altLang="zh-CN" sz="2000" u="sng" dirty="0" smtClean="0"/>
              <a:t> along with </a:t>
            </a:r>
            <a:r>
              <a:rPr lang="en-US" altLang="zh-CN" sz="2000" i="1" u="sng" dirty="0" smtClean="0"/>
              <a:t>m</a:t>
            </a:r>
            <a:r>
              <a:rPr lang="en-US" altLang="zh-CN" sz="2000" u="sng" dirty="0" smtClean="0"/>
              <a:t> as (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vector</a:t>
            </a:r>
            <a:r>
              <a:rPr lang="en-US" altLang="zh-CN" sz="2000" u="sng" dirty="0" smtClean="0">
                <a:solidFill>
                  <a:srgbClr val="0000FF"/>
                </a:solidFill>
              </a:rPr>
              <a:t>) timestamp </a:t>
            </a:r>
            <a:r>
              <a:rPr lang="en-US" altLang="zh-CN" sz="2000" i="1" u="sng" dirty="0" err="1" smtClean="0"/>
              <a:t>ts</a:t>
            </a:r>
            <a:r>
              <a:rPr lang="en-US" altLang="zh-CN" sz="2000" i="1" u="sng" dirty="0" smtClean="0"/>
              <a:t>(m)</a:t>
            </a:r>
            <a:r>
              <a:rPr lang="en-US" altLang="zh-CN" sz="2000" u="sng" dirty="0" smtClean="0"/>
              <a:t>. </a:t>
            </a:r>
            <a:r>
              <a:rPr lang="en-US" altLang="zh-CN" sz="2000" dirty="0" smtClean="0">
                <a:solidFill>
                  <a:srgbClr val="0000FF"/>
                </a:solidFill>
              </a:rPr>
              <a:t>Result:</a:t>
            </a:r>
            <a:r>
              <a:rPr lang="en-US" altLang="zh-CN" sz="2000" dirty="0" smtClean="0"/>
              <a:t> upon arrival, recipient knows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’s timestamp.</a:t>
            </a:r>
          </a:p>
          <a:p>
            <a:r>
              <a:rPr lang="en-US" altLang="zh-CN" sz="2000" dirty="0" smtClean="0"/>
              <a:t>When a process </a:t>
            </a:r>
            <a:r>
              <a:rPr lang="en-US" altLang="zh-CN" sz="2000" i="1" dirty="0" err="1" smtClean="0"/>
              <a:t>P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delivers</a:t>
            </a:r>
            <a:r>
              <a:rPr lang="en-US" altLang="zh-CN" sz="2000" dirty="0" smtClean="0"/>
              <a:t> (to the application) a message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that it received from </a:t>
            </a:r>
            <a:r>
              <a:rPr lang="en-US" altLang="zh-CN" sz="2000" i="1" dirty="0" smtClean="0"/>
              <a:t>P</a:t>
            </a:r>
            <a:r>
              <a:rPr lang="en-US" altLang="zh-CN" sz="2000" i="1" baseline="-25000" dirty="0" smtClean="0"/>
              <a:t>i</a:t>
            </a:r>
            <a:r>
              <a:rPr lang="en-US" altLang="zh-CN" sz="2000" dirty="0" smtClean="0"/>
              <a:t> with (vector) timestamp </a:t>
            </a:r>
            <a:r>
              <a:rPr lang="en-US" altLang="zh-CN" sz="2000" i="1" dirty="0" err="1" smtClean="0"/>
              <a:t>ts</a:t>
            </a:r>
            <a:r>
              <a:rPr lang="en-US" altLang="zh-CN" sz="2000" i="1" dirty="0" smtClean="0"/>
              <a:t>(m)</a:t>
            </a:r>
            <a:r>
              <a:rPr lang="en-US" altLang="zh-CN" sz="2000" dirty="0" smtClean="0"/>
              <a:t>, it</a:t>
            </a:r>
          </a:p>
          <a:p>
            <a:pPr lvl="1">
              <a:buNone/>
            </a:pPr>
            <a:r>
              <a:rPr lang="en-US" altLang="zh-CN" sz="2000" dirty="0" smtClean="0"/>
              <a:t>(1) updates each </a:t>
            </a:r>
            <a:r>
              <a:rPr lang="en-US" altLang="zh-CN" sz="2000" i="1" dirty="0" err="1" smtClean="0"/>
              <a:t>VC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i="1" dirty="0" smtClean="0"/>
              <a:t> [k] </a:t>
            </a:r>
            <a:r>
              <a:rPr lang="en-US" altLang="zh-CN" sz="2000" dirty="0" smtClean="0"/>
              <a:t>to max{</a:t>
            </a:r>
            <a:r>
              <a:rPr lang="en-US" altLang="zh-CN" sz="2000" i="1" dirty="0" err="1" smtClean="0"/>
              <a:t>VC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i="1" dirty="0" smtClean="0"/>
              <a:t> [k]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ts</a:t>
            </a:r>
            <a:r>
              <a:rPr lang="en-US" altLang="zh-CN" sz="2000" i="1" dirty="0" smtClean="0"/>
              <a:t>(m)[k]</a:t>
            </a:r>
            <a:r>
              <a:rPr lang="en-US" altLang="zh-CN" sz="2000" dirty="0" smtClean="0"/>
              <a:t>}</a:t>
            </a:r>
          </a:p>
          <a:p>
            <a:pPr lvl="1">
              <a:buNone/>
            </a:pPr>
            <a:r>
              <a:rPr lang="en-US" altLang="zh-CN" sz="2000" dirty="0" smtClean="0"/>
              <a:t>(2) increments </a:t>
            </a:r>
            <a:r>
              <a:rPr lang="en-US" altLang="zh-CN" sz="2000" i="1" dirty="0" err="1" smtClean="0"/>
              <a:t>VC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i="1" dirty="0" smtClean="0"/>
              <a:t> [j] </a:t>
            </a:r>
            <a:r>
              <a:rPr lang="en-US" altLang="zh-CN" sz="2000" dirty="0" smtClean="0"/>
              <a:t>by 1.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5445224"/>
            <a:ext cx="29523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i="1" dirty="0" err="1" smtClean="0"/>
              <a:t>ts</a:t>
            </a:r>
            <a:r>
              <a:rPr lang="en-US" altLang="zh-CN" sz="1600" i="1" dirty="0" smtClean="0"/>
              <a:t>(m)</a:t>
            </a:r>
            <a:r>
              <a:rPr lang="en-US" altLang="zh-CN" sz="1600" dirty="0" smtClean="0"/>
              <a:t> tells the receiver how many events in other processes have preceded the sending of </a:t>
            </a:r>
            <a:r>
              <a:rPr lang="en-US" altLang="zh-CN" sz="1600" i="1" dirty="0" smtClean="0"/>
              <a:t>m</a:t>
            </a:r>
            <a:endParaRPr lang="zh-CN" altLang="en-US" sz="1600" i="1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Enforcing Causal Communication</a:t>
            </a:r>
            <a:br>
              <a:rPr lang="en-US" altLang="zh-CN" dirty="0" smtClean="0"/>
            </a:br>
            <a:r>
              <a:rPr lang="en-US" altLang="zh-CN" sz="4000" dirty="0" smtClean="0"/>
              <a:t>Causally-ordered multicasting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 smtClean="0"/>
              <a:t>Observation: 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/>
              <a:t>We can now ensure that a message is delivered only if </a:t>
            </a:r>
            <a:r>
              <a:rPr lang="en-US" altLang="zh-CN" sz="2000" u="sng" dirty="0" smtClean="0"/>
              <a:t>all causally preceding messages</a:t>
            </a:r>
            <a:r>
              <a:rPr lang="en-US" altLang="zh-CN" sz="2000" dirty="0" smtClean="0"/>
              <a:t> have already been delivered.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/>
              <a:t>Causally-ordered multicasting is </a:t>
            </a:r>
            <a:r>
              <a:rPr lang="en-US" altLang="zh-CN" sz="2000" dirty="0" smtClean="0">
                <a:solidFill>
                  <a:srgbClr val="0000FF"/>
                </a:solidFill>
              </a:rPr>
              <a:t>weaker</a:t>
            </a:r>
            <a:r>
              <a:rPr lang="en-US" altLang="zh-CN" sz="2000" dirty="0" smtClean="0"/>
              <a:t> than the totally-ordered multicasting.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/>
              <a:t>Specifically, if </a:t>
            </a:r>
            <a:r>
              <a:rPr lang="en-US" altLang="zh-CN" sz="2000" dirty="0" smtClean="0">
                <a:solidFill>
                  <a:srgbClr val="FF0000"/>
                </a:solidFill>
              </a:rPr>
              <a:t>two messages</a:t>
            </a:r>
            <a:r>
              <a:rPr lang="en-US" altLang="zh-CN" sz="2000" dirty="0" smtClean="0"/>
              <a:t> are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in any way </a:t>
            </a:r>
            <a:r>
              <a:rPr lang="en-US" altLang="zh-CN" sz="2000" dirty="0" smtClean="0">
                <a:solidFill>
                  <a:srgbClr val="FF0000"/>
                </a:solidFill>
              </a:rPr>
              <a:t>related</a:t>
            </a:r>
            <a:r>
              <a:rPr lang="en-US" altLang="zh-CN" sz="2000" dirty="0" smtClean="0"/>
              <a:t> to each other, we do not care in which order they are delivered to application. They may even be </a:t>
            </a:r>
            <a:r>
              <a:rPr lang="en-US" altLang="zh-CN" sz="2000" dirty="0" smtClean="0">
                <a:solidFill>
                  <a:srgbClr val="FF0000"/>
                </a:solidFill>
              </a:rPr>
              <a:t>delivered in different order </a:t>
            </a:r>
            <a:r>
              <a:rPr lang="en-US" altLang="zh-CN" sz="2000" dirty="0" smtClean="0">
                <a:solidFill>
                  <a:srgbClr val="0000FF"/>
                </a:solidFill>
              </a:rPr>
              <a:t>at different locations</a:t>
            </a:r>
            <a:r>
              <a:rPr lang="en-US" altLang="zh-CN" sz="20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 smtClean="0"/>
              <a:t>Assumption: </a:t>
            </a:r>
            <a:r>
              <a:rPr lang="en-US" altLang="zh-CN" sz="2000" dirty="0" smtClean="0"/>
              <a:t>clocks are only adjusted when sending and receiving messages.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i="1" dirty="0" err="1" smtClean="0"/>
              <a:t>P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postpones delivery </a:t>
            </a:r>
            <a:r>
              <a:rPr lang="en-US" altLang="zh-CN" sz="2000" dirty="0" smtClean="0"/>
              <a:t>of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 until: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000" i="1" dirty="0" err="1" smtClean="0"/>
              <a:t>ts</a:t>
            </a:r>
            <a:r>
              <a:rPr lang="en-US" altLang="zh-CN" sz="2000" i="1" dirty="0" smtClean="0"/>
              <a:t>(m)[</a:t>
            </a:r>
            <a:r>
              <a:rPr lang="en-US" altLang="zh-CN" sz="2000" i="1" dirty="0" err="1" smtClean="0"/>
              <a:t>i</a:t>
            </a:r>
            <a:r>
              <a:rPr lang="en-US" altLang="zh-CN" sz="2000" i="1" dirty="0" smtClean="0"/>
              <a:t>]</a:t>
            </a:r>
            <a:r>
              <a:rPr lang="en-US" altLang="zh-CN" sz="2000" dirty="0" smtClean="0"/>
              <a:t> = </a:t>
            </a:r>
            <a:r>
              <a:rPr lang="en-US" altLang="zh-CN" sz="2000" i="1" dirty="0" err="1" smtClean="0"/>
              <a:t>VC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i="1" dirty="0" smtClean="0"/>
              <a:t> [</a:t>
            </a:r>
            <a:r>
              <a:rPr lang="en-US" altLang="zh-CN" sz="2000" i="1" dirty="0" err="1" smtClean="0"/>
              <a:t>i</a:t>
            </a:r>
            <a:r>
              <a:rPr lang="en-US" altLang="zh-CN" sz="2000" i="1" dirty="0" smtClean="0"/>
              <a:t>]</a:t>
            </a:r>
            <a:r>
              <a:rPr lang="en-US" altLang="zh-CN" sz="2000" dirty="0" smtClean="0"/>
              <a:t>+1.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sz="2000" i="1" dirty="0" err="1" smtClean="0"/>
              <a:t>ts</a:t>
            </a:r>
            <a:r>
              <a:rPr lang="en-US" altLang="zh-CN" sz="2000" i="1" dirty="0" smtClean="0"/>
              <a:t>(m)[k] </a:t>
            </a:r>
            <a:r>
              <a:rPr lang="en-US" altLang="zh-CN" sz="2000" dirty="0" smtClean="0"/>
              <a:t>≤ </a:t>
            </a:r>
            <a:r>
              <a:rPr lang="en-US" altLang="zh-CN" sz="2000" i="1" dirty="0" err="1" smtClean="0"/>
              <a:t>VC</a:t>
            </a:r>
            <a:r>
              <a:rPr lang="en-US" altLang="zh-CN" sz="2000" i="1" baseline="-25000" dirty="0" err="1" smtClean="0"/>
              <a:t>j</a:t>
            </a:r>
            <a:r>
              <a:rPr lang="en-US" altLang="zh-CN" sz="2000" i="1" dirty="0" smtClean="0"/>
              <a:t> [k]</a:t>
            </a:r>
            <a:r>
              <a:rPr lang="en-US" altLang="zh-CN" sz="2000" dirty="0" smtClean="0"/>
              <a:t> for all </a:t>
            </a:r>
            <a:r>
              <a:rPr lang="en-US" altLang="zh-CN" sz="2000" i="1" dirty="0" smtClean="0"/>
              <a:t>k ≠ </a:t>
            </a:r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563888" y="4377878"/>
            <a:ext cx="4752528" cy="720080"/>
            <a:chOff x="3851920" y="5013176"/>
            <a:chExt cx="4752528" cy="720080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5013176"/>
              <a:ext cx="3456384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m</a:t>
              </a:r>
              <a:r>
                <a:rPr lang="en-US" altLang="zh-CN" dirty="0" smtClean="0"/>
                <a:t> is the next message that </a:t>
              </a:r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j</a:t>
              </a:r>
              <a:r>
                <a:rPr lang="en-US" altLang="zh-CN" dirty="0" smtClean="0"/>
                <a:t> was expecting from </a:t>
              </a:r>
              <a:r>
                <a:rPr lang="en-US" altLang="zh-CN" i="1" dirty="0" smtClean="0"/>
                <a:t>P</a:t>
              </a:r>
              <a:r>
                <a:rPr lang="en-US" altLang="zh-CN" i="1" baseline="-25000" dirty="0" smtClean="0"/>
                <a:t>i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7" idx="1"/>
            </p:cNvCxnSpPr>
            <p:nvPr/>
          </p:nvCxnSpPr>
          <p:spPr>
            <a:xfrm flipH="1">
              <a:off x="3851920" y="5336342"/>
              <a:ext cx="1296144" cy="3969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572000" y="5097958"/>
            <a:ext cx="4104456" cy="923330"/>
            <a:chOff x="4860032" y="5733256"/>
            <a:chExt cx="410445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5508104" y="5733256"/>
              <a:ext cx="3456384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j</a:t>
              </a:r>
              <a:r>
                <a:rPr lang="en-US" altLang="zh-CN" dirty="0" smtClean="0"/>
                <a:t> has seen all the messages that have been seen by </a:t>
              </a:r>
              <a:r>
                <a:rPr lang="en-US" altLang="zh-CN" i="1" dirty="0" smtClean="0"/>
                <a:t>P</a:t>
              </a:r>
              <a:r>
                <a:rPr lang="en-US" altLang="zh-CN" i="1" baseline="-25000" dirty="0" smtClean="0"/>
                <a:t>i</a:t>
              </a:r>
              <a:r>
                <a:rPr lang="en-US" altLang="zh-CN" dirty="0" smtClean="0"/>
                <a:t> when it sent message </a:t>
              </a:r>
              <a:r>
                <a:rPr lang="en-US" altLang="zh-CN" i="1" dirty="0" smtClean="0"/>
                <a:t>m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8" idx="1"/>
            </p:cNvCxnSpPr>
            <p:nvPr/>
          </p:nvCxnSpPr>
          <p:spPr>
            <a:xfrm flipH="1" flipV="1">
              <a:off x="4860032" y="6093297"/>
              <a:ext cx="648072" cy="1016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1560" y="5805264"/>
            <a:ext cx="36724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There is no need for </a:t>
            </a:r>
            <a:r>
              <a:rPr lang="en-US" altLang="zh-CN" i="1" dirty="0" err="1" smtClean="0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Comic Sans MS" pitchFamily="66" charset="0"/>
              </a:rPr>
              <a:t>j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</a:rPr>
              <a:t>to delay the delivery of its own messages</a:t>
            </a:r>
            <a:endParaRPr lang="zh-CN" alt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Causally-Ordered Multicasting: Example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507288" cy="194421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Consider three processes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o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P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P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:</a:t>
            </a:r>
            <a:endParaRPr lang="en-US" altLang="zh-CN" baseline="-25000" dirty="0" smtClean="0"/>
          </a:p>
          <a:p>
            <a:r>
              <a:rPr lang="en-US" altLang="zh-CN" dirty="0" smtClean="0"/>
              <a:t>At local time (1,0,0),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o</a:t>
            </a:r>
            <a:r>
              <a:rPr lang="en-US" altLang="zh-CN" dirty="0" smtClean="0"/>
              <a:t> sends message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to the other two processes.</a:t>
            </a:r>
          </a:p>
          <a:p>
            <a:r>
              <a:rPr lang="en-US" altLang="zh-CN" dirty="0" smtClean="0"/>
              <a:t>After its receipt by</a:t>
            </a:r>
            <a:r>
              <a:rPr lang="en-US" altLang="zh-CN" i="1" dirty="0" smtClean="0"/>
              <a:t> P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, the latter decides to send </a:t>
            </a:r>
            <a:r>
              <a:rPr lang="en-US" altLang="zh-CN" i="1" dirty="0" smtClean="0"/>
              <a:t>m*</a:t>
            </a:r>
            <a:r>
              <a:rPr lang="en-US" altLang="zh-CN" dirty="0" smtClean="0"/>
              <a:t>, which arrives at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2 </a:t>
            </a:r>
            <a:r>
              <a:rPr lang="en-US" altLang="zh-CN" dirty="0" smtClean="0"/>
              <a:t>sooner than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At that point, the delivery of </a:t>
            </a:r>
            <a:r>
              <a:rPr lang="en-US" altLang="zh-CN" i="1" dirty="0" smtClean="0"/>
              <a:t>m* </a:t>
            </a:r>
            <a:r>
              <a:rPr lang="en-US" altLang="zh-CN" dirty="0" smtClean="0"/>
              <a:t>is </a:t>
            </a:r>
            <a:r>
              <a:rPr lang="en-US" altLang="zh-CN" dirty="0" smtClean="0">
                <a:solidFill>
                  <a:srgbClr val="FF0000"/>
                </a:solidFill>
              </a:rPr>
              <a:t>delayed</a:t>
            </a:r>
            <a:r>
              <a:rPr lang="en-US" altLang="zh-CN" dirty="0" smtClean="0"/>
              <a:t> by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 until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has been received and delivered to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2</a:t>
            </a:r>
            <a:r>
              <a:rPr lang="en-US" altLang="zh-CN" dirty="0" smtClean="0"/>
              <a:t>’s application layer.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4" descr="06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75979"/>
            <a:ext cx="4862513" cy="2081213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323528" y="5301208"/>
            <a:ext cx="8507288" cy="10081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</a:t>
            </a:r>
            <a:r>
              <a:rPr kumimoji="0" lang="en-US" altLang="zh-CN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 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VC</a:t>
            </a:r>
            <a:r>
              <a:rPr kumimoji="0" lang="en-US" altLang="zh-C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(0,2,2), </a:t>
            </a:r>
            <a:r>
              <a:rPr kumimoji="0" lang="en-US" altLang="zh-CN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(m) = (1,3,0)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What information does 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have, and what will it do when receiving 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(from </a:t>
            </a:r>
            <a:r>
              <a:rPr kumimoji="0" lang="en-US" altLang="zh-CN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6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)?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2060848"/>
            <a:ext cx="8640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91680" y="4016097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VC</a:t>
            </a:r>
            <a:r>
              <a:rPr lang="en-US" altLang="zh-CN" sz="1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=(1,0,0)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3140968"/>
            <a:ext cx="302433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omic Sans MS" pitchFamily="66" charset="0"/>
              </a:rPr>
              <a:t>Answer: </a:t>
            </a:r>
            <a:r>
              <a:rPr lang="en-US" altLang="zh-CN" dirty="0" smtClean="0">
                <a:latin typeface="Comic Sans MS" pitchFamily="66" charset="0"/>
              </a:rPr>
              <a:t>The second condition is not fully met. </a:t>
            </a:r>
            <a:r>
              <a:rPr lang="en-US" altLang="zh-CN" i="1" dirty="0" err="1" smtClean="0">
                <a:latin typeface="Comic Sans MS" pitchFamily="66" charset="0"/>
              </a:rPr>
              <a:t>ts</a:t>
            </a:r>
            <a:r>
              <a:rPr lang="en-US" altLang="zh-CN" i="1" dirty="0" smtClean="0">
                <a:latin typeface="Comic Sans MS" pitchFamily="66" charset="0"/>
              </a:rPr>
              <a:t>(m*)[0] = 1 </a:t>
            </a:r>
            <a:r>
              <a:rPr lang="en-US" altLang="zh-CN" b="1" i="1" dirty="0" smtClean="0">
                <a:solidFill>
                  <a:srgbClr val="FF0000"/>
                </a:solidFill>
                <a:latin typeface="Comic Sans MS" pitchFamily="66" charset="0"/>
              </a:rPr>
              <a:t>&gt;</a:t>
            </a:r>
            <a:r>
              <a:rPr lang="en-US" altLang="zh-CN" i="1" dirty="0" smtClean="0">
                <a:latin typeface="Comic Sans MS" pitchFamily="66" charset="0"/>
              </a:rPr>
              <a:t> VC</a:t>
            </a:r>
            <a:r>
              <a:rPr lang="en-US" altLang="zh-CN" sz="1100" i="1" dirty="0" smtClean="0">
                <a:latin typeface="Comic Sans MS" pitchFamily="66" charset="0"/>
              </a:rPr>
              <a:t>2</a:t>
            </a:r>
            <a:r>
              <a:rPr lang="en-US" altLang="zh-CN" i="1" dirty="0" smtClean="0">
                <a:latin typeface="Comic Sans MS" pitchFamily="66" charset="0"/>
              </a:rPr>
              <a:t>[0] = 0</a:t>
            </a:r>
            <a:r>
              <a:rPr lang="en-US" altLang="zh-CN" dirty="0" smtClean="0">
                <a:latin typeface="Comic Sans MS" pitchFamily="66" charset="0"/>
              </a:rPr>
              <a:t>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Causal dependency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b="1" dirty="0" smtClean="0"/>
              <a:t>Definition</a:t>
            </a:r>
          </a:p>
          <a:p>
            <a:pPr>
              <a:buNone/>
            </a:pPr>
            <a:r>
              <a:rPr lang="en-US" altLang="zh-CN" dirty="0" smtClean="0"/>
              <a:t>We say that </a:t>
            </a:r>
            <a:r>
              <a:rPr lang="en-US" altLang="zh-CN" i="1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 may </a:t>
            </a:r>
            <a:r>
              <a:rPr lang="en-US" altLang="zh-CN" dirty="0" smtClean="0">
                <a:solidFill>
                  <a:srgbClr val="FF0000"/>
                </a:solidFill>
              </a:rPr>
              <a:t>causally depend on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/>
              <a:t> if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ts</a:t>
            </a:r>
            <a:r>
              <a:rPr lang="en-US" altLang="zh-CN" i="1" dirty="0" smtClean="0">
                <a:solidFill>
                  <a:srgbClr val="0070C0"/>
                </a:solidFill>
              </a:rPr>
              <a:t>(a) &lt;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ts</a:t>
            </a:r>
            <a:r>
              <a:rPr lang="en-US" altLang="zh-CN" i="1" dirty="0" smtClean="0">
                <a:solidFill>
                  <a:srgbClr val="0070C0"/>
                </a:solidFill>
              </a:rPr>
              <a:t>(b)</a:t>
            </a:r>
            <a:r>
              <a:rPr lang="en-US" altLang="zh-CN" dirty="0" smtClean="0"/>
              <a:t>, with:</a:t>
            </a:r>
          </a:p>
          <a:p>
            <a:r>
              <a:rPr lang="en-US" altLang="zh-CN" dirty="0" smtClean="0"/>
              <a:t>for all </a:t>
            </a:r>
            <a:r>
              <a:rPr lang="en-US" altLang="zh-CN" i="1" dirty="0" smtClean="0">
                <a:solidFill>
                  <a:srgbClr val="0070C0"/>
                </a:solidFill>
              </a:rPr>
              <a:t>k</a:t>
            </a:r>
            <a:r>
              <a:rPr lang="en-US" altLang="zh-CN" dirty="0" smtClean="0"/>
              <a:t>,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ts</a:t>
            </a:r>
            <a:r>
              <a:rPr lang="en-US" altLang="zh-CN" i="1" dirty="0" smtClean="0">
                <a:solidFill>
                  <a:srgbClr val="0070C0"/>
                </a:solidFill>
              </a:rPr>
              <a:t>(a)[k] </a:t>
            </a:r>
            <a:r>
              <a:rPr lang="en-US" altLang="zh-CN" i="1" dirty="0" smtClean="0">
                <a:solidFill>
                  <a:srgbClr val="FF0000"/>
                </a:solidFill>
              </a:rPr>
              <a:t>≤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ts</a:t>
            </a:r>
            <a:r>
              <a:rPr lang="en-US" altLang="zh-CN" i="1" dirty="0" smtClean="0">
                <a:solidFill>
                  <a:srgbClr val="0070C0"/>
                </a:solidFill>
              </a:rPr>
              <a:t>(b)[k] </a:t>
            </a:r>
            <a:r>
              <a:rPr lang="en-US" altLang="zh-CN" dirty="0" smtClean="0"/>
              <a:t>and</a:t>
            </a:r>
          </a:p>
          <a:p>
            <a:r>
              <a:rPr lang="en-US" altLang="zh-CN" dirty="0" smtClean="0"/>
              <a:t>there exists at least one index </a:t>
            </a:r>
            <a:r>
              <a:rPr lang="en-US" altLang="zh-CN" i="1" dirty="0" smtClean="0">
                <a:solidFill>
                  <a:srgbClr val="0070C0"/>
                </a:solidFill>
              </a:rPr>
              <a:t>k’</a:t>
            </a:r>
            <a:r>
              <a:rPr lang="en-US" altLang="zh-CN" dirty="0" smtClean="0"/>
              <a:t> 0 for which </a:t>
            </a:r>
          </a:p>
          <a:p>
            <a:pPr>
              <a:buNone/>
            </a:pPr>
            <a:r>
              <a:rPr lang="en-US" altLang="zh-CN" dirty="0" smtClean="0"/>
              <a:t>                              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ts</a:t>
            </a:r>
            <a:r>
              <a:rPr lang="en-US" altLang="zh-CN" i="1" dirty="0" smtClean="0">
                <a:solidFill>
                  <a:srgbClr val="0070C0"/>
                </a:solidFill>
              </a:rPr>
              <a:t>(a)[k’] </a:t>
            </a:r>
            <a:r>
              <a:rPr lang="en-US" altLang="zh-CN" i="1" dirty="0" smtClean="0">
                <a:solidFill>
                  <a:srgbClr val="FF0000"/>
                </a:solidFill>
              </a:rPr>
              <a:t>&lt;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ts</a:t>
            </a:r>
            <a:r>
              <a:rPr lang="en-US" altLang="zh-CN" i="1" dirty="0" smtClean="0">
                <a:solidFill>
                  <a:srgbClr val="0070C0"/>
                </a:solidFill>
              </a:rPr>
              <a:t>(b)[k’]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Precedence vs. dependency</a:t>
            </a:r>
          </a:p>
          <a:p>
            <a:r>
              <a:rPr lang="en-US" altLang="zh-CN" dirty="0" smtClean="0"/>
              <a:t>We say that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causally precedes </a:t>
            </a:r>
            <a:r>
              <a:rPr lang="en-US" altLang="zh-CN" i="1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smtClean="0">
                <a:solidFill>
                  <a:srgbClr val="0070C0"/>
                </a:solidFill>
              </a:rPr>
              <a:t>b</a:t>
            </a:r>
            <a:r>
              <a:rPr lang="en-US" altLang="zh-CN" dirty="0" smtClean="0"/>
              <a:t> may </a:t>
            </a:r>
            <a:r>
              <a:rPr lang="en-US" altLang="zh-CN" dirty="0" smtClean="0">
                <a:solidFill>
                  <a:srgbClr val="FF0000"/>
                </a:solidFill>
              </a:rPr>
              <a:t>causally depend on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dirty="0" smtClean="0"/>
              <a:t>, as there may be information from a that is propagated into b.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Vector clocks: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475298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Capturing</a:t>
            </a:r>
            <a:r>
              <a:rPr lang="en-US" altLang="zh-CN" dirty="0" smtClean="0"/>
              <a:t> potential </a:t>
            </a:r>
            <a:r>
              <a:rPr lang="en-US" altLang="zh-CN" dirty="0" smtClean="0">
                <a:solidFill>
                  <a:srgbClr val="FF0000"/>
                </a:solidFill>
              </a:rPr>
              <a:t>causality</a:t>
            </a:r>
            <a:r>
              <a:rPr lang="en-US" altLang="zh-CN" dirty="0" smtClean="0"/>
              <a:t> when exchanging messages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 l="421" b="768"/>
          <a:stretch>
            <a:fillRect/>
          </a:stretch>
        </p:blipFill>
        <p:spPr bwMode="auto">
          <a:xfrm>
            <a:off x="458784" y="1785926"/>
            <a:ext cx="3627987" cy="1983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3"/>
          <a:srcRect r="406"/>
          <a:stretch>
            <a:fillRect/>
          </a:stretch>
        </p:blipFill>
        <p:spPr bwMode="auto">
          <a:xfrm>
            <a:off x="5086903" y="1785926"/>
            <a:ext cx="3628501" cy="19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357694"/>
            <a:ext cx="83915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1643042" y="4078436"/>
            <a:ext cx="650085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 smtClean="0"/>
              <a:t> Note: </a:t>
            </a:r>
            <a:r>
              <a:rPr lang="en-US" altLang="zh-CN" sz="2000" dirty="0" smtClean="0"/>
              <a:t>without knowing the actual information contained in messages, it is not possible to state with certainty.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85918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(a)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388" y="378619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(b)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000760" y="5616788"/>
            <a:ext cx="500066" cy="312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86578" y="6000768"/>
            <a:ext cx="500066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 Note on Ordered Message Delivery (1)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6491064" cy="47525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Some </a:t>
            </a:r>
            <a:r>
              <a:rPr lang="en-US" altLang="zh-CN" u="sng" dirty="0" smtClean="0">
                <a:solidFill>
                  <a:srgbClr val="FF0000"/>
                </a:solidFill>
              </a:rPr>
              <a:t>middleware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systems provide </a:t>
            </a:r>
            <a:r>
              <a:rPr lang="en-US" altLang="zh-CN" dirty="0" smtClean="0">
                <a:solidFill>
                  <a:srgbClr val="FF0000"/>
                </a:solidFill>
              </a:rPr>
              <a:t>support for totally</a:t>
            </a:r>
            <a:r>
              <a:rPr lang="en-US" altLang="zh-CN" dirty="0" smtClean="0"/>
              <a:t>-ordered and </a:t>
            </a:r>
            <a:r>
              <a:rPr lang="en-US" altLang="zh-CN" dirty="0" smtClean="0">
                <a:solidFill>
                  <a:srgbClr val="FF0000"/>
                </a:solidFill>
              </a:rPr>
              <a:t>causally</a:t>
            </a:r>
            <a:r>
              <a:rPr lang="en-US" altLang="zh-CN" dirty="0" smtClean="0"/>
              <a:t>-ordered (reliable) multicasting.</a:t>
            </a:r>
          </a:p>
          <a:p>
            <a:r>
              <a:rPr lang="en-US" altLang="zh-CN" dirty="0" smtClean="0"/>
              <a:t>There has been some </a:t>
            </a:r>
            <a:r>
              <a:rPr lang="en-US" altLang="zh-CN" u="sng" dirty="0" smtClean="0">
                <a:solidFill>
                  <a:srgbClr val="0000FF"/>
                </a:solidFill>
              </a:rPr>
              <a:t>controversy</a:t>
            </a:r>
            <a:r>
              <a:rPr lang="en-US" altLang="zh-CN" dirty="0" smtClean="0"/>
              <a:t> (until today) </a:t>
            </a:r>
          </a:p>
          <a:p>
            <a:pPr lvl="1"/>
            <a:r>
              <a:rPr lang="en-US" altLang="zh-CN" dirty="0" smtClean="0"/>
              <a:t>whether such support should be provided as part of the message-communication layer, </a:t>
            </a:r>
          </a:p>
          <a:p>
            <a:pPr lvl="1"/>
            <a:r>
              <a:rPr lang="en-US" altLang="zh-CN" dirty="0" smtClean="0"/>
              <a:t>or whether applications should handle ordering.</a:t>
            </a:r>
          </a:p>
          <a:p>
            <a:r>
              <a:rPr lang="en-US" altLang="zh-CN" dirty="0" smtClean="0"/>
              <a:t>The arguments still hold today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149080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0166" y="5500702"/>
            <a:ext cx="6000792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 smtClean="0"/>
              <a:t>Coordination</a:t>
            </a:r>
            <a:endParaRPr lang="zh-CN" altLang="en-US" sz="4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Synchronization and Coordination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935480"/>
            <a:ext cx="8643998" cy="438912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Process synchronization: </a:t>
            </a:r>
            <a:r>
              <a:rPr lang="en-US" altLang="zh-CN" dirty="0" smtClean="0"/>
              <a:t>one process waits for another to complete its operation.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 synchronization:</a:t>
            </a:r>
            <a:r>
              <a:rPr lang="en-US" altLang="zh-CN" dirty="0" smtClean="0"/>
              <a:t>  is to ensure that two sets of data are the </a:t>
            </a:r>
            <a:r>
              <a:rPr lang="en-US" altLang="zh-CN" dirty="0" smtClean="0">
                <a:solidFill>
                  <a:srgbClr val="0070C0"/>
                </a:solidFill>
              </a:rPr>
              <a:t>same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 goal of </a:t>
            </a:r>
            <a:r>
              <a:rPr lang="en-US" altLang="zh-CN" dirty="0" smtClean="0">
                <a:solidFill>
                  <a:srgbClr val="FF0000"/>
                </a:solidFill>
              </a:rPr>
              <a:t>coordination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olidFill>
                  <a:srgbClr val="0070C0"/>
                </a:solidFill>
              </a:rPr>
              <a:t>to manage the interactions and dependencies</a:t>
            </a:r>
            <a:r>
              <a:rPr lang="en-US" altLang="zh-CN" dirty="0" smtClean="0"/>
              <a:t> between activities in a distributed system.</a:t>
            </a:r>
          </a:p>
          <a:p>
            <a:r>
              <a:rPr lang="en-US" altLang="zh-CN" b="1" dirty="0" smtClean="0"/>
              <a:t>Conclusion: </a:t>
            </a:r>
            <a:r>
              <a:rPr lang="en-US" altLang="zh-CN" dirty="0" smtClean="0"/>
              <a:t>coordination encapsulates synchronization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5643578"/>
            <a:ext cx="250033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synchronization</a:t>
            </a:r>
            <a:endParaRPr lang="zh-CN" altLang="en-US" sz="2400" dirty="0"/>
          </a:p>
        </p:txBody>
      </p:sp>
      <p:pic>
        <p:nvPicPr>
          <p:cNvPr id="1028" name="Picture 4" descr="Image result for coordination"/>
          <p:cNvPicPr>
            <a:picLocks noChangeAspect="1" noChangeArrowheads="1"/>
          </p:cNvPicPr>
          <p:nvPr/>
        </p:nvPicPr>
        <p:blipFill>
          <a:blip r:embed="rId2"/>
          <a:srcRect t="13418" b="24600"/>
          <a:stretch>
            <a:fillRect/>
          </a:stretch>
        </p:blipFill>
        <p:spPr bwMode="auto">
          <a:xfrm>
            <a:off x="5643570" y="1000108"/>
            <a:ext cx="2714625" cy="997705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040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 Note on Ordered Message Delivery (2)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124744"/>
            <a:ext cx="8643998" cy="5400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sz="2200" dirty="0" smtClean="0"/>
              <a:t>Two main </a:t>
            </a:r>
            <a:r>
              <a:rPr lang="en-US" altLang="zh-CN" sz="2200" dirty="0" smtClean="0">
                <a:solidFill>
                  <a:srgbClr val="0000FF"/>
                </a:solidFill>
              </a:rPr>
              <a:t>problems </a:t>
            </a:r>
            <a:r>
              <a:rPr lang="en-US" altLang="zh-CN" sz="2200" dirty="0" smtClean="0"/>
              <a:t>with letting the middleware deal with message ordering.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200" dirty="0" smtClean="0">
                <a:solidFill>
                  <a:srgbClr val="0000FF"/>
                </a:solidFill>
              </a:rPr>
              <a:t>Because middleware cannot tell what a message actually contains, only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potential causality</a:t>
            </a:r>
            <a:r>
              <a:rPr lang="en-US" altLang="zh-CN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0000FF"/>
                </a:solidFill>
              </a:rPr>
              <a:t>is captured.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altLang="zh-CN" sz="2000" dirty="0" smtClean="0"/>
              <a:t>E.g., two messages from the same sender that are completely independent will always be marked as causally related by the middleware layer.</a:t>
            </a:r>
          </a:p>
          <a:p>
            <a:pPr marL="880110" lvl="1" indent="-514350">
              <a:spcAft>
                <a:spcPts val="600"/>
              </a:spcAft>
            </a:pPr>
            <a:r>
              <a:rPr lang="en-US" altLang="zh-CN" sz="2000" dirty="0" smtClean="0"/>
              <a:t>This approach is </a:t>
            </a:r>
            <a:r>
              <a:rPr lang="en-US" altLang="zh-CN" sz="2000" u="sng" dirty="0" smtClean="0">
                <a:solidFill>
                  <a:srgbClr val="0070C0"/>
                </a:solidFill>
              </a:rPr>
              <a:t>overly restrictive </a:t>
            </a:r>
            <a:r>
              <a:rPr lang="en-US" altLang="zh-CN" sz="2000" dirty="0" smtClean="0"/>
              <a:t>and may lead to efficiency problem.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200" dirty="0" smtClean="0">
                <a:solidFill>
                  <a:srgbClr val="0000FF"/>
                </a:solidFill>
              </a:rPr>
              <a:t>Not all causality may be captured.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37892" name="Picture 4" descr="Image result for make a phone call  + clip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6588" y="4643446"/>
            <a:ext cx="1999270" cy="1857388"/>
          </a:xfrm>
          <a:prstGeom prst="rect">
            <a:avLst/>
          </a:prstGeom>
          <a:noFill/>
        </p:spPr>
      </p:pic>
      <p:sp>
        <p:nvSpPr>
          <p:cNvPr id="37894" name="AutoShape 6" descr="Image result for chat on board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6" name="AutoShape 8" descr="Image result for chat on board  +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7902" name="Picture 14" descr="Image result for bulletin board  + clip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786322"/>
            <a:ext cx="2647950" cy="1685926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2285984" y="52028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Alice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7818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Bob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00892" y="464344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Alice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 Note on Ordered Message Delivery (3)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28800"/>
            <a:ext cx="8572560" cy="46958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b="1" dirty="0" smtClean="0"/>
              <a:t>End-to-end argument </a:t>
            </a:r>
            <a:r>
              <a:rPr lang="en-US" altLang="zh-CN" dirty="0" smtClean="0"/>
              <a:t>(in systems design)</a:t>
            </a:r>
            <a:r>
              <a:rPr lang="en-US" altLang="zh-CN" b="1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Ordering issues</a:t>
            </a:r>
            <a:r>
              <a:rPr lang="en-US" altLang="zh-CN" dirty="0" smtClean="0"/>
              <a:t>, like many other application-specific communication issues, </a:t>
            </a:r>
            <a:r>
              <a:rPr lang="en-US" altLang="zh-CN" dirty="0" smtClean="0">
                <a:solidFill>
                  <a:srgbClr val="FF0000"/>
                </a:solidFill>
              </a:rPr>
              <a:t>can be solved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by looking at the application</a:t>
            </a:r>
            <a:r>
              <a:rPr lang="en-US" altLang="zh-CN" dirty="0" smtClean="0"/>
              <a:t> for which communication is taking place.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Drawback</a:t>
            </a:r>
            <a:r>
              <a:rPr lang="en-US" altLang="zh-CN" dirty="0" smtClean="0"/>
              <a:t> of </a:t>
            </a:r>
            <a:r>
              <a:rPr lang="en-US" altLang="zh-CN" dirty="0" smtClean="0">
                <a:solidFill>
                  <a:srgbClr val="0070C0"/>
                </a:solidFill>
              </a:rPr>
              <a:t>having only application-level solution</a:t>
            </a:r>
            <a:r>
              <a:rPr lang="en-US" altLang="zh-CN" dirty="0" smtClean="0"/>
              <a:t>: a developer is forced to concentrate on issues that do not immediately relate to the core functionality of the application.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E.g., </a:t>
            </a:r>
            <a:r>
              <a:rPr lang="en-US" altLang="zh-CN" dirty="0" smtClean="0">
                <a:solidFill>
                  <a:srgbClr val="FF0000"/>
                </a:solidFill>
              </a:rPr>
              <a:t>ordering may not be</a:t>
            </a:r>
            <a:r>
              <a:rPr lang="en-US" altLang="zh-CN" dirty="0" smtClean="0"/>
              <a:t> the most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important </a:t>
            </a:r>
            <a:r>
              <a:rPr lang="en-US" altLang="zh-CN" dirty="0" smtClean="0"/>
              <a:t>problem when developing a messaging system such as an electronic bulletin board.</a:t>
            </a:r>
          </a:p>
          <a:p>
            <a:pPr>
              <a:spcAft>
                <a:spcPts val="600"/>
              </a:spcAft>
            </a:pPr>
            <a:r>
              <a:rPr lang="en-US" altLang="zh-CN" b="1" dirty="0" smtClean="0"/>
              <a:t>Conclusion:</a:t>
            </a:r>
            <a:r>
              <a:rPr lang="en-US" altLang="zh-CN" dirty="0" smtClean="0"/>
              <a:t> In this case, having an </a:t>
            </a:r>
            <a:r>
              <a:rPr lang="en-US" altLang="zh-CN" dirty="0" smtClean="0">
                <a:solidFill>
                  <a:srgbClr val="FF0000"/>
                </a:solidFill>
              </a:rPr>
              <a:t>underlying communication layer </a:t>
            </a:r>
            <a:r>
              <a:rPr lang="en-US" altLang="zh-CN" dirty="0" smtClean="0"/>
              <a:t>handle ordering may be more </a:t>
            </a:r>
            <a:r>
              <a:rPr lang="en-US" altLang="zh-CN" dirty="0" smtClean="0">
                <a:solidFill>
                  <a:srgbClr val="FF0000"/>
                </a:solidFill>
              </a:rPr>
              <a:t>convenient. </a:t>
            </a:r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Clock synchronization</a:t>
            </a:r>
          </a:p>
          <a:p>
            <a:r>
              <a:rPr lang="en-US" altLang="zh-CN" dirty="0" smtClean="0"/>
              <a:t>Logical clocks</a:t>
            </a:r>
          </a:p>
          <a:p>
            <a:r>
              <a:rPr lang="en-US" altLang="zh-CN" dirty="0" smtClean="0"/>
              <a:t>Mutual Exclusion</a:t>
            </a:r>
          </a:p>
          <a:p>
            <a:r>
              <a:rPr lang="en-GB" altLang="zh-CN" dirty="0" smtClean="0"/>
              <a:t>Election algorithms</a:t>
            </a:r>
          </a:p>
          <a:p>
            <a:r>
              <a:rPr lang="en-GB" altLang="zh-CN" dirty="0" smtClean="0"/>
              <a:t>Location systems</a:t>
            </a:r>
            <a:endParaRPr lang="en-US" altLang="zh-CN" dirty="0" smtClean="0"/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77072"/>
            <a:ext cx="24717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 6 – Synchronization: Outline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170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Problem: </a:t>
            </a:r>
            <a:r>
              <a:rPr lang="en-US" altLang="zh-CN" sz="2400" dirty="0" smtClean="0"/>
              <a:t>A number of processes in a distributed system want </a:t>
            </a:r>
            <a:r>
              <a:rPr lang="en-US" altLang="zh-CN" sz="2400" dirty="0" smtClean="0">
                <a:solidFill>
                  <a:srgbClr val="FF0000"/>
                </a:solidFill>
              </a:rPr>
              <a:t>exclusive access </a:t>
            </a:r>
            <a:r>
              <a:rPr lang="en-US" altLang="zh-CN" sz="2400" dirty="0" smtClean="0"/>
              <a:t>to some resource. </a:t>
            </a:r>
          </a:p>
          <a:p>
            <a:pPr lvl="1"/>
            <a:r>
              <a:rPr lang="en-GB" altLang="zh-CN" sz="2000" dirty="0" smtClean="0"/>
              <a:t>To prevent concurrent accesses corrupt the resource, or make it inconsistent, solutions are need to grant mutual exclusive access by processes. </a:t>
            </a:r>
          </a:p>
          <a:p>
            <a:pPr>
              <a:spcBef>
                <a:spcPts val="1200"/>
              </a:spcBef>
              <a:buNone/>
            </a:pPr>
            <a:r>
              <a:rPr lang="en-GB" altLang="zh-CN" sz="2400" b="1" dirty="0" smtClean="0"/>
              <a:t>Two different categories of distributed mutual exclusion algorithm: </a:t>
            </a:r>
          </a:p>
          <a:p>
            <a:r>
              <a:rPr lang="en-GB" altLang="zh-CN" sz="2000" dirty="0" smtClean="0"/>
              <a:t>Permission-based approach</a:t>
            </a:r>
          </a:p>
          <a:p>
            <a:r>
              <a:rPr lang="en-GB" altLang="zh-CN" sz="2000" dirty="0" smtClean="0"/>
              <a:t>Token-based solutions 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dirty="0" smtClean="0"/>
              <a:t>Basic solutions 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000" dirty="0" smtClean="0"/>
              <a:t>Via </a:t>
            </a:r>
            <a:r>
              <a:rPr lang="en-US" altLang="zh-CN" sz="2000" dirty="0" smtClean="0">
                <a:solidFill>
                  <a:srgbClr val="0000FF"/>
                </a:solidFill>
              </a:rPr>
              <a:t>a centralized server</a:t>
            </a:r>
            <a:r>
              <a:rPr lang="en-US" altLang="zh-CN" sz="2000" dirty="0" smtClean="0"/>
              <a:t>. 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Completely decentralized</a:t>
            </a:r>
            <a:r>
              <a:rPr lang="en-US" altLang="zh-CN" sz="2000" dirty="0" smtClean="0"/>
              <a:t>, using a peer-to-peer system.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Completely distributed</a:t>
            </a:r>
            <a:r>
              <a:rPr lang="en-US" altLang="zh-CN" sz="2000" dirty="0" smtClean="0"/>
              <a:t>, with no topology imposed.</a:t>
            </a:r>
          </a:p>
          <a:p>
            <a:r>
              <a:rPr lang="en-US" altLang="zh-CN" sz="2000" dirty="0" smtClean="0"/>
              <a:t>Completely distributed along a </a:t>
            </a:r>
            <a:r>
              <a:rPr lang="en-US" altLang="zh-CN" sz="2000" dirty="0" smtClean="0">
                <a:solidFill>
                  <a:srgbClr val="0000FF"/>
                </a:solidFill>
              </a:rPr>
              <a:t>(logical) ring</a:t>
            </a:r>
            <a:r>
              <a:rPr lang="en-US" altLang="zh-CN" sz="2000" dirty="0" smtClean="0"/>
              <a:t>.</a:t>
            </a:r>
            <a:endParaRPr lang="zh-CN" altLang="en-US" sz="20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4712"/>
          </a:xfrm>
        </p:spPr>
        <p:txBody>
          <a:bodyPr/>
          <a:lstStyle/>
          <a:p>
            <a:r>
              <a:rPr lang="en-US" altLang="zh-CN" dirty="0" smtClean="0"/>
              <a:t>Mutual Exclusion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3717032"/>
            <a:ext cx="1945958" cy="150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大括号 7"/>
          <p:cNvSpPr/>
          <p:nvPr/>
        </p:nvSpPr>
        <p:spPr>
          <a:xfrm>
            <a:off x="395536" y="5013176"/>
            <a:ext cx="216024" cy="9361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52704"/>
          </a:xfrm>
        </p:spPr>
        <p:txBody>
          <a:bodyPr/>
          <a:lstStyle/>
          <a:p>
            <a:r>
              <a:rPr lang="en-GB" altLang="zh-CN" dirty="0" smtClean="0"/>
              <a:t>A Centralized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1205488"/>
          </a:xfrm>
        </p:spPr>
        <p:txBody>
          <a:bodyPr>
            <a:normAutofit fontScale="77500" lnSpcReduction="20000"/>
          </a:bodyPr>
          <a:lstStyle/>
          <a:p>
            <a:r>
              <a:rPr lang="en-GB" altLang="zh-CN" dirty="0" smtClean="0"/>
              <a:t>One process is elected as the </a:t>
            </a:r>
            <a:r>
              <a:rPr lang="en-GB" altLang="zh-CN" dirty="0" smtClean="0">
                <a:solidFill>
                  <a:srgbClr val="0070C0"/>
                </a:solidFill>
              </a:rPr>
              <a:t>coordinator</a:t>
            </a:r>
          </a:p>
          <a:p>
            <a:r>
              <a:rPr lang="en-US" altLang="zh-CN" dirty="0" smtClean="0"/>
              <a:t>Whenever a process wants to access a shared resource, it sends a request message to the coordinator, asking for permission.</a:t>
            </a:r>
          </a:p>
          <a:p>
            <a:r>
              <a:rPr lang="en-US" altLang="zh-CN" dirty="0" smtClean="0"/>
              <a:t>The exact method used to deny permission is </a:t>
            </a:r>
            <a:r>
              <a:rPr lang="en-US" altLang="zh-CN" dirty="0" smtClean="0">
                <a:solidFill>
                  <a:srgbClr val="FF0000"/>
                </a:solidFill>
              </a:rPr>
              <a:t>system dependent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3" y="2492896"/>
            <a:ext cx="6634163" cy="227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23528" y="4725144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asks the coordinator for permission to access a shared resource. Permission is granted.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5816" y="4725144"/>
            <a:ext cx="316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2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then asks permission to access the same resource. The coordinator does not reply which blocks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Alternatively</a:t>
            </a:r>
            <a:r>
              <a:rPr lang="en-US" altLang="zh-CN" dirty="0" smtClean="0">
                <a:ea typeface="宋体" charset="-122"/>
              </a:rPr>
              <a:t> replying “permission denied”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72200" y="4725144"/>
            <a:ext cx="2448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When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releases the resource, it tells the coordinator, which then replies to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.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Decentralized Algorithm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Principle: </a:t>
            </a:r>
            <a:r>
              <a:rPr lang="en-US" altLang="zh-CN" dirty="0" smtClean="0"/>
              <a:t>Assume every resource is replicated</a:t>
            </a:r>
            <a:r>
              <a:rPr lang="en-US" altLang="zh-CN" dirty="0" smtClean="0">
                <a:solidFill>
                  <a:srgbClr val="0000FF"/>
                </a:solidFill>
              </a:rPr>
              <a:t> n </a:t>
            </a:r>
            <a:r>
              <a:rPr lang="en-US" altLang="zh-CN" dirty="0" smtClean="0"/>
              <a:t>times, with each replica having its own coordinator </a:t>
            </a:r>
            <a:r>
              <a:rPr lang="en-US" altLang="zh-CN" dirty="0" smtClean="0">
                <a:sym typeface="Wingdings 3"/>
              </a:rPr>
              <a:t></a:t>
            </a:r>
            <a:r>
              <a:rPr lang="en-US" altLang="zh-CN" dirty="0" smtClean="0"/>
              <a:t> access requires a </a:t>
            </a:r>
            <a:r>
              <a:rPr lang="en-US" altLang="zh-CN" dirty="0" smtClean="0">
                <a:solidFill>
                  <a:srgbClr val="0000FF"/>
                </a:solidFill>
              </a:rPr>
              <a:t>majority vote </a:t>
            </a:r>
            <a:r>
              <a:rPr lang="en-US" altLang="zh-CN" dirty="0" smtClean="0"/>
              <a:t>from </a:t>
            </a:r>
            <a:r>
              <a:rPr lang="en-US" altLang="zh-CN" i="1" dirty="0" smtClean="0">
                <a:solidFill>
                  <a:srgbClr val="FF0000"/>
                </a:solidFill>
              </a:rPr>
              <a:t>m &gt; n/2 </a:t>
            </a:r>
            <a:r>
              <a:rPr lang="en-US" altLang="zh-CN" dirty="0" smtClean="0"/>
              <a:t>coordinators. A </a:t>
            </a:r>
            <a:r>
              <a:rPr lang="en-US" altLang="zh-CN" dirty="0" smtClean="0">
                <a:solidFill>
                  <a:srgbClr val="0000FF"/>
                </a:solidFill>
              </a:rPr>
              <a:t>coordinator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always responds </a:t>
            </a:r>
            <a:r>
              <a:rPr lang="en-US" altLang="zh-CN" dirty="0" smtClean="0"/>
              <a:t>immediately to a request.</a:t>
            </a:r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Assumption: </a:t>
            </a:r>
            <a:r>
              <a:rPr lang="en-US" altLang="zh-CN" dirty="0" smtClean="0"/>
              <a:t>When a coordinator crashes, it will recover quickly, but will have forgotten about permissions it had granted.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Problem:</a:t>
            </a:r>
            <a:r>
              <a:rPr lang="en-US" altLang="zh-CN" dirty="0" smtClean="0"/>
              <a:t> if many nodes want to access the same resource, it turns out that the utilization rapidly drops. </a:t>
            </a:r>
          </a:p>
          <a:p>
            <a:pPr lvl="1"/>
            <a:r>
              <a:rPr lang="en-US" altLang="zh-CN" dirty="0" smtClean="0"/>
              <a:t>There are so many nodes competing to get access that eventually no one is able to get enough votes leaving the resource unused.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 smtClean="0"/>
              <a:t>Issue: </a:t>
            </a:r>
            <a:r>
              <a:rPr lang="en-US" altLang="zh-CN" dirty="0" smtClean="0">
                <a:solidFill>
                  <a:srgbClr val="0070C0"/>
                </a:solidFill>
              </a:rPr>
              <a:t>How </a:t>
            </a:r>
            <a:r>
              <a:rPr lang="en-US" altLang="zh-CN" dirty="0" smtClean="0">
                <a:solidFill>
                  <a:srgbClr val="FF0000"/>
                </a:solidFill>
              </a:rPr>
              <a:t>robust</a:t>
            </a:r>
            <a:r>
              <a:rPr lang="en-US" altLang="zh-CN" dirty="0" smtClean="0">
                <a:solidFill>
                  <a:srgbClr val="0070C0"/>
                </a:solidFill>
              </a:rPr>
              <a:t> is this system? </a:t>
            </a:r>
          </a:p>
          <a:p>
            <a:pPr>
              <a:buNone/>
            </a:pPr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rgbClr val="0070C0"/>
                </a:solidFill>
              </a:rPr>
              <a:t>p = ∆t/T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denote the probability that a coordinator crashes and recovers (i.e., reset) in a period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∆t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while having 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 lifetime T </a:t>
            </a:r>
            <a:r>
              <a:rPr lang="en-US" altLang="zh-CN" dirty="0" smtClean="0">
                <a:sym typeface="Wingdings 3"/>
              </a:rPr>
              <a:t> </a:t>
            </a:r>
            <a:r>
              <a:rPr lang="en-US" altLang="zh-CN" dirty="0" smtClean="0"/>
              <a:t>probability  </a:t>
            </a:r>
            <a:r>
              <a:rPr lang="en-US" altLang="zh-CN" i="1" dirty="0" smtClean="0">
                <a:solidFill>
                  <a:srgbClr val="0070C0"/>
                </a:solidFill>
              </a:rPr>
              <a:t>p[k]</a:t>
            </a:r>
            <a:r>
              <a:rPr lang="en-US" altLang="zh-CN" dirty="0" smtClean="0"/>
              <a:t> that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out of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coordinators </a:t>
            </a:r>
            <a:r>
              <a:rPr lang="en-US" altLang="zh-CN" dirty="0" smtClean="0">
                <a:solidFill>
                  <a:srgbClr val="0000FF"/>
                </a:solidFill>
              </a:rPr>
              <a:t>reset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dirty="0" smtClean="0"/>
              <a:t>		</a:t>
            </a:r>
          </a:p>
          <a:p>
            <a:endParaRPr lang="pt-BR" altLang="zh-CN" dirty="0" smtClean="0"/>
          </a:p>
          <a:p>
            <a:endParaRPr lang="pt-BR" altLang="zh-CN" dirty="0" smtClean="0"/>
          </a:p>
          <a:p>
            <a:pPr>
              <a:buNone/>
            </a:pPr>
            <a:r>
              <a:rPr lang="pt-BR" altLang="zh-CN" dirty="0" smtClean="0"/>
              <a:t>With </a:t>
            </a:r>
            <a:r>
              <a:rPr lang="pt-BR" altLang="zh-CN" i="1" dirty="0" smtClean="0"/>
              <a:t>p = 0</a:t>
            </a:r>
            <a:r>
              <a:rPr lang="en-US" altLang="zh-CN" i="1" dirty="0" smtClean="0"/>
              <a:t>.</a:t>
            </a:r>
            <a:r>
              <a:rPr lang="pt-BR" altLang="zh-CN" i="1" dirty="0" smtClean="0"/>
              <a:t>001, n = 32, m = 0.75n, p</a:t>
            </a:r>
            <a:r>
              <a:rPr lang="pt-BR" altLang="zh-CN" i="1" baseline="-25000" dirty="0" smtClean="0"/>
              <a:t>v</a:t>
            </a:r>
            <a:r>
              <a:rPr lang="pt-BR" altLang="zh-CN" i="1" dirty="0" smtClean="0"/>
              <a:t> &lt; 10</a:t>
            </a:r>
            <a:r>
              <a:rPr lang="pt-BR" altLang="zh-CN" i="1" baseline="30000" dirty="0" smtClean="0"/>
              <a:t>-40 </a:t>
            </a:r>
          </a:p>
          <a:p>
            <a:pPr>
              <a:buNone/>
            </a:pPr>
            <a:endParaRPr lang="pt-BR" altLang="zh-CN" dirty="0" smtClean="0"/>
          </a:p>
          <a:p>
            <a:r>
              <a:rPr lang="pt-BR" altLang="zh-CN" dirty="0" smtClean="0"/>
              <a:t>This </a:t>
            </a:r>
            <a:r>
              <a:rPr lang="pt-BR" altLang="zh-CN" dirty="0" smtClean="0">
                <a:solidFill>
                  <a:srgbClr val="0070C0"/>
                </a:solidFill>
              </a:rPr>
              <a:t>probability </a:t>
            </a:r>
            <a:r>
              <a:rPr lang="pt-BR" altLang="zh-CN" dirty="0" smtClean="0"/>
              <a:t>is surely </a:t>
            </a:r>
            <a:r>
              <a:rPr lang="pt-BR" altLang="zh-CN" dirty="0" smtClean="0">
                <a:solidFill>
                  <a:srgbClr val="0070C0"/>
                </a:solidFill>
              </a:rPr>
              <a:t>smaller</a:t>
            </a:r>
            <a:r>
              <a:rPr lang="pt-BR" altLang="zh-CN" dirty="0" smtClean="0"/>
              <a:t> than the </a:t>
            </a:r>
            <a:r>
              <a:rPr lang="pt-BR" altLang="zh-CN" dirty="0" smtClean="0">
                <a:solidFill>
                  <a:srgbClr val="0070C0"/>
                </a:solidFill>
              </a:rPr>
              <a:t>availability</a:t>
            </a:r>
            <a:r>
              <a:rPr lang="pt-BR" altLang="zh-CN" dirty="0" smtClean="0"/>
              <a:t> </a:t>
            </a:r>
            <a:r>
              <a:rPr lang="pt-BR" altLang="zh-CN" dirty="0" smtClean="0">
                <a:solidFill>
                  <a:srgbClr val="0070C0"/>
                </a:solidFill>
              </a:rPr>
              <a:t>of any resource.</a:t>
            </a:r>
            <a:endParaRPr lang="pt-BR" altLang="zh-CN" baseline="30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Decentralized Algorithm (2)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69532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5220072" y="3068960"/>
            <a:ext cx="2808312" cy="1584176"/>
            <a:chOff x="5220072" y="3068960"/>
            <a:chExt cx="2808312" cy="1584176"/>
          </a:xfrm>
        </p:grpSpPr>
        <p:sp>
          <p:nvSpPr>
            <p:cNvPr id="8" name="矩形 7"/>
            <p:cNvSpPr/>
            <p:nvPr/>
          </p:nvSpPr>
          <p:spPr>
            <a:xfrm>
              <a:off x="5220072" y="3573016"/>
              <a:ext cx="2808312" cy="10801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164288" y="3068960"/>
              <a:ext cx="0" cy="5040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Distributed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95612"/>
            <a:ext cx="8858312" cy="173332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dirty="0" smtClean="0"/>
              <a:t>Principle: </a:t>
            </a:r>
            <a:r>
              <a:rPr lang="en-US" altLang="zh-CN" dirty="0" smtClean="0"/>
              <a:t>The same as </a:t>
            </a:r>
            <a:r>
              <a:rPr lang="en-US" altLang="zh-CN" dirty="0" err="1" smtClean="0"/>
              <a:t>Lamport</a:t>
            </a:r>
            <a:r>
              <a:rPr lang="en-US" altLang="zh-CN" dirty="0" smtClean="0"/>
              <a:t> except that acknowledgments are not sent. Instead, replies (i.e. grants) are sent only when</a:t>
            </a:r>
          </a:p>
          <a:p>
            <a:r>
              <a:rPr lang="en-US" altLang="zh-CN" dirty="0" smtClean="0"/>
              <a:t>The receiving process has no interest in the shared resource; or</a:t>
            </a:r>
          </a:p>
          <a:p>
            <a:r>
              <a:rPr lang="en-US" altLang="zh-CN" dirty="0" smtClean="0"/>
              <a:t>The receiving process is waiting for the resource, but has lower timestamp.</a:t>
            </a:r>
          </a:p>
          <a:p>
            <a:r>
              <a:rPr lang="en-US" altLang="zh-CN" dirty="0" smtClean="0"/>
              <a:t>In all other cases, reply is </a:t>
            </a:r>
            <a:r>
              <a:rPr lang="en-US" altLang="zh-CN" dirty="0" smtClean="0">
                <a:solidFill>
                  <a:srgbClr val="0000FF"/>
                </a:solidFill>
              </a:rPr>
              <a:t>deferred</a:t>
            </a:r>
            <a:r>
              <a:rPr lang="en-US" altLang="zh-CN" dirty="0" smtClean="0"/>
              <a:t>, implying some more local administration.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96952"/>
            <a:ext cx="6347460" cy="192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11560" y="5085184"/>
            <a:ext cx="2592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Two processes want to access a shared resource at the same moment.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75856" y="5085184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has the lowest 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timestamp, so it wins;</a:t>
            </a:r>
          </a:p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 is not interested in the resource.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8144" y="5085184"/>
            <a:ext cx="280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When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0</a:t>
            </a:r>
            <a:r>
              <a:rPr lang="en-US" altLang="zh-CN" dirty="0" smtClean="0">
                <a:ea typeface="宋体" charset="-122"/>
              </a:rPr>
              <a:t> is done, 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it sends an OK also, so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i="1" baseline="-25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can now go ahead.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3" y="3430741"/>
            <a:ext cx="6134100" cy="23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Token Ring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2592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Essence: </a:t>
            </a:r>
            <a:r>
              <a:rPr lang="en-US" altLang="zh-CN" sz="2400" dirty="0" smtClean="0"/>
              <a:t>Organize processes in a logical ring, and let a token be passed between them. The one that holds the token is allowed to enter the critical region (if it wants to).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Properties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of token-based solutions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sz="2400" b="1" dirty="0" smtClean="0"/>
              <a:t>Avoiding starvation</a:t>
            </a:r>
          </a:p>
          <a:p>
            <a:r>
              <a:rPr lang="en-US" altLang="zh-CN" sz="2400" b="1" dirty="0" smtClean="0"/>
              <a:t>Avoiding deadlocks</a:t>
            </a:r>
            <a:endParaRPr lang="zh-CN" altLang="en-US" sz="24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75657" y="5807005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An unordered group of processes on a network.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04049" y="5807005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A logical ring constructed in software.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 Comparison of the Four Algorithms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501008"/>
            <a:ext cx="8640960" cy="295232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The centralized algorithm is simplest and also most efficient.</a:t>
            </a:r>
          </a:p>
          <a:p>
            <a:r>
              <a:rPr lang="en-US" altLang="zh-CN" sz="2400" dirty="0" smtClean="0"/>
              <a:t>All algorithms </a:t>
            </a:r>
            <a:r>
              <a:rPr lang="en-US" altLang="zh-CN" sz="2400" dirty="0" smtClean="0">
                <a:solidFill>
                  <a:srgbClr val="0070C0"/>
                </a:solidFill>
              </a:rPr>
              <a:t>except the decentralized </a:t>
            </a:r>
            <a:r>
              <a:rPr lang="en-US" altLang="zh-CN" sz="2400" dirty="0" smtClean="0"/>
              <a:t>one </a:t>
            </a:r>
            <a:r>
              <a:rPr lang="en-US" altLang="zh-CN" sz="2400" u="sng" dirty="0" smtClean="0"/>
              <a:t>suffer badly </a:t>
            </a:r>
            <a:r>
              <a:rPr lang="en-US" altLang="zh-CN" sz="2400" dirty="0" smtClean="0"/>
              <a:t>in the event of </a:t>
            </a:r>
            <a:r>
              <a:rPr lang="en-US" altLang="zh-CN" sz="2400" u="sng" dirty="0" smtClean="0"/>
              <a:t>crashes</a:t>
            </a:r>
            <a:r>
              <a:rPr lang="en-US" altLang="zh-CN" sz="2400" dirty="0" smtClean="0"/>
              <a:t>. </a:t>
            </a:r>
          </a:p>
          <a:p>
            <a:pPr lvl="1"/>
            <a:r>
              <a:rPr lang="en-US" altLang="zh-CN" sz="2200" dirty="0" smtClean="0"/>
              <a:t>It is ironic that the distributed algorithms are even more sensitive to crashes than the centralized one. </a:t>
            </a:r>
          </a:p>
          <a:p>
            <a:pPr lvl="1"/>
            <a:r>
              <a:rPr lang="en-US" altLang="zh-CN" sz="2200" dirty="0" smtClean="0"/>
              <a:t>The decentralized algorithm is less sensitive to crashes, but processes may suffer from starvation and special measures are needed to guarantee efficiency.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4" descr="06-17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2436812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>
          <a:xfrm>
            <a:off x="7380312" y="1988840"/>
            <a:ext cx="792088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84168" y="2708920"/>
            <a:ext cx="792088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72400" y="3068960"/>
            <a:ext cx="792088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Clock Synchronization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en-GB" altLang="zh-CN" dirty="0" smtClean="0"/>
              <a:t>Physical clocks</a:t>
            </a:r>
          </a:p>
          <a:p>
            <a:r>
              <a:rPr lang="en-GB" altLang="zh-CN" dirty="0" smtClean="0"/>
              <a:t>Clock synchronization algorithms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005064"/>
            <a:ext cx="5638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Clock synchronization</a:t>
            </a:r>
          </a:p>
          <a:p>
            <a:r>
              <a:rPr lang="en-US" altLang="zh-CN" dirty="0" smtClean="0"/>
              <a:t>Logical clocks</a:t>
            </a:r>
          </a:p>
          <a:p>
            <a:r>
              <a:rPr lang="en-US" altLang="zh-CN" dirty="0" smtClean="0"/>
              <a:t>Mutual Exclusion</a:t>
            </a:r>
          </a:p>
          <a:p>
            <a:r>
              <a:rPr lang="en-GB" altLang="zh-CN" dirty="0" smtClean="0"/>
              <a:t>Election algorithms</a:t>
            </a:r>
          </a:p>
          <a:p>
            <a:r>
              <a:rPr lang="en-GB" altLang="zh-CN" dirty="0" smtClean="0"/>
              <a:t>Location systems</a:t>
            </a:r>
            <a:endParaRPr lang="en-US" altLang="zh-CN" dirty="0" smtClean="0"/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77072"/>
            <a:ext cx="24717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 6 – Synchronization: Outline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247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Election Algorithms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1401384"/>
            <a:ext cx="784887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Principle: </a:t>
            </a:r>
            <a:r>
              <a:rPr lang="en-US" altLang="zh-CN" sz="2400" dirty="0" smtClean="0"/>
              <a:t>An algorithm requires that some process acts as a </a:t>
            </a:r>
            <a:r>
              <a:rPr lang="en-US" altLang="zh-CN" sz="2400" dirty="0" smtClean="0">
                <a:solidFill>
                  <a:srgbClr val="FF0000"/>
                </a:solidFill>
              </a:rPr>
              <a:t>coordinator</a:t>
            </a:r>
            <a:r>
              <a:rPr lang="en-US" altLang="zh-CN" sz="2400" dirty="0" smtClean="0"/>
              <a:t>. How to select a coordinator </a:t>
            </a:r>
            <a:r>
              <a:rPr lang="en-US" altLang="zh-CN" sz="2400" dirty="0" smtClean="0">
                <a:solidFill>
                  <a:srgbClr val="0070C0"/>
                </a:solidFill>
              </a:rPr>
              <a:t>dynamically?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431101"/>
            <a:ext cx="784887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Note: </a:t>
            </a:r>
            <a:r>
              <a:rPr lang="en-US" altLang="zh-CN" sz="2400" dirty="0" smtClean="0"/>
              <a:t>In many systems the coordinator is chosen by hand (e.g. file servers). This leads to centralized solutions </a:t>
            </a:r>
            <a:r>
              <a:rPr lang="en-US" altLang="zh-CN" sz="2400" b="1" dirty="0" smtClean="0"/>
              <a:t>→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single point of failure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67544" y="3830150"/>
            <a:ext cx="784887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Question:  </a:t>
            </a:r>
            <a:r>
              <a:rPr lang="en-US" altLang="zh-CN" sz="2400" dirty="0" smtClean="0"/>
              <a:t>If a coordinator is chosen dynamically, to what extent can we speak about a centralized or distributed solution?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67544" y="5229200"/>
            <a:ext cx="7848872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 smtClean="0"/>
              <a:t>Question: </a:t>
            </a:r>
            <a:r>
              <a:rPr lang="en-US" altLang="zh-CN" sz="2400" dirty="0" smtClean="0"/>
              <a:t>Is a fully distributed solution, i.e. one without a coordinator, always more robust than any centralized/coordinated solution?</a:t>
            </a:r>
            <a:endParaRPr lang="zh-CN" altLang="en-US" sz="2400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0" y="0"/>
            <a:ext cx="21907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US" altLang="zh-CN" dirty="0" smtClean="0"/>
              <a:t>The Bully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5252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b="1" dirty="0" smtClean="0"/>
              <a:t>Principle: </a:t>
            </a:r>
            <a:r>
              <a:rPr lang="en-US" altLang="zh-CN" dirty="0" smtClean="0"/>
              <a:t>Each process has an associated priority (weight). </a:t>
            </a:r>
            <a:r>
              <a:rPr lang="en-US" altLang="zh-CN" dirty="0" smtClean="0">
                <a:solidFill>
                  <a:srgbClr val="FF0000"/>
                </a:solidFill>
              </a:rPr>
              <a:t>The process with the highest priority </a:t>
            </a:r>
            <a:r>
              <a:rPr lang="en-US" altLang="zh-CN" dirty="0" smtClean="0"/>
              <a:t>should always be </a:t>
            </a:r>
            <a:r>
              <a:rPr lang="en-US" altLang="zh-CN" dirty="0" smtClean="0">
                <a:solidFill>
                  <a:srgbClr val="FF0000"/>
                </a:solidFill>
              </a:rPr>
              <a:t>elected as the coordinator</a:t>
            </a:r>
            <a:r>
              <a:rPr lang="en-US" altLang="zh-CN" dirty="0" smtClean="0"/>
              <a:t>. </a:t>
            </a:r>
          </a:p>
          <a:p>
            <a:pPr>
              <a:spcAft>
                <a:spcPts val="60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Issue: </a:t>
            </a:r>
            <a:r>
              <a:rPr lang="en-US" altLang="zh-CN" dirty="0" smtClean="0"/>
              <a:t>How do we find the heaviest process?</a:t>
            </a:r>
          </a:p>
          <a:p>
            <a:pPr>
              <a:spcAft>
                <a:spcPts val="600"/>
              </a:spcAft>
            </a:pPr>
            <a:r>
              <a:rPr lang="en-US" altLang="zh-CN" u="sng" dirty="0" smtClean="0"/>
              <a:t>Any process </a:t>
            </a:r>
            <a:r>
              <a:rPr lang="en-US" altLang="zh-CN" dirty="0" smtClean="0"/>
              <a:t>can just </a:t>
            </a:r>
            <a:r>
              <a:rPr lang="en-US" altLang="zh-CN" u="sng" dirty="0" smtClean="0"/>
              <a:t>start an election </a:t>
            </a:r>
            <a:r>
              <a:rPr lang="en-US" altLang="zh-CN" dirty="0" smtClean="0"/>
              <a:t>by sending an </a:t>
            </a:r>
            <a:r>
              <a:rPr lang="en-US" altLang="zh-CN" dirty="0" smtClean="0">
                <a:solidFill>
                  <a:srgbClr val="0070C0"/>
                </a:solidFill>
              </a:rPr>
              <a:t>election message </a:t>
            </a:r>
            <a:r>
              <a:rPr lang="en-US" altLang="zh-CN" dirty="0" smtClean="0"/>
              <a:t>to all other processes (assuming you don’t know the weights of the others).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If a process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heavy</a:t>
            </a:r>
            <a:r>
              <a:rPr lang="en-US" altLang="zh-CN" dirty="0" smtClean="0"/>
              <a:t> receives an election message from a lighter process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light</a:t>
            </a:r>
            <a:r>
              <a:rPr lang="en-US" altLang="zh-CN" dirty="0" smtClean="0"/>
              <a:t>, it sends a </a:t>
            </a:r>
            <a:r>
              <a:rPr lang="en-US" altLang="zh-CN" dirty="0" smtClean="0">
                <a:solidFill>
                  <a:srgbClr val="0070C0"/>
                </a:solidFill>
              </a:rPr>
              <a:t>take-over message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light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light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is out of the race.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If a process doesn’t get a </a:t>
            </a:r>
            <a:r>
              <a:rPr lang="en-US" altLang="zh-CN" dirty="0" smtClean="0">
                <a:solidFill>
                  <a:srgbClr val="0070C0"/>
                </a:solidFill>
              </a:rPr>
              <a:t>take-over message </a:t>
            </a:r>
            <a:r>
              <a:rPr lang="en-US" altLang="zh-CN" dirty="0" smtClean="0"/>
              <a:t>back, it wins, and sends a </a:t>
            </a:r>
            <a:r>
              <a:rPr lang="en-US" altLang="zh-CN" dirty="0" smtClean="0">
                <a:solidFill>
                  <a:srgbClr val="0070C0"/>
                </a:solidFill>
              </a:rPr>
              <a:t>victory message </a:t>
            </a:r>
            <a:r>
              <a:rPr lang="en-US" altLang="zh-CN" dirty="0" smtClean="0"/>
              <a:t>to all other processes.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-18256"/>
            <a:ext cx="6059016" cy="1143000"/>
          </a:xfrm>
        </p:spPr>
        <p:txBody>
          <a:bodyPr/>
          <a:lstStyle/>
          <a:p>
            <a:r>
              <a:rPr lang="en-US" altLang="zh-CN" dirty="0" smtClean="0"/>
              <a:t>Election by Bullying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1029" y="1052736"/>
            <a:ext cx="582739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79512" y="5696206"/>
            <a:ext cx="878497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(a) Process 4 holds an  election. 	  (b) Processes 5 and 6 respond, telling 4 to stop. 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(c) Now 5 and 6 each hold an election. (d) Process 6 tells 5 to stop. 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ea typeface="宋体" charset="-122"/>
              </a:rPr>
              <a:t>(e) Process 6 wins and tells everyone.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Election in A 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altLang="zh-CN" b="1" dirty="0" smtClean="0"/>
              <a:t>Principle: </a:t>
            </a:r>
            <a:r>
              <a:rPr lang="en-US" altLang="zh-CN" dirty="0" smtClean="0"/>
              <a:t>Process priority is obtained by organizing processes into a (logical) ring. </a:t>
            </a:r>
            <a:r>
              <a:rPr lang="en-US" altLang="zh-CN" dirty="0" smtClean="0">
                <a:solidFill>
                  <a:srgbClr val="FF0000"/>
                </a:solidFill>
              </a:rPr>
              <a:t>Process with the highest priority</a:t>
            </a:r>
            <a:r>
              <a:rPr lang="en-US" altLang="zh-CN" dirty="0" smtClean="0"/>
              <a:t> should be </a:t>
            </a:r>
            <a:r>
              <a:rPr lang="en-US" altLang="zh-CN" dirty="0" smtClean="0">
                <a:solidFill>
                  <a:srgbClr val="FF0000"/>
                </a:solidFill>
              </a:rPr>
              <a:t>elected as coordinator</a:t>
            </a:r>
            <a:r>
              <a:rPr lang="en-US" altLang="zh-CN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altLang="zh-CN" u="sng" dirty="0" smtClean="0"/>
              <a:t>Any process can start an election </a:t>
            </a:r>
            <a:r>
              <a:rPr lang="en-US" altLang="zh-CN" dirty="0" smtClean="0"/>
              <a:t>by sending an </a:t>
            </a:r>
            <a:r>
              <a:rPr lang="en-US" altLang="zh-CN" dirty="0" smtClean="0">
                <a:solidFill>
                  <a:srgbClr val="0070C0"/>
                </a:solidFill>
              </a:rPr>
              <a:t>election message</a:t>
            </a:r>
            <a:r>
              <a:rPr lang="en-US" altLang="zh-CN" dirty="0" smtClean="0"/>
              <a:t> to its successor. If a successor is down, the message is passed on to the next successor.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If a message is passed on, the sender adds itself to the list. When it gets back to the initiator, everyone had a chance to make its presence known.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The initiator sends a coordinator message around the ring containing a list of all living processes. </a:t>
            </a:r>
            <a:r>
              <a:rPr lang="en-US" altLang="zh-CN" u="sng" dirty="0" smtClean="0"/>
              <a:t>The one with the highest priority is elected as coordinator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4" descr="06-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460" y="0"/>
            <a:ext cx="4320540" cy="2099310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Superpeer</a:t>
            </a:r>
            <a:r>
              <a:rPr lang="en-US" altLang="zh-CN" dirty="0" smtClean="0"/>
              <a:t> 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47728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Issue: </a:t>
            </a:r>
            <a:r>
              <a:rPr lang="en-US" altLang="zh-CN" dirty="0" smtClean="0"/>
              <a:t>How can we select </a:t>
            </a:r>
            <a:r>
              <a:rPr lang="en-US" altLang="zh-CN" dirty="0" err="1" smtClean="0"/>
              <a:t>superpeers</a:t>
            </a:r>
            <a:r>
              <a:rPr lang="en-US" altLang="zh-CN" dirty="0" smtClean="0"/>
              <a:t> such that:</a:t>
            </a:r>
          </a:p>
          <a:p>
            <a:r>
              <a:rPr lang="en-US" altLang="zh-CN" dirty="0" smtClean="0"/>
              <a:t>Normal nodes have low-latency access to </a:t>
            </a:r>
            <a:r>
              <a:rPr lang="en-US" altLang="zh-CN" dirty="0" err="1" smtClean="0"/>
              <a:t>superpeers</a:t>
            </a:r>
            <a:endParaRPr lang="en-US" altLang="zh-CN" dirty="0" smtClean="0"/>
          </a:p>
          <a:p>
            <a:r>
              <a:rPr lang="en-US" altLang="zh-CN" dirty="0" err="1" smtClean="0"/>
              <a:t>Superpeers</a:t>
            </a:r>
            <a:r>
              <a:rPr lang="en-US" altLang="zh-CN" dirty="0" smtClean="0"/>
              <a:t> are evenly distributed across the overlay network</a:t>
            </a:r>
          </a:p>
          <a:p>
            <a:r>
              <a:rPr lang="en-US" altLang="zh-CN" dirty="0" smtClean="0"/>
              <a:t>There is be a predefined fraction of </a:t>
            </a:r>
            <a:r>
              <a:rPr lang="en-US" altLang="zh-CN" dirty="0" err="1" smtClean="0"/>
              <a:t>superpeers</a:t>
            </a:r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 err="1" smtClean="0"/>
              <a:t>superpeer</a:t>
            </a:r>
            <a:r>
              <a:rPr lang="en-US" altLang="zh-CN" dirty="0" smtClean="0"/>
              <a:t> should not need to serve more than a fixed number of normal nodes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6062" y="0"/>
            <a:ext cx="2547938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Clock synchronization</a:t>
            </a:r>
          </a:p>
          <a:p>
            <a:r>
              <a:rPr lang="en-US" altLang="zh-CN" dirty="0" smtClean="0"/>
              <a:t>Logical clocks</a:t>
            </a:r>
          </a:p>
          <a:p>
            <a:r>
              <a:rPr lang="en-US" altLang="zh-CN" dirty="0" smtClean="0"/>
              <a:t>Mutual Exclusion</a:t>
            </a:r>
          </a:p>
          <a:p>
            <a:r>
              <a:rPr lang="en-GB" altLang="zh-CN" dirty="0" smtClean="0"/>
              <a:t>Election algorithms</a:t>
            </a:r>
            <a:endParaRPr lang="en-US" altLang="zh-CN" dirty="0" smtClean="0"/>
          </a:p>
          <a:p>
            <a:r>
              <a:rPr lang="en-US" altLang="zh-CN" dirty="0" smtClean="0"/>
              <a:t>Location systems</a:t>
            </a:r>
          </a:p>
          <a:p>
            <a:r>
              <a:rPr lang="en-US" altLang="zh-CN" dirty="0" smtClean="0"/>
              <a:t>Summary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077072"/>
            <a:ext cx="24717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 6 – Synchronization: Outline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Distributed Systems Unit 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377690"/>
            <a:ext cx="3807142" cy="2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2704"/>
          </a:xfrm>
        </p:spPr>
        <p:txBody>
          <a:bodyPr>
            <a:normAutofit/>
          </a:bodyPr>
          <a:lstStyle/>
          <a:p>
            <a:r>
              <a:rPr lang="en-GB" altLang="zh-CN" sz="4000" dirty="0" smtClean="0"/>
              <a:t>Global Positioning System (GPS) [1]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13352"/>
            <a:ext cx="8229600" cy="9474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Basic idea: </a:t>
            </a:r>
            <a:r>
              <a:rPr lang="en-US" altLang="zh-CN" dirty="0" smtClean="0"/>
              <a:t>You can get an </a:t>
            </a:r>
            <a:r>
              <a:rPr lang="en-US" altLang="zh-CN" dirty="0" smtClean="0">
                <a:solidFill>
                  <a:srgbClr val="FF0000"/>
                </a:solidFill>
              </a:rPr>
              <a:t>accurate account of time </a:t>
            </a:r>
            <a:r>
              <a:rPr lang="en-US" altLang="zh-CN" dirty="0" smtClean="0"/>
              <a:t>as a </a:t>
            </a:r>
            <a:r>
              <a:rPr lang="en-US" altLang="zh-CN" dirty="0" smtClean="0">
                <a:solidFill>
                  <a:srgbClr val="FF0000"/>
                </a:solidFill>
              </a:rPr>
              <a:t>side-effect</a:t>
            </a:r>
            <a:r>
              <a:rPr lang="en-US" altLang="zh-CN" dirty="0" smtClean="0"/>
              <a:t> of GPS.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2132856"/>
            <a:ext cx="8640960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zh-CN" sz="2200" dirty="0" smtClean="0"/>
              <a:t> GPS uses satellites each circulating in an orbit at a height of approximately 20,000 km.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zh-CN" sz="2200" dirty="0" smtClean="0"/>
              <a:t> Each satellite has up to four atomic clocks, regularly calibrated from special stations on Earth. A satellite continuously </a:t>
            </a:r>
            <a:r>
              <a:rPr lang="en-US" altLang="zh-CN" sz="2200" u="sng" dirty="0" smtClean="0"/>
              <a:t>broadcasts its position, and time stamps </a:t>
            </a:r>
            <a:r>
              <a:rPr lang="en-US" altLang="zh-CN" sz="2200" dirty="0" smtClean="0"/>
              <a:t>each message with its local time.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altLang="zh-CN" sz="2200" dirty="0" smtClean="0"/>
              <a:t> This broadcasting allows every receiver on Earth to accurately compute its own position</a:t>
            </a:r>
            <a:endParaRPr lang="zh-CN" alt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14448"/>
            <a:ext cx="304800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220072" y="55172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sat1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58772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sat2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288" y="4581128"/>
            <a:ext cx="197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Comic Sans MS" pitchFamily="66" charset="0"/>
              </a:rPr>
              <a:t>X-axis represents a straight line along the Earth’s surface at sea level</a:t>
            </a:r>
            <a:endParaRPr lang="zh-CN" altLang="en-US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GPS [2]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Problem</a:t>
            </a:r>
          </a:p>
          <a:p>
            <a:pPr>
              <a:buNone/>
            </a:pPr>
            <a:r>
              <a:rPr lang="en-US" altLang="zh-CN" dirty="0" smtClean="0"/>
              <a:t>Assuming that the clocks of the satellites are accurate and synchronized:</a:t>
            </a:r>
          </a:p>
          <a:p>
            <a:r>
              <a:rPr lang="en-US" altLang="zh-CN" dirty="0" smtClean="0"/>
              <a:t>It takes a while before a signal reaches the receiver</a:t>
            </a:r>
          </a:p>
          <a:p>
            <a:r>
              <a:rPr lang="en-US" altLang="zh-CN" dirty="0" smtClean="0"/>
              <a:t>The receiver’s clock is definitely out of synch with the satellite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0" y="836712"/>
            <a:ext cx="2095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013176"/>
            <a:ext cx="6000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GB" altLang="zh-CN" dirty="0" smtClean="0"/>
              <a:t>GPS [3]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50405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smtClean="0"/>
              <a:t>Principal operation</a:t>
            </a:r>
          </a:p>
          <a:p>
            <a:r>
              <a:rPr lang="en-US" altLang="zh-CN" i="1" dirty="0" smtClean="0">
                <a:solidFill>
                  <a:srgbClr val="FF0066"/>
                </a:solidFill>
                <a:sym typeface="Symbol"/>
              </a:rPr>
              <a:t></a:t>
            </a:r>
            <a:r>
              <a:rPr lang="en-US" altLang="zh-CN" i="1" baseline="-25000" dirty="0" smtClean="0">
                <a:solidFill>
                  <a:srgbClr val="FF0066"/>
                </a:solidFill>
              </a:rPr>
              <a:t>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7030A0"/>
                </a:solidFill>
              </a:rPr>
              <a:t>unknown</a:t>
            </a:r>
            <a:r>
              <a:rPr lang="en-US" altLang="zh-CN" dirty="0" smtClean="0"/>
              <a:t> deviation of the receiver’s clock from the actual time.</a:t>
            </a:r>
          </a:p>
          <a:p>
            <a:r>
              <a:rPr lang="en-US" altLang="zh-CN" i="1" dirty="0" err="1" smtClean="0">
                <a:solidFill>
                  <a:srgbClr val="FF0066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FF0066"/>
                </a:solidFill>
              </a:rPr>
              <a:t>r</a:t>
            </a:r>
            <a:r>
              <a:rPr lang="en-US" altLang="zh-CN" i="1" baseline="-25000" dirty="0" smtClean="0">
                <a:solidFill>
                  <a:srgbClr val="FF0066"/>
                </a:solidFill>
              </a:rPr>
              <a:t> </a:t>
            </a:r>
            <a:r>
              <a:rPr lang="en-US" altLang="zh-CN" i="1" dirty="0" smtClean="0">
                <a:solidFill>
                  <a:srgbClr val="FF0066"/>
                </a:solidFill>
              </a:rPr>
              <a:t>, y</a:t>
            </a:r>
            <a:r>
              <a:rPr lang="en-US" altLang="zh-CN" i="1" baseline="-25000" dirty="0" smtClean="0">
                <a:solidFill>
                  <a:srgbClr val="FF0066"/>
                </a:solidFill>
              </a:rPr>
              <a:t>r </a:t>
            </a:r>
            <a:r>
              <a:rPr lang="en-US" altLang="zh-CN" i="1" dirty="0" smtClean="0">
                <a:solidFill>
                  <a:srgbClr val="FF0066"/>
                </a:solidFill>
              </a:rPr>
              <a:t>, </a:t>
            </a:r>
            <a:r>
              <a:rPr lang="en-US" altLang="zh-CN" i="1" dirty="0" err="1" smtClean="0">
                <a:solidFill>
                  <a:srgbClr val="FF0066"/>
                </a:solidFill>
              </a:rPr>
              <a:t>z</a:t>
            </a:r>
            <a:r>
              <a:rPr lang="en-US" altLang="zh-CN" i="1" baseline="-25000" dirty="0" err="1" smtClean="0">
                <a:solidFill>
                  <a:srgbClr val="FF0066"/>
                </a:solidFill>
              </a:rPr>
              <a:t>r</a:t>
            </a:r>
            <a:r>
              <a:rPr lang="en-US" altLang="zh-CN" i="1" baseline="-25000" dirty="0" smtClean="0">
                <a:solidFill>
                  <a:srgbClr val="FF0066"/>
                </a:solidFill>
              </a:rPr>
              <a:t> 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7030A0"/>
                </a:solidFill>
              </a:rPr>
              <a:t>unknown</a:t>
            </a:r>
            <a:r>
              <a:rPr lang="en-US" altLang="zh-CN" dirty="0" smtClean="0"/>
              <a:t> coordinates of the receiver.</a:t>
            </a:r>
          </a:p>
          <a:p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0000FF"/>
                </a:solidFill>
              </a:rPr>
              <a:t>i </a:t>
            </a:r>
            <a:r>
              <a:rPr lang="en-US" altLang="zh-CN" i="1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z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: coordinates of satellite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: timestamp on a message from satellite </a:t>
            </a:r>
            <a:r>
              <a:rPr lang="en-US" altLang="zh-CN" i="1" dirty="0" err="1" smtClean="0"/>
              <a:t>i</a:t>
            </a:r>
            <a:endParaRPr lang="en-US" altLang="zh-CN" i="1" dirty="0" smtClean="0"/>
          </a:p>
          <a:p>
            <a:r>
              <a:rPr lang="en-US" altLang="zh-CN" i="1" dirty="0" smtClean="0">
                <a:solidFill>
                  <a:srgbClr val="0000FF"/>
                </a:solidFill>
                <a:sym typeface="Symbol"/>
              </a:rPr>
              <a:t></a:t>
            </a:r>
            <a:r>
              <a:rPr lang="en-US" altLang="zh-CN" i="1" baseline="-25000" dirty="0" err="1" smtClean="0">
                <a:solidFill>
                  <a:srgbClr val="0000FF"/>
                </a:solidFill>
              </a:rPr>
              <a:t>i</a:t>
            </a:r>
            <a:r>
              <a:rPr lang="en-US" altLang="zh-CN" i="1" dirty="0" smtClean="0"/>
              <a:t> = (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now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ym typeface="Symbol"/>
              </a:rPr>
              <a:t>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) +</a:t>
            </a:r>
            <a:r>
              <a:rPr lang="en-US" altLang="zh-CN" i="1" dirty="0" smtClean="0">
                <a:sym typeface="Symbol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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 : </a:t>
            </a:r>
            <a:r>
              <a:rPr lang="en-US" altLang="zh-CN" dirty="0" smtClean="0">
                <a:solidFill>
                  <a:srgbClr val="0000FF"/>
                </a:solidFill>
              </a:rPr>
              <a:t>measured delay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by the receiver consists of the actual delay and its own deviation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Measured distance </a:t>
            </a:r>
            <a:r>
              <a:rPr lang="en-US" altLang="zh-CN" dirty="0" smtClean="0"/>
              <a:t>to satellite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c</a:t>
            </a:r>
            <a:r>
              <a:rPr lang="en-US" altLang="zh-CN" i="1" dirty="0" smtClean="0">
                <a:sym typeface="Symbol"/>
              </a:rPr>
              <a:t>  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is speed of light)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Real distance </a:t>
            </a:r>
            <a:r>
              <a:rPr lang="en-US" altLang="zh-CN" dirty="0" smtClean="0"/>
              <a:t>is</a:t>
            </a:r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Observation: </a:t>
            </a:r>
            <a:r>
              <a:rPr lang="en-US" altLang="zh-CN" dirty="0" smtClean="0"/>
              <a:t>4 satellites </a:t>
            </a:r>
            <a:r>
              <a:rPr lang="en-US" altLang="zh-CN" dirty="0" smtClean="0">
                <a:sym typeface="Wingdings"/>
              </a:rPr>
              <a:t></a:t>
            </a:r>
            <a:r>
              <a:rPr lang="en-US" altLang="zh-CN" dirty="0" smtClean="0"/>
              <a:t> 4 equations in 4 unknowns (with </a:t>
            </a:r>
            <a:r>
              <a:rPr lang="en-US" altLang="zh-CN" i="1" dirty="0" smtClean="0">
                <a:sym typeface="Symbol"/>
              </a:rPr>
              <a:t></a:t>
            </a:r>
            <a:r>
              <a:rPr lang="en-US" altLang="zh-CN" i="1" baseline="-25000" dirty="0" smtClean="0"/>
              <a:t>r</a:t>
            </a:r>
            <a:r>
              <a:rPr lang="en-US" altLang="zh-CN" dirty="0" smtClean="0"/>
              <a:t> as one of them)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Distributed Systems Unit 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4436" y="1"/>
            <a:ext cx="2439563" cy="178592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GB" altLang="zh-CN" dirty="0" smtClean="0"/>
              <a:t>Clock Synchronization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720080"/>
          </a:xfrm>
        </p:spPr>
        <p:txBody>
          <a:bodyPr>
            <a:normAutofit fontScale="85000" lnSpcReduction="20000"/>
          </a:bodyPr>
          <a:lstStyle/>
          <a:p>
            <a:r>
              <a:rPr lang="en-GB" altLang="zh-CN" dirty="0" smtClean="0"/>
              <a:t>In a centralized system, time is unambiguous.</a:t>
            </a:r>
          </a:p>
          <a:p>
            <a:r>
              <a:rPr lang="en-GB" altLang="zh-CN" dirty="0" smtClean="0"/>
              <a:t>In a DS, achieving agreement on time is not trivial.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7" name="Picture 6" descr="06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132856"/>
            <a:ext cx="6310313" cy="1619250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51520" y="3933056"/>
            <a:ext cx="8712968" cy="2520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GB" altLang="zh-CN" sz="2000" dirty="0" smtClean="0"/>
              <a:t>In UNIX, large programs are split up into multiple source files, so that</a:t>
            </a:r>
            <a:r>
              <a:rPr lang="en-GB" altLang="zh-CN" sz="2000" dirty="0" smtClean="0">
                <a:solidFill>
                  <a:srgbClr val="0070C0"/>
                </a:solidFill>
              </a:rPr>
              <a:t> a change</a:t>
            </a:r>
            <a:r>
              <a:rPr lang="en-GB" altLang="zh-CN" sz="2000" dirty="0" smtClean="0"/>
              <a:t> to one source file only requires one file to be</a:t>
            </a:r>
            <a:r>
              <a:rPr lang="en-GB" altLang="zh-CN" sz="2000" dirty="0" smtClean="0">
                <a:solidFill>
                  <a:srgbClr val="0070C0"/>
                </a:solidFill>
              </a:rPr>
              <a:t> recompiled</a:t>
            </a:r>
            <a:r>
              <a:rPr kumimoji="0" lang="en-GB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74320" lvl="0" indent="-274320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GB" altLang="zh-CN" sz="2000" dirty="0" smtClean="0">
                <a:solidFill>
                  <a:srgbClr val="FF0000"/>
                </a:solidFill>
              </a:rPr>
              <a:t>What if no global agreement </a:t>
            </a:r>
            <a:r>
              <a:rPr lang="en-GB" altLang="zh-CN" sz="2000" dirty="0" smtClean="0"/>
              <a:t>on time in DS? </a:t>
            </a:r>
          </a:p>
          <a:p>
            <a:pPr marL="731520" lvl="1" indent="-274320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GB" altLang="zh-CN" dirty="0" smtClean="0"/>
              <a:t>An event that occurred after another event may be assigned an earlier time</a:t>
            </a:r>
          </a:p>
          <a:p>
            <a:pPr marL="731520" lvl="1" indent="-274320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GB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Necessary recompiling</a:t>
            </a:r>
            <a:r>
              <a:rPr kumimoji="0" lang="en-GB" altLang="zh-C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missed</a:t>
            </a:r>
          </a:p>
          <a:p>
            <a:pPr marL="731520" lvl="1" indent="-274320">
              <a:spcBef>
                <a:spcPct val="20000"/>
              </a:spcBef>
              <a:spcAft>
                <a:spcPts val="600"/>
              </a:spcAft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GB" altLang="zh-CN" baseline="0" dirty="0" smtClean="0"/>
              <a:t>The</a:t>
            </a:r>
            <a:r>
              <a:rPr lang="en-GB" altLang="zh-CN" dirty="0" smtClean="0"/>
              <a:t> resulting executable binary program will contain a mixture of object files from the old sources and the new sources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 3"/>
              </a:rPr>
              <a:t> </a:t>
            </a:r>
            <a:r>
              <a:rPr lang="en-GB" altLang="zh-CN" dirty="0" smtClean="0">
                <a:solidFill>
                  <a:srgbClr val="0070C0"/>
                </a:solidFill>
                <a:sym typeface="Wingdings 3"/>
              </a:rPr>
              <a:t>Program may crash</a:t>
            </a:r>
            <a:endParaRPr lang="en-GB" altLang="zh-CN" dirty="0" smtClean="0">
              <a:solidFill>
                <a:srgbClr val="0070C0"/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GB" altLang="zh-CN" dirty="0" smtClean="0"/>
              <a:t>GPS[4]: 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 smtClean="0"/>
              <a:t>A GPS receiver must be locked on to the signal of at least </a:t>
            </a:r>
            <a:r>
              <a:rPr lang="en-US" altLang="zh-CN" dirty="0" smtClean="0">
                <a:solidFill>
                  <a:srgbClr val="FF0000"/>
                </a:solidFill>
              </a:rPr>
              <a:t>three</a:t>
            </a:r>
            <a:r>
              <a:rPr lang="en-US" altLang="zh-CN" dirty="0" smtClean="0"/>
              <a:t> satellites to calculate a </a:t>
            </a:r>
            <a:r>
              <a:rPr lang="en-US" altLang="zh-CN" dirty="0" smtClean="0">
                <a:solidFill>
                  <a:srgbClr val="FF0000"/>
                </a:solidFill>
              </a:rPr>
              <a:t>2D</a:t>
            </a:r>
            <a:r>
              <a:rPr lang="en-US" altLang="zh-CN" dirty="0" smtClean="0"/>
              <a:t> position (</a:t>
            </a:r>
            <a:r>
              <a:rPr lang="en-US" altLang="zh-CN" dirty="0" smtClean="0">
                <a:solidFill>
                  <a:srgbClr val="0070C0"/>
                </a:solidFill>
              </a:rPr>
              <a:t>latitude and longitude</a:t>
            </a:r>
            <a:r>
              <a:rPr lang="en-US" altLang="zh-CN" dirty="0" smtClean="0"/>
              <a:t>) and track movement.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With </a:t>
            </a:r>
            <a:r>
              <a:rPr lang="en-US" altLang="zh-CN" dirty="0" smtClean="0">
                <a:solidFill>
                  <a:srgbClr val="FF0000"/>
                </a:solidFill>
              </a:rPr>
              <a:t>four</a:t>
            </a:r>
            <a:r>
              <a:rPr lang="en-US" altLang="zh-CN" dirty="0" smtClean="0"/>
              <a:t> or more satellites in view, the receiver can determine the user's </a:t>
            </a:r>
            <a:r>
              <a:rPr lang="en-US" altLang="zh-CN" dirty="0" smtClean="0">
                <a:solidFill>
                  <a:srgbClr val="FF0000"/>
                </a:solidFill>
              </a:rPr>
              <a:t>3D</a:t>
            </a:r>
            <a:r>
              <a:rPr lang="en-US" altLang="zh-CN" dirty="0" smtClean="0"/>
              <a:t> position (</a:t>
            </a:r>
            <a:r>
              <a:rPr lang="en-US" altLang="zh-CN" dirty="0" smtClean="0">
                <a:solidFill>
                  <a:srgbClr val="0070C0"/>
                </a:solidFill>
              </a:rPr>
              <a:t>latitude, longitude and altitude</a:t>
            </a:r>
            <a:r>
              <a:rPr lang="en-US" altLang="zh-CN" dirty="0" smtClean="0"/>
              <a:t>). </a:t>
            </a:r>
          </a:p>
          <a:p>
            <a:pPr>
              <a:spcAft>
                <a:spcPts val="600"/>
              </a:spcAft>
            </a:pPr>
            <a:r>
              <a:rPr lang="en-US" altLang="zh-CN" dirty="0" smtClean="0"/>
              <a:t>Once the user's position has been determined, the GPS unit can </a:t>
            </a:r>
            <a:r>
              <a:rPr lang="en-US" altLang="zh-CN" u="sng" dirty="0" smtClean="0"/>
              <a:t>calculate other information</a:t>
            </a:r>
            <a:r>
              <a:rPr lang="en-US" altLang="zh-CN" dirty="0" smtClean="0"/>
              <a:t>, such as speed, bearing, track, trip distance, distance to destination, sunrise and sunset time and more.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GPS [5]: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864096"/>
          </a:xfrm>
          <a:solidFill>
            <a:srgbClr val="FFC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CN" sz="2200" dirty="0" smtClean="0"/>
              <a:t>Measurements have been assumed to be perfectly accurate, but they are not.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5536" y="1988840"/>
            <a:ext cx="8229600" cy="2736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Sources of error: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GPS does not take leap seconds into account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 There is a systematic deviation from UTC, however, which can be compensated for in software.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Atomic clocks in the satellites are not always in perfect synch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The position of a satellite is not known precisely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The receiver’s clock has a finite accuracy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The signal propagation speed is not constant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The earth is not a perfect sphere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95536" y="4869160"/>
            <a:ext cx="8229600" cy="1467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NOTE: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CN" sz="2000" dirty="0" smtClean="0"/>
              <a:t>Today's GPS receivers are extremely accurate.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Even with relatively cheap GPS receivers, positioning can be precise within a range of 1-5 meters.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Professional receivers have a claimed error of less than 20-35 ns.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build="allAtOnce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39"/>
            <a:ext cx="8229600" cy="7498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Summary (1)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9336"/>
            <a:ext cx="8229600" cy="57000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Strongly related to communication between processes is the issue of how processes in distributed systems synchronize. There is no notion of a globally shared clock.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In many cases, knowing the absolute time is not necessary. What counts is that related events at different processes happen in the correct order.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/>
              <a:t>Lamport</a:t>
            </a:r>
            <a:r>
              <a:rPr lang="en-US" altLang="zh-CN" dirty="0" smtClean="0"/>
              <a:t> clocks</a:t>
            </a:r>
          </a:p>
          <a:p>
            <a:pPr lvl="1">
              <a:spcBef>
                <a:spcPts val="1200"/>
              </a:spcBef>
            </a:pPr>
            <a:r>
              <a:rPr lang="en-US" altLang="zh-CN" i="1" dirty="0" smtClean="0"/>
              <a:t>Vector clocks (extended </a:t>
            </a:r>
            <a:r>
              <a:rPr lang="en-US" altLang="zh-CN" i="1" dirty="0" err="1" smtClean="0"/>
              <a:t>Lamport</a:t>
            </a:r>
            <a:r>
              <a:rPr lang="en-US" altLang="zh-CN" i="1" dirty="0" smtClean="0"/>
              <a:t> timestamps)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39"/>
            <a:ext cx="8229600" cy="74984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Summary (2)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0070C0"/>
                </a:solidFill>
              </a:rPr>
              <a:t>An important class of synchronization algorithms </a:t>
            </a:r>
            <a:r>
              <a:rPr lang="en-US" altLang="zh-CN" dirty="0" smtClean="0"/>
              <a:t>is that of distributed </a:t>
            </a:r>
            <a:r>
              <a:rPr lang="en-US" altLang="zh-CN" u="sng" dirty="0" smtClean="0"/>
              <a:t>mutual exclusion</a:t>
            </a:r>
            <a:r>
              <a:rPr lang="en-US" altLang="zh-CN" dirty="0" smtClean="0"/>
              <a:t>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can easily be achieved if we make use of a coordinator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Fully distributed algorithms also exist, but have the drawbacks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A decision to fix a coordinator is taken by means of election algorithms, which are primarily used in cases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where the coordinator can crash.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the selection of </a:t>
            </a:r>
            <a:r>
              <a:rPr lang="en-US" altLang="zh-CN" dirty="0" err="1" smtClean="0"/>
              <a:t>superpeers</a:t>
            </a:r>
            <a:r>
              <a:rPr lang="en-US" altLang="zh-CN" dirty="0" smtClean="0"/>
              <a:t> in P2P systems.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Related to these synchronization problems is positioning nodes in a geometric overlay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Via side-effect of GPS.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Seminar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altLang="zh-CN" dirty="0" smtClean="0"/>
              <a:t>Network Time Protocol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 smtClean="0"/>
              <a:t>Time Synchronization in Sensor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Global Positioning System (GPS)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Super Peer Network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Super-Peer Selection Strategy for Peer-to-Peer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Decentralized implementation of attribute-based naming system (refer to the textbook)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Introduction of election algorithm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5786" y="2214554"/>
            <a:ext cx="857256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7374" y="3076"/>
            <a:ext cx="22431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altLang="zh-CN" dirty="0" smtClean="0"/>
              <a:t>Software Clocks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altLang="zh-CN" dirty="0" smtClean="0"/>
              <a:t>Nearly all computers have a circuit for keeping track of time (</a:t>
            </a:r>
            <a:r>
              <a:rPr lang="en-GB" altLang="zh-CN" b="1" dirty="0" smtClean="0">
                <a:solidFill>
                  <a:srgbClr val="FF0000"/>
                </a:solidFill>
              </a:rPr>
              <a:t>Timer</a:t>
            </a:r>
            <a:r>
              <a:rPr lang="en-GB" altLang="zh-CN" dirty="0" smtClean="0"/>
              <a:t>). A computer timer is usually a precisely machined </a:t>
            </a:r>
            <a:r>
              <a:rPr lang="en-GB" altLang="zh-CN" dirty="0" smtClean="0">
                <a:solidFill>
                  <a:srgbClr val="FF0000"/>
                </a:solidFill>
              </a:rPr>
              <a:t>quartz crystal</a:t>
            </a:r>
            <a:r>
              <a:rPr lang="en-GB" altLang="zh-CN" dirty="0" smtClean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GB" altLang="zh-CN" b="1" dirty="0" smtClean="0"/>
              <a:t>Basic principle:</a:t>
            </a:r>
            <a:r>
              <a:rPr lang="en-GB" altLang="zh-CN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GB" altLang="zh-CN" dirty="0" smtClean="0"/>
              <a:t>When kept under tension, quartz crystal oscillate at a well-defined (</a:t>
            </a:r>
            <a:r>
              <a:rPr lang="en-GB" altLang="zh-CN" dirty="0" smtClean="0">
                <a:solidFill>
                  <a:srgbClr val="0070C0"/>
                </a:solidFill>
              </a:rPr>
              <a:t>stable</a:t>
            </a:r>
            <a:r>
              <a:rPr lang="en-GB" altLang="zh-CN" dirty="0" smtClean="0"/>
              <a:t>) frequency depending on the kind of crystal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Associated with each crystal are </a:t>
            </a:r>
            <a:r>
              <a:rPr lang="en-GB" altLang="zh-CN" u="sng" dirty="0" smtClean="0"/>
              <a:t>a counter </a:t>
            </a:r>
            <a:r>
              <a:rPr lang="en-GB" altLang="zh-CN" dirty="0" smtClean="0"/>
              <a:t>and a </a:t>
            </a:r>
            <a:r>
              <a:rPr lang="en-GB" altLang="zh-CN" u="sng" dirty="0" smtClean="0"/>
              <a:t>holding register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Each oscillation of the crystal decrements the counter by one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When counter = 0, an interrupt is generated and the counter is reloaded from the holding register.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In this way, it is possible to </a:t>
            </a:r>
            <a:r>
              <a:rPr lang="en-GB" altLang="zh-CN" u="sng" dirty="0" smtClean="0">
                <a:solidFill>
                  <a:srgbClr val="0070C0"/>
                </a:solidFill>
              </a:rPr>
              <a:t>program a timer</a:t>
            </a:r>
            <a:r>
              <a:rPr lang="en-GB" altLang="zh-CN" u="sng" dirty="0" smtClean="0"/>
              <a:t> to generate</a:t>
            </a:r>
            <a:r>
              <a:rPr lang="en-GB" altLang="zh-CN" dirty="0" smtClean="0"/>
              <a:t> an interrupt </a:t>
            </a:r>
            <a:r>
              <a:rPr lang="en-GB" altLang="zh-CN" dirty="0" smtClean="0">
                <a:solidFill>
                  <a:srgbClr val="0070C0"/>
                </a:solidFill>
              </a:rPr>
              <a:t>60 times a second </a:t>
            </a:r>
            <a:r>
              <a:rPr lang="en-GB" altLang="zh-CN" dirty="0" smtClean="0"/>
              <a:t>or any other </a:t>
            </a:r>
            <a:r>
              <a:rPr lang="en-GB" altLang="zh-CN" u="sng" dirty="0" smtClean="0"/>
              <a:t>desired frequency</a:t>
            </a:r>
            <a:r>
              <a:rPr lang="en-GB" altLang="zh-CN" dirty="0" smtClean="0"/>
              <a:t>. (</a:t>
            </a:r>
            <a:r>
              <a:rPr lang="en-GB" altLang="zh-CN" i="1" dirty="0" smtClean="0">
                <a:solidFill>
                  <a:srgbClr val="FF0000"/>
                </a:solidFill>
              </a:rPr>
              <a:t>software clock</a:t>
            </a:r>
            <a:r>
              <a:rPr lang="en-GB" altLang="zh-CN" dirty="0" smtClean="0"/>
              <a:t>) </a:t>
            </a:r>
          </a:p>
          <a:p>
            <a:pPr lvl="1">
              <a:spcAft>
                <a:spcPts val="600"/>
              </a:spcAft>
            </a:pPr>
            <a:r>
              <a:rPr lang="en-GB" altLang="zh-CN" dirty="0" smtClean="0"/>
              <a:t>Each interrupt is called one </a:t>
            </a:r>
            <a:r>
              <a:rPr lang="en-GB" altLang="zh-CN" b="1" dirty="0" smtClean="0">
                <a:solidFill>
                  <a:srgbClr val="FF0000"/>
                </a:solidFill>
              </a:rPr>
              <a:t>clock tick</a:t>
            </a:r>
            <a:r>
              <a:rPr lang="en-GB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241" t="9449" r="2749" b="6614"/>
          <a:stretch>
            <a:fillRect/>
          </a:stretch>
        </p:blipFill>
        <p:spPr bwMode="auto">
          <a:xfrm flipH="1">
            <a:off x="5731757" y="1643050"/>
            <a:ext cx="3269399" cy="25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GB" altLang="zh-CN" dirty="0" smtClean="0"/>
              <a:t>Problem of Software Clocks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6059016" cy="46805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altLang="zh-CN" dirty="0" smtClean="0">
                <a:solidFill>
                  <a:srgbClr val="FF0000"/>
                </a:solidFill>
              </a:rPr>
              <a:t>With a single computer and a </a:t>
            </a:r>
            <a:r>
              <a:rPr lang="en-GB" altLang="zh-CN" u="sng" dirty="0" smtClean="0">
                <a:solidFill>
                  <a:srgbClr val="FF0000"/>
                </a:solidFill>
              </a:rPr>
              <a:t>single clock</a:t>
            </a:r>
            <a:r>
              <a:rPr lang="en-GB" altLang="zh-CN" dirty="0" smtClean="0"/>
              <a:t>, it </a:t>
            </a:r>
            <a:r>
              <a:rPr lang="en-GB" altLang="zh-CN" dirty="0" smtClean="0">
                <a:solidFill>
                  <a:srgbClr val="0070C0"/>
                </a:solidFill>
              </a:rPr>
              <a:t>does not matter </a:t>
            </a:r>
            <a:r>
              <a:rPr lang="en-GB" altLang="zh-CN" dirty="0" smtClean="0"/>
              <a:t>much if the clock </a:t>
            </a:r>
            <a:r>
              <a:rPr lang="en-GB" altLang="zh-CN" dirty="0" smtClean="0">
                <a:solidFill>
                  <a:srgbClr val="0070C0"/>
                </a:solidFill>
              </a:rPr>
              <a:t>is off </a:t>
            </a:r>
            <a:r>
              <a:rPr lang="en-GB" altLang="zh-CN" dirty="0" smtClean="0"/>
              <a:t>by a small amount. </a:t>
            </a:r>
            <a:r>
              <a:rPr lang="en-GB" altLang="zh-CN" dirty="0" smtClean="0">
                <a:sym typeface="Wingdings 3"/>
              </a:rPr>
              <a:t> </a:t>
            </a:r>
            <a:r>
              <a:rPr lang="en-GB" altLang="zh-CN" b="1" dirty="0" smtClean="0">
                <a:solidFill>
                  <a:srgbClr val="FF0000"/>
                </a:solidFill>
                <a:sym typeface="Wingdings 3"/>
              </a:rPr>
              <a:t>relative times</a:t>
            </a:r>
            <a:r>
              <a:rPr lang="en-GB" altLang="zh-CN" dirty="0" smtClean="0">
                <a:solidFill>
                  <a:srgbClr val="FF0000"/>
                </a:solidFill>
                <a:sym typeface="Wingdings 3"/>
              </a:rPr>
              <a:t> </a:t>
            </a:r>
            <a:r>
              <a:rPr lang="en-GB" altLang="zh-CN" dirty="0" smtClean="0">
                <a:sym typeface="Wingdings 3"/>
              </a:rPr>
              <a:t>really </a:t>
            </a:r>
            <a:r>
              <a:rPr lang="en-GB" altLang="zh-CN" dirty="0" smtClean="0">
                <a:solidFill>
                  <a:srgbClr val="0070C0"/>
                </a:solidFill>
                <a:sym typeface="Wingdings 3"/>
              </a:rPr>
              <a:t>matter</a:t>
            </a:r>
          </a:p>
          <a:p>
            <a:pPr>
              <a:spcAft>
                <a:spcPts val="600"/>
              </a:spcAft>
            </a:pPr>
            <a:r>
              <a:rPr lang="en-GB" altLang="zh-CN" dirty="0" smtClean="0">
                <a:sym typeface="Wingdings 3"/>
              </a:rPr>
              <a:t>The </a:t>
            </a:r>
            <a:r>
              <a:rPr lang="en-GB" altLang="zh-CN" i="1" dirty="0" smtClean="0">
                <a:solidFill>
                  <a:srgbClr val="0070C0"/>
                </a:solidFill>
                <a:sym typeface="Wingdings 3"/>
              </a:rPr>
              <a:t>n </a:t>
            </a:r>
            <a:r>
              <a:rPr lang="en-GB" altLang="zh-CN" dirty="0" smtClean="0">
                <a:sym typeface="Wingdings 3"/>
              </a:rPr>
              <a:t>software clocks in a DS gradually get out of synch and give </a:t>
            </a:r>
            <a:r>
              <a:rPr lang="en-GB" altLang="zh-CN" dirty="0" smtClean="0">
                <a:solidFill>
                  <a:srgbClr val="0070C0"/>
                </a:solidFill>
                <a:sym typeface="Wingdings 3"/>
              </a:rPr>
              <a:t>different values</a:t>
            </a:r>
            <a:r>
              <a:rPr lang="en-GB" altLang="zh-CN" dirty="0" smtClean="0">
                <a:sym typeface="Wingdings 3"/>
              </a:rPr>
              <a:t> when read out.</a:t>
            </a:r>
          </a:p>
          <a:p>
            <a:pPr>
              <a:spcAft>
                <a:spcPts val="600"/>
              </a:spcAft>
            </a:pPr>
            <a:r>
              <a:rPr lang="en-GB" altLang="zh-CN" b="1" dirty="0" smtClean="0">
                <a:solidFill>
                  <a:srgbClr val="FF0000"/>
                </a:solidFill>
              </a:rPr>
              <a:t>Clock skew</a:t>
            </a:r>
            <a:r>
              <a:rPr lang="en-GB" altLang="zh-CN" dirty="0" smtClean="0">
                <a:solidFill>
                  <a:srgbClr val="FF0000"/>
                </a:solidFill>
              </a:rPr>
              <a:t>: </a:t>
            </a:r>
            <a:r>
              <a:rPr lang="en-GB" altLang="zh-CN" dirty="0" smtClean="0"/>
              <a:t>difference in time values </a:t>
            </a:r>
            <a:r>
              <a:rPr lang="en-GB" altLang="zh-CN" dirty="0" smtClean="0">
                <a:sym typeface="Wingdings 3"/>
              </a:rPr>
              <a:t> time-associated programs may fail.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Distributed Systems Unit 6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1889" t="17534" r="21889" b="7793"/>
          <a:stretch>
            <a:fillRect/>
          </a:stretch>
        </p:blipFill>
        <p:spPr bwMode="auto">
          <a:xfrm>
            <a:off x="6991850" y="4631356"/>
            <a:ext cx="1386942" cy="137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 descr="Image result for why + clipar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2739" t="7268" r="2739" b="14537"/>
          <a:stretch>
            <a:fillRect/>
          </a:stretch>
        </p:blipFill>
        <p:spPr bwMode="auto">
          <a:xfrm>
            <a:off x="5429256" y="2535436"/>
            <a:ext cx="857256" cy="801678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71736" y="2928934"/>
            <a:ext cx="1143008" cy="3571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428736"/>
            <a:ext cx="8501122" cy="50966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GB" altLang="zh-CN" b="1" dirty="0" smtClean="0">
                <a:sym typeface="Wingdings 3"/>
              </a:rPr>
              <a:t>Problem: </a:t>
            </a:r>
            <a:r>
              <a:rPr lang="en-US" altLang="zh-CN" dirty="0" smtClean="0">
                <a:solidFill>
                  <a:srgbClr val="0070C0"/>
                </a:solidFill>
              </a:rPr>
              <a:t>Sometimes</a:t>
            </a:r>
            <a:r>
              <a:rPr lang="en-US" altLang="zh-CN" dirty="0" smtClean="0"/>
              <a:t> we simply </a:t>
            </a:r>
            <a:r>
              <a:rPr lang="en-US" altLang="zh-CN" dirty="0" smtClean="0">
                <a:solidFill>
                  <a:srgbClr val="0070C0"/>
                </a:solidFill>
              </a:rPr>
              <a:t>need the exact time </a:t>
            </a:r>
            <a:r>
              <a:rPr lang="en-US" altLang="zh-CN" dirty="0" smtClean="0">
                <a:solidFill>
                  <a:srgbClr val="FF0000"/>
                </a:solidFill>
              </a:rPr>
              <a:t>(e.g., real-time systems)</a:t>
            </a:r>
            <a:r>
              <a:rPr lang="en-US" altLang="zh-CN" dirty="0" smtClean="0"/>
              <a:t>, not just an ordering.</a:t>
            </a:r>
            <a:endParaRPr lang="en-GB" altLang="zh-CN" dirty="0" smtClean="0">
              <a:sym typeface="Wingdings 3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b="1" dirty="0" smtClean="0"/>
              <a:t>Solution: </a:t>
            </a:r>
            <a:r>
              <a:rPr lang="en-US" altLang="zh-CN" dirty="0" smtClean="0"/>
              <a:t>Universal Coordinated Time (</a:t>
            </a:r>
            <a:r>
              <a:rPr lang="en-US" altLang="zh-CN" dirty="0" smtClean="0">
                <a:solidFill>
                  <a:srgbClr val="FF0000"/>
                </a:solidFill>
              </a:rPr>
              <a:t>UTC</a:t>
            </a:r>
            <a:r>
              <a:rPr lang="en-US" altLang="zh-CN" dirty="0" smtClean="0"/>
              <a:t>), International </a:t>
            </a:r>
            <a:r>
              <a:rPr lang="en-US" altLang="zh-CN" dirty="0" smtClean="0">
                <a:solidFill>
                  <a:srgbClr val="0070C0"/>
                </a:solidFill>
              </a:rPr>
              <a:t>Atomic</a:t>
            </a:r>
            <a:r>
              <a:rPr lang="en-US" altLang="zh-CN" dirty="0" smtClean="0"/>
              <a:t> Time (</a:t>
            </a:r>
            <a:r>
              <a:rPr lang="en-US" altLang="zh-CN" dirty="0" smtClean="0">
                <a:solidFill>
                  <a:srgbClr val="FF0000"/>
                </a:solidFill>
              </a:rPr>
              <a:t>TAI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Based on the number of transitions per second of the cesium 133 atom (</a:t>
            </a:r>
            <a:r>
              <a:rPr lang="en-US" altLang="zh-CN" dirty="0" smtClean="0">
                <a:solidFill>
                  <a:srgbClr val="FF0000"/>
                </a:solidFill>
              </a:rPr>
              <a:t>pretty accurate</a:t>
            </a:r>
            <a:r>
              <a:rPr lang="en-US" altLang="zh-CN" dirty="0" smtClean="0"/>
              <a:t>).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At present, the real time is </a:t>
            </a:r>
            <a:r>
              <a:rPr lang="en-US" altLang="zh-CN" dirty="0" smtClean="0">
                <a:solidFill>
                  <a:srgbClr val="FF0000"/>
                </a:solidFill>
              </a:rPr>
              <a:t>taken as the </a:t>
            </a:r>
            <a:r>
              <a:rPr lang="en-US" altLang="zh-CN" sz="4200" dirty="0" smtClean="0">
                <a:solidFill>
                  <a:srgbClr val="FF0000"/>
                </a:solidFill>
              </a:rPr>
              <a:t>average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of some 50 cesium-clocks around the world.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Introduces a </a:t>
            </a:r>
            <a:r>
              <a:rPr lang="en-US" altLang="zh-CN" b="1" dirty="0" smtClean="0">
                <a:solidFill>
                  <a:srgbClr val="FF0000"/>
                </a:solidFill>
              </a:rPr>
              <a:t>leap second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from time to time to compensate that days are getting longer.</a:t>
            </a:r>
            <a:endParaRPr lang="en-GB" altLang="zh-CN" dirty="0" smtClean="0">
              <a:sym typeface="Wingdings 3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52704"/>
          </a:xfrm>
        </p:spPr>
        <p:txBody>
          <a:bodyPr/>
          <a:lstStyle/>
          <a:p>
            <a:r>
              <a:rPr lang="en-GB" altLang="zh-CN" dirty="0" smtClean="0"/>
              <a:t>Physical Clocks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Ling Zhou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Distributed Systems Unit 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/64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25428</TotalTime>
  <Words>6905</Words>
  <Application>Microsoft Office PowerPoint</Application>
  <PresentationFormat>全屏显示(4:3)</PresentationFormat>
  <Paragraphs>798</Paragraphs>
  <Slides>64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6" baseType="lpstr">
      <vt:lpstr>流畅</vt:lpstr>
      <vt:lpstr>自定义设计方案</vt:lpstr>
      <vt:lpstr>Distributed Systems </vt:lpstr>
      <vt:lpstr>Unit 6 – Coordination: Outline</vt:lpstr>
      <vt:lpstr>Background</vt:lpstr>
      <vt:lpstr>Synchronization and Coordination</vt:lpstr>
      <vt:lpstr>Clock Synchronization</vt:lpstr>
      <vt:lpstr>Clock Synchronization</vt:lpstr>
      <vt:lpstr>Software Clocks</vt:lpstr>
      <vt:lpstr>Problem of Software Clocks</vt:lpstr>
      <vt:lpstr>Physical Clocks</vt:lpstr>
      <vt:lpstr>Physical Clocks (2)</vt:lpstr>
      <vt:lpstr>Clock Synchronization Algorithms: Introduction (1)</vt:lpstr>
      <vt:lpstr>Clock Synchronization Algorithms: Introduction (2)</vt:lpstr>
      <vt:lpstr>Clock drift (1)</vt:lpstr>
      <vt:lpstr>Clock drift (2)</vt:lpstr>
      <vt:lpstr>Network Time Protocol (NTP) [1]</vt:lpstr>
      <vt:lpstr>Network Time Protocol (NTP) [2]</vt:lpstr>
      <vt:lpstr>Berkeley Algorithm (1)</vt:lpstr>
      <vt:lpstr>Berkeley Algorithm (2) Keeping time without UTC</vt:lpstr>
      <vt:lpstr>Clock Synchronization in Wireless Networks</vt:lpstr>
      <vt:lpstr>Reference broadcast synchronization (RBS)</vt:lpstr>
      <vt:lpstr>RBS minimize critical path</vt:lpstr>
      <vt:lpstr>RBS</vt:lpstr>
      <vt:lpstr>Unit 6 – Synchronization: Outline</vt:lpstr>
      <vt:lpstr>Logical Clocks</vt:lpstr>
      <vt:lpstr>Lamport’s Logical Clocks The Happens-before relationship</vt:lpstr>
      <vt:lpstr>Lamport’s Logical Clocks</vt:lpstr>
      <vt:lpstr>Lamport’s algorithm</vt:lpstr>
      <vt:lpstr>Lamport’s Logical Clocks: Example (1)</vt:lpstr>
      <vt:lpstr>幻灯片 29</vt:lpstr>
      <vt:lpstr>Example: Totally ordered multicast (1)</vt:lpstr>
      <vt:lpstr>Example: Totally ordered multicast (2)</vt:lpstr>
      <vt:lpstr>Lamport’s clocks for mutual exclusion</vt:lpstr>
      <vt:lpstr>Logical Clocks: Vector Clocks (1)</vt:lpstr>
      <vt:lpstr>Logical Clocks: Vector Clocks (2)</vt:lpstr>
      <vt:lpstr>Enforcing Causal Communication Causally-ordered multicasting</vt:lpstr>
      <vt:lpstr>Causally-Ordered Multicasting: Example</vt:lpstr>
      <vt:lpstr>Causal dependency</vt:lpstr>
      <vt:lpstr>Vector clocks: Example</vt:lpstr>
      <vt:lpstr>A Note on Ordered Message Delivery (1)</vt:lpstr>
      <vt:lpstr>A Note on Ordered Message Delivery (2)</vt:lpstr>
      <vt:lpstr>A Note on Ordered Message Delivery (3)</vt:lpstr>
      <vt:lpstr>Unit 6 – Synchronization: Outline</vt:lpstr>
      <vt:lpstr>Mutual Exclusion</vt:lpstr>
      <vt:lpstr>A Centralized Algorithm</vt:lpstr>
      <vt:lpstr>A Decentralized Algorithm (1)</vt:lpstr>
      <vt:lpstr>A Decentralized Algorithm (2)</vt:lpstr>
      <vt:lpstr>A Distributed Algorithm</vt:lpstr>
      <vt:lpstr>A Token Ring Algorithm</vt:lpstr>
      <vt:lpstr>A Comparison of the Four Algorithms</vt:lpstr>
      <vt:lpstr>Unit 6 – Synchronization: Outline</vt:lpstr>
      <vt:lpstr>Election Algorithms</vt:lpstr>
      <vt:lpstr>The Bully Algorithm</vt:lpstr>
      <vt:lpstr>Election by Bullying</vt:lpstr>
      <vt:lpstr>Election in A Ring</vt:lpstr>
      <vt:lpstr>Superpeer Election</vt:lpstr>
      <vt:lpstr>Unit 6 – Synchronization: Outline</vt:lpstr>
      <vt:lpstr>Global Positioning System (GPS) [1]</vt:lpstr>
      <vt:lpstr>GPS [2]</vt:lpstr>
      <vt:lpstr>GPS [3]</vt:lpstr>
      <vt:lpstr>GPS[4]: Conclusion</vt:lpstr>
      <vt:lpstr>GPS [5]: Discussion</vt:lpstr>
      <vt:lpstr>Summary (1)</vt:lpstr>
      <vt:lpstr>Summary (2)</vt:lpstr>
      <vt:lpstr>Seminar Topics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Lenovo</dc:creator>
  <cp:lastModifiedBy>lenovo</cp:lastModifiedBy>
  <cp:revision>1719</cp:revision>
  <dcterms:modified xsi:type="dcterms:W3CDTF">2020-04-01T04:19:45Z</dcterms:modified>
</cp:coreProperties>
</file>