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414" r:id="rId4"/>
    <p:sldId id="410" r:id="rId5"/>
    <p:sldId id="407" r:id="rId6"/>
    <p:sldId id="411" r:id="rId7"/>
    <p:sldId id="408" r:id="rId8"/>
    <p:sldId id="409" r:id="rId9"/>
    <p:sldId id="402" r:id="rId10"/>
    <p:sldId id="406" r:id="rId11"/>
    <p:sldId id="403" r:id="rId12"/>
    <p:sldId id="413" r:id="rId13"/>
    <p:sldId id="41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83780" autoAdjust="0"/>
  </p:normalViewPr>
  <p:slideViewPr>
    <p:cSldViewPr>
      <p:cViewPr>
        <p:scale>
          <a:sx n="89" d="100"/>
          <a:sy n="89" d="100"/>
        </p:scale>
        <p:origin x="-22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0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60DB-461B-4673-8DF7-60F7E1AD9301}" type="datetimeFigureOut">
              <a:rPr lang="zh-CN" altLang="en-US" smtClean="0"/>
              <a:pPr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0CA4-E5E7-4C08-AF2A-A85BF39E4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62419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企业资源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计划即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(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nterprise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esource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lanning)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/12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Distributed Systems Unit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g.zhou@se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Smp4/Unit1_What%20is%20Middleware-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 is Middleware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Unit 1 INTRODUCTION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Ling ZHOU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School of Computer Science and Engineering</a:t>
            </a:r>
            <a:endParaRPr lang="zh-CN" altLang="zh-CN" sz="2000" dirty="0" smtClean="0"/>
          </a:p>
          <a:p>
            <a:r>
              <a:rPr lang="en-US" altLang="zh-CN" sz="2000" dirty="0" smtClean="0"/>
              <a:t>College of Software Engineering, </a:t>
            </a:r>
          </a:p>
          <a:p>
            <a:r>
              <a:rPr lang="en-US" altLang="zh-CN" sz="2000" dirty="0" smtClean="0"/>
              <a:t>Southeast University, Nanjing</a:t>
            </a:r>
            <a:endParaRPr lang="zh-CN" altLang="zh-CN" sz="2000" dirty="0" smtClean="0"/>
          </a:p>
          <a:p>
            <a:r>
              <a:rPr lang="en-US" altLang="zh-CN" sz="2000" dirty="0" smtClean="0">
                <a:hlinkClick r:id="rId3"/>
              </a:rPr>
              <a:t>ling.zhou@seu.edu.cn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30556"/>
            <a:ext cx="5148064" cy="72744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112" y="3933056"/>
            <a:ext cx="4814888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5646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Types and categories of 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4546848" cy="46237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Three </a:t>
            </a:r>
            <a:r>
              <a:rPr lang="en-US" altLang="zh-CN" dirty="0" smtClean="0">
                <a:solidFill>
                  <a:srgbClr val="FF0000"/>
                </a:solidFill>
              </a:rPr>
              <a:t>basic types </a:t>
            </a:r>
            <a:r>
              <a:rPr lang="en-US" altLang="zh-CN" dirty="0" smtClean="0"/>
              <a:t>of middleware: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Communication middleware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Database middleware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System middleware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Common </a:t>
            </a:r>
            <a:r>
              <a:rPr lang="en-US" altLang="zh-CN" dirty="0" smtClean="0">
                <a:solidFill>
                  <a:srgbClr val="FF0000"/>
                </a:solidFill>
              </a:rPr>
              <a:t>middleware categories </a:t>
            </a:r>
            <a:r>
              <a:rPr lang="en-US" altLang="zh-CN" dirty="0" smtClean="0"/>
              <a:t>include: </a:t>
            </a:r>
          </a:p>
          <a:p>
            <a:pPr lvl="1"/>
            <a:r>
              <a:rPr lang="en-US" altLang="zh-CN" dirty="0" smtClean="0"/>
              <a:t>ESBs (Enterprise Service Bus)</a:t>
            </a:r>
          </a:p>
          <a:p>
            <a:pPr lvl="1"/>
            <a:r>
              <a:rPr lang="en-US" altLang="zh-CN" dirty="0" smtClean="0"/>
              <a:t>TP monitors </a:t>
            </a:r>
          </a:p>
          <a:p>
            <a:pPr lvl="1"/>
            <a:r>
              <a:rPr lang="en-US" altLang="zh-CN" dirty="0" smtClean="0"/>
              <a:t>DCE (Distributed Computing Environment) </a:t>
            </a:r>
          </a:p>
          <a:p>
            <a:pPr lvl="1"/>
            <a:r>
              <a:rPr lang="en-US" altLang="zh-CN" dirty="0" smtClean="0"/>
              <a:t>RPC systems </a:t>
            </a:r>
          </a:p>
          <a:p>
            <a:pPr lvl="1"/>
            <a:r>
              <a:rPr lang="en-US" altLang="zh-CN" dirty="0" smtClean="0"/>
              <a:t>Object Request Brokers (ORBs) </a:t>
            </a:r>
          </a:p>
          <a:p>
            <a:pPr lvl="1"/>
            <a:r>
              <a:rPr lang="en-US" altLang="zh-CN" dirty="0" smtClean="0"/>
              <a:t>Database access systems </a:t>
            </a:r>
          </a:p>
          <a:p>
            <a:pPr lvl="1"/>
            <a:r>
              <a:rPr lang="en-US" altLang="zh-CN" dirty="0" smtClean="0"/>
              <a:t>Message Passing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0087" y="1340768"/>
            <a:ext cx="463391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23528" y="6165304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</a:rPr>
              <a:t>http://docs.puppetlabs.com/mcollective/overview_components.html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Cluster Computing Systems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20" y="1556792"/>
            <a:ext cx="8176260" cy="316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/>
        </p:nvGrpSpPr>
        <p:grpSpPr>
          <a:xfrm>
            <a:off x="1187624" y="4725144"/>
            <a:ext cx="5184576" cy="1847850"/>
            <a:chOff x="1187624" y="4725144"/>
            <a:chExt cx="5184576" cy="18478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725144"/>
              <a:ext cx="2466975" cy="184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851920" y="4869160"/>
              <a:ext cx="25202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mic Sans MS" pitchFamily="66" charset="0"/>
                </a:rPr>
                <a:t>Cluster building a super-computer becomes </a:t>
              </a:r>
              <a:r>
                <a:rPr lang="en-US" altLang="zh-CN" dirty="0" smtClean="0">
                  <a:solidFill>
                    <a:srgbClr val="FF0000"/>
                  </a:solidFill>
                  <a:latin typeface="Comic Sans MS" pitchFamily="66" charset="0"/>
                </a:rPr>
                <a:t>financially and technically </a:t>
              </a:r>
              <a:r>
                <a:rPr lang="en-US" altLang="zh-CN" dirty="0" smtClean="0">
                  <a:latin typeface="Comic Sans MS" pitchFamily="66" charset="0"/>
                </a:rPr>
                <a:t>attractive</a:t>
              </a:r>
              <a:endParaRPr lang="zh-CN" altLang="en-US" dirty="0">
                <a:latin typeface="Comic Sans MS" pitchFamily="66" charset="0"/>
              </a:endParaRPr>
            </a:p>
          </p:txBody>
        </p:sp>
      </p:grpSp>
      <p:grpSp>
        <p:nvGrpSpPr>
          <p:cNvPr id="7" name="组合 15"/>
          <p:cNvGrpSpPr/>
          <p:nvPr/>
        </p:nvGrpSpPr>
        <p:grpSpPr>
          <a:xfrm>
            <a:off x="0" y="2492896"/>
            <a:ext cx="1619672" cy="576064"/>
            <a:chOff x="0" y="2492896"/>
            <a:chExt cx="1619672" cy="576064"/>
          </a:xfrm>
        </p:grpSpPr>
        <p:sp>
          <p:nvSpPr>
            <p:cNvPr id="11" name="TextBox 10"/>
            <p:cNvSpPr txBox="1"/>
            <p:nvPr/>
          </p:nvSpPr>
          <p:spPr>
            <a:xfrm>
              <a:off x="0" y="2492896"/>
              <a:ext cx="154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Middleware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27584" y="2852936"/>
              <a:ext cx="79208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487478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组合 38"/>
          <p:cNvGrpSpPr/>
          <p:nvPr/>
        </p:nvGrpSpPr>
        <p:grpSpPr>
          <a:xfrm>
            <a:off x="971600" y="620688"/>
            <a:ext cx="7200800" cy="1944216"/>
            <a:chOff x="971600" y="1988840"/>
            <a:chExt cx="7200800" cy="1944216"/>
          </a:xfrm>
        </p:grpSpPr>
        <p:grpSp>
          <p:nvGrpSpPr>
            <p:cNvPr id="40" name="组合 55"/>
            <p:cNvGrpSpPr/>
            <p:nvPr/>
          </p:nvGrpSpPr>
          <p:grpSpPr>
            <a:xfrm>
              <a:off x="6588224" y="1988840"/>
              <a:ext cx="1584176" cy="1944216"/>
              <a:chOff x="971600" y="2708920"/>
              <a:chExt cx="1584176" cy="194421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1600" y="3013455"/>
                <a:ext cx="1584176" cy="13912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>
                <a:stCxn id="65" idx="2"/>
              </p:cNvCxnSpPr>
              <p:nvPr/>
            </p:nvCxnSpPr>
            <p:spPr>
              <a:xfrm rot="5400000">
                <a:off x="1639470" y="4528918"/>
                <a:ext cx="2484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331640" y="4653136"/>
                <a:ext cx="86409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043608" y="270892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Computer 4</a:t>
                </a:r>
                <a:endParaRPr lang="zh-CN" alt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43608" y="3995772"/>
                <a:ext cx="144016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Local  OS 4</a:t>
                </a:r>
                <a:endParaRPr lang="zh-CN" altLang="en-US" dirty="0"/>
              </a:p>
            </p:txBody>
          </p:sp>
        </p:grpSp>
        <p:grpSp>
          <p:nvGrpSpPr>
            <p:cNvPr id="41" name="组合 42"/>
            <p:cNvGrpSpPr/>
            <p:nvPr/>
          </p:nvGrpSpPr>
          <p:grpSpPr>
            <a:xfrm>
              <a:off x="971600" y="1988840"/>
              <a:ext cx="1584176" cy="1944216"/>
              <a:chOff x="971600" y="2708920"/>
              <a:chExt cx="1584176" cy="1944216"/>
            </a:xfrm>
          </p:grpSpPr>
          <p:sp>
            <p:nvSpPr>
              <p:cNvPr id="60" name="矩形 3"/>
              <p:cNvSpPr/>
              <p:nvPr/>
            </p:nvSpPr>
            <p:spPr>
              <a:xfrm>
                <a:off x="971600" y="3013455"/>
                <a:ext cx="1584176" cy="13912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7"/>
              <p:cNvCxnSpPr/>
              <p:nvPr/>
            </p:nvCxnSpPr>
            <p:spPr>
              <a:xfrm rot="5400000">
                <a:off x="1639470" y="4528918"/>
                <a:ext cx="2484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331640" y="4653136"/>
                <a:ext cx="86409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043608" y="2708920"/>
                <a:ext cx="1368152" cy="25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Computer 1</a:t>
                </a:r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43608" y="3995772"/>
                <a:ext cx="144016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Local  OS 1</a:t>
                </a:r>
                <a:endParaRPr lang="zh-CN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43608" y="2348880"/>
              <a:ext cx="144016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Appl. A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0232" y="2348880"/>
              <a:ext cx="144016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Appl. C</a:t>
              </a:r>
              <a:endParaRPr lang="zh-CN" alt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843808" y="1988840"/>
              <a:ext cx="1584176" cy="1944216"/>
              <a:chOff x="971600" y="2708920"/>
              <a:chExt cx="1584176" cy="194421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1600" y="3013455"/>
                <a:ext cx="1584176" cy="13912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55" idx="2"/>
              </p:cNvCxnSpPr>
              <p:nvPr/>
            </p:nvCxnSpPr>
            <p:spPr>
              <a:xfrm rot="5400000">
                <a:off x="1639470" y="4528918"/>
                <a:ext cx="2484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31640" y="4653136"/>
                <a:ext cx="86409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043608" y="270892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Computer 2</a:t>
                </a:r>
                <a:endParaRPr lang="zh-CN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43608" y="3995772"/>
                <a:ext cx="144016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Local  OS 2</a:t>
                </a:r>
                <a:endParaRPr lang="zh-CN" altLang="en-US" dirty="0"/>
              </a:p>
            </p:txBody>
          </p:sp>
        </p:grpSp>
        <p:grpSp>
          <p:nvGrpSpPr>
            <p:cNvPr id="45" name="组合 49"/>
            <p:cNvGrpSpPr/>
            <p:nvPr/>
          </p:nvGrpSpPr>
          <p:grpSpPr>
            <a:xfrm>
              <a:off x="4716016" y="1988840"/>
              <a:ext cx="1584176" cy="1944216"/>
              <a:chOff x="971600" y="2708920"/>
              <a:chExt cx="1584176" cy="194421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971600" y="3013455"/>
                <a:ext cx="1584176" cy="13912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>
                <a:stCxn id="50" idx="2"/>
              </p:cNvCxnSpPr>
              <p:nvPr/>
            </p:nvCxnSpPr>
            <p:spPr>
              <a:xfrm rot="5400000">
                <a:off x="1639470" y="4528918"/>
                <a:ext cx="2484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331640" y="4653136"/>
                <a:ext cx="86409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043608" y="270892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Computer 3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43608" y="3995772"/>
                <a:ext cx="144016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Local  OS 3</a:t>
                </a:r>
                <a:endParaRPr lang="zh-CN" alt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915816" y="2348880"/>
              <a:ext cx="3312368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Appl. B</a:t>
              </a:r>
              <a:endParaRPr lang="zh-CN" altLang="en-US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267744" y="3933056"/>
              <a:ext cx="864096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139952" y="3933056"/>
              <a:ext cx="864096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012160" y="3933056"/>
              <a:ext cx="864096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043608" y="1412776"/>
            <a:ext cx="705678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Distributed system layer (middleware)</a:t>
            </a:r>
            <a:endParaRPr lang="zh-CN" altLang="en-US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A) Software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B) Hardware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C) Hybrid of software and hardware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1026" name="Picture 2" descr="Image result for make your choice + clipart"/>
          <p:cNvPicPr>
            <a:picLocks noChangeAspect="1" noChangeArrowheads="1"/>
          </p:cNvPicPr>
          <p:nvPr/>
        </p:nvPicPr>
        <p:blipFill>
          <a:blip r:embed="rId2"/>
          <a:srcRect r="9792"/>
          <a:stretch>
            <a:fillRect/>
          </a:stretch>
        </p:blipFill>
        <p:spPr bwMode="auto">
          <a:xfrm>
            <a:off x="6143636" y="2786058"/>
            <a:ext cx="2372699" cy="2712020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outhampton-plumbing-servic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620688"/>
            <a:ext cx="4762500" cy="4105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What is middleware?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3322712" cy="136815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Middleware is plumbing.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45024"/>
            <a:ext cx="2819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707904" y="5085184"/>
            <a:ext cx="4572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It may be mostly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invisible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, but it keeps things running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5536" y="548680"/>
            <a:ext cx="2880320" cy="5760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2669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hlinkClick r:id="rId3" action="ppaction://hlinkfile"/>
              </a:rPr>
              <a:t>Middleware</a:t>
            </a:r>
            <a:r>
              <a:rPr lang="en-US" altLang="zh-CN" dirty="0" smtClean="0">
                <a:hlinkClick r:id="rId3" action="ppaction://hlinkfile"/>
              </a:rPr>
              <a:t> </a:t>
            </a:r>
            <a:r>
              <a:rPr lang="en-US" altLang="zh-CN" dirty="0" smtClean="0"/>
              <a:t>is mostly invisible.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221088"/>
            <a:ext cx="4906888" cy="1944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This is part of why middleware is hard to define.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The middle part</a:t>
            </a:r>
            <a:r>
              <a:rPr lang="en-US" altLang="zh-CN" dirty="0" smtClean="0"/>
              <a:t>, that plumbing that ties everything (top and bottom levels) together, </a:t>
            </a:r>
            <a:r>
              <a:rPr lang="en-US" altLang="zh-CN" dirty="0" smtClean="0">
                <a:solidFill>
                  <a:srgbClr val="FF0000"/>
                </a:solidFill>
              </a:rPr>
              <a:t>can seem less concrete and identifiable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7" name="图片 6" descr="plumbing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0"/>
            <a:ext cx="3657600" cy="223113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2348880"/>
          <a:ext cx="73448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31236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Your view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House plumbing system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www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Do</a:t>
                      </a:r>
                      <a:r>
                        <a:rPr lang="en-US" altLang="zh-CN" sz="2000" baseline="0" dirty="0" smtClean="0"/>
                        <a:t> not see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plumbing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middleware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See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the water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web sites and the information flow 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652120" y="4725144"/>
            <a:ext cx="936104" cy="1224136"/>
            <a:chOff x="5652120" y="4725144"/>
            <a:chExt cx="936104" cy="1224136"/>
          </a:xfrm>
        </p:grpSpPr>
        <p:sp>
          <p:nvSpPr>
            <p:cNvPr id="10" name="矩形 9"/>
            <p:cNvSpPr/>
            <p:nvPr/>
          </p:nvSpPr>
          <p:spPr>
            <a:xfrm>
              <a:off x="5652120" y="4725144"/>
              <a:ext cx="936104" cy="12241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2120" y="5013176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Web Server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04248" y="4725144"/>
            <a:ext cx="1008112" cy="1224136"/>
            <a:chOff x="6732240" y="4725144"/>
            <a:chExt cx="1008112" cy="1224136"/>
          </a:xfrm>
        </p:grpSpPr>
        <p:sp>
          <p:nvSpPr>
            <p:cNvPr id="12" name="矩形 11"/>
            <p:cNvSpPr/>
            <p:nvPr/>
          </p:nvSpPr>
          <p:spPr>
            <a:xfrm>
              <a:off x="6732240" y="4725144"/>
              <a:ext cx="936104" cy="122413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2240" y="5013176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Middle-ware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56376" y="4725144"/>
            <a:ext cx="936104" cy="1224136"/>
            <a:chOff x="7956376" y="4725144"/>
            <a:chExt cx="936104" cy="1224136"/>
          </a:xfrm>
        </p:grpSpPr>
        <p:sp>
          <p:nvSpPr>
            <p:cNvPr id="14" name="矩形 13"/>
            <p:cNvSpPr/>
            <p:nvPr/>
          </p:nvSpPr>
          <p:spPr>
            <a:xfrm>
              <a:off x="7956376" y="4725144"/>
              <a:ext cx="936104" cy="12241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384" y="501317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Data-base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5436096" y="4869160"/>
            <a:ext cx="108012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60232" y="4869160"/>
            <a:ext cx="108012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588224" y="5805264"/>
            <a:ext cx="108012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7812360" y="5805264"/>
            <a:ext cx="108012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8064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Submit a query via the web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Forward the query to the DB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144" y="59492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Present the data on the web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4328" y="5949280"/>
            <a:ext cx="161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Deliver the data to the middleware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962" y="0"/>
            <a:ext cx="10620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Standard Middleware Components (1)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grpSp>
        <p:nvGrpSpPr>
          <p:cNvPr id="7" name="组合 12"/>
          <p:cNvGrpSpPr/>
          <p:nvPr/>
        </p:nvGrpSpPr>
        <p:grpSpPr>
          <a:xfrm>
            <a:off x="1403648" y="1484784"/>
            <a:ext cx="1657350" cy="2103115"/>
            <a:chOff x="395536" y="1556792"/>
            <a:chExt cx="1657350" cy="2103115"/>
          </a:xfrm>
        </p:grpSpPr>
        <p:sp>
          <p:nvSpPr>
            <p:cNvPr id="8" name="TextBox 7"/>
            <p:cNvSpPr txBox="1"/>
            <p:nvPr/>
          </p:nvSpPr>
          <p:spPr>
            <a:xfrm>
              <a:off x="611560" y="1556792"/>
              <a:ext cx="125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Plumber</a:t>
              </a:r>
              <a:endParaRPr lang="zh-CN" altLang="en-US" dirty="0"/>
            </a:p>
          </p:txBody>
        </p:sp>
        <p:pic>
          <p:nvPicPr>
            <p:cNvPr id="11" name="图片 10" descr="plumber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916832"/>
              <a:ext cx="1657350" cy="1743075"/>
            </a:xfrm>
            <a:prstGeom prst="rect">
              <a:avLst/>
            </a:prstGeom>
          </p:spPr>
        </p:pic>
      </p:grpSp>
      <p:grpSp>
        <p:nvGrpSpPr>
          <p:cNvPr id="10" name="组合 14"/>
          <p:cNvGrpSpPr/>
          <p:nvPr/>
        </p:nvGrpSpPr>
        <p:grpSpPr>
          <a:xfrm>
            <a:off x="323528" y="4149080"/>
            <a:ext cx="1368152" cy="2136640"/>
            <a:chOff x="3203848" y="1484784"/>
            <a:chExt cx="1368152" cy="2136640"/>
          </a:xfrm>
        </p:grpSpPr>
        <p:pic>
          <p:nvPicPr>
            <p:cNvPr id="8194" name="Picture 2" descr="c:\users\lenovo\appdata\roaming\360se6\USERDA~1\Temp\FCV3S7~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5856" y="2060848"/>
              <a:ext cx="1170432" cy="156057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03848" y="148478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Build from scratch</a:t>
              </a:r>
              <a:endParaRPr lang="zh-CN" altLang="en-US" dirty="0"/>
            </a:p>
          </p:txBody>
        </p:sp>
      </p:grpSp>
      <p:grpSp>
        <p:nvGrpSpPr>
          <p:cNvPr id="13" name="组合 16"/>
          <p:cNvGrpSpPr/>
          <p:nvPr/>
        </p:nvGrpSpPr>
        <p:grpSpPr>
          <a:xfrm>
            <a:off x="2987824" y="4077072"/>
            <a:ext cx="1872208" cy="2328664"/>
            <a:chOff x="6084168" y="1412776"/>
            <a:chExt cx="1872208" cy="2328664"/>
          </a:xfrm>
        </p:grpSpPr>
        <p:pic>
          <p:nvPicPr>
            <p:cNvPr id="12" name="图片 11" descr="fixtur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6176" y="1988840"/>
              <a:ext cx="1285875" cy="17526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084168" y="1412776"/>
              <a:ext cx="1872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Buy plumbing fixtures</a:t>
              </a:r>
              <a:endParaRPr lang="zh-CN" altLang="en-US" dirty="0"/>
            </a:p>
          </p:txBody>
        </p:sp>
      </p:grpSp>
      <p:pic>
        <p:nvPicPr>
          <p:cNvPr id="18" name="图片 17" descr="questi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4005064"/>
            <a:ext cx="514350" cy="502920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 rot="1478383">
            <a:off x="1573081" y="3794592"/>
            <a:ext cx="360040" cy="6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0121617" flipH="1">
            <a:off x="2607075" y="3794591"/>
            <a:ext cx="360040" cy="6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develop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96136" y="1628800"/>
            <a:ext cx="2286000" cy="173355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644008" y="4585300"/>
            <a:ext cx="2160240" cy="1868036"/>
            <a:chOff x="4644008" y="4221088"/>
            <a:chExt cx="2160240" cy="1868036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4008" y="4725144"/>
              <a:ext cx="2148840" cy="136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5004048" y="42210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Invent your own</a:t>
              </a:r>
              <a:endParaRPr lang="zh-CN" altLang="en-US" dirty="0"/>
            </a:p>
          </p:txBody>
        </p:sp>
      </p:grpSp>
      <p:pic>
        <p:nvPicPr>
          <p:cNvPr id="31" name="图片 30" descr="questi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239" y="4005063"/>
            <a:ext cx="514350" cy="50292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 rot="1478383">
            <a:off x="6325608" y="3794591"/>
            <a:ext cx="360040" cy="6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rot="20121617" flipH="1">
            <a:off x="7359602" y="3794590"/>
            <a:ext cx="360040" cy="6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164289" y="4651424"/>
            <a:ext cx="2232248" cy="1513880"/>
            <a:chOff x="7164289" y="4737918"/>
            <a:chExt cx="2232248" cy="1513880"/>
          </a:xfrm>
        </p:grpSpPr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15187" y="5661248"/>
              <a:ext cx="1928813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矩形 34"/>
            <p:cNvSpPr/>
            <p:nvPr/>
          </p:nvSpPr>
          <p:spPr>
            <a:xfrm>
              <a:off x="7164289" y="4737918"/>
              <a:ext cx="2232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Application Programming Interfaces (APIs)</a:t>
              </a:r>
              <a:endParaRPr lang="zh-CN" altLang="en-US" dirty="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32" grpId="0" animBg="1"/>
      <p:bldP spid="32" grpId="1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962" y="0"/>
            <a:ext cx="10620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Standard Middleware Components (2)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94421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In middleware, these standards take the form of </a:t>
            </a:r>
            <a:r>
              <a:rPr lang="en-US" altLang="zh-CN" dirty="0" smtClean="0">
                <a:solidFill>
                  <a:srgbClr val="FF0000"/>
                </a:solidFill>
              </a:rPr>
              <a:t>libraries of functions</a:t>
            </a:r>
            <a:r>
              <a:rPr lang="en-US" altLang="zh-CN" dirty="0" smtClean="0"/>
              <a:t> that your programs call through </a:t>
            </a:r>
            <a:r>
              <a:rPr lang="en-US" altLang="zh-CN" dirty="0" smtClean="0">
                <a:solidFill>
                  <a:srgbClr val="FF0000"/>
                </a:solidFill>
              </a:rPr>
              <a:t>well-defined </a:t>
            </a:r>
            <a:r>
              <a:rPr lang="en-US" altLang="zh-CN" dirty="0" smtClean="0"/>
              <a:t>application programming </a:t>
            </a:r>
            <a:r>
              <a:rPr lang="en-US" altLang="zh-CN" dirty="0" smtClean="0">
                <a:solidFill>
                  <a:srgbClr val="FF0000"/>
                </a:solidFill>
              </a:rPr>
              <a:t>interfaces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APIs</a:t>
            </a:r>
            <a:r>
              <a:rPr lang="en-US" altLang="zh-CN" dirty="0" smtClean="0"/>
              <a:t>).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24" name="图片 23" descr="10637357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573016"/>
            <a:ext cx="2622550" cy="262255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772816"/>
            <a:ext cx="4800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Middleware ties together parts of complex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916832"/>
            <a:ext cx="4536504" cy="4608512"/>
          </a:xfrm>
        </p:spPr>
        <p:txBody>
          <a:bodyPr>
            <a:normAutofit fontScale="92500"/>
          </a:bodyPr>
          <a:lstStyle/>
          <a:p>
            <a:r>
              <a:rPr lang="en-US" altLang="zh-CN" u="sng" dirty="0" smtClean="0"/>
              <a:t>Middleware keeps information moving </a:t>
            </a:r>
            <a:r>
              <a:rPr lang="en-US" altLang="zh-CN" dirty="0" smtClean="0"/>
              <a:t>through complex web-based applications. </a:t>
            </a:r>
          </a:p>
          <a:p>
            <a:pPr lvl="1"/>
            <a:r>
              <a:rPr lang="en-US" altLang="zh-CN" b="1" dirty="0" smtClean="0"/>
              <a:t>Primary tasks </a:t>
            </a:r>
            <a:r>
              <a:rPr lang="en-US" altLang="zh-CN" dirty="0" smtClean="0"/>
              <a:t>is to connect systems, applications, and databases together in a secure and reliable way. 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E-commerce: </a:t>
            </a:r>
            <a:r>
              <a:rPr lang="en-US" altLang="zh-CN" sz="1700" dirty="0" smtClean="0"/>
              <a:t>middleware tied together many different computers, each in a different location, all running the store’s e-commerce application, into a cluster. </a:t>
            </a:r>
          </a:p>
          <a:p>
            <a:pPr lvl="2"/>
            <a:r>
              <a:rPr lang="en-US" altLang="zh-CN" sz="2800" dirty="0" smtClean="0">
                <a:solidFill>
                  <a:srgbClr val="0070C0"/>
                </a:solidFill>
              </a:rPr>
              <a:t>Example?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2669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What is middleware on earth?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3116"/>
            <a:ext cx="8643998" cy="43891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600" dirty="0" smtClean="0"/>
              <a:t>Middleware is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computer software </a:t>
            </a:r>
            <a:r>
              <a:rPr lang="en-US" altLang="zh-CN" dirty="0" smtClean="0"/>
              <a:t>that 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connects </a:t>
            </a:r>
            <a:r>
              <a:rPr lang="en-US" altLang="zh-CN" dirty="0" smtClean="0"/>
              <a:t>software components and applications; 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facilitates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exchange of data </a:t>
            </a:r>
            <a:r>
              <a:rPr lang="en-US" altLang="zh-CN" sz="1800" dirty="0" smtClean="0"/>
              <a:t>between two application programs within </a:t>
            </a:r>
            <a:r>
              <a:rPr lang="en-US" altLang="zh-CN" sz="1800" u="sng" dirty="0" smtClean="0"/>
              <a:t>the same</a:t>
            </a:r>
            <a:r>
              <a:rPr lang="en-US" altLang="zh-CN" sz="1800" dirty="0" smtClean="0"/>
              <a:t> environment, or across </a:t>
            </a:r>
            <a:r>
              <a:rPr lang="en-US" altLang="zh-CN" sz="1800" u="sng" dirty="0" smtClean="0"/>
              <a:t>different </a:t>
            </a:r>
            <a:r>
              <a:rPr lang="en-US" altLang="zh-CN" sz="1800" dirty="0" smtClean="0"/>
              <a:t>hardware and network </a:t>
            </a:r>
            <a:r>
              <a:rPr lang="en-US" altLang="zh-CN" sz="1800" u="sng" dirty="0" smtClean="0"/>
              <a:t>environments</a:t>
            </a:r>
            <a:r>
              <a:rPr lang="en-US" altLang="zh-CN" sz="18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altLang="zh-CN" sz="3600" dirty="0" smtClean="0"/>
              <a:t>consists of a set of </a:t>
            </a:r>
            <a:r>
              <a:rPr lang="en-US" altLang="zh-CN" sz="3600" dirty="0" smtClean="0">
                <a:solidFill>
                  <a:srgbClr val="FF0000"/>
                </a:solidFill>
              </a:rPr>
              <a:t>enabling services </a:t>
            </a:r>
            <a:r>
              <a:rPr lang="en-US" altLang="zh-CN" sz="1800" dirty="0" smtClean="0"/>
              <a:t>that allow multiple processes running on one or more machines to interact across a network. </a:t>
            </a:r>
          </a:p>
          <a:p>
            <a:pPr>
              <a:spcBef>
                <a:spcPts val="1200"/>
              </a:spcBef>
            </a:pPr>
            <a:r>
              <a:rPr lang="en-US" altLang="zh-CN" sz="3600" dirty="0" smtClean="0"/>
              <a:t>provides for </a:t>
            </a:r>
            <a:r>
              <a:rPr lang="en-US" altLang="zh-CN" sz="3600" dirty="0" smtClean="0">
                <a:solidFill>
                  <a:srgbClr val="FF0000"/>
                </a:solidFill>
              </a:rPr>
              <a:t>interoperability </a:t>
            </a:r>
            <a:r>
              <a:rPr lang="en-US" altLang="zh-CN" sz="1800" dirty="0" smtClean="0"/>
              <a:t>in support of the move to coherent distributed architectures.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pic>
        <p:nvPicPr>
          <p:cNvPr id="9" name="图片 8" descr="middlew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2000250" cy="185737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iddleware_shema_refer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4219406"/>
            <a:ext cx="3429000" cy="20859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3382"/>
            <a:ext cx="3901440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Middleware – Vague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729464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2300" dirty="0" smtClean="0"/>
              <a:t>Any</a:t>
            </a:r>
            <a:r>
              <a:rPr lang="en-US" altLang="zh-CN" dirty="0" smtClean="0"/>
              <a:t> </a:t>
            </a:r>
            <a:r>
              <a:rPr lang="en-US" altLang="zh-CN" sz="3500" dirty="0" smtClean="0">
                <a:solidFill>
                  <a:srgbClr val="FF0000"/>
                </a:solidFill>
              </a:rPr>
              <a:t>software program </a:t>
            </a:r>
            <a:r>
              <a:rPr lang="en-US" altLang="zh-CN" sz="2300" dirty="0" smtClean="0"/>
              <a:t>that functions as a</a:t>
            </a:r>
            <a:r>
              <a:rPr lang="en-US" altLang="zh-CN" dirty="0" smtClean="0"/>
              <a:t> </a:t>
            </a:r>
            <a:r>
              <a:rPr lang="en-US" altLang="zh-CN" sz="3500" dirty="0" smtClean="0">
                <a:solidFill>
                  <a:srgbClr val="FF0000"/>
                </a:solidFill>
              </a:rPr>
              <a:t>link</a:t>
            </a:r>
            <a:r>
              <a:rPr lang="en-US" altLang="zh-CN" dirty="0" smtClean="0"/>
              <a:t> </a:t>
            </a:r>
            <a:r>
              <a:rPr lang="en-US" altLang="zh-CN" sz="2300" dirty="0" smtClean="0"/>
              <a:t>between two other programs, such as a Web server and a database program. </a:t>
            </a:r>
          </a:p>
          <a:p>
            <a:pPr>
              <a:spcBef>
                <a:spcPts val="1200"/>
              </a:spcBef>
            </a:pPr>
            <a:r>
              <a:rPr lang="en-US" altLang="zh-CN" sz="2300" dirty="0" smtClean="0"/>
              <a:t>But </a:t>
            </a:r>
            <a:r>
              <a:rPr lang="en-US" altLang="zh-CN" sz="1900" dirty="0" smtClean="0"/>
              <a:t>middleware functionality </a:t>
            </a:r>
            <a:r>
              <a:rPr lang="en-US" altLang="zh-CN" sz="3500" dirty="0" smtClean="0">
                <a:solidFill>
                  <a:srgbClr val="0070C0"/>
                </a:solidFill>
              </a:rPr>
              <a:t>is often incorporated in application or network software</a:t>
            </a:r>
            <a:r>
              <a:rPr lang="en-US" altLang="zh-CN" dirty="0" smtClean="0"/>
              <a:t>, </a:t>
            </a:r>
            <a:r>
              <a:rPr lang="en-US" altLang="zh-CN" sz="2300" dirty="0" smtClean="0"/>
              <a:t>so precise definitions can get all messy. Avoid using at all costs…</a:t>
            </a:r>
            <a:endParaRPr lang="zh-CN" altLang="en-US" sz="23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1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7267</TotalTime>
  <Words>550</Words>
  <Application>Microsoft Office PowerPoint</Application>
  <PresentationFormat>全屏显示(4:3)</PresentationFormat>
  <Paragraphs>130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流畅</vt:lpstr>
      <vt:lpstr>自定义设计方案</vt:lpstr>
      <vt:lpstr>What is Middleware </vt:lpstr>
      <vt:lpstr>Middleware</vt:lpstr>
      <vt:lpstr>What is middleware?</vt:lpstr>
      <vt:lpstr>Middleware is mostly invisible.</vt:lpstr>
      <vt:lpstr>Standard Middleware Components (1)</vt:lpstr>
      <vt:lpstr>Standard Middleware Components (2)</vt:lpstr>
      <vt:lpstr>Middleware ties together parts of complex systems</vt:lpstr>
      <vt:lpstr>What is middleware on earth?</vt:lpstr>
      <vt:lpstr>Middleware – Vague Definition</vt:lpstr>
      <vt:lpstr>Types and categories of middleware</vt:lpstr>
      <vt:lpstr>Cluster Computing Systems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cp:lastModifiedBy>lenovo</cp:lastModifiedBy>
  <cp:revision>856</cp:revision>
  <dcterms:modified xsi:type="dcterms:W3CDTF">2020-02-28T10:41:02Z</dcterms:modified>
</cp:coreProperties>
</file>