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96" r:id="rId4"/>
    <p:sldId id="259" r:id="rId5"/>
    <p:sldId id="282" r:id="rId6"/>
    <p:sldId id="306" r:id="rId7"/>
    <p:sldId id="307" r:id="rId8"/>
    <p:sldId id="303" r:id="rId9"/>
    <p:sldId id="297" r:id="rId10"/>
    <p:sldId id="304" r:id="rId11"/>
    <p:sldId id="305" r:id="rId12"/>
    <p:sldId id="260" r:id="rId13"/>
    <p:sldId id="287" r:id="rId14"/>
    <p:sldId id="290" r:id="rId15"/>
    <p:sldId id="308" r:id="rId16"/>
    <p:sldId id="309" r:id="rId17"/>
    <p:sldId id="310" r:id="rId18"/>
    <p:sldId id="311" r:id="rId19"/>
    <p:sldId id="312" r:id="rId20"/>
    <p:sldId id="313" r:id="rId21"/>
    <p:sldId id="314" r:id="rId22"/>
    <p:sldId id="266" r:id="rId23"/>
    <p:sldId id="319" r:id="rId24"/>
    <p:sldId id="316" r:id="rId25"/>
    <p:sldId id="320" r:id="rId26"/>
    <p:sldId id="321" r:id="rId27"/>
    <p:sldId id="322" r:id="rId28"/>
    <p:sldId id="323" r:id="rId29"/>
    <p:sldId id="325" r:id="rId30"/>
    <p:sldId id="267" r:id="rId31"/>
    <p:sldId id="326" r:id="rId32"/>
    <p:sldId id="30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7287" userDrawn="1">
          <p15:clr>
            <a:srgbClr val="A4A3A4"/>
          </p15:clr>
        </p15:guide>
        <p15:guide id="3" pos="2162" userDrawn="1">
          <p15:clr>
            <a:srgbClr val="A4A3A4"/>
          </p15:clr>
        </p15:guide>
        <p15:guide id="4" pos="756" userDrawn="1">
          <p15:clr>
            <a:srgbClr val="A4A3A4"/>
          </p15:clr>
        </p15:guide>
        <p15:guide id="5" orient="horz" pos="3884" userDrawn="1">
          <p15:clr>
            <a:srgbClr val="A4A3A4"/>
          </p15:clr>
        </p15:guide>
        <p15:guide id="6"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雨峤 李" initials="雨峤" lastIdx="1" clrIdx="0">
    <p:extLst>
      <p:ext uri="{19B8F6BF-5375-455C-9EA6-DF929625EA0E}">
        <p15:presenceInfo xmlns:p15="http://schemas.microsoft.com/office/powerpoint/2012/main" userId="48b227c467816a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FFBF0B"/>
    <a:srgbClr val="595959"/>
    <a:srgbClr val="B08200"/>
    <a:srgbClr val="FFD31F"/>
    <a:srgbClr val="FFDB29"/>
    <a:srgbClr val="FFF262"/>
    <a:srgbClr val="FFE11A"/>
    <a:srgbClr val="9FE1FF"/>
    <a:srgbClr val="A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86" d="100"/>
          <a:sy n="86" d="100"/>
        </p:scale>
        <p:origin x="132" y="69"/>
      </p:cViewPr>
      <p:guideLst>
        <p:guide orient="horz" pos="2341"/>
        <p:guide pos="7287"/>
        <p:guide pos="2162"/>
        <p:guide pos="756"/>
        <p:guide orient="horz" pos="3884"/>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8T19:19:36.877"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0D859-3B03-4391-8E5C-3C0B98673F42}" type="datetimeFigureOut">
              <a:rPr lang="zh-CN" altLang="en-US" smtClean="0"/>
              <a:t>2019/12/9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417F7-EAAA-4A65-BCEE-02205370E0C6}" type="slidenum">
              <a:rPr lang="zh-CN" altLang="en-US" smtClean="0"/>
              <a:t>‹#›</a:t>
            </a:fld>
            <a:endParaRPr lang="zh-CN" altLang="en-US"/>
          </a:p>
        </p:txBody>
      </p:sp>
    </p:spTree>
    <p:extLst>
      <p:ext uri="{BB962C8B-B14F-4D97-AF65-F5344CB8AC3E}">
        <p14:creationId xmlns:p14="http://schemas.microsoft.com/office/powerpoint/2010/main" val="326260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A7CE3-9D06-4DB8-941F-C5E5F5A4831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8631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日志文件记录了系统及其各种服务的每个细节。通过不断地监视日志文件条目，可以检测到入侵，帮助我们理解和避免一些灾难</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在网络通信中，通过对各种登录事件的分析，可以有效地发现黑客试图登录和信息入侵的证据。同时，如果系统发现登录日志信息异常，可以及时阻止并通知用户注意安全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黑客入侵，可以修改用户的安全保护措施，对文件信息进行操作。这些操作将在系统日志中留下记录。通过分析这些日志文件，用户可以了解哪些安全措施被修改了，哪些信息被窃取了。它有助于为处理事件提供可用的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通过对日志文件的分析，维护人员可以快速定位故障并查找故障原因，使网络运行良好。同时，日志文件提供了对攻击者的跟踪，增强了网络安全水平，提高了网络安全性能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22</a:t>
            </a:fld>
            <a:endParaRPr lang="zh-CN" altLang="en-US"/>
          </a:p>
        </p:txBody>
      </p:sp>
    </p:spTree>
    <p:extLst>
      <p:ext uri="{BB962C8B-B14F-4D97-AF65-F5344CB8AC3E}">
        <p14:creationId xmlns:p14="http://schemas.microsoft.com/office/powerpoint/2010/main" val="71619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事件日志文件的内容对于系统管理员对系统性能的故障诊断、安全小组对事件的监视以及调查违规或欺诈案件的法医和事件响应小组非常有用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丢失事件记录可能会降低发现攻击的可能性，或妨碍调查</a:t>
            </a:r>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24</a:t>
            </a:fld>
            <a:endParaRPr lang="zh-CN" altLang="en-US"/>
          </a:p>
        </p:txBody>
      </p:sp>
    </p:spTree>
    <p:extLst>
      <p:ext uri="{BB962C8B-B14F-4D97-AF65-F5344CB8AC3E}">
        <p14:creationId xmlns:p14="http://schemas.microsoft.com/office/powerpoint/2010/main" val="318405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记录操作系统组件产生的事件，主要包括驱动程序、系统组件和应用软件的崩溃以及数据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包含由应用程序或系统程序记录的事件，主要记录程序运行方面的事件。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记录系统的安全审计事件，包含各种类型的登录日志、对象访问日志、进程追踪日志、特权使用、帐号管理、策略变更、系统事件。。</a:t>
            </a:r>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8</a:t>
            </a:fld>
            <a:endParaRPr lang="zh-CN" altLang="en-US"/>
          </a:p>
        </p:txBody>
      </p:sp>
    </p:spTree>
    <p:extLst>
      <p:ext uri="{BB962C8B-B14F-4D97-AF65-F5344CB8AC3E}">
        <p14:creationId xmlns:p14="http://schemas.microsoft.com/office/powerpoint/2010/main" val="328298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第一部分存放与</a:t>
            </a:r>
            <a:r>
              <a:rPr lang="en-US" altLang="zh-CN" sz="1200" kern="1200" dirty="0">
                <a:solidFill>
                  <a:schemeClr val="tx1"/>
                </a:solidFill>
                <a:effectLst/>
                <a:latin typeface="+mn-lt"/>
                <a:ea typeface="+mn-ea"/>
                <a:cs typeface="+mn-cs"/>
              </a:rPr>
              <a:t>Wi-Fi</a:t>
            </a:r>
            <a:r>
              <a:rPr lang="zh-CN" altLang="zh-CN" sz="1200" kern="1200" dirty="0">
                <a:solidFill>
                  <a:schemeClr val="tx1"/>
                </a:solidFill>
                <a:effectLst/>
                <a:latin typeface="+mn-lt"/>
                <a:ea typeface="+mn-ea"/>
                <a:cs typeface="+mn-cs"/>
              </a:rPr>
              <a:t>、内核、文件系统修复、系统和安装相关的日志文件</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第二部分存放用户系统修复、</a:t>
            </a:r>
            <a:r>
              <a:rPr lang="en-US" altLang="zh-CN" sz="1200" kern="1200" dirty="0">
                <a:solidFill>
                  <a:schemeClr val="tx1"/>
                </a:solidFill>
                <a:effectLst/>
                <a:latin typeface="+mn-lt"/>
                <a:ea typeface="+mn-ea"/>
                <a:cs typeface="+mn-cs"/>
              </a:rPr>
              <a:t>CD</a:t>
            </a:r>
            <a:r>
              <a:rPr lang="zh-CN" altLang="zh-CN" sz="1200" kern="1200" dirty="0">
                <a:solidFill>
                  <a:schemeClr val="tx1"/>
                </a:solidFill>
                <a:effectLst/>
                <a:latin typeface="+mn-lt"/>
                <a:ea typeface="+mn-ea"/>
                <a:cs typeface="+mn-cs"/>
              </a:rPr>
              <a:t>相关的日志文件</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第三部分存放电源管理、</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NVRAM</a:t>
            </a:r>
            <a:r>
              <a:rPr lang="zh-CN" altLang="zh-CN" sz="1200" kern="1200" dirty="0">
                <a:solidFill>
                  <a:schemeClr val="tx1"/>
                </a:solidFill>
                <a:effectLst/>
                <a:latin typeface="+mn-lt"/>
                <a:ea typeface="+mn-ea"/>
                <a:cs typeface="+mn-cs"/>
              </a:rPr>
              <a:t>相关的日志文件</a:t>
            </a:r>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9</a:t>
            </a:fld>
            <a:endParaRPr lang="zh-CN" altLang="en-US"/>
          </a:p>
        </p:txBody>
      </p:sp>
    </p:spTree>
    <p:extLst>
      <p:ext uri="{BB962C8B-B14F-4D97-AF65-F5344CB8AC3E}">
        <p14:creationId xmlns:p14="http://schemas.microsoft.com/office/powerpoint/2010/main" val="990963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事件日志文件覆盖的信息比较全面，分类清晰。系统日志被分为两大类：</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日志和应用程序和服务日志。前者覆盖了有关系统、安全、应用程序的信息，后者覆盖了</a:t>
            </a:r>
            <a:r>
              <a:rPr lang="en-US" altLang="zh-CN" sz="1200" kern="1200" dirty="0">
                <a:solidFill>
                  <a:schemeClr val="tx1"/>
                </a:solidFill>
                <a:effectLst/>
                <a:latin typeface="+mn-lt"/>
                <a:ea typeface="+mn-ea"/>
                <a:cs typeface="+mn-cs"/>
              </a:rPr>
              <a:t>Microsoft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Microsoft Office Alerts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Windows PowerShell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Internet Explorer</a:t>
            </a:r>
            <a:r>
              <a:rPr lang="zh-CN" altLang="zh-CN" sz="1200" kern="1200" dirty="0">
                <a:solidFill>
                  <a:schemeClr val="tx1"/>
                </a:solidFill>
                <a:effectLst/>
                <a:latin typeface="+mn-lt"/>
                <a:ea typeface="+mn-ea"/>
                <a:cs typeface="+mn-cs"/>
              </a:rPr>
              <a:t>等基础工具和软件的事件信息。</a:t>
            </a: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13</a:t>
            </a:fld>
            <a:endParaRPr lang="zh-CN" altLang="en-US"/>
          </a:p>
        </p:txBody>
      </p:sp>
    </p:spTree>
    <p:extLst>
      <p:ext uri="{BB962C8B-B14F-4D97-AF65-F5344CB8AC3E}">
        <p14:creationId xmlns:p14="http://schemas.microsoft.com/office/powerpoint/2010/main" val="99817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日志文件系统专门提供应用日志模块来记录与应用有关的事件。</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其次，</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日志文件系统针对</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系统中特有的软件和工具设计了相应日志模块</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IIS</a:t>
            </a:r>
            <a:r>
              <a:rPr lang="zh-CN" altLang="zh-CN" sz="1200" kern="1200" dirty="0">
                <a:solidFill>
                  <a:schemeClr val="tx1"/>
                </a:solidFill>
                <a:effectLst/>
                <a:latin typeface="+mn-lt"/>
                <a:ea typeface="+mn-ea"/>
                <a:cs typeface="+mn-cs"/>
              </a:rPr>
              <a:t>日志记录每打开一个网站的用户</a:t>
            </a:r>
            <a:r>
              <a:rPr lang="en-US" altLang="zh-CN" sz="1200" kern="1200" dirty="0" err="1">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地址、访问时间、访问状态等信息。</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14</a:t>
            </a:fld>
            <a:endParaRPr lang="zh-CN" altLang="en-US"/>
          </a:p>
        </p:txBody>
      </p:sp>
    </p:spTree>
    <p:extLst>
      <p:ext uri="{BB962C8B-B14F-4D97-AF65-F5344CB8AC3E}">
        <p14:creationId xmlns:p14="http://schemas.microsoft.com/office/powerpoint/2010/main" val="261883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系统中自带了一个叫做事件查看器的日志分析工具，清晰地划分了多种日志类型，极大地方便了用户查看和管理相关日志信息</a:t>
            </a:r>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15</a:t>
            </a:fld>
            <a:endParaRPr lang="zh-CN" altLang="en-US"/>
          </a:p>
        </p:txBody>
      </p:sp>
    </p:spTree>
    <p:extLst>
      <p:ext uri="{BB962C8B-B14F-4D97-AF65-F5344CB8AC3E}">
        <p14:creationId xmlns:p14="http://schemas.microsoft.com/office/powerpoint/2010/main" val="341604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）相比于</a:t>
            </a:r>
            <a:r>
              <a:rPr lang="en-US" altLang="zh-CN" sz="1200" kern="1200" dirty="0">
                <a:solidFill>
                  <a:schemeClr val="tx1"/>
                </a:solidFill>
                <a:effectLst/>
                <a:latin typeface="+mn-lt"/>
                <a:ea typeface="+mn-ea"/>
                <a:cs typeface="+mn-cs"/>
              </a:rPr>
              <a:t>Mac OS</a:t>
            </a:r>
            <a:r>
              <a:rPr lang="zh-CN" altLang="zh-CN" sz="1200" kern="1200" dirty="0">
                <a:solidFill>
                  <a:schemeClr val="tx1"/>
                </a:solidFill>
                <a:effectLst/>
                <a:latin typeface="+mn-lt"/>
                <a:ea typeface="+mn-ea"/>
                <a:cs typeface="+mn-cs"/>
              </a:rPr>
              <a:t>缺少电源管理、</a:t>
            </a:r>
            <a:r>
              <a:rPr lang="en-US" altLang="zh-CN" sz="1200" kern="1200" dirty="0">
                <a:solidFill>
                  <a:schemeClr val="tx1"/>
                </a:solidFill>
                <a:effectLst/>
                <a:latin typeface="+mn-lt"/>
                <a:ea typeface="+mn-ea"/>
                <a:cs typeface="+mn-cs"/>
              </a:rPr>
              <a:t>CD</a:t>
            </a:r>
            <a:r>
              <a:rPr lang="zh-CN" altLang="zh-CN" sz="1200" kern="1200" dirty="0">
                <a:solidFill>
                  <a:schemeClr val="tx1"/>
                </a:solidFill>
                <a:effectLst/>
                <a:latin typeface="+mn-lt"/>
                <a:ea typeface="+mn-ea"/>
                <a:cs typeface="+mn-cs"/>
              </a:rPr>
              <a:t>、内核、</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NVRAM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Wi-Fi</a:t>
            </a:r>
            <a:r>
              <a:rPr lang="zh-CN" altLang="zh-CN" sz="1200" kern="1200" dirty="0">
                <a:solidFill>
                  <a:schemeClr val="tx1"/>
                </a:solidFill>
                <a:effectLst/>
                <a:latin typeface="+mn-lt"/>
                <a:ea typeface="+mn-ea"/>
                <a:cs typeface="+mn-cs"/>
              </a:rPr>
              <a:t>方面的日志信息。</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）事件日志（</a:t>
            </a:r>
            <a:r>
              <a:rPr lang="en-US" altLang="zh-CN" sz="1200" kern="1200" dirty="0" err="1">
                <a:solidFill>
                  <a:schemeClr val="tx1"/>
                </a:solidFill>
                <a:effectLst/>
                <a:latin typeface="+mn-lt"/>
                <a:ea typeface="+mn-ea"/>
                <a:cs typeface="+mn-cs"/>
              </a:rPr>
              <a:t>evtx</a:t>
            </a:r>
            <a:r>
              <a:rPr lang="zh-CN" altLang="zh-CN" sz="1200" kern="1200" dirty="0">
                <a:solidFill>
                  <a:schemeClr val="tx1"/>
                </a:solidFill>
                <a:effectLst/>
                <a:latin typeface="+mn-lt"/>
                <a:ea typeface="+mn-ea"/>
                <a:cs typeface="+mn-cs"/>
              </a:rPr>
              <a:t>）文件是一种二进制格式的文件，不仅需要专有的工具或程序去阅读或处理他们，而且其长期存储会给企业级用户带来许多挑战，比如二进制日志文件在磁盘空间利用上很高效，却无法进行很大的压缩。</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事件日志文件安全性差，易受黑客攻击。比如使用</a:t>
            </a:r>
            <a:r>
              <a:rPr lang="en-US" altLang="zh-CN" sz="1200" kern="1200" dirty="0" err="1">
                <a:solidFill>
                  <a:schemeClr val="tx1"/>
                </a:solidFill>
                <a:effectLst/>
                <a:latin typeface="+mn-lt"/>
                <a:ea typeface="+mn-ea"/>
                <a:cs typeface="+mn-cs"/>
              </a:rPr>
              <a:t>eventlogedit</a:t>
            </a:r>
            <a:r>
              <a:rPr lang="zh-CN" altLang="zh-CN" sz="1200" kern="1200" dirty="0">
                <a:solidFill>
                  <a:schemeClr val="tx1"/>
                </a:solidFill>
                <a:effectLst/>
                <a:latin typeface="+mn-lt"/>
                <a:ea typeface="+mn-ea"/>
                <a:cs typeface="+mn-cs"/>
              </a:rPr>
              <a:t>，攻击者可以从目标</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系统上的安全，应用程序和系统日志中删除单个事件日志条目。虽然恢复攻击者删除的事件日志条目方法已经被提出来，但</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日志文件易受更改和删除的风险依然存在，其安全性依然不够完善。</a:t>
            </a: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16</a:t>
            </a:fld>
            <a:endParaRPr lang="zh-CN" altLang="en-US"/>
          </a:p>
        </p:txBody>
      </p:sp>
    </p:spTree>
    <p:extLst>
      <p:ext uri="{BB962C8B-B14F-4D97-AF65-F5344CB8AC3E}">
        <p14:creationId xmlns:p14="http://schemas.microsoft.com/office/powerpoint/2010/main" val="175980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MAC OS</a:t>
            </a:r>
            <a:r>
              <a:rPr lang="zh-CN" altLang="zh-CN" sz="1200" kern="1200" dirty="0">
                <a:solidFill>
                  <a:schemeClr val="tx1"/>
                </a:solidFill>
                <a:effectLst/>
                <a:latin typeface="+mn-lt"/>
                <a:ea typeface="+mn-ea"/>
                <a:cs typeface="+mn-cs"/>
              </a:rPr>
              <a:t>有对系统、硬件、安装、安全等基本功能进行记录的日志。</a:t>
            </a: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17</a:t>
            </a:fld>
            <a:endParaRPr lang="zh-CN" altLang="en-US"/>
          </a:p>
        </p:txBody>
      </p:sp>
    </p:spTree>
    <p:extLst>
      <p:ext uri="{BB962C8B-B14F-4D97-AF65-F5344CB8AC3E}">
        <p14:creationId xmlns:p14="http://schemas.microsoft.com/office/powerpoint/2010/main" val="229252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MAC OS</a:t>
            </a:r>
            <a:r>
              <a:rPr lang="zh-CN" altLang="zh-CN" sz="1200" kern="1200" dirty="0">
                <a:solidFill>
                  <a:schemeClr val="tx1"/>
                </a:solidFill>
                <a:effectLst/>
                <a:latin typeface="+mn-lt"/>
                <a:ea typeface="+mn-ea"/>
                <a:cs typeface="+mn-cs"/>
              </a:rPr>
              <a:t>所有的日志文件分别存放在三个不同的路径下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分类清晰，便于管理。</a:t>
            </a:r>
          </a:p>
          <a:p>
            <a:endParaRPr lang="zh-CN" altLang="en-US" dirty="0"/>
          </a:p>
        </p:txBody>
      </p:sp>
      <p:sp>
        <p:nvSpPr>
          <p:cNvPr id="4" name="灯片编号占位符 3"/>
          <p:cNvSpPr>
            <a:spLocks noGrp="1"/>
          </p:cNvSpPr>
          <p:nvPr>
            <p:ph type="sldNum" sz="quarter" idx="5"/>
          </p:nvPr>
        </p:nvSpPr>
        <p:spPr/>
        <p:txBody>
          <a:bodyPr/>
          <a:lstStyle/>
          <a:p>
            <a:fld id="{B20417F7-EAAA-4A65-BCEE-02205370E0C6}" type="slidenum">
              <a:rPr lang="zh-CN" altLang="en-US" smtClean="0"/>
              <a:t>18</a:t>
            </a:fld>
            <a:endParaRPr lang="zh-CN" altLang="en-US"/>
          </a:p>
        </p:txBody>
      </p:sp>
    </p:spTree>
    <p:extLst>
      <p:ext uri="{BB962C8B-B14F-4D97-AF65-F5344CB8AC3E}">
        <p14:creationId xmlns:p14="http://schemas.microsoft.com/office/powerpoint/2010/main" val="310393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121839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225759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54514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7000" b="-18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1485"/>
            <a:ext cx="10363200" cy="1468967"/>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708527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1660480"/>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3133"/>
          </a:xfr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566494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2497172"/>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918718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6947914"/>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4650404"/>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2"/>
            <a:ext cx="4011084" cy="1162049"/>
          </a:xfr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580453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4282225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7267"/>
          </a:xfr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7210443"/>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086642"/>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5167"/>
            <a:ext cx="2743200" cy="58504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5167"/>
            <a:ext cx="8026400" cy="58504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6183"/>
          </a:xfrm>
          <a:prstGeom prst="rect">
            <a:avLst/>
          </a:prstGeom>
        </p:spPr>
        <p:txBody>
          <a:bodyPr/>
          <a:lstStyle/>
          <a:p>
            <a:fld id="{E2F703E1-0F79-43DF-87CB-D23DF89C75C2}" type="datetimeFigureOut">
              <a:rPr lang="zh-CN" altLang="en-US" smtClean="0">
                <a:solidFill>
                  <a:prstClr val="black"/>
                </a:solidFill>
              </a:rPr>
              <a:pPr/>
              <a:t>2019/12/9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58544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8390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67796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415422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103845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190688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154151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69FFA6-B0F4-42CC-8A76-F91A60DDEEC2}" type="datetimeFigureOut">
              <a:rPr lang="zh-CN" altLang="en-US" smtClean="0"/>
              <a:pPr/>
              <a:t>2019/12/9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210254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9FFA6-B0F4-42CC-8A76-F91A60DDEEC2}" type="datetimeFigureOut">
              <a:rPr lang="zh-CN" altLang="en-US" smtClean="0"/>
              <a:pPr/>
              <a:t>2019/12/9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2E35-FE1B-48CD-8233-EE9382BE18F5}" type="slidenum">
              <a:rPr lang="zh-CN" altLang="en-US" smtClean="0"/>
              <a:pPr/>
              <a:t>‹#›</a:t>
            </a:fld>
            <a:endParaRPr lang="zh-CN" altLang="en-US"/>
          </a:p>
        </p:txBody>
      </p:sp>
    </p:spTree>
    <p:extLst>
      <p:ext uri="{BB962C8B-B14F-4D97-AF65-F5344CB8AC3E}">
        <p14:creationId xmlns:p14="http://schemas.microsoft.com/office/powerpoint/2010/main" val="3872482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alphaModFix amt="93000"/>
            <a:lum/>
          </a:blip>
          <a:srcRect/>
          <a:stretch>
            <a:fillRect t="-7000" b="-1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A632B538-465D-4A5B-BF66-B630996FCAF6}" type="slidenum">
              <a:rPr lang="zh-CN" altLang="en-US" smtClean="0">
                <a:solidFill>
                  <a:prstClr val="black">
                    <a:tint val="75000"/>
                  </a:prstClr>
                </a:solidFill>
              </a:rPr>
              <a:pPr/>
              <a:t>‹#›</a:t>
            </a:fld>
            <a:endParaRPr lang="zh-CN" altLang="en-US">
              <a:solidFill>
                <a:prstClr val="black">
                  <a:tint val="75000"/>
                </a:prstClr>
              </a:solidFill>
            </a:endParaRPr>
          </a:p>
        </p:txBody>
      </p:sp>
      <p:sp>
        <p:nvSpPr>
          <p:cNvPr id="8" name="矩形 7"/>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Tree>
    <p:extLst>
      <p:ext uri="{BB962C8B-B14F-4D97-AF65-F5344CB8AC3E}">
        <p14:creationId xmlns:p14="http://schemas.microsoft.com/office/powerpoint/2010/main" val="2691815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7000" b="-18000"/>
          </a:stretch>
        </a:blipFill>
        <a:effectLst/>
      </p:bgPr>
    </p:bg>
    <p:spTree>
      <p:nvGrpSpPr>
        <p:cNvPr id="1" name=""/>
        <p:cNvGrpSpPr/>
        <p:nvPr/>
      </p:nvGrpSpPr>
      <p:grpSpPr>
        <a:xfrm>
          <a:off x="0" y="0"/>
          <a:ext cx="0" cy="0"/>
          <a:chOff x="0" y="0"/>
          <a:chExt cx="0" cy="0"/>
        </a:xfrm>
      </p:grpSpPr>
      <p:sp>
        <p:nvSpPr>
          <p:cNvPr id="75" name="TextBox 74"/>
          <p:cNvSpPr txBox="1"/>
          <p:nvPr/>
        </p:nvSpPr>
        <p:spPr>
          <a:xfrm>
            <a:off x="851504" y="1546888"/>
            <a:ext cx="10241038" cy="3399136"/>
          </a:xfrm>
          <a:prstGeom prst="rect">
            <a:avLst/>
          </a:prstGeom>
          <a:noFill/>
        </p:spPr>
        <p:txBody>
          <a:bodyPr wrap="square" rtlCol="0">
            <a:spAutoFit/>
          </a:bodyPr>
          <a:lstStyle/>
          <a:p>
            <a:pPr algn="ctr" defTabSz="1219170"/>
            <a:r>
              <a:rPr lang="en-US" altLang="zh-CN" sz="6400" dirty="0">
                <a:solidFill>
                  <a:srgbClr val="FFC000"/>
                </a:solidFill>
                <a:latin typeface="Ebrima" pitchFamily="2" charset="0"/>
                <a:ea typeface="Ebrima" pitchFamily="2" charset="0"/>
                <a:cs typeface="Ebrima" pitchFamily="2" charset="0"/>
              </a:rPr>
              <a:t>Group Project Presentation</a:t>
            </a:r>
          </a:p>
          <a:p>
            <a:pPr defTabSz="1219170"/>
            <a:r>
              <a:rPr lang="en-US" altLang="zh-CN" sz="6600" dirty="0">
                <a:solidFill>
                  <a:srgbClr val="FFC000"/>
                </a:solidFill>
                <a:latin typeface="Ebrima" pitchFamily="2" charset="0"/>
                <a:ea typeface="Ebrima" pitchFamily="2" charset="0"/>
                <a:cs typeface="Ebrima" pitchFamily="2" charset="0"/>
              </a:rPr>
              <a:t>           </a:t>
            </a:r>
            <a:r>
              <a:rPr lang="en-US" altLang="zh-CN" sz="2000" dirty="0">
                <a:solidFill>
                  <a:prstClr val="white"/>
                </a:solidFill>
                <a:latin typeface="Ebrima" pitchFamily="2" charset="0"/>
                <a:ea typeface="Ebrima" pitchFamily="2" charset="0"/>
                <a:cs typeface="Ebrima" pitchFamily="2" charset="0"/>
              </a:rPr>
              <a:t>Group 3</a:t>
            </a:r>
            <a:r>
              <a:rPr lang="zh-CN" altLang="en-US" sz="1600" dirty="0">
                <a:solidFill>
                  <a:prstClr val="white"/>
                </a:solidFill>
                <a:latin typeface="Ebrima" pitchFamily="2" charset="0"/>
                <a:ea typeface="Ebrima" pitchFamily="2" charset="0"/>
                <a:cs typeface="Ebrima" pitchFamily="2" charset="0"/>
              </a:rPr>
              <a:t>：</a:t>
            </a:r>
            <a:endParaRPr lang="en-US" altLang="zh-CN" sz="1600" dirty="0">
              <a:solidFill>
                <a:prstClr val="white"/>
              </a:solidFill>
              <a:latin typeface="Ebrima" pitchFamily="2" charset="0"/>
              <a:ea typeface="Ebrima" pitchFamily="2" charset="0"/>
              <a:cs typeface="Ebrima" pitchFamily="2" charset="0"/>
            </a:endParaRPr>
          </a:p>
          <a:p>
            <a:pPr algn="ctr" defTabSz="1219170"/>
            <a:r>
              <a:rPr lang="en-US" altLang="zh-CN" sz="1600" dirty="0">
                <a:solidFill>
                  <a:prstClr val="white"/>
                </a:solidFill>
                <a:latin typeface="Ebrima" pitchFamily="2" charset="0"/>
                <a:ea typeface="Ebrima" pitchFamily="2" charset="0"/>
                <a:cs typeface="Ebrima" pitchFamily="2" charset="0"/>
              </a:rPr>
              <a:t>71117130</a:t>
            </a:r>
            <a:r>
              <a:rPr lang="zh-CN" altLang="en-US" sz="1600" dirty="0">
                <a:solidFill>
                  <a:prstClr val="white"/>
                </a:solidFill>
                <a:latin typeface="Ebrima" pitchFamily="2" charset="0"/>
                <a:ea typeface="Ebrima" pitchFamily="2" charset="0"/>
                <a:cs typeface="Ebrima" pitchFamily="2" charset="0"/>
              </a:rPr>
              <a:t>李雨峤        </a:t>
            </a:r>
            <a:r>
              <a:rPr lang="en-US" altLang="zh-CN" sz="1600" dirty="0">
                <a:solidFill>
                  <a:prstClr val="white"/>
                </a:solidFill>
                <a:latin typeface="Ebrima" pitchFamily="2" charset="0"/>
                <a:ea typeface="Ebrima" pitchFamily="2" charset="0"/>
                <a:cs typeface="Ebrima" pitchFamily="2" charset="0"/>
              </a:rPr>
              <a:t>71117204</a:t>
            </a:r>
            <a:r>
              <a:rPr lang="zh-CN" altLang="en-US" sz="1600" dirty="0">
                <a:solidFill>
                  <a:prstClr val="white"/>
                </a:solidFill>
                <a:latin typeface="Ebrima" pitchFamily="2" charset="0"/>
                <a:ea typeface="Ebrima" pitchFamily="2" charset="0"/>
                <a:cs typeface="Ebrima" pitchFamily="2" charset="0"/>
              </a:rPr>
              <a:t>刘雪珂</a:t>
            </a:r>
            <a:endParaRPr lang="en-US" altLang="zh-CN" sz="1600" dirty="0">
              <a:solidFill>
                <a:prstClr val="white"/>
              </a:solidFill>
              <a:latin typeface="Ebrima" pitchFamily="2" charset="0"/>
              <a:ea typeface="Ebrima" pitchFamily="2" charset="0"/>
              <a:cs typeface="Ebrima" pitchFamily="2" charset="0"/>
            </a:endParaRPr>
          </a:p>
          <a:p>
            <a:pPr algn="ctr" defTabSz="1219170">
              <a:lnSpc>
                <a:spcPct val="150000"/>
              </a:lnSpc>
            </a:pPr>
            <a:r>
              <a:rPr lang="en-US" altLang="zh-CN" sz="1600" dirty="0">
                <a:solidFill>
                  <a:prstClr val="white"/>
                </a:solidFill>
                <a:latin typeface="Ebrima" pitchFamily="2" charset="0"/>
                <a:ea typeface="Ebrima" pitchFamily="2" charset="0"/>
                <a:cs typeface="Ebrima" pitchFamily="2" charset="0"/>
              </a:rPr>
              <a:t>71117129</a:t>
            </a:r>
            <a:r>
              <a:rPr lang="zh-CN" altLang="en-US" sz="1600" dirty="0">
                <a:solidFill>
                  <a:prstClr val="white"/>
                </a:solidFill>
                <a:latin typeface="Ebrima" pitchFamily="2" charset="0"/>
                <a:ea typeface="Ebrima" pitchFamily="2" charset="0"/>
                <a:cs typeface="Ebrima" pitchFamily="2" charset="0"/>
              </a:rPr>
              <a:t>魏旭凯       </a:t>
            </a:r>
            <a:r>
              <a:rPr lang="en-US" altLang="zh-CN" sz="1600" dirty="0">
                <a:solidFill>
                  <a:prstClr val="white"/>
                </a:solidFill>
                <a:latin typeface="Ebrima" pitchFamily="2" charset="0"/>
                <a:ea typeface="Ebrima" pitchFamily="2" charset="0"/>
                <a:cs typeface="Ebrima" pitchFamily="2" charset="0"/>
              </a:rPr>
              <a:t> 71117205</a:t>
            </a:r>
            <a:r>
              <a:rPr lang="zh-CN" altLang="en-US" sz="1600" dirty="0">
                <a:solidFill>
                  <a:prstClr val="white"/>
                </a:solidFill>
                <a:latin typeface="Ebrima" pitchFamily="2" charset="0"/>
                <a:ea typeface="Ebrima" pitchFamily="2" charset="0"/>
                <a:cs typeface="Ebrima" pitchFamily="2" charset="0"/>
              </a:rPr>
              <a:t>丁婧伊</a:t>
            </a:r>
            <a:endParaRPr lang="en-US" altLang="zh-CN" sz="1600" dirty="0">
              <a:solidFill>
                <a:prstClr val="white"/>
              </a:solidFill>
              <a:latin typeface="Ebrima" pitchFamily="2" charset="0"/>
              <a:ea typeface="Ebrima" pitchFamily="2" charset="0"/>
              <a:cs typeface="Ebrima" pitchFamily="2" charset="0"/>
            </a:endParaRPr>
          </a:p>
          <a:p>
            <a:pPr algn="ctr" defTabSz="1219170">
              <a:lnSpc>
                <a:spcPct val="150000"/>
              </a:lnSpc>
            </a:pPr>
            <a:r>
              <a:rPr lang="en-US" altLang="zh-CN" sz="1600" dirty="0">
                <a:solidFill>
                  <a:prstClr val="white"/>
                </a:solidFill>
                <a:latin typeface="Ebrima" pitchFamily="2" charset="0"/>
                <a:ea typeface="Ebrima" pitchFamily="2" charset="0"/>
                <a:cs typeface="Ebrima" pitchFamily="2" charset="0"/>
              </a:rPr>
              <a:t>71117201</a:t>
            </a:r>
            <a:r>
              <a:rPr lang="zh-CN" altLang="en-US" sz="1600" dirty="0">
                <a:solidFill>
                  <a:prstClr val="white"/>
                </a:solidFill>
                <a:latin typeface="Ebrima" pitchFamily="2" charset="0"/>
                <a:ea typeface="Ebrima" pitchFamily="2" charset="0"/>
                <a:cs typeface="Ebrima" pitchFamily="2" charset="0"/>
              </a:rPr>
              <a:t>姜子玥        </a:t>
            </a:r>
            <a:r>
              <a:rPr lang="en-US" altLang="zh-CN" sz="1600" dirty="0">
                <a:solidFill>
                  <a:prstClr val="white"/>
                </a:solidFill>
                <a:latin typeface="Ebrima" pitchFamily="2" charset="0"/>
                <a:ea typeface="Ebrima" pitchFamily="2" charset="0"/>
                <a:cs typeface="Ebrima" pitchFamily="2" charset="0"/>
              </a:rPr>
              <a:t>71117206</a:t>
            </a:r>
            <a:r>
              <a:rPr lang="zh-CN" altLang="en-US" sz="1600" dirty="0">
                <a:solidFill>
                  <a:prstClr val="white"/>
                </a:solidFill>
                <a:latin typeface="Ebrima" pitchFamily="2" charset="0"/>
                <a:ea typeface="Ebrima" pitchFamily="2" charset="0"/>
                <a:cs typeface="Ebrima" pitchFamily="2" charset="0"/>
              </a:rPr>
              <a:t>刘桂伶</a:t>
            </a:r>
            <a:endParaRPr lang="en-US" altLang="zh-CN" sz="1600" dirty="0">
              <a:solidFill>
                <a:prstClr val="white"/>
              </a:solidFill>
              <a:latin typeface="Ebrima" pitchFamily="2" charset="0"/>
              <a:ea typeface="Ebrima" pitchFamily="2" charset="0"/>
              <a:cs typeface="Ebrima" pitchFamily="2" charset="0"/>
            </a:endParaRPr>
          </a:p>
          <a:p>
            <a:pPr algn="ctr" defTabSz="1219170">
              <a:lnSpc>
                <a:spcPct val="150000"/>
              </a:lnSpc>
            </a:pPr>
            <a:r>
              <a:rPr lang="en-US" altLang="zh-CN" sz="1600" dirty="0">
                <a:solidFill>
                  <a:prstClr val="white"/>
                </a:solidFill>
                <a:latin typeface="Ebrima" pitchFamily="2" charset="0"/>
                <a:ea typeface="Ebrima" pitchFamily="2" charset="0"/>
                <a:cs typeface="Ebrima" pitchFamily="2" charset="0"/>
              </a:rPr>
              <a:t>71117203</a:t>
            </a:r>
            <a:r>
              <a:rPr lang="zh-CN" altLang="en-US" sz="1600" dirty="0">
                <a:solidFill>
                  <a:prstClr val="white"/>
                </a:solidFill>
                <a:latin typeface="Ebrima" pitchFamily="2" charset="0"/>
                <a:ea typeface="Ebrima" pitchFamily="2" charset="0"/>
                <a:cs typeface="Ebrima" pitchFamily="2" charset="0"/>
              </a:rPr>
              <a:t>袁佳怡        </a:t>
            </a:r>
            <a:r>
              <a:rPr lang="en-US" altLang="zh-CN" sz="1600" dirty="0">
                <a:solidFill>
                  <a:prstClr val="white"/>
                </a:solidFill>
                <a:latin typeface="Ebrima" pitchFamily="2" charset="0"/>
                <a:ea typeface="Ebrima" pitchFamily="2" charset="0"/>
                <a:cs typeface="Ebrima" pitchFamily="2" charset="0"/>
              </a:rPr>
              <a:t>71117207</a:t>
            </a:r>
            <a:r>
              <a:rPr lang="zh-CN" altLang="en-US" sz="1600" dirty="0">
                <a:solidFill>
                  <a:prstClr val="white"/>
                </a:solidFill>
                <a:latin typeface="Ebrima" pitchFamily="2" charset="0"/>
                <a:ea typeface="Ebrima" pitchFamily="2" charset="0"/>
                <a:cs typeface="Ebrima" pitchFamily="2" charset="0"/>
              </a:rPr>
              <a:t>张晨旭</a:t>
            </a:r>
            <a:endParaRPr lang="en-US" altLang="zh-CN" sz="1600" dirty="0">
              <a:solidFill>
                <a:prstClr val="white"/>
              </a:solidFill>
              <a:latin typeface="Ebrima" pitchFamily="2" charset="0"/>
              <a:ea typeface="Ebrima" pitchFamily="2" charset="0"/>
              <a:cs typeface="Ebrima" pitchFamily="2" charset="0"/>
            </a:endParaRPr>
          </a:p>
        </p:txBody>
      </p:sp>
      <p:sp>
        <p:nvSpPr>
          <p:cNvPr id="76" name="TextBox 75"/>
          <p:cNvSpPr txBox="1"/>
          <p:nvPr/>
        </p:nvSpPr>
        <p:spPr>
          <a:xfrm>
            <a:off x="495300" y="181733"/>
            <a:ext cx="4351866" cy="461665"/>
          </a:xfrm>
          <a:prstGeom prst="rect">
            <a:avLst/>
          </a:prstGeom>
          <a:solidFill>
            <a:srgbClr val="FFC000"/>
          </a:solidFill>
        </p:spPr>
        <p:txBody>
          <a:bodyPr wrap="square" rtlCol="0">
            <a:spAutoFit/>
          </a:bodyPr>
          <a:lstStyle/>
          <a:p>
            <a:pPr defTabSz="1219170"/>
            <a:r>
              <a:rPr lang="en-US" altLang="zh-CN" sz="2400" dirty="0">
                <a:solidFill>
                  <a:srgbClr val="F79646">
                    <a:lumMod val="75000"/>
                  </a:srgbClr>
                </a:solidFill>
                <a:latin typeface="Calibri"/>
                <a:ea typeface="宋体" panose="02010600030101010101" pitchFamily="2" charset="-122"/>
              </a:rPr>
              <a:t>Network &amp; Information Security</a:t>
            </a:r>
            <a:endParaRPr lang="zh-CN" altLang="en-US" sz="2400" dirty="0">
              <a:solidFill>
                <a:srgbClr val="F79646">
                  <a:lumMod val="75000"/>
                </a:srgbClr>
              </a:solidFill>
              <a:latin typeface="Calibri"/>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sp>
        <p:nvSpPr>
          <p:cNvPr id="9" name="圆角矩形 24">
            <a:extLst>
              <a:ext uri="{FF2B5EF4-FFF2-40B4-BE49-F238E27FC236}">
                <a16:creationId xmlns:a16="http://schemas.microsoft.com/office/drawing/2014/main" id="{B566DBA5-2F08-49F4-A8D2-AD9AD317CF10}"/>
              </a:ext>
            </a:extLst>
          </p:cNvPr>
          <p:cNvSpPr/>
          <p:nvPr/>
        </p:nvSpPr>
        <p:spPr>
          <a:xfrm>
            <a:off x="1106224" y="4312223"/>
            <a:ext cx="3163330" cy="590378"/>
          </a:xfrm>
          <a:prstGeom prst="roundRect">
            <a:avLst>
              <a:gd name="adj" fmla="val 18605"/>
            </a:avLst>
          </a:prstGeom>
          <a:solidFill>
            <a:schemeClr val="bg1">
              <a:lumMod val="65000"/>
            </a:schemeClr>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方正悠黑简体" panose="00000500000000000000" pitchFamily="2" charset="-122"/>
                <a:ea typeface="方正悠黑简体" panose="00000500000000000000" pitchFamily="2" charset="-122"/>
              </a:rPr>
              <a:t>Mac</a:t>
            </a:r>
            <a:endParaRPr lang="zh-CN" altLang="en-US" sz="2800" dirty="0">
              <a:latin typeface="方正悠黑简体" panose="00000500000000000000" pitchFamily="2" charset="-122"/>
              <a:ea typeface="方正悠黑简体" panose="00000500000000000000" pitchFamily="2" charset="-122"/>
            </a:endParaRPr>
          </a:p>
        </p:txBody>
      </p:sp>
      <p:pic>
        <p:nvPicPr>
          <p:cNvPr id="10" name="图片 9">
            <a:extLst>
              <a:ext uri="{FF2B5EF4-FFF2-40B4-BE49-F238E27FC236}">
                <a16:creationId xmlns:a16="http://schemas.microsoft.com/office/drawing/2014/main" id="{25BE3694-07F4-4505-94F6-05990893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18" y="1394676"/>
            <a:ext cx="1905000" cy="1905000"/>
          </a:xfrm>
          <a:prstGeom prst="rect">
            <a:avLst/>
          </a:prstGeom>
        </p:spPr>
      </p:pic>
      <p:pic>
        <p:nvPicPr>
          <p:cNvPr id="12" name="图片 11">
            <a:extLst>
              <a:ext uri="{FF2B5EF4-FFF2-40B4-BE49-F238E27FC236}">
                <a16:creationId xmlns:a16="http://schemas.microsoft.com/office/drawing/2014/main" id="{908A618C-55BB-45F1-A947-42DD31145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79" y="210198"/>
            <a:ext cx="849081" cy="849081"/>
          </a:xfrm>
          <a:prstGeom prst="rect">
            <a:avLst/>
          </a:prstGeom>
        </p:spPr>
      </p:pic>
      <p:sp>
        <p:nvSpPr>
          <p:cNvPr id="14" name="文本框 13">
            <a:extLst>
              <a:ext uri="{FF2B5EF4-FFF2-40B4-BE49-F238E27FC236}">
                <a16:creationId xmlns:a16="http://schemas.microsoft.com/office/drawing/2014/main" id="{F9C57492-C487-464D-87F7-BF0962C4A0F4}"/>
              </a:ext>
            </a:extLst>
          </p:cNvPr>
          <p:cNvSpPr txBox="1"/>
          <p:nvPr/>
        </p:nvSpPr>
        <p:spPr>
          <a:xfrm>
            <a:off x="1311729" y="38644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Locations &amp; Functions</a:t>
            </a:r>
            <a:endParaRPr lang="zh-CN" altLang="en-US" sz="2400" b="1" dirty="0">
              <a:solidFill>
                <a:schemeClr val="lt1"/>
              </a:solidFill>
            </a:endParaRPr>
          </a:p>
        </p:txBody>
      </p:sp>
      <p:pic>
        <p:nvPicPr>
          <p:cNvPr id="3" name="图片 2">
            <a:extLst>
              <a:ext uri="{FF2B5EF4-FFF2-40B4-BE49-F238E27FC236}">
                <a16:creationId xmlns:a16="http://schemas.microsoft.com/office/drawing/2014/main" id="{7EBABC0B-AF0B-4FAE-8960-1ED945AAED00}"/>
              </a:ext>
            </a:extLst>
          </p:cNvPr>
          <p:cNvPicPr>
            <a:picLocks noChangeAspect="1"/>
          </p:cNvPicPr>
          <p:nvPr/>
        </p:nvPicPr>
        <p:blipFill>
          <a:blip r:embed="rId4"/>
          <a:stretch>
            <a:fillRect/>
          </a:stretch>
        </p:blipFill>
        <p:spPr>
          <a:xfrm>
            <a:off x="6882254" y="848108"/>
            <a:ext cx="4442754" cy="5309771"/>
          </a:xfrm>
          <a:prstGeom prst="rect">
            <a:avLst/>
          </a:prstGeom>
        </p:spPr>
      </p:pic>
      <p:sp>
        <p:nvSpPr>
          <p:cNvPr id="2" name="矩形 1">
            <a:extLst>
              <a:ext uri="{FF2B5EF4-FFF2-40B4-BE49-F238E27FC236}">
                <a16:creationId xmlns:a16="http://schemas.microsoft.com/office/drawing/2014/main" id="{CF8B65E2-80AA-41D7-9CD1-AF1F784D4EB7}"/>
              </a:ext>
            </a:extLst>
          </p:cNvPr>
          <p:cNvSpPr/>
          <p:nvPr/>
        </p:nvSpPr>
        <p:spPr>
          <a:xfrm>
            <a:off x="6634842" y="2879271"/>
            <a:ext cx="5099949" cy="1012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876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42900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89384" y="1174537"/>
            <a:ext cx="9613232" cy="4508927"/>
          </a:xfrm>
          <a:prstGeom prst="rect">
            <a:avLst/>
          </a:prstGeom>
          <a:noFill/>
        </p:spPr>
        <p:txBody>
          <a:bodyPr wrap="square" rtlCol="0">
            <a:spAutoFit/>
          </a:bodyPr>
          <a:lstStyle/>
          <a:p>
            <a:pPr algn="ctr"/>
            <a:r>
              <a:rPr lang="en-US" altLang="zh-CN"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TWO</a:t>
            </a:r>
            <a:endParaRPr lang="zh-CN" altLang="en-US"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12" name="任意多边形 11"/>
          <p:cNvSpPr/>
          <p:nvPr/>
        </p:nvSpPr>
        <p:spPr>
          <a:xfrm>
            <a:off x="169588"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sp>
        <p:nvSpPr>
          <p:cNvPr id="15" name="文本框 14"/>
          <p:cNvSpPr txBox="1"/>
          <p:nvPr/>
        </p:nvSpPr>
        <p:spPr>
          <a:xfrm>
            <a:off x="508946" y="154457"/>
            <a:ext cx="1826039" cy="523220"/>
          </a:xfrm>
          <a:prstGeom prst="rect">
            <a:avLst/>
          </a:prstGeom>
          <a:noFill/>
        </p:spPr>
        <p:txBody>
          <a:bodyPr wrap="square" rtlCol="0">
            <a:spAutoFit/>
          </a:bodyPr>
          <a:lstStyle/>
          <a:p>
            <a:pPr defTabSz="1219170"/>
            <a:r>
              <a:rPr lang="en-US" altLang="zh-CN" sz="1400" dirty="0">
                <a:latin typeface="Calibri"/>
                <a:ea typeface="宋体" panose="02010600030101010101" pitchFamily="2" charset="-122"/>
              </a:rPr>
              <a:t>Network &amp; Information Security</a:t>
            </a:r>
            <a:endParaRPr lang="zh-CN" altLang="en-US" sz="1400" dirty="0">
              <a:latin typeface="Calibri"/>
              <a:ea typeface="宋体" panose="02010600030101010101" pitchFamily="2" charset="-122"/>
            </a:endParaRPr>
          </a:p>
        </p:txBody>
      </p:sp>
      <p:sp>
        <p:nvSpPr>
          <p:cNvPr id="20" name="文本框 19"/>
          <p:cNvSpPr txBox="1"/>
          <p:nvPr/>
        </p:nvSpPr>
        <p:spPr>
          <a:xfrm>
            <a:off x="1517921" y="1919931"/>
            <a:ext cx="9063524" cy="1495360"/>
          </a:xfrm>
          <a:custGeom>
            <a:avLst/>
            <a:gdLst/>
            <a:ahLst/>
            <a:cxnLst/>
            <a:rect l="l" t="t" r="r" b="b"/>
            <a:pathLst>
              <a:path w="9063524" h="1495360">
                <a:moveTo>
                  <a:pt x="5595235" y="46313"/>
                </a:moveTo>
                <a:lnTo>
                  <a:pt x="6191966" y="46313"/>
                </a:lnTo>
                <a:lnTo>
                  <a:pt x="5805615" y="1495360"/>
                </a:lnTo>
                <a:lnTo>
                  <a:pt x="5285315" y="1495360"/>
                </a:lnTo>
                <a:close/>
                <a:moveTo>
                  <a:pt x="4008108" y="46313"/>
                </a:moveTo>
                <a:lnTo>
                  <a:pt x="4633340" y="46313"/>
                </a:lnTo>
                <a:lnTo>
                  <a:pt x="4992177" y="1495360"/>
                </a:lnTo>
                <a:lnTo>
                  <a:pt x="4460103" y="1495360"/>
                </a:lnTo>
                <a:lnTo>
                  <a:pt x="4332303" y="1006427"/>
                </a:lnTo>
                <a:cubicBezTo>
                  <a:pt x="4307365" y="909050"/>
                  <a:pt x="4292520" y="807516"/>
                  <a:pt x="4287771" y="701827"/>
                </a:cubicBezTo>
                <a:lnTo>
                  <a:pt x="4280645" y="701827"/>
                </a:lnTo>
                <a:cubicBezTo>
                  <a:pt x="4268770" y="825329"/>
                  <a:pt x="4252145" y="926863"/>
                  <a:pt x="4230769" y="1006427"/>
                </a:cubicBezTo>
                <a:lnTo>
                  <a:pt x="4100065" y="1495360"/>
                </a:lnTo>
                <a:lnTo>
                  <a:pt x="3608754" y="1495360"/>
                </a:lnTo>
                <a:close/>
                <a:moveTo>
                  <a:pt x="2335480" y="46313"/>
                </a:moveTo>
                <a:lnTo>
                  <a:pt x="2980307" y="46313"/>
                </a:lnTo>
                <a:lnTo>
                  <a:pt x="3297717" y="1495360"/>
                </a:lnTo>
                <a:lnTo>
                  <a:pt x="2721831" y="1495360"/>
                </a:lnTo>
                <a:close/>
                <a:moveTo>
                  <a:pt x="0" y="46313"/>
                </a:moveTo>
                <a:lnTo>
                  <a:pt x="2162481" y="46313"/>
                </a:lnTo>
                <a:lnTo>
                  <a:pt x="2162481" y="527261"/>
                </a:lnTo>
                <a:lnTo>
                  <a:pt x="1375153" y="527261"/>
                </a:lnTo>
                <a:lnTo>
                  <a:pt x="1375153" y="1495360"/>
                </a:lnTo>
                <a:lnTo>
                  <a:pt x="785547" y="1495360"/>
                </a:lnTo>
                <a:lnTo>
                  <a:pt x="785547" y="527261"/>
                </a:lnTo>
                <a:lnTo>
                  <a:pt x="0" y="527261"/>
                </a:lnTo>
                <a:close/>
                <a:moveTo>
                  <a:pt x="7750716" y="0"/>
                </a:moveTo>
                <a:cubicBezTo>
                  <a:pt x="8144975" y="0"/>
                  <a:pt x="8462340" y="131221"/>
                  <a:pt x="8702814" y="393664"/>
                </a:cubicBezTo>
                <a:cubicBezTo>
                  <a:pt x="8943287" y="656107"/>
                  <a:pt x="9063524" y="993364"/>
                  <a:pt x="9063524" y="1405435"/>
                </a:cubicBezTo>
                <a:lnTo>
                  <a:pt x="9060177" y="1495360"/>
                </a:lnTo>
                <a:lnTo>
                  <a:pt x="8443870" y="1495360"/>
                </a:lnTo>
                <a:lnTo>
                  <a:pt x="8447199" y="1441061"/>
                </a:lnTo>
                <a:cubicBezTo>
                  <a:pt x="8447199" y="1153680"/>
                  <a:pt x="8384854" y="926566"/>
                  <a:pt x="8260164" y="759719"/>
                </a:cubicBezTo>
                <a:cubicBezTo>
                  <a:pt x="8135474" y="592871"/>
                  <a:pt x="7959721" y="509448"/>
                  <a:pt x="7732903" y="509448"/>
                </a:cubicBezTo>
                <a:cubicBezTo>
                  <a:pt x="7502524" y="509448"/>
                  <a:pt x="7321129" y="594950"/>
                  <a:pt x="7188721" y="765953"/>
                </a:cubicBezTo>
                <a:cubicBezTo>
                  <a:pt x="7056311" y="936957"/>
                  <a:pt x="6990107" y="1158430"/>
                  <a:pt x="6990107" y="1430373"/>
                </a:cubicBezTo>
                <a:lnTo>
                  <a:pt x="6994212" y="1495360"/>
                </a:lnTo>
                <a:lnTo>
                  <a:pt x="6374609" y="1495360"/>
                </a:lnTo>
                <a:lnTo>
                  <a:pt x="6372001" y="1462436"/>
                </a:lnTo>
                <a:cubicBezTo>
                  <a:pt x="6372001" y="1030177"/>
                  <a:pt x="6498175" y="678373"/>
                  <a:pt x="6750524" y="407024"/>
                </a:cubicBezTo>
                <a:cubicBezTo>
                  <a:pt x="7002873" y="135674"/>
                  <a:pt x="7336271" y="0"/>
                  <a:pt x="7750716" y="0"/>
                </a:cubicBezTo>
                <a:close/>
              </a:path>
            </a:pathLst>
          </a:custGeom>
          <a:solidFill>
            <a:srgbClr val="FFBF0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8700" b="1" dirty="0">
              <a:solidFill>
                <a:srgbClr val="FFBF0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35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0" y="342900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367235" y="638545"/>
            <a:ext cx="4332260" cy="2417276"/>
            <a:chOff x="4541068" y="505862"/>
            <a:chExt cx="4332260" cy="2417276"/>
          </a:xfrm>
        </p:grpSpPr>
        <p:cxnSp>
          <p:nvCxnSpPr>
            <p:cNvPr id="15" name="直接连接符 14"/>
            <p:cNvCxnSpPr/>
            <p:nvPr/>
          </p:nvCxnSpPr>
          <p:spPr>
            <a:xfrm flipH="1">
              <a:off x="4541068" y="505862"/>
              <a:ext cx="1288610" cy="241727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87632" y="1052781"/>
              <a:ext cx="2585696" cy="1323439"/>
            </a:xfrm>
            <a:prstGeom prst="rect">
              <a:avLst/>
            </a:prstGeom>
            <a:noFill/>
          </p:spPr>
          <p:txBody>
            <a:bodyPr wrap="square" rtlCol="0">
              <a:spAutoFit/>
            </a:bodyPr>
            <a:lstStyle/>
            <a:p>
              <a:pPr algn="ctr"/>
              <a:endParaRPr lang="zh-CN" altLang="en-US" sz="8000" b="1" dirty="0">
                <a:solidFill>
                  <a:schemeClr val="bg1"/>
                </a:solidFill>
                <a:latin typeface="微软雅黑" panose="020B0503020204020204" pitchFamily="34" charset="-122"/>
                <a:ea typeface="微软雅黑" panose="020B0503020204020204" pitchFamily="34" charset="-122"/>
              </a:endParaRPr>
            </a:p>
          </p:txBody>
        </p:sp>
      </p:grpSp>
      <p:cxnSp>
        <p:nvCxnSpPr>
          <p:cNvPr id="23" name="直接连接符 22"/>
          <p:cNvCxnSpPr/>
          <p:nvPr/>
        </p:nvCxnSpPr>
        <p:spPr>
          <a:xfrm flipH="1">
            <a:off x="6483478" y="3934862"/>
            <a:ext cx="1288610" cy="2417276"/>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91B5ADCB-E49C-464E-B4F6-92D62873A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82" y="762000"/>
            <a:ext cx="1905000" cy="1905000"/>
          </a:xfrm>
          <a:prstGeom prst="rect">
            <a:avLst/>
          </a:prstGeom>
        </p:spPr>
      </p:pic>
      <p:pic>
        <p:nvPicPr>
          <p:cNvPr id="26" name="图片 25">
            <a:extLst>
              <a:ext uri="{FF2B5EF4-FFF2-40B4-BE49-F238E27FC236}">
                <a16:creationId xmlns:a16="http://schemas.microsoft.com/office/drawing/2014/main" id="{5DA155D8-F23B-4886-A737-635003E01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997" y="4061676"/>
            <a:ext cx="1905000" cy="1905000"/>
          </a:xfrm>
          <a:prstGeom prst="rect">
            <a:avLst/>
          </a:prstGeom>
        </p:spPr>
      </p:pic>
      <p:sp>
        <p:nvSpPr>
          <p:cNvPr id="4" name="矩形 3">
            <a:extLst>
              <a:ext uri="{FF2B5EF4-FFF2-40B4-BE49-F238E27FC236}">
                <a16:creationId xmlns:a16="http://schemas.microsoft.com/office/drawing/2014/main" id="{125908A7-FD8A-4640-A907-9BE3B7BAD390}"/>
              </a:ext>
            </a:extLst>
          </p:cNvPr>
          <p:cNvSpPr/>
          <p:nvPr/>
        </p:nvSpPr>
        <p:spPr>
          <a:xfrm>
            <a:off x="5142216" y="2697852"/>
            <a:ext cx="1943165" cy="1569660"/>
          </a:xfrm>
          <a:prstGeom prst="rect">
            <a:avLst/>
          </a:prstGeom>
          <a:noFill/>
        </p:spPr>
        <p:txBody>
          <a:bodyPr wrap="square" lIns="91440" tIns="45720" rIns="91440" bIns="45720">
            <a:spAutoFit/>
          </a:bodyPr>
          <a:lstStyle/>
          <a:p>
            <a:pPr algn="ctr"/>
            <a:r>
              <a:rPr lang="en-US" altLang="zh-CN" sz="9600" b="0" cap="none" spc="0" dirty="0">
                <a:ln w="0"/>
                <a:solidFill>
                  <a:schemeClr val="bg1"/>
                </a:solidFill>
                <a:effectLst>
                  <a:outerShdw blurRad="38100" dist="19050" dir="2700000" algn="tl" rotWithShape="0">
                    <a:schemeClr val="dk1">
                      <a:alpha val="40000"/>
                    </a:schemeClr>
                  </a:outerShdw>
                </a:effectLst>
              </a:rPr>
              <a:t>VS</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505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4737100" cy="461665"/>
          </a:xfrm>
          <a:prstGeom prst="rect">
            <a:avLst/>
          </a:prstGeom>
          <a:noFill/>
        </p:spPr>
        <p:txBody>
          <a:bodyPr wrap="square" rtlCol="0">
            <a:spAutoFit/>
          </a:bodyPr>
          <a:lstStyle/>
          <a:p>
            <a:r>
              <a:rPr lang="en-US" altLang="zh-CN" sz="2400" b="1" dirty="0"/>
              <a:t>Advantages of Windows log file</a:t>
            </a:r>
            <a:endParaRPr lang="zh-CN" altLang="en-US" sz="2400" b="1" dirty="0"/>
          </a:p>
        </p:txBody>
      </p:sp>
      <p:pic>
        <p:nvPicPr>
          <p:cNvPr id="38" name="图片 37">
            <a:extLst>
              <a:ext uri="{FF2B5EF4-FFF2-40B4-BE49-F238E27FC236}">
                <a16:creationId xmlns:a16="http://schemas.microsoft.com/office/drawing/2014/main" id="{08C73C83-F49D-4657-B337-93D532E8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 y="171450"/>
            <a:ext cx="952500" cy="952500"/>
          </a:xfrm>
          <a:prstGeom prst="rect">
            <a:avLst/>
          </a:prstGeom>
        </p:spPr>
      </p:pic>
      <p:sp>
        <p:nvSpPr>
          <p:cNvPr id="39" name="文本框 38">
            <a:extLst>
              <a:ext uri="{FF2B5EF4-FFF2-40B4-BE49-F238E27FC236}">
                <a16:creationId xmlns:a16="http://schemas.microsoft.com/office/drawing/2014/main" id="{3FBD232F-FBD0-48FB-AAF8-A6055F302C1B}"/>
              </a:ext>
            </a:extLst>
          </p:cNvPr>
          <p:cNvSpPr txBox="1"/>
          <p:nvPr/>
        </p:nvSpPr>
        <p:spPr>
          <a:xfrm>
            <a:off x="1708150" y="1339850"/>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The information covered by the Windows event log files is relatively comprehensive and classified clearly</a:t>
            </a:r>
            <a:endParaRPr lang="zh-CN" altLang="en-US" b="1" dirty="0"/>
          </a:p>
        </p:txBody>
      </p:sp>
      <p:sp>
        <p:nvSpPr>
          <p:cNvPr id="42" name="文本框 41">
            <a:extLst>
              <a:ext uri="{FF2B5EF4-FFF2-40B4-BE49-F238E27FC236}">
                <a16:creationId xmlns:a16="http://schemas.microsoft.com/office/drawing/2014/main" id="{67675AFF-2D3B-409D-AC9D-7ADC349401E6}"/>
              </a:ext>
            </a:extLst>
          </p:cNvPr>
          <p:cNvSpPr txBox="1"/>
          <p:nvPr/>
        </p:nvSpPr>
        <p:spPr>
          <a:xfrm>
            <a:off x="1206500" y="3920182"/>
            <a:ext cx="4737100" cy="461665"/>
          </a:xfrm>
          <a:prstGeom prst="rect">
            <a:avLst/>
          </a:prstGeom>
          <a:noFill/>
        </p:spPr>
        <p:txBody>
          <a:bodyPr wrap="square" rtlCol="0">
            <a:spAutoFit/>
          </a:bodyPr>
          <a:lstStyle/>
          <a:p>
            <a:r>
              <a:rPr lang="en-US" altLang="zh-CN" sz="2400" b="1" dirty="0"/>
              <a:t>Win Log</a:t>
            </a:r>
            <a:endParaRPr lang="zh-CN" altLang="en-US" sz="2400" b="1" dirty="0"/>
          </a:p>
        </p:txBody>
      </p:sp>
      <p:sp>
        <p:nvSpPr>
          <p:cNvPr id="43" name="左大括号 42">
            <a:extLst>
              <a:ext uri="{FF2B5EF4-FFF2-40B4-BE49-F238E27FC236}">
                <a16:creationId xmlns:a16="http://schemas.microsoft.com/office/drawing/2014/main" id="{5B61D145-10C2-4A98-ADA1-5F201062A0FC}"/>
              </a:ext>
            </a:extLst>
          </p:cNvPr>
          <p:cNvSpPr/>
          <p:nvPr/>
        </p:nvSpPr>
        <p:spPr>
          <a:xfrm>
            <a:off x="2876550" y="2385715"/>
            <a:ext cx="406400" cy="36703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E1B3EDB6-2854-42C0-8AC9-63AF600ED381}"/>
              </a:ext>
            </a:extLst>
          </p:cNvPr>
          <p:cNvSpPr txBox="1"/>
          <p:nvPr/>
        </p:nvSpPr>
        <p:spPr>
          <a:xfrm>
            <a:off x="3625850" y="2351732"/>
            <a:ext cx="7092950" cy="646331"/>
          </a:xfrm>
          <a:prstGeom prst="rect">
            <a:avLst/>
          </a:prstGeom>
          <a:noFill/>
        </p:spPr>
        <p:txBody>
          <a:bodyPr wrap="square" rtlCol="0">
            <a:spAutoFit/>
          </a:bodyPr>
          <a:lstStyle/>
          <a:p>
            <a:r>
              <a:rPr lang="en-US" altLang="zh-CN" b="1" dirty="0"/>
              <a:t>Windows Logs</a:t>
            </a:r>
          </a:p>
          <a:p>
            <a:r>
              <a:rPr lang="en-US" altLang="zh-CN" b="1" dirty="0"/>
              <a:t>——</a:t>
            </a:r>
            <a:r>
              <a:rPr lang="en-US" altLang="zh-CN" dirty="0"/>
              <a:t>Covers information about systems, security, and applications</a:t>
            </a:r>
            <a:endParaRPr lang="zh-CN" altLang="en-US" b="1" dirty="0"/>
          </a:p>
        </p:txBody>
      </p:sp>
      <p:sp>
        <p:nvSpPr>
          <p:cNvPr id="45" name="文本框 44">
            <a:extLst>
              <a:ext uri="{FF2B5EF4-FFF2-40B4-BE49-F238E27FC236}">
                <a16:creationId xmlns:a16="http://schemas.microsoft.com/office/drawing/2014/main" id="{FBE05943-85B6-4DB6-98F4-D70217DF2256}"/>
              </a:ext>
            </a:extLst>
          </p:cNvPr>
          <p:cNvSpPr txBox="1"/>
          <p:nvPr/>
        </p:nvSpPr>
        <p:spPr>
          <a:xfrm>
            <a:off x="3575050" y="5181600"/>
            <a:ext cx="6775450" cy="1200329"/>
          </a:xfrm>
          <a:prstGeom prst="rect">
            <a:avLst/>
          </a:prstGeom>
          <a:noFill/>
        </p:spPr>
        <p:txBody>
          <a:bodyPr wrap="square" rtlCol="0">
            <a:spAutoFit/>
          </a:bodyPr>
          <a:lstStyle/>
          <a:p>
            <a:r>
              <a:rPr lang="en-US" altLang="zh-CN" b="1" dirty="0"/>
              <a:t>Application &amp; Service Logs</a:t>
            </a:r>
          </a:p>
          <a:p>
            <a:r>
              <a:rPr lang="en-US" altLang="zh-CN" b="1" dirty="0"/>
              <a:t>——</a:t>
            </a:r>
            <a:r>
              <a:rPr lang="en-US" altLang="zh-CN" dirty="0"/>
              <a:t>Covers event information about basic tools and software such as Microsoft, Microsoft Office Alerts, Windows PowerShell, and Internet Explorer.</a:t>
            </a:r>
            <a:endParaRPr lang="zh-CN" altLang="en-US" b="1" dirty="0"/>
          </a:p>
        </p:txBody>
      </p:sp>
    </p:spTree>
    <p:extLst>
      <p:ext uri="{BB962C8B-B14F-4D97-AF65-F5344CB8AC3E}">
        <p14:creationId xmlns:p14="http://schemas.microsoft.com/office/powerpoint/2010/main" val="334830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4737100" cy="461665"/>
          </a:xfrm>
          <a:prstGeom prst="rect">
            <a:avLst/>
          </a:prstGeom>
          <a:noFill/>
        </p:spPr>
        <p:txBody>
          <a:bodyPr wrap="square" rtlCol="0">
            <a:spAutoFit/>
          </a:bodyPr>
          <a:lstStyle/>
          <a:p>
            <a:r>
              <a:rPr lang="en-US" altLang="zh-CN" sz="2400" b="1" dirty="0"/>
              <a:t>Advantages of Windows log file</a:t>
            </a:r>
            <a:endParaRPr lang="zh-CN" altLang="en-US" sz="2400" b="1" dirty="0"/>
          </a:p>
        </p:txBody>
      </p:sp>
      <p:pic>
        <p:nvPicPr>
          <p:cNvPr id="38" name="图片 37">
            <a:extLst>
              <a:ext uri="{FF2B5EF4-FFF2-40B4-BE49-F238E27FC236}">
                <a16:creationId xmlns:a16="http://schemas.microsoft.com/office/drawing/2014/main" id="{08C73C83-F49D-4657-B337-93D532E8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 y="171450"/>
            <a:ext cx="952500" cy="952500"/>
          </a:xfrm>
          <a:prstGeom prst="rect">
            <a:avLst/>
          </a:prstGeom>
        </p:spPr>
      </p:pic>
      <p:sp>
        <p:nvSpPr>
          <p:cNvPr id="39" name="文本框 38">
            <a:extLst>
              <a:ext uri="{FF2B5EF4-FFF2-40B4-BE49-F238E27FC236}">
                <a16:creationId xmlns:a16="http://schemas.microsoft.com/office/drawing/2014/main" id="{3FBD232F-FBD0-48FB-AAF8-A6055F302C1B}"/>
              </a:ext>
            </a:extLst>
          </p:cNvPr>
          <p:cNvSpPr txBox="1"/>
          <p:nvPr/>
        </p:nvSpPr>
        <p:spPr>
          <a:xfrm>
            <a:off x="1708150" y="1339850"/>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In contrast to the Mac OS, there is a dedicated logging module for logging specific application information.</a:t>
            </a:r>
            <a:endParaRPr lang="zh-CN" altLang="en-US" b="1" dirty="0"/>
          </a:p>
        </p:txBody>
      </p:sp>
      <p:sp>
        <p:nvSpPr>
          <p:cNvPr id="2" name="文本框 1">
            <a:extLst>
              <a:ext uri="{FF2B5EF4-FFF2-40B4-BE49-F238E27FC236}">
                <a16:creationId xmlns:a16="http://schemas.microsoft.com/office/drawing/2014/main" id="{25FD2B33-788A-49C1-87C8-65228D31600A}"/>
              </a:ext>
            </a:extLst>
          </p:cNvPr>
          <p:cNvSpPr txBox="1"/>
          <p:nvPr/>
        </p:nvSpPr>
        <p:spPr>
          <a:xfrm>
            <a:off x="2381250" y="2336800"/>
            <a:ext cx="6362700" cy="1477328"/>
          </a:xfrm>
          <a:prstGeom prst="rect">
            <a:avLst/>
          </a:prstGeom>
          <a:noFill/>
        </p:spPr>
        <p:txBody>
          <a:bodyPr wrap="square" rtlCol="0">
            <a:spAutoFit/>
          </a:bodyPr>
          <a:lstStyle/>
          <a:p>
            <a:pPr marL="342900" indent="-342900">
              <a:buFont typeface="+mj-lt"/>
              <a:buAutoNum type="arabicPeriod"/>
            </a:pPr>
            <a:r>
              <a:rPr lang="en-US" altLang="zh-CN" dirty="0"/>
              <a:t>Windows log file system provides a module to record application-related event logs</a:t>
            </a:r>
          </a:p>
          <a:p>
            <a:endParaRPr lang="en-US" altLang="zh-CN" dirty="0"/>
          </a:p>
          <a:p>
            <a:r>
              <a:rPr lang="en-US" altLang="zh-CN" dirty="0"/>
              <a:t>2.   Windows log file system design the </a:t>
            </a:r>
            <a:r>
              <a:rPr lang="en-US" altLang="zh-CN" b="1" dirty="0"/>
              <a:t>corresponding log file </a:t>
            </a:r>
            <a:r>
              <a:rPr lang="en-US" altLang="zh-CN" dirty="0"/>
              <a:t>modules for software and tools specific to Windows</a:t>
            </a:r>
            <a:endParaRPr lang="zh-CN" altLang="en-US" dirty="0"/>
          </a:p>
        </p:txBody>
      </p:sp>
      <p:sp>
        <p:nvSpPr>
          <p:cNvPr id="3" name="文本框 2">
            <a:extLst>
              <a:ext uri="{FF2B5EF4-FFF2-40B4-BE49-F238E27FC236}">
                <a16:creationId xmlns:a16="http://schemas.microsoft.com/office/drawing/2014/main" id="{8BB9E601-C21D-43A6-958C-5A012446D2FB}"/>
              </a:ext>
            </a:extLst>
          </p:cNvPr>
          <p:cNvSpPr txBox="1"/>
          <p:nvPr/>
        </p:nvSpPr>
        <p:spPr>
          <a:xfrm>
            <a:off x="4489450" y="4164747"/>
            <a:ext cx="5003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IE log files</a:t>
            </a:r>
          </a:p>
          <a:p>
            <a:pPr marL="285750" indent="-285750">
              <a:buFont typeface="Arial" panose="020B0604020202020204" pitchFamily="34" charset="0"/>
              <a:buChar char="•"/>
            </a:pPr>
            <a:r>
              <a:rPr lang="en-US" altLang="zh-CN" dirty="0" err="1">
                <a:latin typeface="Dubai Medium" panose="020B0603030403030204" pitchFamily="34" charset="-78"/>
                <a:cs typeface="Dubai Medium" panose="020B0603030403030204" pitchFamily="34" charset="-78"/>
              </a:rPr>
              <a:t>Powershell</a:t>
            </a:r>
            <a:r>
              <a:rPr lang="en-US" altLang="zh-CN" dirty="0">
                <a:latin typeface="Dubai Medium" panose="020B0603030403030204" pitchFamily="34" charset="-78"/>
                <a:cs typeface="Dubai Medium" panose="020B0603030403030204" pitchFamily="34" charset="-78"/>
              </a:rPr>
              <a:t> log files</a:t>
            </a:r>
          </a:p>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IIS log files</a:t>
            </a:r>
          </a:p>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a:t>
            </a:r>
            <a:endParaRPr lang="zh-CN" altLang="en-US"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346489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4737100" cy="461665"/>
          </a:xfrm>
          <a:prstGeom prst="rect">
            <a:avLst/>
          </a:prstGeom>
          <a:noFill/>
        </p:spPr>
        <p:txBody>
          <a:bodyPr wrap="square" rtlCol="0">
            <a:spAutoFit/>
          </a:bodyPr>
          <a:lstStyle/>
          <a:p>
            <a:r>
              <a:rPr lang="en-US" altLang="zh-CN" sz="2400" b="1" dirty="0"/>
              <a:t>Advantages of Windows log file</a:t>
            </a:r>
            <a:endParaRPr lang="zh-CN" altLang="en-US" sz="2400" b="1" dirty="0"/>
          </a:p>
        </p:txBody>
      </p:sp>
      <p:pic>
        <p:nvPicPr>
          <p:cNvPr id="38" name="图片 37">
            <a:extLst>
              <a:ext uri="{FF2B5EF4-FFF2-40B4-BE49-F238E27FC236}">
                <a16:creationId xmlns:a16="http://schemas.microsoft.com/office/drawing/2014/main" id="{08C73C83-F49D-4657-B337-93D532E8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 y="171450"/>
            <a:ext cx="952500" cy="952500"/>
          </a:xfrm>
          <a:prstGeom prst="rect">
            <a:avLst/>
          </a:prstGeom>
        </p:spPr>
      </p:pic>
      <p:sp>
        <p:nvSpPr>
          <p:cNvPr id="39" name="文本框 38">
            <a:extLst>
              <a:ext uri="{FF2B5EF4-FFF2-40B4-BE49-F238E27FC236}">
                <a16:creationId xmlns:a16="http://schemas.microsoft.com/office/drawing/2014/main" id="{3FBD232F-FBD0-48FB-AAF8-A6055F302C1B}"/>
              </a:ext>
            </a:extLst>
          </p:cNvPr>
          <p:cNvSpPr txBox="1"/>
          <p:nvPr/>
        </p:nvSpPr>
        <p:spPr>
          <a:xfrm>
            <a:off x="1708150" y="1339850"/>
            <a:ext cx="80518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Windows system comes with a log analysis tool called event viewer, clearly dividing log files into various types, making it convenient for users to view and manage relevant log information.</a:t>
            </a:r>
            <a:endParaRPr lang="zh-CN" altLang="en-US" b="1" dirty="0"/>
          </a:p>
        </p:txBody>
      </p:sp>
      <p:pic>
        <p:nvPicPr>
          <p:cNvPr id="7" name="图片 6">
            <a:extLst>
              <a:ext uri="{FF2B5EF4-FFF2-40B4-BE49-F238E27FC236}">
                <a16:creationId xmlns:a16="http://schemas.microsoft.com/office/drawing/2014/main" id="{C8722BB5-422F-412C-80AB-C3F88735C82C}"/>
              </a:ext>
            </a:extLst>
          </p:cNvPr>
          <p:cNvPicPr/>
          <p:nvPr/>
        </p:nvPicPr>
        <p:blipFill>
          <a:blip r:embed="rId4"/>
          <a:stretch>
            <a:fillRect/>
          </a:stretch>
        </p:blipFill>
        <p:spPr>
          <a:xfrm>
            <a:off x="2023744" y="2263180"/>
            <a:ext cx="7609206" cy="4493220"/>
          </a:xfrm>
          <a:prstGeom prst="rect">
            <a:avLst/>
          </a:prstGeom>
        </p:spPr>
      </p:pic>
      <p:sp>
        <p:nvSpPr>
          <p:cNvPr id="4" name="矩形 3">
            <a:extLst>
              <a:ext uri="{FF2B5EF4-FFF2-40B4-BE49-F238E27FC236}">
                <a16:creationId xmlns:a16="http://schemas.microsoft.com/office/drawing/2014/main" id="{E3D0D574-1E4E-41C1-A78F-C4D27639B660}"/>
              </a:ext>
            </a:extLst>
          </p:cNvPr>
          <p:cNvSpPr/>
          <p:nvPr/>
        </p:nvSpPr>
        <p:spPr>
          <a:xfrm>
            <a:off x="2152650" y="3186510"/>
            <a:ext cx="1435100" cy="7822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314336E-D90D-4C1E-B366-F2B451E0B465}"/>
              </a:ext>
            </a:extLst>
          </p:cNvPr>
          <p:cNvSpPr/>
          <p:nvPr/>
        </p:nvSpPr>
        <p:spPr>
          <a:xfrm>
            <a:off x="2152650" y="3968750"/>
            <a:ext cx="14351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8575568-4BB1-481D-BF40-B7D68E9F06E1}"/>
              </a:ext>
            </a:extLst>
          </p:cNvPr>
          <p:cNvSpPr/>
          <p:nvPr/>
        </p:nvSpPr>
        <p:spPr>
          <a:xfrm>
            <a:off x="3771901" y="4093028"/>
            <a:ext cx="3194956" cy="36467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93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5461000" cy="461665"/>
          </a:xfrm>
          <a:prstGeom prst="rect">
            <a:avLst/>
          </a:prstGeom>
          <a:noFill/>
        </p:spPr>
        <p:txBody>
          <a:bodyPr wrap="square" rtlCol="0">
            <a:spAutoFit/>
          </a:bodyPr>
          <a:lstStyle/>
          <a:p>
            <a:r>
              <a:rPr lang="en-US" altLang="zh-CN" sz="2400" b="1" dirty="0"/>
              <a:t>Disadvantages of Windows log file</a:t>
            </a:r>
            <a:endParaRPr lang="zh-CN" altLang="en-US" sz="2400" b="1" dirty="0"/>
          </a:p>
        </p:txBody>
      </p:sp>
      <p:pic>
        <p:nvPicPr>
          <p:cNvPr id="38" name="图片 37">
            <a:extLst>
              <a:ext uri="{FF2B5EF4-FFF2-40B4-BE49-F238E27FC236}">
                <a16:creationId xmlns:a16="http://schemas.microsoft.com/office/drawing/2014/main" id="{08C73C83-F49D-4657-B337-93D532E88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 y="171450"/>
            <a:ext cx="952500" cy="952500"/>
          </a:xfrm>
          <a:prstGeom prst="rect">
            <a:avLst/>
          </a:prstGeom>
        </p:spPr>
      </p:pic>
      <p:sp>
        <p:nvSpPr>
          <p:cNvPr id="39" name="文本框 38">
            <a:extLst>
              <a:ext uri="{FF2B5EF4-FFF2-40B4-BE49-F238E27FC236}">
                <a16:creationId xmlns:a16="http://schemas.microsoft.com/office/drawing/2014/main" id="{3FBD232F-FBD0-48FB-AAF8-A6055F302C1B}"/>
              </a:ext>
            </a:extLst>
          </p:cNvPr>
          <p:cNvSpPr txBox="1"/>
          <p:nvPr/>
        </p:nvSpPr>
        <p:spPr>
          <a:xfrm>
            <a:off x="1708150" y="1339850"/>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Compared to Mac OS, it lacks log information on power management, CD, kernel, IO, NVRAM and Wi-Fi.</a:t>
            </a:r>
            <a:endParaRPr lang="zh-CN" altLang="en-US" b="1" dirty="0"/>
          </a:p>
        </p:txBody>
      </p:sp>
      <p:sp>
        <p:nvSpPr>
          <p:cNvPr id="8" name="文本框 7">
            <a:extLst>
              <a:ext uri="{FF2B5EF4-FFF2-40B4-BE49-F238E27FC236}">
                <a16:creationId xmlns:a16="http://schemas.microsoft.com/office/drawing/2014/main" id="{77E95D12-8338-4D35-A930-D044C100C155}"/>
              </a:ext>
            </a:extLst>
          </p:cNvPr>
          <p:cNvSpPr txBox="1"/>
          <p:nvPr/>
        </p:nvSpPr>
        <p:spPr>
          <a:xfrm>
            <a:off x="1708150" y="2964240"/>
            <a:ext cx="8051800"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Event log files (</a:t>
            </a:r>
            <a:r>
              <a:rPr lang="en-US" altLang="zh-CN" b="1" dirty="0" err="1"/>
              <a:t>evtx</a:t>
            </a:r>
            <a:r>
              <a:rPr lang="en-US" altLang="zh-CN" b="1" dirty="0"/>
              <a:t>) are binary formats</a:t>
            </a:r>
          </a:p>
          <a:p>
            <a:pPr marL="285750" indent="-285750">
              <a:buFont typeface="Wingdings" panose="05000000000000000000" pitchFamily="2" charset="2"/>
              <a:buChar char="p"/>
            </a:pPr>
            <a:r>
              <a:rPr lang="en-US" altLang="zh-CN" b="1" dirty="0"/>
              <a:t>require proprietary tools or programs to read and process them</a:t>
            </a:r>
          </a:p>
          <a:p>
            <a:pPr marL="285750" indent="-285750">
              <a:buFont typeface="Wingdings" panose="05000000000000000000" pitchFamily="2" charset="2"/>
              <a:buChar char="p"/>
            </a:pPr>
            <a:r>
              <a:rPr lang="en-US" altLang="zh-CN" b="1" dirty="0"/>
              <a:t>binary log files are efficient in disk space utilization but cannot be compressed very much</a:t>
            </a:r>
          </a:p>
          <a:p>
            <a:pPr marL="285750" indent="-285750">
              <a:buFont typeface="Wingdings" panose="05000000000000000000" pitchFamily="2" charset="2"/>
              <a:buChar char="p"/>
            </a:pPr>
            <a:endParaRPr lang="zh-CN" altLang="en-US" b="1" dirty="0"/>
          </a:p>
        </p:txBody>
      </p:sp>
      <p:sp>
        <p:nvSpPr>
          <p:cNvPr id="10" name="文本框 9">
            <a:extLst>
              <a:ext uri="{FF2B5EF4-FFF2-40B4-BE49-F238E27FC236}">
                <a16:creationId xmlns:a16="http://schemas.microsoft.com/office/drawing/2014/main" id="{ABF03795-CFD3-452B-988E-F00027770AD2}"/>
              </a:ext>
            </a:extLst>
          </p:cNvPr>
          <p:cNvSpPr txBox="1"/>
          <p:nvPr/>
        </p:nvSpPr>
        <p:spPr>
          <a:xfrm>
            <a:off x="1708150" y="4871820"/>
            <a:ext cx="805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Windows event log files have poor security, vulnerable to hacker attacks</a:t>
            </a:r>
          </a:p>
          <a:p>
            <a:pPr marL="285750" indent="-285750">
              <a:buFont typeface="Wingdings" panose="05000000000000000000" pitchFamily="2" charset="2"/>
              <a:buChar char="p"/>
            </a:pPr>
            <a:r>
              <a:rPr lang="en-US" altLang="zh-CN" b="1" dirty="0"/>
              <a:t>with </a:t>
            </a:r>
            <a:r>
              <a:rPr lang="en-US" altLang="zh-CN" b="1" dirty="0" err="1"/>
              <a:t>eventlogedit</a:t>
            </a:r>
            <a:r>
              <a:rPr lang="en-US" altLang="zh-CN" b="1" dirty="0"/>
              <a:t> (a tool that threatens the security of log files), an attacker can remove a single event log entry from the security, application, and system logs on the target Windows system.</a:t>
            </a:r>
            <a:endParaRPr lang="zh-CN" altLang="en-US" b="1" dirty="0"/>
          </a:p>
        </p:txBody>
      </p:sp>
    </p:spTree>
    <p:extLst>
      <p:ext uri="{BB962C8B-B14F-4D97-AF65-F5344CB8AC3E}">
        <p14:creationId xmlns:p14="http://schemas.microsoft.com/office/powerpoint/2010/main" val="176822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5461000" cy="461665"/>
          </a:xfrm>
          <a:prstGeom prst="rect">
            <a:avLst/>
          </a:prstGeom>
          <a:noFill/>
        </p:spPr>
        <p:txBody>
          <a:bodyPr wrap="square" rtlCol="0">
            <a:spAutoFit/>
          </a:bodyPr>
          <a:lstStyle/>
          <a:p>
            <a:r>
              <a:rPr lang="en-US" altLang="zh-CN" sz="2400" b="1" dirty="0"/>
              <a:t>Advantages of Mac log file</a:t>
            </a:r>
            <a:endParaRPr lang="zh-CN" altLang="en-US" sz="2400" b="1" dirty="0"/>
          </a:p>
        </p:txBody>
      </p:sp>
      <p:sp>
        <p:nvSpPr>
          <p:cNvPr id="39" name="文本框 38">
            <a:extLst>
              <a:ext uri="{FF2B5EF4-FFF2-40B4-BE49-F238E27FC236}">
                <a16:creationId xmlns:a16="http://schemas.microsoft.com/office/drawing/2014/main" id="{3FBD232F-FBD0-48FB-AAF8-A6055F302C1B}"/>
              </a:ext>
            </a:extLst>
          </p:cNvPr>
          <p:cNvSpPr txBox="1"/>
          <p:nvPr/>
        </p:nvSpPr>
        <p:spPr>
          <a:xfrm>
            <a:off x="1708150" y="1339850"/>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MAC OS has logs for basis functions, such as System</a:t>
            </a:r>
            <a:r>
              <a:rPr lang="zh-CN" altLang="en-US" b="1" dirty="0"/>
              <a:t>、</a:t>
            </a:r>
            <a:r>
              <a:rPr lang="en-US" altLang="zh-CN" b="1" dirty="0"/>
              <a:t>File system repair</a:t>
            </a:r>
            <a:r>
              <a:rPr lang="zh-CN" altLang="en-US" b="1" dirty="0"/>
              <a:t>、</a:t>
            </a:r>
            <a:r>
              <a:rPr lang="en-US" altLang="zh-CN" b="1" dirty="0"/>
              <a:t>Installer</a:t>
            </a:r>
            <a:r>
              <a:rPr lang="zh-CN" altLang="en-US" b="1" dirty="0"/>
              <a:t>、</a:t>
            </a:r>
            <a:r>
              <a:rPr lang="en-US" altLang="zh-CN" b="1" dirty="0"/>
              <a:t>User system repair</a:t>
            </a:r>
            <a:endParaRPr lang="zh-CN" altLang="en-US" b="1" dirty="0"/>
          </a:p>
        </p:txBody>
      </p:sp>
      <p:pic>
        <p:nvPicPr>
          <p:cNvPr id="3" name="图片 2">
            <a:extLst>
              <a:ext uri="{FF2B5EF4-FFF2-40B4-BE49-F238E27FC236}">
                <a16:creationId xmlns:a16="http://schemas.microsoft.com/office/drawing/2014/main" id="{9C06427A-4416-4E87-ADDB-DC52DDDF1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 y="-29518"/>
            <a:ext cx="1123950" cy="1123950"/>
          </a:xfrm>
          <a:prstGeom prst="rect">
            <a:avLst/>
          </a:prstGeom>
        </p:spPr>
      </p:pic>
      <p:pic>
        <p:nvPicPr>
          <p:cNvPr id="9" name="图片 8">
            <a:extLst>
              <a:ext uri="{FF2B5EF4-FFF2-40B4-BE49-F238E27FC236}">
                <a16:creationId xmlns:a16="http://schemas.microsoft.com/office/drawing/2014/main" id="{D2F3DE29-C6A3-46AE-9182-9502A0485960}"/>
              </a:ext>
            </a:extLst>
          </p:cNvPr>
          <p:cNvPicPr>
            <a:picLocks noChangeAspect="1"/>
          </p:cNvPicPr>
          <p:nvPr/>
        </p:nvPicPr>
        <p:blipFill>
          <a:blip r:embed="rId4"/>
          <a:stretch>
            <a:fillRect/>
          </a:stretch>
        </p:blipFill>
        <p:spPr>
          <a:xfrm>
            <a:off x="4094439" y="1986181"/>
            <a:ext cx="4003121" cy="4784342"/>
          </a:xfrm>
          <a:prstGeom prst="rect">
            <a:avLst/>
          </a:prstGeom>
        </p:spPr>
      </p:pic>
      <p:sp>
        <p:nvSpPr>
          <p:cNvPr id="11" name="矩形 10">
            <a:extLst>
              <a:ext uri="{FF2B5EF4-FFF2-40B4-BE49-F238E27FC236}">
                <a16:creationId xmlns:a16="http://schemas.microsoft.com/office/drawing/2014/main" id="{FB8927B5-95A8-4EC4-99E1-42D8641F99EC}"/>
              </a:ext>
            </a:extLst>
          </p:cNvPr>
          <p:cNvSpPr/>
          <p:nvPr/>
        </p:nvSpPr>
        <p:spPr>
          <a:xfrm>
            <a:off x="3670300" y="2241392"/>
            <a:ext cx="4679950" cy="24639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EC13D23-9CCB-4C89-B005-37B0975D665E}"/>
              </a:ext>
            </a:extLst>
          </p:cNvPr>
          <p:cNvSpPr/>
          <p:nvPr/>
        </p:nvSpPr>
        <p:spPr>
          <a:xfrm>
            <a:off x="3619500" y="6388100"/>
            <a:ext cx="4895850" cy="3824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853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5461000" cy="461665"/>
          </a:xfrm>
          <a:prstGeom prst="rect">
            <a:avLst/>
          </a:prstGeom>
          <a:noFill/>
        </p:spPr>
        <p:txBody>
          <a:bodyPr wrap="square" rtlCol="0">
            <a:spAutoFit/>
          </a:bodyPr>
          <a:lstStyle/>
          <a:p>
            <a:r>
              <a:rPr lang="en-US" altLang="zh-CN" sz="2400" b="1" dirty="0"/>
              <a:t>Advantages of Mac log file</a:t>
            </a:r>
            <a:endParaRPr lang="zh-CN" altLang="en-US" sz="2400" b="1" dirty="0"/>
          </a:p>
        </p:txBody>
      </p:sp>
      <p:sp>
        <p:nvSpPr>
          <p:cNvPr id="39" name="文本框 38">
            <a:extLst>
              <a:ext uri="{FF2B5EF4-FFF2-40B4-BE49-F238E27FC236}">
                <a16:creationId xmlns:a16="http://schemas.microsoft.com/office/drawing/2014/main" id="{3FBD232F-FBD0-48FB-AAF8-A6055F302C1B}"/>
              </a:ext>
            </a:extLst>
          </p:cNvPr>
          <p:cNvSpPr txBox="1"/>
          <p:nvPr/>
        </p:nvSpPr>
        <p:spPr>
          <a:xfrm>
            <a:off x="1695450" y="1342730"/>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All log files for MAC OS are respectively stored in three different paths. The classification is clear and easy to manage.</a:t>
            </a:r>
            <a:endParaRPr lang="zh-CN" altLang="en-US" b="1" dirty="0"/>
          </a:p>
        </p:txBody>
      </p:sp>
      <p:pic>
        <p:nvPicPr>
          <p:cNvPr id="3" name="图片 2">
            <a:extLst>
              <a:ext uri="{FF2B5EF4-FFF2-40B4-BE49-F238E27FC236}">
                <a16:creationId xmlns:a16="http://schemas.microsoft.com/office/drawing/2014/main" id="{9C06427A-4416-4E87-ADDB-DC52DDDF1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 y="-29518"/>
            <a:ext cx="1123950" cy="1123950"/>
          </a:xfrm>
          <a:prstGeom prst="rect">
            <a:avLst/>
          </a:prstGeom>
        </p:spPr>
      </p:pic>
      <p:sp>
        <p:nvSpPr>
          <p:cNvPr id="8" name="矩形 7">
            <a:extLst>
              <a:ext uri="{FF2B5EF4-FFF2-40B4-BE49-F238E27FC236}">
                <a16:creationId xmlns:a16="http://schemas.microsoft.com/office/drawing/2014/main" id="{8C5D6F55-D1CF-4155-BD67-CC976C8CF12B}"/>
              </a:ext>
            </a:extLst>
          </p:cNvPr>
          <p:cNvSpPr/>
          <p:nvPr/>
        </p:nvSpPr>
        <p:spPr>
          <a:xfrm>
            <a:off x="2409215" y="2433701"/>
            <a:ext cx="8220685"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latin typeface="方正悠黑简体" panose="00000500000000000000" pitchFamily="2" charset="-122"/>
                <a:ea typeface="方正悠黑简体" panose="00000500000000000000" pitchFamily="2" charset="-122"/>
              </a:rPr>
              <a:t>/var/log                                                                              </a:t>
            </a:r>
            <a:endParaRPr lang="zh-HK" altLang="zh-HK" sz="1600" b="1" dirty="0">
              <a:latin typeface="方正悠黑简体" panose="00000500000000000000" pitchFamily="2" charset="-122"/>
              <a:ea typeface="方正悠黑简体" panose="00000500000000000000" pitchFamily="2" charset="-122"/>
            </a:endParaRPr>
          </a:p>
        </p:txBody>
      </p:sp>
      <p:sp>
        <p:nvSpPr>
          <p:cNvPr id="10" name="矩形 9">
            <a:extLst>
              <a:ext uri="{FF2B5EF4-FFF2-40B4-BE49-F238E27FC236}">
                <a16:creationId xmlns:a16="http://schemas.microsoft.com/office/drawing/2014/main" id="{429A97F6-55C4-4E99-84DB-18851737637E}"/>
              </a:ext>
            </a:extLst>
          </p:cNvPr>
          <p:cNvSpPr/>
          <p:nvPr/>
        </p:nvSpPr>
        <p:spPr>
          <a:xfrm>
            <a:off x="2409215" y="3823749"/>
            <a:ext cx="5292763"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latin typeface="方正悠黑简体" panose="00000500000000000000" pitchFamily="2" charset="-122"/>
                <a:ea typeface="方正悠黑简体" panose="00000500000000000000" pitchFamily="2" charset="-122"/>
              </a:rPr>
              <a:t>/Users/</a:t>
            </a:r>
            <a:r>
              <a:rPr lang="en-US" altLang="zh-HK" sz="1600" b="1" dirty="0" err="1">
                <a:latin typeface="方正悠黑简体" panose="00000500000000000000" pitchFamily="2" charset="-122"/>
                <a:ea typeface="方正悠黑简体" panose="00000500000000000000" pitchFamily="2" charset="-122"/>
              </a:rPr>
              <a:t>usrname</a:t>
            </a:r>
            <a:r>
              <a:rPr lang="en-US" altLang="zh-HK" sz="1600" b="1" dirty="0">
                <a:latin typeface="方正悠黑简体" panose="00000500000000000000" pitchFamily="2" charset="-122"/>
                <a:ea typeface="方正悠黑简体" panose="00000500000000000000" pitchFamily="2" charset="-122"/>
              </a:rPr>
              <a:t>/Library/logs               </a:t>
            </a:r>
            <a:endParaRPr lang="zh-HK" altLang="zh-HK" sz="1600" b="1" dirty="0">
              <a:latin typeface="方正悠黑简体" panose="00000500000000000000" pitchFamily="2" charset="-122"/>
              <a:ea typeface="方正悠黑简体" panose="00000500000000000000" pitchFamily="2" charset="-122"/>
            </a:endParaRPr>
          </a:p>
        </p:txBody>
      </p:sp>
      <p:sp>
        <p:nvSpPr>
          <p:cNvPr id="13" name="矩形 12">
            <a:extLst>
              <a:ext uri="{FF2B5EF4-FFF2-40B4-BE49-F238E27FC236}">
                <a16:creationId xmlns:a16="http://schemas.microsoft.com/office/drawing/2014/main" id="{B07FEFEA-E184-455C-BEEE-7833F177EA77}"/>
              </a:ext>
            </a:extLst>
          </p:cNvPr>
          <p:cNvSpPr/>
          <p:nvPr/>
        </p:nvSpPr>
        <p:spPr>
          <a:xfrm>
            <a:off x="2409215" y="5518150"/>
            <a:ext cx="8004785"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latin typeface="方正悠黑简体" panose="00000500000000000000" pitchFamily="2" charset="-122"/>
                <a:ea typeface="方正悠黑简体" panose="00000500000000000000" pitchFamily="2" charset="-122"/>
              </a:rPr>
              <a:t>/</a:t>
            </a:r>
            <a:r>
              <a:rPr lang="en-US" altLang="zh-HK" sz="1600" b="1" dirty="0" err="1">
                <a:latin typeface="方正悠黑简体" panose="00000500000000000000" pitchFamily="2" charset="-122"/>
                <a:ea typeface="方正悠黑简体" panose="00000500000000000000" pitchFamily="2" charset="-122"/>
              </a:rPr>
              <a:t>usr</a:t>
            </a:r>
            <a:r>
              <a:rPr lang="en-US" altLang="zh-HK" sz="1600" b="1" dirty="0">
                <a:latin typeface="方正悠黑简体" panose="00000500000000000000" pitchFamily="2" charset="-122"/>
                <a:ea typeface="方正悠黑简体" panose="00000500000000000000" pitchFamily="2" charset="-122"/>
              </a:rPr>
              <a:t>/bin                                                                                    </a:t>
            </a:r>
            <a:endParaRPr lang="zh-HK" altLang="zh-HK" sz="1600" b="1" dirty="0">
              <a:latin typeface="方正悠黑简体" panose="00000500000000000000" pitchFamily="2" charset="-122"/>
              <a:ea typeface="方正悠黑简体" panose="00000500000000000000" pitchFamily="2" charset="-122"/>
            </a:endParaRPr>
          </a:p>
        </p:txBody>
      </p:sp>
      <p:sp>
        <p:nvSpPr>
          <p:cNvPr id="17" name="文本框 16">
            <a:extLst>
              <a:ext uri="{FF2B5EF4-FFF2-40B4-BE49-F238E27FC236}">
                <a16:creationId xmlns:a16="http://schemas.microsoft.com/office/drawing/2014/main" id="{E9F87BEA-FFCC-4D67-9B89-D79463D8DC2B}"/>
              </a:ext>
            </a:extLst>
          </p:cNvPr>
          <p:cNvSpPr txBox="1"/>
          <p:nvPr/>
        </p:nvSpPr>
        <p:spPr>
          <a:xfrm>
            <a:off x="6597281" y="2352718"/>
            <a:ext cx="4559665" cy="646331"/>
          </a:xfrm>
          <a:prstGeom prst="rect">
            <a:avLst/>
          </a:prstGeom>
          <a:noFill/>
        </p:spPr>
        <p:txBody>
          <a:bodyPr wrap="square" rtlCol="0">
            <a:spAutoFit/>
          </a:bodyPr>
          <a:lstStyle/>
          <a:p>
            <a:r>
              <a:rPr lang="en-US" altLang="zh-CN" b="1" dirty="0"/>
              <a:t>Holds the Wi-Fi, kernel, File system repair, System and Installer log files</a:t>
            </a:r>
            <a:endParaRPr lang="zh-CN" altLang="en-US" b="1" dirty="0"/>
          </a:p>
        </p:txBody>
      </p:sp>
      <p:sp>
        <p:nvSpPr>
          <p:cNvPr id="18" name="文本框 17">
            <a:extLst>
              <a:ext uri="{FF2B5EF4-FFF2-40B4-BE49-F238E27FC236}">
                <a16:creationId xmlns:a16="http://schemas.microsoft.com/office/drawing/2014/main" id="{6ED46FC6-BC66-4F31-9B75-F388B4896F7C}"/>
              </a:ext>
            </a:extLst>
          </p:cNvPr>
          <p:cNvSpPr txBox="1"/>
          <p:nvPr/>
        </p:nvSpPr>
        <p:spPr>
          <a:xfrm>
            <a:off x="6597281" y="5518150"/>
            <a:ext cx="4559665" cy="646331"/>
          </a:xfrm>
          <a:prstGeom prst="rect">
            <a:avLst/>
          </a:prstGeom>
          <a:noFill/>
        </p:spPr>
        <p:txBody>
          <a:bodyPr wrap="square" rtlCol="0">
            <a:spAutoFit/>
          </a:bodyPr>
          <a:lstStyle/>
          <a:p>
            <a:r>
              <a:rPr lang="en-US" altLang="zh-CN" b="1" dirty="0"/>
              <a:t>Holds Power management, </a:t>
            </a:r>
            <a:r>
              <a:rPr lang="en-US" altLang="zh-CN" b="1" dirty="0" err="1"/>
              <a:t>IORegistry</a:t>
            </a:r>
            <a:r>
              <a:rPr lang="en-US" altLang="zh-CN" b="1" dirty="0"/>
              <a:t> and NVRAM log files</a:t>
            </a:r>
            <a:endParaRPr lang="zh-CN" altLang="en-US" b="1" dirty="0"/>
          </a:p>
        </p:txBody>
      </p:sp>
      <p:sp>
        <p:nvSpPr>
          <p:cNvPr id="19" name="文本框 18">
            <a:extLst>
              <a:ext uri="{FF2B5EF4-FFF2-40B4-BE49-F238E27FC236}">
                <a16:creationId xmlns:a16="http://schemas.microsoft.com/office/drawing/2014/main" id="{585C1C1E-6291-4A23-BDEA-CA41DC824476}"/>
              </a:ext>
            </a:extLst>
          </p:cNvPr>
          <p:cNvSpPr txBox="1"/>
          <p:nvPr/>
        </p:nvSpPr>
        <p:spPr>
          <a:xfrm>
            <a:off x="6597281" y="3870730"/>
            <a:ext cx="4559665" cy="646331"/>
          </a:xfrm>
          <a:prstGeom prst="rect">
            <a:avLst/>
          </a:prstGeom>
          <a:noFill/>
        </p:spPr>
        <p:txBody>
          <a:bodyPr wrap="square" rtlCol="0">
            <a:spAutoFit/>
          </a:bodyPr>
          <a:lstStyle/>
          <a:p>
            <a:r>
              <a:rPr lang="en-US" altLang="zh-CN" b="1" dirty="0"/>
              <a:t>Holds User system repair and Copy CD log files</a:t>
            </a:r>
            <a:endParaRPr lang="zh-CN" altLang="en-US" b="1" dirty="0"/>
          </a:p>
        </p:txBody>
      </p:sp>
    </p:spTree>
    <p:extLst>
      <p:ext uri="{BB962C8B-B14F-4D97-AF65-F5344CB8AC3E}">
        <p14:creationId xmlns:p14="http://schemas.microsoft.com/office/powerpoint/2010/main" val="80512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5461000" cy="461665"/>
          </a:xfrm>
          <a:prstGeom prst="rect">
            <a:avLst/>
          </a:prstGeom>
          <a:noFill/>
        </p:spPr>
        <p:txBody>
          <a:bodyPr wrap="square" rtlCol="0">
            <a:spAutoFit/>
          </a:bodyPr>
          <a:lstStyle/>
          <a:p>
            <a:r>
              <a:rPr lang="en-US" altLang="zh-CN" sz="2400" b="1" dirty="0"/>
              <a:t>Advantages of Mac log file</a:t>
            </a:r>
            <a:endParaRPr lang="zh-CN" altLang="en-US" sz="2400" b="1" dirty="0"/>
          </a:p>
        </p:txBody>
      </p:sp>
      <p:sp>
        <p:nvSpPr>
          <p:cNvPr id="39" name="文本框 38">
            <a:extLst>
              <a:ext uri="{FF2B5EF4-FFF2-40B4-BE49-F238E27FC236}">
                <a16:creationId xmlns:a16="http://schemas.microsoft.com/office/drawing/2014/main" id="{3FBD232F-FBD0-48FB-AAF8-A6055F302C1B}"/>
              </a:ext>
            </a:extLst>
          </p:cNvPr>
          <p:cNvSpPr txBox="1"/>
          <p:nvPr/>
        </p:nvSpPr>
        <p:spPr>
          <a:xfrm>
            <a:off x="1695450" y="1430467"/>
            <a:ext cx="80518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 The MAC OS system has a special tool for viewing log files.</a:t>
            </a:r>
            <a:endParaRPr lang="zh-CN" altLang="en-US" b="1" dirty="0"/>
          </a:p>
        </p:txBody>
      </p:sp>
      <p:pic>
        <p:nvPicPr>
          <p:cNvPr id="3" name="图片 2">
            <a:extLst>
              <a:ext uri="{FF2B5EF4-FFF2-40B4-BE49-F238E27FC236}">
                <a16:creationId xmlns:a16="http://schemas.microsoft.com/office/drawing/2014/main" id="{9C06427A-4416-4E87-ADDB-DC52DDDF1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 y="-29518"/>
            <a:ext cx="1123950" cy="1123950"/>
          </a:xfrm>
          <a:prstGeom prst="rect">
            <a:avLst/>
          </a:prstGeom>
        </p:spPr>
      </p:pic>
      <p:pic>
        <p:nvPicPr>
          <p:cNvPr id="4" name="图片 3">
            <a:extLst>
              <a:ext uri="{FF2B5EF4-FFF2-40B4-BE49-F238E27FC236}">
                <a16:creationId xmlns:a16="http://schemas.microsoft.com/office/drawing/2014/main" id="{B46C575F-A72B-4545-BE13-6E562AB7A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1854200"/>
            <a:ext cx="9525000" cy="4762500"/>
          </a:xfrm>
          <a:prstGeom prst="rect">
            <a:avLst/>
          </a:prstGeom>
        </p:spPr>
      </p:pic>
    </p:spTree>
    <p:extLst>
      <p:ext uri="{BB962C8B-B14F-4D97-AF65-F5344CB8AC3E}">
        <p14:creationId xmlns:p14="http://schemas.microsoft.com/office/powerpoint/2010/main" val="53097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3048000" cy="6858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048000" y="0"/>
            <a:ext cx="3048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096000" y="0"/>
            <a:ext cx="3048000" cy="6858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144000" y="0"/>
            <a:ext cx="3048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flipV="1">
            <a:off x="-641676" y="-145143"/>
            <a:ext cx="13475352" cy="1523998"/>
          </a:xfrm>
          <a:prstGeom prst="triangle">
            <a:avLst/>
          </a:prstGeom>
          <a:solidFill>
            <a:schemeClr val="bg2">
              <a:lumMod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319701" y="2566088"/>
            <a:ext cx="2408599" cy="2888345"/>
            <a:chOff x="312829" y="2525486"/>
            <a:chExt cx="2408599" cy="2888345"/>
          </a:xfrm>
        </p:grpSpPr>
        <p:sp>
          <p:nvSpPr>
            <p:cNvPr id="43" name="椭圆 42"/>
            <p:cNvSpPr/>
            <p:nvPr/>
          </p:nvSpPr>
          <p:spPr>
            <a:xfrm>
              <a:off x="646271" y="2525486"/>
              <a:ext cx="1741714" cy="1741714"/>
            </a:xfrm>
            <a:prstGeom prst="ellips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2">
                      <a:lumMod val="25000"/>
                    </a:schemeClr>
                  </a:solidFill>
                  <a:latin typeface="微软雅黑" panose="020B0503020204020204" pitchFamily="34" charset="-122"/>
                  <a:ea typeface="微软雅黑" panose="020B0503020204020204" pitchFamily="34" charset="-122"/>
                </a:rPr>
                <a:t>1</a:t>
              </a:r>
              <a:endParaRPr lang="zh-CN" altLang="en-US" sz="6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312829" y="4698968"/>
              <a:ext cx="2408599"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25000"/>
                    </a:schemeClr>
                  </a:solidFill>
                  <a:latin typeface="微软雅黑" panose="020B0503020204020204" pitchFamily="34" charset="-122"/>
                  <a:ea typeface="微软雅黑" panose="020B0503020204020204" pitchFamily="34" charset="-122"/>
                </a:rPr>
                <a:t>Locations&amp;</a:t>
              </a:r>
            </a:p>
            <a:p>
              <a:pPr algn="ctr"/>
              <a:r>
                <a:rPr lang="en-US" altLang="zh-CN" sz="2400" b="1">
                  <a:solidFill>
                    <a:schemeClr val="bg2">
                      <a:lumMod val="25000"/>
                    </a:schemeClr>
                  </a:solidFill>
                  <a:latin typeface="微软雅黑" panose="020B0503020204020204" pitchFamily="34" charset="-122"/>
                  <a:ea typeface="微软雅黑" panose="020B0503020204020204" pitchFamily="34" charset="-122"/>
                </a:rPr>
                <a:t>Functions</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3367701" y="2566088"/>
            <a:ext cx="2483370" cy="2888345"/>
            <a:chOff x="312829" y="2525486"/>
            <a:chExt cx="2483370" cy="2888345"/>
          </a:xfrm>
        </p:grpSpPr>
        <p:sp>
          <p:nvSpPr>
            <p:cNvPr id="49" name="椭圆 48"/>
            <p:cNvSpPr/>
            <p:nvPr/>
          </p:nvSpPr>
          <p:spPr>
            <a:xfrm>
              <a:off x="646271" y="2525486"/>
              <a:ext cx="1741714" cy="174171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312829" y="4698968"/>
              <a:ext cx="2483370"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Advantages&amp;</a:t>
              </a:r>
            </a:p>
            <a:p>
              <a:pPr algn="ctr"/>
              <a:r>
                <a:rPr lang="en-US" altLang="zh-CN" sz="2400" b="1" dirty="0">
                  <a:solidFill>
                    <a:schemeClr val="bg1"/>
                  </a:solidFill>
                  <a:latin typeface="微软雅黑" panose="020B0503020204020204" pitchFamily="34" charset="-122"/>
                  <a:ea typeface="微软雅黑" panose="020B0503020204020204" pitchFamily="34" charset="-122"/>
                </a:rPr>
                <a:t>Disadvantages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6415701" y="2566088"/>
            <a:ext cx="2408599" cy="2888345"/>
            <a:chOff x="312829" y="2525486"/>
            <a:chExt cx="2408599" cy="2888345"/>
          </a:xfrm>
        </p:grpSpPr>
        <p:sp>
          <p:nvSpPr>
            <p:cNvPr id="52" name="椭圆 51"/>
            <p:cNvSpPr/>
            <p:nvPr/>
          </p:nvSpPr>
          <p:spPr>
            <a:xfrm>
              <a:off x="646271" y="2525486"/>
              <a:ext cx="1741714" cy="1741714"/>
            </a:xfrm>
            <a:prstGeom prst="ellipse">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2">
                      <a:lumMod val="25000"/>
                    </a:schemeClr>
                  </a:solidFill>
                  <a:latin typeface="微软雅黑" panose="020B0503020204020204" pitchFamily="34" charset="-122"/>
                  <a:ea typeface="微软雅黑" panose="020B0503020204020204" pitchFamily="34" charset="-122"/>
                </a:rPr>
                <a:t>3</a:t>
              </a:r>
              <a:endParaRPr lang="zh-CN" altLang="en-US" sz="6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312829" y="4698968"/>
              <a:ext cx="2408599"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Contributions to</a:t>
              </a:r>
            </a:p>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Securities</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9463701" y="2566088"/>
            <a:ext cx="2408599" cy="2888345"/>
            <a:chOff x="312829" y="2525486"/>
            <a:chExt cx="2408599" cy="2888345"/>
          </a:xfrm>
        </p:grpSpPr>
        <p:sp>
          <p:nvSpPr>
            <p:cNvPr id="55" name="椭圆 54"/>
            <p:cNvSpPr/>
            <p:nvPr/>
          </p:nvSpPr>
          <p:spPr>
            <a:xfrm>
              <a:off x="646271" y="2525486"/>
              <a:ext cx="1741714" cy="174171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solidFill>
                    <a:schemeClr val="bg1"/>
                  </a:solidFill>
                  <a:latin typeface="微软雅黑" panose="020B0503020204020204" pitchFamily="34" charset="-122"/>
                  <a:ea typeface="微软雅黑" panose="020B0503020204020204" pitchFamily="34" charset="-122"/>
                </a:rPr>
                <a:t>4</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312829" y="4698968"/>
              <a:ext cx="2408599" cy="714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Work Division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4713890" y="177845"/>
            <a:ext cx="2764221" cy="707886"/>
          </a:xfrm>
          <a:prstGeom prst="rect">
            <a:avLst/>
          </a:prstGeom>
          <a:noFill/>
        </p:spPr>
        <p:txBody>
          <a:bodyPr wrap="square" rtlCol="0">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CONTENT</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550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a:extLst>
              <a:ext uri="{FF2B5EF4-FFF2-40B4-BE49-F238E27FC236}">
                <a16:creationId xmlns:a16="http://schemas.microsoft.com/office/drawing/2014/main" id="{2A987B59-9F92-40CA-85A5-FBA9A00A6678}"/>
              </a:ext>
            </a:extLst>
          </p:cNvPr>
          <p:cNvSpPr txBox="1"/>
          <p:nvPr/>
        </p:nvSpPr>
        <p:spPr>
          <a:xfrm>
            <a:off x="1206500" y="355600"/>
            <a:ext cx="5461000" cy="461665"/>
          </a:xfrm>
          <a:prstGeom prst="rect">
            <a:avLst/>
          </a:prstGeom>
          <a:noFill/>
        </p:spPr>
        <p:txBody>
          <a:bodyPr wrap="square" rtlCol="0">
            <a:spAutoFit/>
          </a:bodyPr>
          <a:lstStyle/>
          <a:p>
            <a:r>
              <a:rPr lang="en-US" altLang="zh-CN" sz="2400" b="1" dirty="0"/>
              <a:t>Disadvantages of Mac log file</a:t>
            </a:r>
            <a:endParaRPr lang="zh-CN" altLang="en-US" sz="2400" b="1" dirty="0"/>
          </a:p>
        </p:txBody>
      </p:sp>
      <p:sp>
        <p:nvSpPr>
          <p:cNvPr id="39" name="文本框 38">
            <a:extLst>
              <a:ext uri="{FF2B5EF4-FFF2-40B4-BE49-F238E27FC236}">
                <a16:creationId xmlns:a16="http://schemas.microsoft.com/office/drawing/2014/main" id="{3FBD232F-FBD0-48FB-AAF8-A6055F302C1B}"/>
              </a:ext>
            </a:extLst>
          </p:cNvPr>
          <p:cNvSpPr txBox="1"/>
          <p:nvPr/>
        </p:nvSpPr>
        <p:spPr>
          <a:xfrm>
            <a:off x="1606550" y="1151151"/>
            <a:ext cx="80518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Compared with Windows system, MAC OS has relatively less management of application and network usage.</a:t>
            </a:r>
            <a:endParaRPr lang="zh-CN" altLang="en-US" b="1" dirty="0"/>
          </a:p>
        </p:txBody>
      </p:sp>
      <p:pic>
        <p:nvPicPr>
          <p:cNvPr id="3" name="图片 2">
            <a:extLst>
              <a:ext uri="{FF2B5EF4-FFF2-40B4-BE49-F238E27FC236}">
                <a16:creationId xmlns:a16="http://schemas.microsoft.com/office/drawing/2014/main" id="{9C06427A-4416-4E87-ADDB-DC52DDDF1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 y="-29518"/>
            <a:ext cx="1123950" cy="1123950"/>
          </a:xfrm>
          <a:prstGeom prst="rect">
            <a:avLst/>
          </a:prstGeom>
        </p:spPr>
      </p:pic>
      <p:sp>
        <p:nvSpPr>
          <p:cNvPr id="6" name="文本框 5">
            <a:extLst>
              <a:ext uri="{FF2B5EF4-FFF2-40B4-BE49-F238E27FC236}">
                <a16:creationId xmlns:a16="http://schemas.microsoft.com/office/drawing/2014/main" id="{A2637C08-3681-4698-9AD6-38D8892A1A73}"/>
              </a:ext>
            </a:extLst>
          </p:cNvPr>
          <p:cNvSpPr txBox="1"/>
          <p:nvPr/>
        </p:nvSpPr>
        <p:spPr>
          <a:xfrm>
            <a:off x="2393950" y="2828835"/>
            <a:ext cx="5003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IE log files</a:t>
            </a:r>
          </a:p>
          <a:p>
            <a:pPr marL="285750" indent="-285750">
              <a:buFont typeface="Arial" panose="020B0604020202020204" pitchFamily="34" charset="0"/>
              <a:buChar char="•"/>
            </a:pPr>
            <a:r>
              <a:rPr lang="en-US" altLang="zh-CN" dirty="0" err="1">
                <a:latin typeface="Dubai Medium" panose="020B0603030403030204" pitchFamily="34" charset="-78"/>
                <a:cs typeface="Dubai Medium" panose="020B0603030403030204" pitchFamily="34" charset="-78"/>
              </a:rPr>
              <a:t>Powershell</a:t>
            </a:r>
            <a:r>
              <a:rPr lang="en-US" altLang="zh-CN" dirty="0">
                <a:latin typeface="Dubai Medium" panose="020B0603030403030204" pitchFamily="34" charset="-78"/>
                <a:cs typeface="Dubai Medium" panose="020B0603030403030204" pitchFamily="34" charset="-78"/>
              </a:rPr>
              <a:t> log files</a:t>
            </a:r>
          </a:p>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IIS log files</a:t>
            </a:r>
          </a:p>
          <a:p>
            <a:pPr marL="285750" indent="-285750">
              <a:buFont typeface="Arial" panose="020B0604020202020204" pitchFamily="34" charset="0"/>
              <a:buChar char="•"/>
            </a:pPr>
            <a:r>
              <a:rPr lang="en-US" altLang="zh-CN" dirty="0">
                <a:latin typeface="Dubai Medium" panose="020B0603030403030204" pitchFamily="34" charset="-78"/>
                <a:cs typeface="Dubai Medium" panose="020B0603030403030204" pitchFamily="34" charset="-78"/>
              </a:rPr>
              <a:t>…</a:t>
            </a:r>
            <a:endParaRPr lang="zh-CN" altLang="en-US" dirty="0">
              <a:latin typeface="Dubai Medium" panose="020B0603030403030204" pitchFamily="34" charset="-78"/>
              <a:cs typeface="Dubai Medium" panose="020B0603030403030204" pitchFamily="34" charset="-78"/>
            </a:endParaRPr>
          </a:p>
        </p:txBody>
      </p:sp>
      <p:sp>
        <p:nvSpPr>
          <p:cNvPr id="2" name="乘号 1">
            <a:extLst>
              <a:ext uri="{FF2B5EF4-FFF2-40B4-BE49-F238E27FC236}">
                <a16:creationId xmlns:a16="http://schemas.microsoft.com/office/drawing/2014/main" id="{06AB550F-A858-458F-B5F2-32FA80709A8E}"/>
              </a:ext>
            </a:extLst>
          </p:cNvPr>
          <p:cNvSpPr/>
          <p:nvPr/>
        </p:nvSpPr>
        <p:spPr>
          <a:xfrm>
            <a:off x="5581650" y="2717800"/>
            <a:ext cx="1155700" cy="1282700"/>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198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0" y="0"/>
            <a:ext cx="12192000" cy="6858000"/>
          </a:xfrm>
          <a:prstGeom prst="r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0269551" y="154457"/>
            <a:ext cx="1801351" cy="398540"/>
            <a:chOff x="10269551" y="154457"/>
            <a:chExt cx="1801351" cy="398540"/>
          </a:xfrm>
        </p:grpSpPr>
        <p:sp>
          <p:nvSpPr>
            <p:cNvPr id="179" name="任意多边形 178"/>
            <p:cNvSpPr/>
            <p:nvPr/>
          </p:nvSpPr>
          <p:spPr>
            <a:xfrm>
              <a:off x="10269551"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grpSp>
          <p:nvGrpSpPr>
            <p:cNvPr id="180" name="组合 179"/>
            <p:cNvGrpSpPr/>
            <p:nvPr/>
          </p:nvGrpSpPr>
          <p:grpSpPr>
            <a:xfrm>
              <a:off x="10608910" y="154457"/>
              <a:ext cx="1461992" cy="398540"/>
              <a:chOff x="4329481" y="3552756"/>
              <a:chExt cx="1461992" cy="398540"/>
            </a:xfrm>
          </p:grpSpPr>
          <p:sp>
            <p:nvSpPr>
              <p:cNvPr id="181" name="文本框 180"/>
              <p:cNvSpPr txBox="1"/>
              <p:nvPr/>
            </p:nvSpPr>
            <p:spPr>
              <a:xfrm>
                <a:off x="4329481" y="3552756"/>
                <a:ext cx="1461992" cy="307777"/>
              </a:xfrm>
              <a:prstGeom prst="rect">
                <a:avLst/>
              </a:prstGeom>
              <a:noFill/>
            </p:spPr>
            <p:txBody>
              <a:bodyPr wrap="square" rtlCol="0">
                <a:spAutoFit/>
              </a:bodyPr>
              <a:lstStyle/>
              <a:p>
                <a:pPr algn="ctr"/>
                <a:r>
                  <a:rPr lang="en-US" altLang="zh-CN" sz="1400" dirty="0">
                    <a:solidFill>
                      <a:schemeClr val="bg2">
                        <a:lumMod val="25000"/>
                      </a:schemeClr>
                    </a:solidFill>
                    <a:latin typeface="Showcard Gothic" panose="04020904020102020604" pitchFamily="82" charset="0"/>
                  </a:rPr>
                  <a:t>DAMEN </a:t>
                </a:r>
                <a:r>
                  <a:rPr lang="en-US" altLang="zh-CN" sz="1400" dirty="0" err="1">
                    <a:solidFill>
                      <a:schemeClr val="bg2">
                        <a:lumMod val="25000"/>
                      </a:schemeClr>
                    </a:solidFill>
                    <a:latin typeface="Showcard Gothic" panose="04020904020102020604" pitchFamily="82" charset="0"/>
                  </a:rPr>
                  <a:t>POWEr</a:t>
                </a:r>
                <a:endParaRPr lang="zh-CN" altLang="en-US" sz="1400" dirty="0">
                  <a:solidFill>
                    <a:schemeClr val="bg2">
                      <a:lumMod val="25000"/>
                    </a:schemeClr>
                  </a:solidFill>
                  <a:latin typeface="Showcard Gothic" panose="04020904020102020604" pitchFamily="82" charset="0"/>
                </a:endParaRPr>
              </a:p>
            </p:txBody>
          </p:sp>
          <p:sp>
            <p:nvSpPr>
              <p:cNvPr id="182" name="矩形 181"/>
              <p:cNvSpPr/>
              <p:nvPr/>
            </p:nvSpPr>
            <p:spPr>
              <a:xfrm>
                <a:off x="4353392" y="3758936"/>
                <a:ext cx="1414170" cy="192360"/>
              </a:xfrm>
              <a:prstGeom prst="rect">
                <a:avLst/>
              </a:prstGeom>
            </p:spPr>
            <p:txBody>
              <a:bodyPr wrap="none">
                <a:spAutoFit/>
              </a:bodyPr>
              <a:lstStyle/>
              <a:p>
                <a:pPr algn="ctr"/>
                <a:r>
                  <a:rPr lang="en-US" altLang="zh-CN" sz="650" dirty="0" err="1">
                    <a:solidFill>
                      <a:schemeClr val="bg2">
                        <a:lumMod val="25000"/>
                      </a:schemeClr>
                    </a:solidFill>
                    <a:latin typeface="微软雅黑" panose="020B0503020204020204" pitchFamily="34" charset="-122"/>
                    <a:ea typeface="微软雅黑" panose="020B0503020204020204" pitchFamily="34" charset="-122"/>
                  </a:rPr>
                  <a:t>oeveroyouthfuloeveroweeping</a:t>
                </a: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grpSp>
      <p:sp>
        <p:nvSpPr>
          <p:cNvPr id="3" name="文本框 2"/>
          <p:cNvSpPr txBox="1"/>
          <p:nvPr/>
        </p:nvSpPr>
        <p:spPr>
          <a:xfrm rot="1751582">
            <a:off x="-359207" y="1356345"/>
            <a:ext cx="13659714" cy="3154710"/>
          </a:xfrm>
          <a:prstGeom prst="rect">
            <a:avLst/>
          </a:prstGeom>
          <a:noFill/>
        </p:spPr>
        <p:txBody>
          <a:bodyPr wrap="square" rtlCol="0">
            <a:spAutoFit/>
          </a:bodyPr>
          <a:lstStyle/>
          <a:p>
            <a:pPr algn="ctr"/>
            <a:r>
              <a:rPr lang="en-US" altLang="zh-CN" sz="19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THREE</a:t>
            </a:r>
            <a:endParaRPr lang="zh-CN" altLang="en-US" sz="19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cstate="print"/>
          <a:srcRect/>
          <a:stretch>
            <a:fillRect/>
          </a:stretch>
        </p:blipFill>
        <p:spPr>
          <a:xfrm>
            <a:off x="-261049" y="-1774589"/>
            <a:ext cx="13473328" cy="10181202"/>
          </a:xfrm>
          <a:custGeom>
            <a:avLst/>
            <a:gdLst>
              <a:gd name="connsiteX0" fmla="*/ 635699 w 13473328"/>
              <a:gd name="connsiteY0" fmla="*/ 1279289 h 10181202"/>
              <a:gd name="connsiteX1" fmla="*/ 635699 w 13473328"/>
              <a:gd name="connsiteY1" fmla="*/ 8137289 h 10181202"/>
              <a:gd name="connsiteX2" fmla="*/ 12827699 w 13473328"/>
              <a:gd name="connsiteY2" fmla="*/ 8137289 h 10181202"/>
              <a:gd name="connsiteX3" fmla="*/ 0 w 13473328"/>
              <a:gd name="connsiteY3" fmla="*/ 0 h 10181202"/>
              <a:gd name="connsiteX4" fmla="*/ 13473328 w 13473328"/>
              <a:gd name="connsiteY4" fmla="*/ 0 h 10181202"/>
              <a:gd name="connsiteX5" fmla="*/ 13473328 w 13473328"/>
              <a:gd name="connsiteY5" fmla="*/ 10181202 h 10181202"/>
              <a:gd name="connsiteX6" fmla="*/ 0 w 13473328"/>
              <a:gd name="connsiteY6" fmla="*/ 10181202 h 1018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73328" h="10181202">
                <a:moveTo>
                  <a:pt x="635699" y="1279289"/>
                </a:moveTo>
                <a:lnTo>
                  <a:pt x="635699" y="8137289"/>
                </a:lnTo>
                <a:lnTo>
                  <a:pt x="12827699" y="8137289"/>
                </a:lnTo>
                <a:close/>
                <a:moveTo>
                  <a:pt x="0" y="0"/>
                </a:moveTo>
                <a:lnTo>
                  <a:pt x="13473328" y="0"/>
                </a:lnTo>
                <a:lnTo>
                  <a:pt x="13473328" y="10181202"/>
                </a:lnTo>
                <a:lnTo>
                  <a:pt x="0" y="10181202"/>
                </a:lnTo>
                <a:close/>
              </a:path>
            </a:pathLst>
          </a:custGeom>
        </p:spPr>
      </p:pic>
    </p:spTree>
    <p:extLst>
      <p:ext uri="{BB962C8B-B14F-4D97-AF65-F5344CB8AC3E}">
        <p14:creationId xmlns:p14="http://schemas.microsoft.com/office/powerpoint/2010/main" val="261129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9" y="386443"/>
            <a:ext cx="3368214"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Contributions to NS</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4" name="图片 3">
            <a:extLst>
              <a:ext uri="{FF2B5EF4-FFF2-40B4-BE49-F238E27FC236}">
                <a16:creationId xmlns:a16="http://schemas.microsoft.com/office/drawing/2014/main" id="{0452A748-BDBC-48DE-BF04-48B4E732E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29" y="114300"/>
            <a:ext cx="1193800" cy="1193800"/>
          </a:xfrm>
          <a:prstGeom prst="rect">
            <a:avLst/>
          </a:prstGeom>
        </p:spPr>
      </p:pic>
      <p:sp>
        <p:nvSpPr>
          <p:cNvPr id="2" name="矩形 1">
            <a:extLst>
              <a:ext uri="{FF2B5EF4-FFF2-40B4-BE49-F238E27FC236}">
                <a16:creationId xmlns:a16="http://schemas.microsoft.com/office/drawing/2014/main" id="{B9ED5B7B-C418-41E9-B9D8-5D8E675CD8CF}"/>
              </a:ext>
            </a:extLst>
          </p:cNvPr>
          <p:cNvSpPr/>
          <p:nvPr/>
        </p:nvSpPr>
        <p:spPr>
          <a:xfrm>
            <a:off x="1409700" y="1057186"/>
            <a:ext cx="10109200" cy="923330"/>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Arial" panose="020B0604020202020204" pitchFamily="34" charset="0"/>
              </a:rPr>
              <a:t>The log file records every detail of the operation of the system and its various services. By continuously monitoring the log file entries, </a:t>
            </a:r>
            <a:r>
              <a:rPr lang="en-US" altLang="zh-CN" u="sng" dirty="0">
                <a:solidFill>
                  <a:schemeClr val="bg1"/>
                </a:solidFill>
                <a:latin typeface="Arial" panose="020B0604020202020204" pitchFamily="34" charset="0"/>
              </a:rPr>
              <a:t>intrusions can be detected</a:t>
            </a:r>
            <a:r>
              <a:rPr lang="en-US" altLang="zh-CN" dirty="0">
                <a:solidFill>
                  <a:schemeClr val="bg1"/>
                </a:solidFill>
                <a:latin typeface="Arial" panose="020B0604020202020204" pitchFamily="34" charset="0"/>
              </a:rPr>
              <a:t>,</a:t>
            </a:r>
            <a:r>
              <a:rPr lang="zh-CN" altLang="en-US" dirty="0">
                <a:solidFill>
                  <a:schemeClr val="bg1"/>
                </a:solidFill>
                <a:latin typeface="Arial" panose="020B0604020202020204" pitchFamily="34" charset="0"/>
              </a:rPr>
              <a:t> </a:t>
            </a:r>
            <a:r>
              <a:rPr lang="en-US" altLang="zh-CN" dirty="0">
                <a:solidFill>
                  <a:schemeClr val="bg1"/>
                </a:solidFill>
                <a:latin typeface="Arial" panose="020B0604020202020204" pitchFamily="34" charset="0"/>
              </a:rPr>
              <a:t>helping us understand and avoid some disasters</a:t>
            </a:r>
            <a:endParaRPr lang="zh-CN" altLang="en-US" dirty="0">
              <a:solidFill>
                <a:schemeClr val="bg1"/>
              </a:solidFill>
            </a:endParaRPr>
          </a:p>
        </p:txBody>
      </p:sp>
      <p:sp>
        <p:nvSpPr>
          <p:cNvPr id="3" name="矩形 2">
            <a:extLst>
              <a:ext uri="{FF2B5EF4-FFF2-40B4-BE49-F238E27FC236}">
                <a16:creationId xmlns:a16="http://schemas.microsoft.com/office/drawing/2014/main" id="{3E0555B2-8F31-4415-8C58-5387B5B4403D}"/>
              </a:ext>
            </a:extLst>
          </p:cNvPr>
          <p:cNvSpPr/>
          <p:nvPr/>
        </p:nvSpPr>
        <p:spPr>
          <a:xfrm>
            <a:off x="1409700" y="2569833"/>
            <a:ext cx="10109200" cy="1200329"/>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Arial" panose="020B0604020202020204" pitchFamily="34" charset="0"/>
              </a:rPr>
              <a:t>In network communication, analysis of various </a:t>
            </a:r>
            <a:r>
              <a:rPr lang="en-US" altLang="zh-CN" u="sng" dirty="0">
                <a:solidFill>
                  <a:schemeClr val="bg1"/>
                </a:solidFill>
                <a:latin typeface="Arial" panose="020B0604020202020204" pitchFamily="34" charset="0"/>
              </a:rPr>
              <a:t>login events </a:t>
            </a:r>
            <a:r>
              <a:rPr lang="en-US" altLang="zh-CN" dirty="0">
                <a:solidFill>
                  <a:schemeClr val="bg1"/>
                </a:solidFill>
                <a:latin typeface="Arial" panose="020B0604020202020204" pitchFamily="34" charset="0"/>
              </a:rPr>
              <a:t>can effectively </a:t>
            </a:r>
            <a:r>
              <a:rPr lang="en-US" altLang="zh-CN" u="sng" dirty="0">
                <a:solidFill>
                  <a:schemeClr val="bg1"/>
                </a:solidFill>
                <a:latin typeface="Arial" panose="020B0604020202020204" pitchFamily="34" charset="0"/>
              </a:rPr>
              <a:t>find evidence of hackers trying to log in and intrusion of information</a:t>
            </a:r>
            <a:r>
              <a:rPr lang="en-US" altLang="zh-CN" dirty="0">
                <a:solidFill>
                  <a:schemeClr val="bg1"/>
                </a:solidFill>
                <a:latin typeface="Arial" panose="020B0604020202020204" pitchFamily="34" charset="0"/>
              </a:rPr>
              <a:t>. At the same time, if the system finds abnormal login log information, it can prevent in time and </a:t>
            </a:r>
            <a:r>
              <a:rPr lang="en-US" altLang="zh-CN" u="sng" dirty="0">
                <a:solidFill>
                  <a:schemeClr val="bg1"/>
                </a:solidFill>
                <a:latin typeface="Arial" panose="020B0604020202020204" pitchFamily="34" charset="0"/>
              </a:rPr>
              <a:t>notify users to pay attention to security</a:t>
            </a:r>
            <a:endParaRPr lang="zh-CN" altLang="en-US" u="sng" dirty="0">
              <a:solidFill>
                <a:schemeClr val="bg1"/>
              </a:solidFill>
            </a:endParaRPr>
          </a:p>
        </p:txBody>
      </p:sp>
      <p:sp>
        <p:nvSpPr>
          <p:cNvPr id="5" name="矩形 4">
            <a:extLst>
              <a:ext uri="{FF2B5EF4-FFF2-40B4-BE49-F238E27FC236}">
                <a16:creationId xmlns:a16="http://schemas.microsoft.com/office/drawing/2014/main" id="{4B3494D1-04F6-4FD5-8966-9B28883E9DCE}"/>
              </a:ext>
            </a:extLst>
          </p:cNvPr>
          <p:cNvSpPr/>
          <p:nvPr/>
        </p:nvSpPr>
        <p:spPr>
          <a:xfrm>
            <a:off x="1409700" y="4146888"/>
            <a:ext cx="10109200" cy="1200329"/>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Arial" panose="020B0604020202020204" pitchFamily="34" charset="0"/>
              </a:rPr>
              <a:t>If a hacker hacks, it may modify the user's security protection measures and operate on the file information. These operations will </a:t>
            </a:r>
            <a:r>
              <a:rPr lang="en-US" altLang="zh-CN" u="sng" dirty="0">
                <a:solidFill>
                  <a:schemeClr val="bg1"/>
                </a:solidFill>
                <a:latin typeface="Arial" panose="020B0604020202020204" pitchFamily="34" charset="0"/>
              </a:rPr>
              <a:t>leave a record in the system log</a:t>
            </a:r>
            <a:r>
              <a:rPr lang="en-US" altLang="zh-CN" dirty="0">
                <a:solidFill>
                  <a:schemeClr val="bg1"/>
                </a:solidFill>
                <a:latin typeface="Arial" panose="020B0604020202020204" pitchFamily="34" charset="0"/>
              </a:rPr>
              <a:t>. By analyzing these log files, users can learn which security measures have been modified, and which information has been stolen. It helps provide available data for handling incident.</a:t>
            </a:r>
            <a:endParaRPr lang="zh-CN" altLang="en-US" dirty="0">
              <a:solidFill>
                <a:schemeClr val="bg1"/>
              </a:solidFill>
            </a:endParaRPr>
          </a:p>
        </p:txBody>
      </p:sp>
      <p:sp>
        <p:nvSpPr>
          <p:cNvPr id="6" name="矩形 5">
            <a:extLst>
              <a:ext uri="{FF2B5EF4-FFF2-40B4-BE49-F238E27FC236}">
                <a16:creationId xmlns:a16="http://schemas.microsoft.com/office/drawing/2014/main" id="{77E5F3D5-BC71-4B8B-B712-EA122225B7C2}"/>
              </a:ext>
            </a:extLst>
          </p:cNvPr>
          <p:cNvSpPr/>
          <p:nvPr/>
        </p:nvSpPr>
        <p:spPr>
          <a:xfrm>
            <a:off x="1409700" y="5491887"/>
            <a:ext cx="10109200" cy="1200329"/>
          </a:xfrm>
          <a:prstGeom prst="rect">
            <a:avLst/>
          </a:prstGeom>
        </p:spPr>
        <p:txBody>
          <a:bodyPr wrap="square">
            <a:spAutoFit/>
          </a:bodyPr>
          <a:lstStyle/>
          <a:p>
            <a:pPr marL="285750" indent="-285750">
              <a:buFont typeface="Arial" panose="020B0604020202020204" pitchFamily="34" charset="0"/>
              <a:buChar char="•"/>
            </a:pPr>
            <a:r>
              <a:rPr lang="en-US" altLang="zh-CN" dirty="0">
                <a:solidFill>
                  <a:schemeClr val="bg1"/>
                </a:solidFill>
                <a:latin typeface="Arial" panose="020B0604020202020204" pitchFamily="34" charset="0"/>
              </a:rPr>
              <a:t>The maintenance personnel can </a:t>
            </a:r>
            <a:r>
              <a:rPr lang="en-US" altLang="zh-CN" u="sng" dirty="0">
                <a:solidFill>
                  <a:schemeClr val="bg1"/>
                </a:solidFill>
                <a:latin typeface="Arial" panose="020B0604020202020204" pitchFamily="34" charset="0"/>
              </a:rPr>
              <a:t>quickly locate the faults and check the causes of them </a:t>
            </a:r>
            <a:r>
              <a:rPr lang="en-US" altLang="zh-CN" dirty="0">
                <a:solidFill>
                  <a:schemeClr val="bg1"/>
                </a:solidFill>
                <a:latin typeface="Arial" panose="020B0604020202020204" pitchFamily="34" charset="0"/>
              </a:rPr>
              <a:t>to let network perform well through analyzing log files. At the same time, log files provide the trace to track the attacker to strengthen the network security level and improve the network security performance</a:t>
            </a:r>
            <a:endParaRPr lang="zh-CN" altLang="en-US" dirty="0">
              <a:solidFill>
                <a:schemeClr val="bg1"/>
              </a:solidFill>
            </a:endParaRPr>
          </a:p>
        </p:txBody>
      </p:sp>
    </p:spTree>
    <p:extLst>
      <p:ext uri="{BB962C8B-B14F-4D97-AF65-F5344CB8AC3E}">
        <p14:creationId xmlns:p14="http://schemas.microsoft.com/office/powerpoint/2010/main" val="7716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a:t>
            </a:r>
            <a:r>
              <a:rPr kumimoji="0" lang="en-US" altLang="zh-CN" sz="2400" b="1" i="0" u="none" strike="noStrike" kern="1200" cap="none" spc="0" normalizeH="0" baseline="0" noProof="0" dirty="0" err="1">
                <a:ln>
                  <a:noFill/>
                </a:ln>
                <a:solidFill>
                  <a:prstClr val="white"/>
                </a:solidFill>
                <a:effectLst/>
                <a:uLnTx/>
                <a:uFillTx/>
                <a:latin typeface="等线"/>
                <a:ea typeface="等线" panose="02010600030101010101" pitchFamily="2" charset="-122"/>
                <a:cs typeface="+mn-cs"/>
              </a:rPr>
              <a:t>eventlogedit</a:t>
            </a: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”——Hacking tool provided by NSA?</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2" name="图片 1">
            <a:extLst>
              <a:ext uri="{FF2B5EF4-FFF2-40B4-BE49-F238E27FC236}">
                <a16:creationId xmlns:a16="http://schemas.microsoft.com/office/drawing/2014/main" id="{9868B7B5-E888-43A6-BF79-09F1F84CEF45}"/>
              </a:ext>
            </a:extLst>
          </p:cNvPr>
          <p:cNvPicPr>
            <a:picLocks noChangeAspect="1"/>
          </p:cNvPicPr>
          <p:nvPr/>
        </p:nvPicPr>
        <p:blipFill>
          <a:blip r:embed="rId2"/>
          <a:stretch>
            <a:fillRect/>
          </a:stretch>
        </p:blipFill>
        <p:spPr>
          <a:xfrm>
            <a:off x="939761" y="1371589"/>
            <a:ext cx="10591877" cy="2933721"/>
          </a:xfrm>
          <a:prstGeom prst="rect">
            <a:avLst/>
          </a:prstGeom>
        </p:spPr>
      </p:pic>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pic>
        <p:nvPicPr>
          <p:cNvPr id="6" name="图片 5">
            <a:extLst>
              <a:ext uri="{FF2B5EF4-FFF2-40B4-BE49-F238E27FC236}">
                <a16:creationId xmlns:a16="http://schemas.microsoft.com/office/drawing/2014/main" id="{B4BBB49E-22F1-40B8-BDA5-2525C88554F0}"/>
              </a:ext>
            </a:extLst>
          </p:cNvPr>
          <p:cNvPicPr>
            <a:picLocks noChangeAspect="1"/>
          </p:cNvPicPr>
          <p:nvPr/>
        </p:nvPicPr>
        <p:blipFill>
          <a:blip r:embed="rId4"/>
          <a:stretch>
            <a:fillRect/>
          </a:stretch>
        </p:blipFill>
        <p:spPr>
          <a:xfrm>
            <a:off x="2374900" y="4589314"/>
            <a:ext cx="8008970" cy="2042584"/>
          </a:xfrm>
          <a:prstGeom prst="rect">
            <a:avLst/>
          </a:prstGeom>
        </p:spPr>
      </p:pic>
    </p:spTree>
    <p:extLst>
      <p:ext uri="{BB962C8B-B14F-4D97-AF65-F5344CB8AC3E}">
        <p14:creationId xmlns:p14="http://schemas.microsoft.com/office/powerpoint/2010/main" val="184086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a:t>
            </a:r>
            <a:r>
              <a:rPr kumimoji="0" lang="en-US" altLang="zh-CN" sz="2400" b="1" i="0" u="none" strike="noStrike" kern="1200" cap="none" spc="0" normalizeH="0" baseline="0" noProof="0" dirty="0" err="1">
                <a:ln>
                  <a:noFill/>
                </a:ln>
                <a:solidFill>
                  <a:prstClr val="white"/>
                </a:solidFill>
                <a:effectLst/>
                <a:uLnTx/>
                <a:uFillTx/>
                <a:latin typeface="等线"/>
                <a:ea typeface="等线" panose="02010600030101010101" pitchFamily="2" charset="-122"/>
                <a:cs typeface="+mn-cs"/>
              </a:rPr>
              <a:t>eventlogedit</a:t>
            </a: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”——Hacking tool provided by NSA?</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sp>
        <p:nvSpPr>
          <p:cNvPr id="3" name="矩形 2">
            <a:extLst>
              <a:ext uri="{FF2B5EF4-FFF2-40B4-BE49-F238E27FC236}">
                <a16:creationId xmlns:a16="http://schemas.microsoft.com/office/drawing/2014/main" id="{8BED0B28-1DFF-4AE1-AD1F-2F644E577D22}"/>
              </a:ext>
            </a:extLst>
          </p:cNvPr>
          <p:cNvSpPr/>
          <p:nvPr/>
        </p:nvSpPr>
        <p:spPr>
          <a:xfrm>
            <a:off x="1311728" y="1087585"/>
            <a:ext cx="7870360" cy="523220"/>
          </a:xfrm>
          <a:prstGeom prst="rect">
            <a:avLst/>
          </a:prstGeom>
        </p:spPr>
        <p:txBody>
          <a:bodyPr wrap="none">
            <a:spAutoFit/>
          </a:bodyPr>
          <a:lstStyle/>
          <a:p>
            <a:r>
              <a:rPr lang="en-US" altLang="zh-CN" sz="2800" i="1" dirty="0">
                <a:solidFill>
                  <a:schemeClr val="bg1"/>
                </a:solidFill>
                <a:latin typeface="Open Sans"/>
              </a:rPr>
              <a:t>“</a:t>
            </a:r>
            <a:r>
              <a:rPr lang="en-US" altLang="zh-CN" sz="2800" i="1" dirty="0" err="1">
                <a:solidFill>
                  <a:schemeClr val="bg1"/>
                </a:solidFill>
                <a:latin typeface="Open Sans"/>
              </a:rPr>
              <a:t>DanderSpritz</a:t>
            </a:r>
            <a:r>
              <a:rPr lang="en-US" altLang="zh-CN" sz="2800" i="1" dirty="0">
                <a:solidFill>
                  <a:schemeClr val="bg1"/>
                </a:solidFill>
                <a:latin typeface="Open Sans"/>
              </a:rPr>
              <a:t>”——NSA cyber weapon framework</a:t>
            </a:r>
            <a:endParaRPr lang="zh-CN" altLang="en-US" sz="2800" dirty="0">
              <a:solidFill>
                <a:schemeClr val="bg1"/>
              </a:solidFill>
            </a:endParaRPr>
          </a:p>
        </p:txBody>
      </p:sp>
      <p:pic>
        <p:nvPicPr>
          <p:cNvPr id="4" name="图片 3">
            <a:extLst>
              <a:ext uri="{FF2B5EF4-FFF2-40B4-BE49-F238E27FC236}">
                <a16:creationId xmlns:a16="http://schemas.microsoft.com/office/drawing/2014/main" id="{29064791-384C-4CAA-A629-E13D0F24426C}"/>
              </a:ext>
            </a:extLst>
          </p:cNvPr>
          <p:cNvPicPr>
            <a:picLocks noChangeAspect="1"/>
          </p:cNvPicPr>
          <p:nvPr/>
        </p:nvPicPr>
        <p:blipFill>
          <a:blip r:embed="rId4"/>
          <a:stretch>
            <a:fillRect/>
          </a:stretch>
        </p:blipFill>
        <p:spPr>
          <a:xfrm>
            <a:off x="3987800" y="1787634"/>
            <a:ext cx="6616700" cy="4791403"/>
          </a:xfrm>
          <a:prstGeom prst="rect">
            <a:avLst/>
          </a:prstGeom>
        </p:spPr>
      </p:pic>
      <p:sp>
        <p:nvSpPr>
          <p:cNvPr id="6" name="矩形 5">
            <a:extLst>
              <a:ext uri="{FF2B5EF4-FFF2-40B4-BE49-F238E27FC236}">
                <a16:creationId xmlns:a16="http://schemas.microsoft.com/office/drawing/2014/main" id="{C69E8478-8F60-45A8-BCE9-1E423E935867}"/>
              </a:ext>
            </a:extLst>
          </p:cNvPr>
          <p:cNvSpPr/>
          <p:nvPr/>
        </p:nvSpPr>
        <p:spPr>
          <a:xfrm>
            <a:off x="1558152" y="3161784"/>
            <a:ext cx="2226048" cy="369332"/>
          </a:xfrm>
          <a:prstGeom prst="rect">
            <a:avLst/>
          </a:prstGeom>
        </p:spPr>
        <p:txBody>
          <a:bodyPr wrap="square">
            <a:spAutoFit/>
          </a:bodyPr>
          <a:lstStyle/>
          <a:p>
            <a:r>
              <a:rPr lang="en-US" altLang="zh-CN" dirty="0">
                <a:solidFill>
                  <a:schemeClr val="bg1"/>
                </a:solidFill>
                <a:latin typeface="Open Sans"/>
              </a:rPr>
              <a:t>“Shadow Brokers”</a:t>
            </a:r>
            <a:endParaRPr lang="zh-CN" altLang="en-US" dirty="0">
              <a:solidFill>
                <a:schemeClr val="bg1"/>
              </a:solidFill>
            </a:endParaRPr>
          </a:p>
        </p:txBody>
      </p:sp>
      <p:sp>
        <p:nvSpPr>
          <p:cNvPr id="7" name="箭头: 上 6">
            <a:extLst>
              <a:ext uri="{FF2B5EF4-FFF2-40B4-BE49-F238E27FC236}">
                <a16:creationId xmlns:a16="http://schemas.microsoft.com/office/drawing/2014/main" id="{930ACCFB-15B1-43AE-9CA6-9146E0C863AE}"/>
              </a:ext>
            </a:extLst>
          </p:cNvPr>
          <p:cNvSpPr/>
          <p:nvPr/>
        </p:nvSpPr>
        <p:spPr>
          <a:xfrm>
            <a:off x="2279650" y="2233130"/>
            <a:ext cx="469900" cy="755650"/>
          </a:xfrm>
          <a:prstGeom prst="up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439B602-F5FC-499D-B68F-E5B3C7BAB7C5}"/>
              </a:ext>
            </a:extLst>
          </p:cNvPr>
          <p:cNvSpPr/>
          <p:nvPr/>
        </p:nvSpPr>
        <p:spPr>
          <a:xfrm>
            <a:off x="5632450" y="2988780"/>
            <a:ext cx="1123950" cy="3894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95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a:t>
            </a:r>
            <a:r>
              <a:rPr kumimoji="0" lang="en-US" altLang="zh-CN" sz="2400" b="1" i="0" u="none" strike="noStrike" kern="1200" cap="none" spc="0" normalizeH="0" baseline="0" noProof="0" dirty="0" err="1">
                <a:ln>
                  <a:noFill/>
                </a:ln>
                <a:solidFill>
                  <a:prstClr val="white"/>
                </a:solidFill>
                <a:effectLst/>
                <a:uLnTx/>
                <a:uFillTx/>
                <a:latin typeface="等线"/>
                <a:ea typeface="等线" panose="02010600030101010101" pitchFamily="2" charset="-122"/>
                <a:cs typeface="+mn-cs"/>
              </a:rPr>
              <a:t>eventlogedit</a:t>
            </a: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”——Hacking tool provided by NSA?</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sp>
        <p:nvSpPr>
          <p:cNvPr id="2" name="矩形 1">
            <a:extLst>
              <a:ext uri="{FF2B5EF4-FFF2-40B4-BE49-F238E27FC236}">
                <a16:creationId xmlns:a16="http://schemas.microsoft.com/office/drawing/2014/main" id="{B1B50626-6D59-46A9-BD5A-64586C912073}"/>
              </a:ext>
            </a:extLst>
          </p:cNvPr>
          <p:cNvSpPr/>
          <p:nvPr/>
        </p:nvSpPr>
        <p:spPr>
          <a:xfrm>
            <a:off x="3048000" y="1328166"/>
            <a:ext cx="6096000" cy="646331"/>
          </a:xfrm>
          <a:prstGeom prst="rect">
            <a:avLst/>
          </a:prstGeom>
        </p:spPr>
        <p:txBody>
          <a:bodyPr>
            <a:spAutoFit/>
          </a:bodyPr>
          <a:lstStyle/>
          <a:p>
            <a:r>
              <a:rPr lang="en-US" altLang="zh-CN" dirty="0">
                <a:solidFill>
                  <a:schemeClr val="bg1"/>
                </a:solidFill>
                <a:latin typeface="Open Sans"/>
              </a:rPr>
              <a:t>a piece of software capable of </a:t>
            </a:r>
            <a:r>
              <a:rPr lang="en-US" altLang="zh-CN" u="sng" dirty="0">
                <a:solidFill>
                  <a:schemeClr val="bg1"/>
                </a:solidFill>
                <a:latin typeface="Open Sans"/>
              </a:rPr>
              <a:t>removing individual lines from Windows Event Log files</a:t>
            </a:r>
            <a:endParaRPr lang="zh-CN" altLang="en-US" u="sng" dirty="0">
              <a:solidFill>
                <a:schemeClr val="bg1"/>
              </a:solidFill>
            </a:endParaRPr>
          </a:p>
        </p:txBody>
      </p:sp>
      <p:sp>
        <p:nvSpPr>
          <p:cNvPr id="9" name="文本框 8">
            <a:extLst>
              <a:ext uri="{FF2B5EF4-FFF2-40B4-BE49-F238E27FC236}">
                <a16:creationId xmlns:a16="http://schemas.microsoft.com/office/drawing/2014/main" id="{EDE11D1E-203A-44BE-A2EF-DAD58E39CD50}"/>
              </a:ext>
            </a:extLst>
          </p:cNvPr>
          <p:cNvSpPr txBox="1"/>
          <p:nvPr/>
        </p:nvSpPr>
        <p:spPr>
          <a:xfrm>
            <a:off x="971550" y="1251966"/>
            <a:ext cx="2133600" cy="461665"/>
          </a:xfrm>
          <a:prstGeom prst="rect">
            <a:avLst/>
          </a:prstGeom>
          <a:noFill/>
        </p:spPr>
        <p:txBody>
          <a:bodyPr wrap="square" rtlCol="0">
            <a:spAutoFit/>
          </a:bodyPr>
          <a:lstStyle/>
          <a:p>
            <a:r>
              <a:rPr lang="en-US" altLang="zh-CN" sz="2400" b="1" dirty="0" err="1">
                <a:solidFill>
                  <a:schemeClr val="bg1"/>
                </a:solidFill>
              </a:rPr>
              <a:t>Eventlogedit</a:t>
            </a:r>
            <a:r>
              <a:rPr lang="en-US" altLang="zh-CN" sz="2400" b="1" dirty="0">
                <a:solidFill>
                  <a:schemeClr val="bg1"/>
                </a:solidFill>
              </a:rPr>
              <a:t>:</a:t>
            </a:r>
            <a:endParaRPr lang="zh-CN" altLang="en-US" sz="2400" b="1" dirty="0">
              <a:solidFill>
                <a:schemeClr val="bg1"/>
              </a:solidFill>
            </a:endParaRPr>
          </a:p>
        </p:txBody>
      </p:sp>
      <p:pic>
        <p:nvPicPr>
          <p:cNvPr id="4098" name="Picture 2" descr="Before (back) and after (front) eventlogedit">
            <a:extLst>
              <a:ext uri="{FF2B5EF4-FFF2-40B4-BE49-F238E27FC236}">
                <a16:creationId xmlns:a16="http://schemas.microsoft.com/office/drawing/2014/main" id="{2A449693-D541-410A-8E2B-B48C00B7A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2" y="795485"/>
            <a:ext cx="7496175" cy="596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3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How does “</a:t>
            </a:r>
            <a:r>
              <a:rPr kumimoji="0" lang="en-US" altLang="zh-CN" sz="2400" b="1" i="0" u="none" strike="noStrike" kern="1200" cap="none" spc="0" normalizeH="0" baseline="0" noProof="0" dirty="0" err="1">
                <a:ln>
                  <a:noFill/>
                </a:ln>
                <a:solidFill>
                  <a:prstClr val="white"/>
                </a:solidFill>
                <a:effectLst/>
                <a:uLnTx/>
                <a:uFillTx/>
                <a:latin typeface="等线"/>
                <a:ea typeface="等线" panose="02010600030101010101" pitchFamily="2" charset="-122"/>
                <a:cs typeface="+mn-cs"/>
              </a:rPr>
              <a:t>eventlogedit</a:t>
            </a:r>
            <a:r>
              <a:rPr lang="en-US" altLang="zh-CN" sz="2400" b="1" dirty="0">
                <a:solidFill>
                  <a:prstClr val="white"/>
                </a:solidFill>
                <a:latin typeface="等线"/>
                <a:ea typeface="等线" panose="02010600030101010101" pitchFamily="2" charset="-122"/>
              </a:rPr>
              <a:t>” work</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pic>
        <p:nvPicPr>
          <p:cNvPr id="5122" name="Picture 2" descr="Untouched event records (left) and deleted event record (right)">
            <a:extLst>
              <a:ext uri="{FF2B5EF4-FFF2-40B4-BE49-F238E27FC236}">
                <a16:creationId xmlns:a16="http://schemas.microsoft.com/office/drawing/2014/main" id="{B57AA2DC-DA6A-47F7-9C6B-942F04704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728" y="1435100"/>
            <a:ext cx="10069286"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25585D8-410F-4691-B7F6-D72F9DBDDCC3}"/>
              </a:ext>
            </a:extLst>
          </p:cNvPr>
          <p:cNvSpPr/>
          <p:nvPr/>
        </p:nvSpPr>
        <p:spPr>
          <a:xfrm>
            <a:off x="9245600" y="1955800"/>
            <a:ext cx="908050" cy="431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363B4FF-1BA3-4560-8CE9-477DC0AFFF9D}"/>
              </a:ext>
            </a:extLst>
          </p:cNvPr>
          <p:cNvSpPr txBox="1"/>
          <p:nvPr/>
        </p:nvSpPr>
        <p:spPr>
          <a:xfrm>
            <a:off x="3635375" y="5989582"/>
            <a:ext cx="4921250" cy="523220"/>
          </a:xfrm>
          <a:prstGeom prst="rect">
            <a:avLst/>
          </a:prstGeom>
          <a:noFill/>
        </p:spPr>
        <p:txBody>
          <a:bodyPr wrap="square" rtlCol="0">
            <a:spAutoFit/>
          </a:bodyPr>
          <a:lstStyle/>
          <a:p>
            <a:pPr algn="ctr"/>
            <a:r>
              <a:rPr lang="en-US" altLang="zh-CN" sz="2800" b="1" dirty="0">
                <a:solidFill>
                  <a:schemeClr val="bg1"/>
                </a:solidFill>
              </a:rPr>
              <a:t>Recover</a:t>
            </a:r>
            <a:endParaRPr lang="zh-CN" altLang="en-US" sz="2800" b="1" dirty="0">
              <a:solidFill>
                <a:schemeClr val="bg1"/>
              </a:solidFill>
            </a:endParaRPr>
          </a:p>
        </p:txBody>
      </p:sp>
      <p:sp>
        <p:nvSpPr>
          <p:cNvPr id="6" name="箭头: 右 5">
            <a:extLst>
              <a:ext uri="{FF2B5EF4-FFF2-40B4-BE49-F238E27FC236}">
                <a16:creationId xmlns:a16="http://schemas.microsoft.com/office/drawing/2014/main" id="{FB1C2D4A-6A6D-4D4F-9585-181B6D143DC3}"/>
              </a:ext>
            </a:extLst>
          </p:cNvPr>
          <p:cNvSpPr/>
          <p:nvPr/>
        </p:nvSpPr>
        <p:spPr>
          <a:xfrm>
            <a:off x="3103562" y="6058807"/>
            <a:ext cx="2057400" cy="4127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61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Recover the origin record</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pic>
        <p:nvPicPr>
          <p:cNvPr id="6146" name="Picture 2" descr="Recovering removed event records">
            <a:extLst>
              <a:ext uri="{FF2B5EF4-FFF2-40B4-BE49-F238E27FC236}">
                <a16:creationId xmlns:a16="http://schemas.microsoft.com/office/drawing/2014/main" id="{AD396B27-F0F3-410B-A7A6-A723D298A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134" y="1087585"/>
            <a:ext cx="9377732" cy="220376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FA671493-1DA3-4583-81F8-D9F8D3B6E422}"/>
              </a:ext>
            </a:extLst>
          </p:cNvPr>
          <p:cNvPicPr>
            <a:picLocks noChangeAspect="1"/>
          </p:cNvPicPr>
          <p:nvPr/>
        </p:nvPicPr>
        <p:blipFill>
          <a:blip r:embed="rId4"/>
          <a:stretch>
            <a:fillRect/>
          </a:stretch>
        </p:blipFill>
        <p:spPr>
          <a:xfrm>
            <a:off x="4365015" y="3524725"/>
            <a:ext cx="6419851" cy="3238534"/>
          </a:xfrm>
          <a:prstGeom prst="rect">
            <a:avLst/>
          </a:prstGeom>
        </p:spPr>
      </p:pic>
      <p:sp>
        <p:nvSpPr>
          <p:cNvPr id="7" name="文本框 6">
            <a:extLst>
              <a:ext uri="{FF2B5EF4-FFF2-40B4-BE49-F238E27FC236}">
                <a16:creationId xmlns:a16="http://schemas.microsoft.com/office/drawing/2014/main" id="{9015AA93-3D39-4D5B-BB16-438DEF6BE2D8}"/>
              </a:ext>
            </a:extLst>
          </p:cNvPr>
          <p:cNvSpPr txBox="1"/>
          <p:nvPr/>
        </p:nvSpPr>
        <p:spPr>
          <a:xfrm>
            <a:off x="457200" y="4108450"/>
            <a:ext cx="3225800" cy="584775"/>
          </a:xfrm>
          <a:prstGeom prst="rect">
            <a:avLst/>
          </a:prstGeom>
          <a:noFill/>
        </p:spPr>
        <p:txBody>
          <a:bodyPr wrap="square" rtlCol="0">
            <a:spAutoFit/>
          </a:bodyPr>
          <a:lstStyle/>
          <a:p>
            <a:pPr algn="ctr"/>
            <a:r>
              <a:rPr lang="en-US" altLang="zh-CN" sz="3200" b="1">
                <a:solidFill>
                  <a:schemeClr val="bg1"/>
                </a:solidFill>
              </a:rPr>
              <a:t>Github:</a:t>
            </a:r>
            <a:endParaRPr lang="zh-CN" altLang="en-US" sz="3200" b="1" dirty="0">
              <a:solidFill>
                <a:schemeClr val="bg1"/>
              </a:solidFill>
            </a:endParaRPr>
          </a:p>
        </p:txBody>
      </p:sp>
      <p:sp>
        <p:nvSpPr>
          <p:cNvPr id="8" name="矩形 7">
            <a:extLst>
              <a:ext uri="{FF2B5EF4-FFF2-40B4-BE49-F238E27FC236}">
                <a16:creationId xmlns:a16="http://schemas.microsoft.com/office/drawing/2014/main" id="{3D1B5344-CF10-425F-B531-46349D4E2814}"/>
              </a:ext>
            </a:extLst>
          </p:cNvPr>
          <p:cNvSpPr/>
          <p:nvPr/>
        </p:nvSpPr>
        <p:spPr>
          <a:xfrm>
            <a:off x="0" y="4881156"/>
            <a:ext cx="4527549" cy="369332"/>
          </a:xfrm>
          <a:prstGeom prst="rect">
            <a:avLst/>
          </a:prstGeom>
        </p:spPr>
        <p:txBody>
          <a:bodyPr wrap="square">
            <a:spAutoFit/>
          </a:bodyPr>
          <a:lstStyle/>
          <a:p>
            <a:r>
              <a:rPr lang="zh-CN" altLang="en-US" u="sng" dirty="0">
                <a:solidFill>
                  <a:schemeClr val="bg1"/>
                </a:solidFill>
              </a:rPr>
              <a:t>https://github.com/fox-it/danderspritz-evtx</a:t>
            </a:r>
          </a:p>
        </p:txBody>
      </p:sp>
    </p:spTree>
    <p:extLst>
      <p:ext uri="{BB962C8B-B14F-4D97-AF65-F5344CB8AC3E}">
        <p14:creationId xmlns:p14="http://schemas.microsoft.com/office/powerpoint/2010/main" val="1575611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What can we learn?</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4116778B-59A0-4CB9-BC11-DAF2A283F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0" y="154174"/>
            <a:ext cx="933411" cy="933411"/>
          </a:xfrm>
          <a:prstGeom prst="rect">
            <a:avLst/>
          </a:prstGeom>
        </p:spPr>
      </p:pic>
      <p:sp>
        <p:nvSpPr>
          <p:cNvPr id="3" name="文本框 2">
            <a:extLst>
              <a:ext uri="{FF2B5EF4-FFF2-40B4-BE49-F238E27FC236}">
                <a16:creationId xmlns:a16="http://schemas.microsoft.com/office/drawing/2014/main" id="{160293EE-AAEA-4D4D-A7EF-E9682F4896DA}"/>
              </a:ext>
            </a:extLst>
          </p:cNvPr>
          <p:cNvSpPr txBox="1"/>
          <p:nvPr/>
        </p:nvSpPr>
        <p:spPr>
          <a:xfrm>
            <a:off x="1460500" y="1193800"/>
            <a:ext cx="8807450"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1"/>
                </a:solidFill>
              </a:rPr>
              <a:t>Always be aware of your private information security. Even your country can be your prier!</a:t>
            </a:r>
            <a:endParaRPr lang="zh-CN" altLang="en-US" sz="2000" b="1" dirty="0">
              <a:solidFill>
                <a:schemeClr val="bg1"/>
              </a:solidFill>
            </a:endParaRPr>
          </a:p>
        </p:txBody>
      </p:sp>
      <p:sp>
        <p:nvSpPr>
          <p:cNvPr id="8" name="文本框 7">
            <a:extLst>
              <a:ext uri="{FF2B5EF4-FFF2-40B4-BE49-F238E27FC236}">
                <a16:creationId xmlns:a16="http://schemas.microsoft.com/office/drawing/2014/main" id="{2665DE2D-5C44-4173-AF6B-3324C64F3D0F}"/>
              </a:ext>
            </a:extLst>
          </p:cNvPr>
          <p:cNvSpPr txBox="1"/>
          <p:nvPr/>
        </p:nvSpPr>
        <p:spPr>
          <a:xfrm>
            <a:off x="1460500" y="2247378"/>
            <a:ext cx="8807450" cy="70788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1"/>
                </a:solidFill>
              </a:rPr>
              <a:t>There is no permanent security defense method. We should keep pace with the times and learn how to protect ourselves.</a:t>
            </a:r>
            <a:endParaRPr lang="zh-CN" altLang="en-US" sz="2000" b="1" dirty="0">
              <a:solidFill>
                <a:schemeClr val="bg1"/>
              </a:solidFill>
            </a:endParaRPr>
          </a:p>
        </p:txBody>
      </p:sp>
      <p:sp>
        <p:nvSpPr>
          <p:cNvPr id="9" name="AutoShape 2">
            <a:extLst>
              <a:ext uri="{FF2B5EF4-FFF2-40B4-BE49-F238E27FC236}">
                <a16:creationId xmlns:a16="http://schemas.microsoft.com/office/drawing/2014/main" id="{74BE2ABD-D38E-4625-9932-EC121A3667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202263BE-C193-4435-A7B6-5FDAEF6FCE0B}"/>
              </a:ext>
            </a:extLst>
          </p:cNvPr>
          <p:cNvPicPr>
            <a:picLocks noChangeAspect="1"/>
          </p:cNvPicPr>
          <p:nvPr/>
        </p:nvPicPr>
        <p:blipFill>
          <a:blip r:embed="rId3"/>
          <a:stretch>
            <a:fillRect/>
          </a:stretch>
        </p:blipFill>
        <p:spPr>
          <a:xfrm>
            <a:off x="3327400" y="3226001"/>
            <a:ext cx="5842000" cy="3245556"/>
          </a:xfrm>
          <a:prstGeom prst="rect">
            <a:avLst/>
          </a:prstGeom>
        </p:spPr>
      </p:pic>
    </p:spTree>
    <p:extLst>
      <p:ext uri="{BB962C8B-B14F-4D97-AF65-F5344CB8AC3E}">
        <p14:creationId xmlns:p14="http://schemas.microsoft.com/office/powerpoint/2010/main" val="2253116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3429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89384" y="1543869"/>
            <a:ext cx="9613232" cy="3770263"/>
          </a:xfrm>
          <a:prstGeom prst="rect">
            <a:avLst/>
          </a:prstGeom>
          <a:noFill/>
        </p:spPr>
        <p:txBody>
          <a:bodyPr wrap="square" rtlCol="0">
            <a:spAutoFit/>
          </a:bodyPr>
          <a:lstStyle/>
          <a:p>
            <a:pPr algn="ctr"/>
            <a:r>
              <a:rPr lang="en-US" altLang="zh-CN" sz="23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FOUR</a:t>
            </a:r>
            <a:endParaRPr lang="zh-CN" altLang="en-US" sz="239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2027727" y="3429000"/>
            <a:ext cx="8439754" cy="1124822"/>
          </a:xfrm>
          <a:custGeom>
            <a:avLst/>
            <a:gdLst/>
            <a:ahLst/>
            <a:cxnLst/>
            <a:rect l="l" t="t" r="r" b="b"/>
            <a:pathLst>
              <a:path w="8439754" h="1124822">
                <a:moveTo>
                  <a:pt x="6543674" y="0"/>
                </a:moveTo>
                <a:lnTo>
                  <a:pt x="7782729" y="0"/>
                </a:lnTo>
                <a:lnTo>
                  <a:pt x="7768643" y="7370"/>
                </a:lnTo>
                <a:cubicBezTo>
                  <a:pt x="7732881" y="22887"/>
                  <a:pt x="7694971" y="36332"/>
                  <a:pt x="7654913" y="47707"/>
                </a:cubicBezTo>
                <a:lnTo>
                  <a:pt x="7654913" y="53641"/>
                </a:lnTo>
                <a:cubicBezTo>
                  <a:pt x="7760746" y="89248"/>
                  <a:pt x="7877953" y="205960"/>
                  <a:pt x="8006534" y="403778"/>
                </a:cubicBezTo>
                <a:lnTo>
                  <a:pt x="8439754" y="1084764"/>
                </a:lnTo>
                <a:lnTo>
                  <a:pt x="7875974" y="1084764"/>
                </a:lnTo>
                <a:lnTo>
                  <a:pt x="7515452" y="486861"/>
                </a:lnTo>
                <a:cubicBezTo>
                  <a:pt x="7441271" y="363225"/>
                  <a:pt x="7380441" y="283604"/>
                  <a:pt x="7332965" y="247997"/>
                </a:cubicBezTo>
                <a:cubicBezTo>
                  <a:pt x="7285489" y="212389"/>
                  <a:pt x="7235046" y="194586"/>
                  <a:pt x="7181635" y="194586"/>
                </a:cubicBezTo>
                <a:lnTo>
                  <a:pt x="7033272" y="194586"/>
                </a:lnTo>
                <a:lnTo>
                  <a:pt x="7033272" y="1084764"/>
                </a:lnTo>
                <a:lnTo>
                  <a:pt x="6543674" y="1084764"/>
                </a:lnTo>
                <a:close/>
                <a:moveTo>
                  <a:pt x="4157736" y="0"/>
                </a:moveTo>
                <a:lnTo>
                  <a:pt x="4648818" y="0"/>
                </a:lnTo>
                <a:lnTo>
                  <a:pt x="4648818" y="126339"/>
                </a:lnTo>
                <a:cubicBezTo>
                  <a:pt x="4648818" y="509116"/>
                  <a:pt x="4799654" y="700504"/>
                  <a:pt x="5101325" y="700504"/>
                </a:cubicBezTo>
                <a:cubicBezTo>
                  <a:pt x="5398051" y="700504"/>
                  <a:pt x="5546414" y="516039"/>
                  <a:pt x="5546414" y="147110"/>
                </a:cubicBezTo>
                <a:lnTo>
                  <a:pt x="5546414" y="0"/>
                </a:lnTo>
                <a:lnTo>
                  <a:pt x="6036012" y="0"/>
                </a:lnTo>
                <a:lnTo>
                  <a:pt x="6036012" y="96666"/>
                </a:lnTo>
                <a:cubicBezTo>
                  <a:pt x="6036012" y="782103"/>
                  <a:pt x="5717527" y="1124822"/>
                  <a:pt x="5080554" y="1124822"/>
                </a:cubicBezTo>
                <a:cubicBezTo>
                  <a:pt x="4465343" y="1124822"/>
                  <a:pt x="4157736" y="791005"/>
                  <a:pt x="4157736" y="123372"/>
                </a:cubicBezTo>
                <a:close/>
                <a:moveTo>
                  <a:pt x="1554222" y="0"/>
                </a:moveTo>
                <a:lnTo>
                  <a:pt x="2070185" y="0"/>
                </a:lnTo>
                <a:lnTo>
                  <a:pt x="2076465" y="99402"/>
                </a:lnTo>
                <a:cubicBezTo>
                  <a:pt x="2096679" y="251752"/>
                  <a:pt x="2147215" y="381153"/>
                  <a:pt x="2228073" y="487603"/>
                </a:cubicBezTo>
                <a:cubicBezTo>
                  <a:pt x="2335883" y="629537"/>
                  <a:pt x="2483752" y="700504"/>
                  <a:pt x="2671678" y="700504"/>
                </a:cubicBezTo>
                <a:cubicBezTo>
                  <a:pt x="2863561" y="700504"/>
                  <a:pt x="3012914" y="632504"/>
                  <a:pt x="3119735" y="496505"/>
                </a:cubicBezTo>
                <a:cubicBezTo>
                  <a:pt x="3199851" y="394505"/>
                  <a:pt x="3249924" y="266217"/>
                  <a:pt x="3269953" y="111642"/>
                </a:cubicBezTo>
                <a:lnTo>
                  <a:pt x="3276798" y="0"/>
                </a:lnTo>
                <a:lnTo>
                  <a:pt x="3787096" y="0"/>
                </a:lnTo>
                <a:lnTo>
                  <a:pt x="3773785" y="174511"/>
                </a:lnTo>
                <a:cubicBezTo>
                  <a:pt x="3734746" y="417733"/>
                  <a:pt x="3637151" y="622984"/>
                  <a:pt x="3480999" y="790263"/>
                </a:cubicBezTo>
                <a:cubicBezTo>
                  <a:pt x="3272796" y="1013303"/>
                  <a:pt x="3000055" y="1124822"/>
                  <a:pt x="2662777" y="1124822"/>
                </a:cubicBezTo>
                <a:cubicBezTo>
                  <a:pt x="2333411" y="1124822"/>
                  <a:pt x="2065863" y="1016764"/>
                  <a:pt x="1860133" y="800649"/>
                </a:cubicBezTo>
                <a:cubicBezTo>
                  <a:pt x="1705835" y="638562"/>
                  <a:pt x="1609399" y="441564"/>
                  <a:pt x="1570825" y="209654"/>
                </a:cubicBezTo>
                <a:close/>
                <a:moveTo>
                  <a:pt x="0" y="0"/>
                </a:moveTo>
                <a:lnTo>
                  <a:pt x="1244766" y="0"/>
                </a:lnTo>
                <a:lnTo>
                  <a:pt x="1244766" y="178266"/>
                </a:lnTo>
                <a:lnTo>
                  <a:pt x="489598" y="178266"/>
                </a:lnTo>
                <a:lnTo>
                  <a:pt x="489598" y="1084764"/>
                </a:lnTo>
                <a:lnTo>
                  <a:pt x="0" y="1084764"/>
                </a:lnTo>
                <a:close/>
              </a:path>
            </a:pathLst>
          </a:custGeom>
          <a:solidFill>
            <a:srgbClr val="FFBF0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3900" b="1" dirty="0">
              <a:solidFill>
                <a:srgbClr val="FFBF0B"/>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508947" y="154457"/>
            <a:ext cx="1461992" cy="398540"/>
            <a:chOff x="4329481" y="3552756"/>
            <a:chExt cx="1461992" cy="398540"/>
          </a:xfrm>
        </p:grpSpPr>
        <p:sp>
          <p:nvSpPr>
            <p:cNvPr id="10" name="文本框 9"/>
            <p:cNvSpPr txBox="1"/>
            <p:nvPr/>
          </p:nvSpPr>
          <p:spPr>
            <a:xfrm>
              <a:off x="4329481" y="3552756"/>
              <a:ext cx="1461992" cy="307777"/>
            </a:xfrm>
            <a:prstGeom prst="rect">
              <a:avLst/>
            </a:prstGeom>
            <a:noFill/>
          </p:spPr>
          <p:txBody>
            <a:bodyPr wrap="square" rtlCol="0">
              <a:spAutoFit/>
            </a:bodyPr>
            <a:lstStyle/>
            <a:p>
              <a:pPr algn="ctr"/>
              <a:endParaRPr lang="zh-CN" altLang="en-US" sz="1400" dirty="0">
                <a:solidFill>
                  <a:schemeClr val="bg2">
                    <a:lumMod val="25000"/>
                  </a:schemeClr>
                </a:solidFill>
                <a:latin typeface="Showcard Gothic" panose="04020904020102020604" pitchFamily="82" charset="0"/>
              </a:endParaRPr>
            </a:p>
          </p:txBody>
        </p:sp>
        <p:sp>
          <p:nvSpPr>
            <p:cNvPr id="11" name="矩形 10"/>
            <p:cNvSpPr/>
            <p:nvPr/>
          </p:nvSpPr>
          <p:spPr>
            <a:xfrm>
              <a:off x="4968112" y="3758936"/>
              <a:ext cx="184730" cy="192360"/>
            </a:xfrm>
            <a:prstGeom prst="rect">
              <a:avLst/>
            </a:prstGeom>
          </p:spPr>
          <p:txBody>
            <a:bodyPr wrap="none">
              <a:spAutoFit/>
            </a:bodyPr>
            <a:lstStyle/>
            <a:p>
              <a:pPr algn="ct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950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flipH="1">
            <a:off x="0" y="0"/>
            <a:ext cx="12192000" cy="6858000"/>
          </a:xfrm>
          <a:prstGeom prst="rtTriangle">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rot="19903805">
            <a:off x="1070812" y="1335508"/>
            <a:ext cx="9613232" cy="4508927"/>
          </a:xfrm>
          <a:prstGeom prst="rect">
            <a:avLst/>
          </a:prstGeom>
          <a:noFill/>
        </p:spPr>
        <p:txBody>
          <a:bodyPr wrap="square" rtlCol="0">
            <a:spAutoFit/>
          </a:bodyPr>
          <a:lstStyle/>
          <a:p>
            <a:pPr algn="ctr"/>
            <a:r>
              <a:rPr lang="en-US" altLang="zh-CN"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rPr>
              <a:t>ONE</a:t>
            </a:r>
            <a:endParaRPr lang="zh-CN" altLang="en-US" sz="28700" b="1" dirty="0">
              <a:solidFill>
                <a:schemeClr val="bg1"/>
              </a:solidFill>
              <a:effectLst>
                <a:outerShdw dist="38100" dir="2700000" algn="tl" rotWithShape="0">
                  <a:prstClr val="black">
                    <a:alpha val="15000"/>
                  </a:prstClr>
                </a:outerShdw>
              </a:effectLst>
              <a:latin typeface="微软雅黑" panose="020B0503020204020204" pitchFamily="34" charset="-122"/>
              <a:ea typeface="微软雅黑" panose="020B0503020204020204" pitchFamily="34" charset="-122"/>
            </a:endParaRPr>
          </a:p>
        </p:txBody>
      </p:sp>
      <p:sp>
        <p:nvSpPr>
          <p:cNvPr id="179" name="任意多边形 178"/>
          <p:cNvSpPr/>
          <p:nvPr/>
        </p:nvSpPr>
        <p:spPr>
          <a:xfrm>
            <a:off x="169588" y="168166"/>
            <a:ext cx="348316" cy="371122"/>
          </a:xfrm>
          <a:custGeom>
            <a:avLst/>
            <a:gdLst>
              <a:gd name="connsiteX0" fmla="*/ 2007341 w 3608372"/>
              <a:gd name="connsiteY0" fmla="*/ 543 h 3844630"/>
              <a:gd name="connsiteX1" fmla="*/ 3251160 w 3608372"/>
              <a:gd name="connsiteY1" fmla="*/ 839187 h 3844630"/>
              <a:gd name="connsiteX2" fmla="*/ 3243295 w 3608372"/>
              <a:gd name="connsiteY2" fmla="*/ 853671 h 3844630"/>
              <a:gd name="connsiteX3" fmla="*/ 3217977 w 3608372"/>
              <a:gd name="connsiteY3" fmla="*/ 856233 h 3844630"/>
              <a:gd name="connsiteX4" fmla="*/ 3239889 w 3608372"/>
              <a:gd name="connsiteY4" fmla="*/ 859942 h 3844630"/>
              <a:gd name="connsiteX5" fmla="*/ 3243295 w 3608372"/>
              <a:gd name="connsiteY5" fmla="*/ 853671 h 3844630"/>
              <a:gd name="connsiteX6" fmla="*/ 3319097 w 3608372"/>
              <a:gd name="connsiteY6" fmla="*/ 846001 h 3844630"/>
              <a:gd name="connsiteX7" fmla="*/ 3413786 w 3608372"/>
              <a:gd name="connsiteY7" fmla="*/ 2320062 h 3844630"/>
              <a:gd name="connsiteX8" fmla="*/ 3283247 w 3608372"/>
              <a:gd name="connsiteY8" fmla="*/ 2695822 h 3844630"/>
              <a:gd name="connsiteX9" fmla="*/ 3221846 w 3608372"/>
              <a:gd name="connsiteY9" fmla="*/ 2572870 h 3844630"/>
              <a:gd name="connsiteX10" fmla="*/ 3177720 w 3608372"/>
              <a:gd name="connsiteY10" fmla="*/ 2484509 h 3844630"/>
              <a:gd name="connsiteX11" fmla="*/ 3177618 w 3608372"/>
              <a:gd name="connsiteY11" fmla="*/ 2486731 h 3844630"/>
              <a:gd name="connsiteX12" fmla="*/ 1814678 w 3608372"/>
              <a:gd name="connsiteY12" fmla="*/ 3844630 h 3844630"/>
              <a:gd name="connsiteX13" fmla="*/ 472499 w 3608372"/>
              <a:gd name="connsiteY13" fmla="*/ 2636913 h 3844630"/>
              <a:gd name="connsiteX14" fmla="*/ 459463 w 3608372"/>
              <a:gd name="connsiteY14" fmla="*/ 2542614 h 3844630"/>
              <a:gd name="connsiteX15" fmla="*/ 398327 w 3608372"/>
              <a:gd name="connsiteY15" fmla="*/ 2646810 h 3844630"/>
              <a:gd name="connsiteX16" fmla="*/ 336321 w 3608372"/>
              <a:gd name="connsiteY16" fmla="*/ 2712159 h 3844630"/>
              <a:gd name="connsiteX17" fmla="*/ 42607 w 3608372"/>
              <a:gd name="connsiteY17" fmla="*/ 1927965 h 3844630"/>
              <a:gd name="connsiteX18" fmla="*/ 1772254 w 3608372"/>
              <a:gd name="connsiteY18" fmla="*/ 19759 h 3844630"/>
              <a:gd name="connsiteX19" fmla="*/ 2007341 w 3608372"/>
              <a:gd name="connsiteY19" fmla="*/ 543 h 384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08372" h="3844630">
                <a:moveTo>
                  <a:pt x="2007341" y="543"/>
                </a:moveTo>
                <a:cubicBezTo>
                  <a:pt x="2974194" y="-22614"/>
                  <a:pt x="3275604" y="701510"/>
                  <a:pt x="3251160" y="839187"/>
                </a:cubicBezTo>
                <a:lnTo>
                  <a:pt x="3243295" y="853671"/>
                </a:lnTo>
                <a:lnTo>
                  <a:pt x="3217977" y="856233"/>
                </a:lnTo>
                <a:cubicBezTo>
                  <a:pt x="3226952" y="861951"/>
                  <a:pt x="3234307" y="862985"/>
                  <a:pt x="3239889" y="859942"/>
                </a:cubicBezTo>
                <a:lnTo>
                  <a:pt x="3243295" y="853671"/>
                </a:lnTo>
                <a:lnTo>
                  <a:pt x="3319097" y="846001"/>
                </a:lnTo>
                <a:cubicBezTo>
                  <a:pt x="3780546" y="855250"/>
                  <a:pt x="3594298" y="1744170"/>
                  <a:pt x="3413786" y="2320062"/>
                </a:cubicBezTo>
                <a:cubicBezTo>
                  <a:pt x="3283247" y="2695822"/>
                  <a:pt x="3283247" y="2695822"/>
                  <a:pt x="3283247" y="2695822"/>
                </a:cubicBezTo>
                <a:cubicBezTo>
                  <a:pt x="3259994" y="2649260"/>
                  <a:pt x="3239649" y="2608519"/>
                  <a:pt x="3221846" y="2572870"/>
                </a:cubicBezTo>
                <a:lnTo>
                  <a:pt x="3177720" y="2484509"/>
                </a:lnTo>
                <a:lnTo>
                  <a:pt x="3177618" y="2486731"/>
                </a:lnTo>
                <a:cubicBezTo>
                  <a:pt x="3107460" y="3249443"/>
                  <a:pt x="2524025" y="3844630"/>
                  <a:pt x="1814678" y="3844630"/>
                </a:cubicBezTo>
                <a:cubicBezTo>
                  <a:pt x="1152621" y="3844630"/>
                  <a:pt x="600248" y="3326156"/>
                  <a:pt x="472499" y="2636913"/>
                </a:cubicBezTo>
                <a:lnTo>
                  <a:pt x="459463" y="2542614"/>
                </a:lnTo>
                <a:lnTo>
                  <a:pt x="398327" y="2646810"/>
                </a:lnTo>
                <a:lnTo>
                  <a:pt x="336321" y="2712159"/>
                </a:lnTo>
                <a:cubicBezTo>
                  <a:pt x="336321" y="2712159"/>
                  <a:pt x="257997" y="2868998"/>
                  <a:pt x="42607" y="1927965"/>
                </a:cubicBezTo>
                <a:cubicBezTo>
                  <a:pt x="-176046" y="990200"/>
                  <a:pt x="453806" y="81841"/>
                  <a:pt x="1772254" y="19759"/>
                </a:cubicBezTo>
                <a:cubicBezTo>
                  <a:pt x="1854657" y="8527"/>
                  <a:pt x="1932968" y="2324"/>
                  <a:pt x="2007341" y="543"/>
                </a:cubicBezTo>
                <a:close/>
              </a:path>
            </a:pathLst>
          </a:custGeom>
          <a:no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HK" altLang="en-US">
              <a:solidFill>
                <a:schemeClr val="bg2">
                  <a:lumMod val="50000"/>
                </a:schemeClr>
              </a:solidFill>
            </a:endParaRPr>
          </a:p>
        </p:txBody>
      </p:sp>
      <p:sp>
        <p:nvSpPr>
          <p:cNvPr id="182" name="矩形 181"/>
          <p:cNvSpPr/>
          <p:nvPr/>
        </p:nvSpPr>
        <p:spPr>
          <a:xfrm>
            <a:off x="1147577" y="360637"/>
            <a:ext cx="184730" cy="192360"/>
          </a:xfrm>
          <a:prstGeom prst="rect">
            <a:avLst/>
          </a:prstGeom>
        </p:spPr>
        <p:txBody>
          <a:bodyPr wrap="none">
            <a:spAutoFit/>
          </a:bodyPr>
          <a:lstStyle/>
          <a:p>
            <a:pPr algn="ctr"/>
            <a:endParaRPr lang="zh-CN" altLang="en-US" sz="65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srcRect/>
          <a:stretch>
            <a:fillRect/>
          </a:stretch>
        </p:blipFill>
        <p:spPr>
          <a:xfrm>
            <a:off x="-1186518" y="-2262171"/>
            <a:ext cx="14765792" cy="12711262"/>
          </a:xfrm>
          <a:custGeom>
            <a:avLst/>
            <a:gdLst>
              <a:gd name="connsiteX0" fmla="*/ 13417251 w 14765792"/>
              <a:gd name="connsiteY0" fmla="*/ 2299907 h 12711262"/>
              <a:gd name="connsiteX1" fmla="*/ 1225251 w 14765792"/>
              <a:gd name="connsiteY1" fmla="*/ 9157907 h 12711262"/>
              <a:gd name="connsiteX2" fmla="*/ 13417251 w 14765792"/>
              <a:gd name="connsiteY2" fmla="*/ 9157907 h 12711262"/>
              <a:gd name="connsiteX3" fmla="*/ 0 w 14765792"/>
              <a:gd name="connsiteY3" fmla="*/ 0 h 12711262"/>
              <a:gd name="connsiteX4" fmla="*/ 14765792 w 14765792"/>
              <a:gd name="connsiteY4" fmla="*/ 0 h 12711262"/>
              <a:gd name="connsiteX5" fmla="*/ 14765792 w 14765792"/>
              <a:gd name="connsiteY5" fmla="*/ 12711262 h 12711262"/>
              <a:gd name="connsiteX6" fmla="*/ 0 w 14765792"/>
              <a:gd name="connsiteY6" fmla="*/ 12711262 h 1271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65792" h="12711262">
                <a:moveTo>
                  <a:pt x="13417251" y="2299907"/>
                </a:moveTo>
                <a:lnTo>
                  <a:pt x="1225251" y="9157907"/>
                </a:lnTo>
                <a:lnTo>
                  <a:pt x="13417251" y="9157907"/>
                </a:lnTo>
                <a:close/>
                <a:moveTo>
                  <a:pt x="0" y="0"/>
                </a:moveTo>
                <a:lnTo>
                  <a:pt x="14765792" y="0"/>
                </a:lnTo>
                <a:lnTo>
                  <a:pt x="14765792" y="12711262"/>
                </a:lnTo>
                <a:lnTo>
                  <a:pt x="0" y="12711262"/>
                </a:lnTo>
                <a:close/>
              </a:path>
            </a:pathLst>
          </a:custGeom>
        </p:spPr>
      </p:pic>
      <p:sp>
        <p:nvSpPr>
          <p:cNvPr id="10" name="文本框 9">
            <a:extLst>
              <a:ext uri="{FF2B5EF4-FFF2-40B4-BE49-F238E27FC236}">
                <a16:creationId xmlns:a16="http://schemas.microsoft.com/office/drawing/2014/main" id="{64DD824C-D051-4814-9884-A80ED058A5BC}"/>
              </a:ext>
            </a:extLst>
          </p:cNvPr>
          <p:cNvSpPr txBox="1"/>
          <p:nvPr/>
        </p:nvSpPr>
        <p:spPr>
          <a:xfrm>
            <a:off x="517904" y="99027"/>
            <a:ext cx="1826039" cy="523220"/>
          </a:xfrm>
          <a:prstGeom prst="rect">
            <a:avLst/>
          </a:prstGeom>
          <a:noFill/>
        </p:spPr>
        <p:txBody>
          <a:bodyPr wrap="square" rtlCol="0">
            <a:spAutoFit/>
          </a:bodyPr>
          <a:lstStyle/>
          <a:p>
            <a:pPr defTabSz="1219170"/>
            <a:r>
              <a:rPr lang="en-US" altLang="zh-CN" sz="1400" dirty="0">
                <a:latin typeface="Calibri"/>
                <a:ea typeface="宋体" panose="02010600030101010101" pitchFamily="2" charset="-122"/>
              </a:rPr>
              <a:t>Network &amp; Information Security</a:t>
            </a:r>
            <a:endParaRPr lang="zh-CN" altLang="en-US" sz="1400" dirty="0">
              <a:latin typeface="Calibri"/>
              <a:ea typeface="宋体" panose="02010600030101010101" pitchFamily="2" charset="-122"/>
            </a:endParaRPr>
          </a:p>
        </p:txBody>
      </p:sp>
    </p:spTree>
    <p:extLst>
      <p:ext uri="{BB962C8B-B14F-4D97-AF65-F5344CB8AC3E}">
        <p14:creationId xmlns:p14="http://schemas.microsoft.com/office/powerpoint/2010/main" val="3675364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F9C57492-C487-464D-87F7-BF0962C4A0F4}"/>
              </a:ext>
            </a:extLst>
          </p:cNvPr>
          <p:cNvSpPr txBox="1"/>
          <p:nvPr/>
        </p:nvSpPr>
        <p:spPr>
          <a:xfrm>
            <a:off x="1311728" y="386443"/>
            <a:ext cx="7076622" cy="461665"/>
          </a:xfrm>
          <a:prstGeom prst="rect">
            <a:avLst/>
          </a:prstGeom>
          <a:noFill/>
        </p:spPr>
        <p:txBody>
          <a:bodyPr wrap="square" rtlCol="0">
            <a:spAutoFit/>
          </a:bodyPr>
          <a:lstStyle>
            <a:defPPr>
              <a:defRPr lang="zh-CN"/>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white"/>
                </a:solidFill>
                <a:latin typeface="等线"/>
                <a:ea typeface="等线" panose="02010600030101010101" pitchFamily="2" charset="-122"/>
              </a:rPr>
              <a:t>Division of work</a:t>
            </a:r>
            <a:endParaRPr kumimoji="0" lang="zh-CN" altLang="en-US" sz="2400" b="1"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pic>
        <p:nvPicPr>
          <p:cNvPr id="4" name="图片 3">
            <a:extLst>
              <a:ext uri="{FF2B5EF4-FFF2-40B4-BE49-F238E27FC236}">
                <a16:creationId xmlns:a16="http://schemas.microsoft.com/office/drawing/2014/main" id="{9A8A6F87-2D2F-4FC8-B260-29E21799E5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458" y="208177"/>
            <a:ext cx="875469" cy="818195"/>
          </a:xfrm>
          <a:prstGeom prst="rect">
            <a:avLst/>
          </a:prstGeom>
        </p:spPr>
      </p:pic>
      <p:sp>
        <p:nvSpPr>
          <p:cNvPr id="7" name="文本框 6">
            <a:extLst>
              <a:ext uri="{FF2B5EF4-FFF2-40B4-BE49-F238E27FC236}">
                <a16:creationId xmlns:a16="http://schemas.microsoft.com/office/drawing/2014/main" id="{4BDCA199-3F31-4D24-B4FB-BCE1187CC5C7}"/>
              </a:ext>
            </a:extLst>
          </p:cNvPr>
          <p:cNvSpPr txBox="1"/>
          <p:nvPr/>
        </p:nvSpPr>
        <p:spPr>
          <a:xfrm>
            <a:off x="3314700" y="1879600"/>
            <a:ext cx="9055100" cy="3785652"/>
          </a:xfrm>
          <a:prstGeom prst="rect">
            <a:avLst/>
          </a:prstGeom>
          <a:noFill/>
        </p:spPr>
        <p:txBody>
          <a:bodyPr wrap="square" rtlCol="0">
            <a:spAutoFit/>
          </a:bodyPr>
          <a:lstStyle/>
          <a:p>
            <a:r>
              <a:rPr lang="zh-CN" altLang="en-US" sz="2400" dirty="0">
                <a:solidFill>
                  <a:schemeClr val="bg1"/>
                </a:solidFill>
              </a:rPr>
              <a:t>姜子玥 刘桂伶：</a:t>
            </a:r>
            <a:r>
              <a:rPr lang="en-US" altLang="zh-CN" sz="2400" dirty="0">
                <a:solidFill>
                  <a:schemeClr val="bg1"/>
                </a:solidFill>
              </a:rPr>
              <a:t>Task2 &amp; Task6</a:t>
            </a:r>
          </a:p>
          <a:p>
            <a:endParaRPr lang="en-US" altLang="zh-CN" sz="2400" dirty="0">
              <a:solidFill>
                <a:schemeClr val="bg1"/>
              </a:solidFill>
            </a:endParaRPr>
          </a:p>
          <a:p>
            <a:r>
              <a:rPr lang="zh-CN" altLang="en-US" sz="2400" dirty="0">
                <a:solidFill>
                  <a:schemeClr val="bg1"/>
                </a:solidFill>
              </a:rPr>
              <a:t>丁婧伊 刘雪珂：</a:t>
            </a:r>
            <a:r>
              <a:rPr lang="en-US" altLang="zh-CN" sz="2400" dirty="0">
                <a:solidFill>
                  <a:schemeClr val="bg1"/>
                </a:solidFill>
              </a:rPr>
              <a:t>Task3</a:t>
            </a:r>
          </a:p>
          <a:p>
            <a:endParaRPr lang="en-US" altLang="zh-CN" sz="2400" dirty="0">
              <a:solidFill>
                <a:schemeClr val="bg1"/>
              </a:solidFill>
            </a:endParaRPr>
          </a:p>
          <a:p>
            <a:r>
              <a:rPr lang="zh-CN" altLang="en-US" sz="2400" dirty="0">
                <a:solidFill>
                  <a:schemeClr val="bg1"/>
                </a:solidFill>
              </a:rPr>
              <a:t>魏旭凯 袁佳怡：</a:t>
            </a:r>
            <a:r>
              <a:rPr lang="en-US" altLang="zh-CN" sz="2400" dirty="0">
                <a:solidFill>
                  <a:schemeClr val="bg1"/>
                </a:solidFill>
              </a:rPr>
              <a:t>Task4</a:t>
            </a:r>
          </a:p>
          <a:p>
            <a:endParaRPr lang="en-US" altLang="zh-CN" sz="2400" dirty="0">
              <a:solidFill>
                <a:schemeClr val="bg1"/>
              </a:solidFill>
            </a:endParaRPr>
          </a:p>
          <a:p>
            <a:r>
              <a:rPr lang="en-US" altLang="zh-CN" sz="2400" dirty="0">
                <a:solidFill>
                  <a:schemeClr val="bg1"/>
                </a:solidFill>
              </a:rPr>
              <a:t>	 </a:t>
            </a:r>
            <a:r>
              <a:rPr lang="zh-CN" altLang="en-US" sz="2400" dirty="0">
                <a:solidFill>
                  <a:schemeClr val="bg1"/>
                </a:solidFill>
              </a:rPr>
              <a:t>张晨旭：</a:t>
            </a:r>
            <a:r>
              <a:rPr lang="en-US" altLang="zh-CN" sz="2400" dirty="0">
                <a:solidFill>
                  <a:schemeClr val="bg1"/>
                </a:solidFill>
              </a:rPr>
              <a:t>Task5</a:t>
            </a:r>
          </a:p>
          <a:p>
            <a:endParaRPr lang="en-US" altLang="zh-CN" sz="2400" dirty="0">
              <a:solidFill>
                <a:schemeClr val="bg1"/>
              </a:solidFill>
            </a:endParaRPr>
          </a:p>
          <a:p>
            <a:r>
              <a:rPr lang="en-US" altLang="zh-CN" sz="2400" dirty="0">
                <a:solidFill>
                  <a:schemeClr val="bg1"/>
                </a:solidFill>
              </a:rPr>
              <a:t>	 </a:t>
            </a:r>
            <a:r>
              <a:rPr lang="zh-CN" altLang="en-US" sz="2400" dirty="0">
                <a:solidFill>
                  <a:schemeClr val="bg1"/>
                </a:solidFill>
              </a:rPr>
              <a:t>李雨峤：</a:t>
            </a:r>
            <a:r>
              <a:rPr lang="en-US" altLang="zh-CN" sz="2400" dirty="0">
                <a:solidFill>
                  <a:schemeClr val="bg1"/>
                </a:solidFill>
              </a:rPr>
              <a:t>PPT preparation &amp; speech</a:t>
            </a:r>
          </a:p>
          <a:p>
            <a:r>
              <a:rPr lang="en-US" altLang="zh-CN" sz="2400" dirty="0">
                <a:solidFill>
                  <a:schemeClr val="bg1"/>
                </a:solidFill>
              </a:rPr>
              <a:t>		     Research and Analyze</a:t>
            </a:r>
            <a:endParaRPr lang="zh-CN" altLang="en-US" sz="2400" dirty="0">
              <a:solidFill>
                <a:schemeClr val="bg1"/>
              </a:solidFill>
            </a:endParaRPr>
          </a:p>
        </p:txBody>
      </p:sp>
    </p:spTree>
    <p:extLst>
      <p:ext uri="{BB962C8B-B14F-4D97-AF65-F5344CB8AC3E}">
        <p14:creationId xmlns:p14="http://schemas.microsoft.com/office/powerpoint/2010/main" val="145058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矩形 1"/>
          <p:cNvSpPr/>
          <p:nvPr/>
        </p:nvSpPr>
        <p:spPr>
          <a:xfrm>
            <a:off x="4160752" y="2814730"/>
            <a:ext cx="3870497" cy="1228540"/>
          </a:xfrm>
          <a:prstGeom prst="rect">
            <a:avLst/>
          </a:prstGeom>
          <a:solidFill>
            <a:srgbClr val="FFBF0B"/>
          </a:solidFill>
          <a:ln w="76200">
            <a:solidFill>
              <a:srgbClr val="FFD966"/>
            </a:solidFill>
          </a:ln>
          <a:effectLst>
            <a:outerShdw blurRad="508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25000"/>
                  </a:schemeClr>
                </a:solidFill>
                <a:latin typeface="微软雅黑" panose="020B0503020204020204" pitchFamily="34" charset="-122"/>
                <a:ea typeface="微软雅黑" panose="020B0503020204020204" pitchFamily="34" charset="-122"/>
              </a:rPr>
              <a:t>THANKS</a:t>
            </a:r>
            <a:endParaRPr lang="zh-CN" altLang="en-US" sz="6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A619093-C9E5-43F8-8059-3579E093D5F7}"/>
              </a:ext>
            </a:extLst>
          </p:cNvPr>
          <p:cNvSpPr txBox="1"/>
          <p:nvPr/>
        </p:nvSpPr>
        <p:spPr>
          <a:xfrm>
            <a:off x="4014420" y="4468585"/>
            <a:ext cx="4016829" cy="707886"/>
          </a:xfrm>
          <a:prstGeom prst="rect">
            <a:avLst/>
          </a:prstGeom>
          <a:noFill/>
        </p:spPr>
        <p:txBody>
          <a:bodyPr wrap="square" rtlCol="0">
            <a:spAutoFit/>
          </a:bodyPr>
          <a:lstStyle/>
          <a:p>
            <a:pPr algn="ctr"/>
            <a:r>
              <a:rPr lang="zh-CN" altLang="en-US" sz="4000" b="1" dirty="0">
                <a:solidFill>
                  <a:schemeClr val="bg1"/>
                </a:solidFill>
              </a:rPr>
              <a:t>求</a:t>
            </a:r>
            <a:r>
              <a:rPr lang="en-US" altLang="zh-CN" sz="4000" b="1" dirty="0">
                <a:solidFill>
                  <a:schemeClr val="bg1"/>
                </a:solidFill>
              </a:rPr>
              <a:t>Pick!</a:t>
            </a:r>
            <a:endParaRPr lang="zh-CN" altLang="en-US" sz="4000" b="1" dirty="0">
              <a:solidFill>
                <a:schemeClr val="bg1"/>
              </a:solidFill>
            </a:endParaRPr>
          </a:p>
        </p:txBody>
      </p:sp>
      <p:pic>
        <p:nvPicPr>
          <p:cNvPr id="5" name="图片 4">
            <a:extLst>
              <a:ext uri="{FF2B5EF4-FFF2-40B4-BE49-F238E27FC236}">
                <a16:creationId xmlns:a16="http://schemas.microsoft.com/office/drawing/2014/main" id="{C73A7BC9-C5E4-4CFA-8112-D241088CB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575" y="5176471"/>
            <a:ext cx="790850" cy="790850"/>
          </a:xfrm>
          <a:prstGeom prst="rect">
            <a:avLst/>
          </a:prstGeom>
        </p:spPr>
      </p:pic>
    </p:spTree>
    <p:extLst>
      <p:ext uri="{BB962C8B-B14F-4D97-AF65-F5344CB8AC3E}">
        <p14:creationId xmlns:p14="http://schemas.microsoft.com/office/powerpoint/2010/main" val="45040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34100" y="0"/>
            <a:ext cx="6132513" cy="6858000"/>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0"/>
            <a:ext cx="6132513"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2140989" y="116394"/>
            <a:ext cx="7737025" cy="769441"/>
          </a:xfrm>
          <a:prstGeom prst="rect">
            <a:avLst/>
          </a:prstGeom>
          <a:noFill/>
        </p:spPr>
        <p:txBody>
          <a:bodyPr wrap="square" rtlCol="0">
            <a:spAutoFit/>
          </a:bodyPr>
          <a:lstStyle/>
          <a:p>
            <a:pPr algn="ctr"/>
            <a:r>
              <a:rPr lang="en-US" altLang="zh-CN" sz="4400" b="1" dirty="0">
                <a:solidFill>
                  <a:srgbClr val="FFBF0B"/>
                </a:solidFill>
                <a:latin typeface="微软雅黑" panose="020B0503020204020204" pitchFamily="34" charset="-122"/>
                <a:ea typeface="微软雅黑" panose="020B0503020204020204" pitchFamily="34" charset="-122"/>
              </a:rPr>
              <a:t>DIFFERENCE   </a:t>
            </a:r>
            <a:r>
              <a:rPr lang="en-US" altLang="zh-CN" sz="4400" b="1" dirty="0">
                <a:solidFill>
                  <a:schemeClr val="bg2">
                    <a:lumMod val="25000"/>
                  </a:schemeClr>
                </a:solidFill>
                <a:latin typeface="微软雅黑" panose="020B0503020204020204" pitchFamily="34" charset="-122"/>
                <a:ea typeface="微软雅黑" panose="020B0503020204020204" pitchFamily="34" charset="-122"/>
              </a:rPr>
              <a:t> BETWEEN</a:t>
            </a:r>
            <a:endParaRPr lang="zh-CN" altLang="en-US" sz="4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1138881" y="5105575"/>
            <a:ext cx="3163330" cy="590378"/>
          </a:xfrm>
          <a:prstGeom prst="roundRect">
            <a:avLst>
              <a:gd name="adj" fmla="val 18605"/>
            </a:avLst>
          </a:prstGeom>
          <a:solidFill>
            <a:schemeClr val="bg1">
              <a:lumMod val="65000"/>
            </a:schemeClr>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方正悠黑简体" panose="00000500000000000000" pitchFamily="2" charset="-122"/>
                <a:ea typeface="方正悠黑简体" panose="00000500000000000000" pitchFamily="2" charset="-122"/>
              </a:rPr>
              <a:t>Mac</a:t>
            </a:r>
            <a:endParaRPr lang="zh-CN" altLang="en-US" sz="2800" dirty="0">
              <a:latin typeface="方正悠黑简体" panose="00000500000000000000" pitchFamily="2" charset="-122"/>
              <a:ea typeface="方正悠黑简体" panose="00000500000000000000" pitchFamily="2" charset="-122"/>
            </a:endParaRPr>
          </a:p>
        </p:txBody>
      </p:sp>
      <p:sp>
        <p:nvSpPr>
          <p:cNvPr id="26" name="圆角矩形 25"/>
          <p:cNvSpPr/>
          <p:nvPr/>
        </p:nvSpPr>
        <p:spPr>
          <a:xfrm>
            <a:off x="7889789" y="5100453"/>
            <a:ext cx="3163330" cy="590378"/>
          </a:xfrm>
          <a:prstGeom prst="roundRect">
            <a:avLst>
              <a:gd name="adj" fmla="val 18605"/>
            </a:avLst>
          </a:prstGeom>
          <a:solidFill>
            <a:srgbClr val="FFD966"/>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方正悠黑简体" panose="00000500000000000000" pitchFamily="2" charset="-122"/>
                <a:ea typeface="方正悠黑简体" panose="00000500000000000000" pitchFamily="2" charset="-122"/>
              </a:rPr>
              <a:t>Windows</a:t>
            </a:r>
            <a:endParaRPr lang="zh-CN" altLang="en-US" sz="2800" dirty="0">
              <a:latin typeface="方正悠黑简体" panose="00000500000000000000" pitchFamily="2" charset="-122"/>
              <a:ea typeface="方正悠黑简体" panose="00000500000000000000" pitchFamily="2" charset="-122"/>
            </a:endParaRPr>
          </a:p>
        </p:txBody>
      </p:sp>
      <p:pic>
        <p:nvPicPr>
          <p:cNvPr id="15" name="图片 14">
            <a:extLst>
              <a:ext uri="{FF2B5EF4-FFF2-40B4-BE49-F238E27FC236}">
                <a16:creationId xmlns:a16="http://schemas.microsoft.com/office/drawing/2014/main" id="{AB4B9B74-5F7E-44AF-A768-6E8E8619C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975" y="2188028"/>
            <a:ext cx="1905000" cy="1905000"/>
          </a:xfrm>
          <a:prstGeom prst="rect">
            <a:avLst/>
          </a:prstGeom>
        </p:spPr>
      </p:pic>
      <p:pic>
        <p:nvPicPr>
          <p:cNvPr id="17" name="图片 16">
            <a:extLst>
              <a:ext uri="{FF2B5EF4-FFF2-40B4-BE49-F238E27FC236}">
                <a16:creationId xmlns:a16="http://schemas.microsoft.com/office/drawing/2014/main" id="{738C5A4C-B2F2-4E33-80AE-64F782CF8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025" y="2188028"/>
            <a:ext cx="1905000" cy="1905000"/>
          </a:xfrm>
          <a:prstGeom prst="rect">
            <a:avLst/>
          </a:prstGeom>
        </p:spPr>
      </p:pic>
    </p:spTree>
    <p:extLst>
      <p:ext uri="{BB962C8B-B14F-4D97-AF65-F5344CB8AC3E}">
        <p14:creationId xmlns:p14="http://schemas.microsoft.com/office/powerpoint/2010/main" val="277831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4162A692-2180-4EE4-8583-9E3D228D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82" y="1663617"/>
            <a:ext cx="1905000" cy="1905000"/>
          </a:xfrm>
          <a:prstGeom prst="rect">
            <a:avLst/>
          </a:prstGeom>
        </p:spPr>
      </p:pic>
      <p:sp>
        <p:nvSpPr>
          <p:cNvPr id="48" name="圆角矩形 25">
            <a:extLst>
              <a:ext uri="{FF2B5EF4-FFF2-40B4-BE49-F238E27FC236}">
                <a16:creationId xmlns:a16="http://schemas.microsoft.com/office/drawing/2014/main" id="{40553EA9-282C-4F3B-91BC-F85CC1A6FF89}"/>
              </a:ext>
            </a:extLst>
          </p:cNvPr>
          <p:cNvSpPr/>
          <p:nvPr/>
        </p:nvSpPr>
        <p:spPr>
          <a:xfrm>
            <a:off x="1205960" y="4170401"/>
            <a:ext cx="3163330" cy="590378"/>
          </a:xfrm>
          <a:prstGeom prst="roundRect">
            <a:avLst>
              <a:gd name="adj" fmla="val 18605"/>
            </a:avLst>
          </a:prstGeom>
          <a:solidFill>
            <a:srgbClr val="FFD966"/>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方正悠黑简体" panose="00000500000000000000" pitchFamily="2" charset="-122"/>
                <a:ea typeface="方正悠黑简体" panose="00000500000000000000" pitchFamily="2" charset="-122"/>
              </a:rPr>
              <a:t>Windows</a:t>
            </a:r>
            <a:endParaRPr lang="zh-CN" altLang="en-US" sz="2800" dirty="0">
              <a:solidFill>
                <a:schemeClr val="tx1"/>
              </a:solidFill>
              <a:latin typeface="方正悠黑简体" panose="00000500000000000000" pitchFamily="2" charset="-122"/>
              <a:ea typeface="方正悠黑简体" panose="00000500000000000000" pitchFamily="2" charset="-122"/>
            </a:endParaRPr>
          </a:p>
        </p:txBody>
      </p:sp>
      <p:pic>
        <p:nvPicPr>
          <p:cNvPr id="3" name="图片 2">
            <a:extLst>
              <a:ext uri="{FF2B5EF4-FFF2-40B4-BE49-F238E27FC236}">
                <a16:creationId xmlns:a16="http://schemas.microsoft.com/office/drawing/2014/main" id="{AF46A66F-15B8-4F16-AF29-479AEEAE3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79" y="210198"/>
            <a:ext cx="849081" cy="849081"/>
          </a:xfrm>
          <a:prstGeom prst="rect">
            <a:avLst/>
          </a:prstGeom>
        </p:spPr>
      </p:pic>
      <p:sp>
        <p:nvSpPr>
          <p:cNvPr id="4" name="文本框 3">
            <a:extLst>
              <a:ext uri="{FF2B5EF4-FFF2-40B4-BE49-F238E27FC236}">
                <a16:creationId xmlns:a16="http://schemas.microsoft.com/office/drawing/2014/main" id="{21933A16-9C45-463E-9140-9B28DDF2E464}"/>
              </a:ext>
            </a:extLst>
          </p:cNvPr>
          <p:cNvSpPr txBox="1"/>
          <p:nvPr/>
        </p:nvSpPr>
        <p:spPr>
          <a:xfrm>
            <a:off x="1311729" y="38644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Locations &amp; Functions</a:t>
            </a:r>
            <a:endParaRPr lang="zh-CN" altLang="en-US" sz="2400" b="1" dirty="0">
              <a:solidFill>
                <a:schemeClr val="lt1"/>
              </a:solidFill>
            </a:endParaRPr>
          </a:p>
        </p:txBody>
      </p:sp>
      <p:sp>
        <p:nvSpPr>
          <p:cNvPr id="12" name="文本框 11">
            <a:extLst>
              <a:ext uri="{FF2B5EF4-FFF2-40B4-BE49-F238E27FC236}">
                <a16:creationId xmlns:a16="http://schemas.microsoft.com/office/drawing/2014/main" id="{28BEEC5E-5846-4D06-9166-37CA9ACB0475}"/>
              </a:ext>
            </a:extLst>
          </p:cNvPr>
          <p:cNvSpPr txBox="1"/>
          <p:nvPr/>
        </p:nvSpPr>
        <p:spPr>
          <a:xfrm>
            <a:off x="6366329" y="316946"/>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History:</a:t>
            </a:r>
            <a:endParaRPr lang="zh-CN" altLang="en-US" sz="2400" b="1" dirty="0">
              <a:solidFill>
                <a:schemeClr val="lt1"/>
              </a:solidFill>
            </a:endParaRPr>
          </a:p>
        </p:txBody>
      </p:sp>
      <p:sp>
        <p:nvSpPr>
          <p:cNvPr id="8" name="矩形 7">
            <a:extLst>
              <a:ext uri="{FF2B5EF4-FFF2-40B4-BE49-F238E27FC236}">
                <a16:creationId xmlns:a16="http://schemas.microsoft.com/office/drawing/2014/main" id="{497261BA-FAFD-45F6-BB5F-103A7A722141}"/>
              </a:ext>
            </a:extLst>
          </p:cNvPr>
          <p:cNvSpPr/>
          <p:nvPr/>
        </p:nvSpPr>
        <p:spPr>
          <a:xfrm>
            <a:off x="6032500" y="1391335"/>
            <a:ext cx="6096000" cy="923330"/>
          </a:xfrm>
          <a:prstGeom prst="rect">
            <a:avLst/>
          </a:prstGeom>
        </p:spPr>
        <p:txBody>
          <a:bodyPr>
            <a:spAutoFit/>
          </a:bodyPr>
          <a:lstStyle/>
          <a:p>
            <a:pPr marL="285750" indent="-285750">
              <a:buFont typeface="Arial" panose="020B0604020202020204" pitchFamily="34" charset="0"/>
              <a:buChar char="•"/>
            </a:pPr>
            <a:r>
              <a:rPr lang="en-US" altLang="zh-CN" dirty="0">
                <a:solidFill>
                  <a:schemeClr val="bg1"/>
                </a:solidFill>
                <a:latin typeface="Microsoft YaHei" panose="020B0503020204020204" pitchFamily="34" charset="-122"/>
                <a:ea typeface="Microsoft YaHei" panose="020B0503020204020204" pitchFamily="34" charset="-122"/>
              </a:rPr>
              <a:t>Since Windows NT3.1 in 1993, Microsoft has been using event logs to record information about various events</a:t>
            </a:r>
            <a:endParaRPr lang="zh-CN" altLang="en-US" dirty="0">
              <a:solidFill>
                <a:schemeClr val="bg1"/>
              </a:solidFill>
            </a:endParaRPr>
          </a:p>
        </p:txBody>
      </p:sp>
      <p:pic>
        <p:nvPicPr>
          <p:cNvPr id="2053" name="Picture 5">
            <a:extLst>
              <a:ext uri="{FF2B5EF4-FFF2-40B4-BE49-F238E27FC236}">
                <a16:creationId xmlns:a16="http://schemas.microsoft.com/office/drawing/2014/main" id="{CCA4797F-4C58-4194-A9C6-2D95E778C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763" y="2314665"/>
            <a:ext cx="1574799" cy="188796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C2941602-38BC-441A-9EA3-A10C1E540D56}"/>
              </a:ext>
            </a:extLst>
          </p:cNvPr>
          <p:cNvSpPr/>
          <p:nvPr/>
        </p:nvSpPr>
        <p:spPr>
          <a:xfrm>
            <a:off x="5629647" y="4437613"/>
            <a:ext cx="4771647" cy="369332"/>
          </a:xfrm>
          <a:prstGeom prst="rect">
            <a:avLst/>
          </a:prstGeom>
        </p:spPr>
        <p:txBody>
          <a:bodyPr wrap="square">
            <a:spAutoFit/>
          </a:bodyPr>
          <a:lstStyle/>
          <a:p>
            <a:r>
              <a:rPr lang="en-US" altLang="zh-CN" u="sng" dirty="0">
                <a:solidFill>
                  <a:schemeClr val="bg1"/>
                </a:solidFill>
                <a:latin typeface="Microsoft YaHei" panose="020B0503020204020204" pitchFamily="34" charset="-122"/>
                <a:ea typeface="Microsoft YaHei" panose="020B0503020204020204" pitchFamily="34" charset="-122"/>
              </a:rPr>
              <a:t>Windows NT/Win2000/XP/Server 2003:</a:t>
            </a:r>
            <a:endParaRPr lang="zh-CN" altLang="en-US" u="sng" dirty="0">
              <a:solidFill>
                <a:schemeClr val="bg1"/>
              </a:solidFill>
            </a:endParaRPr>
          </a:p>
        </p:txBody>
      </p:sp>
      <p:sp>
        <p:nvSpPr>
          <p:cNvPr id="11" name="矩形 10">
            <a:extLst>
              <a:ext uri="{FF2B5EF4-FFF2-40B4-BE49-F238E27FC236}">
                <a16:creationId xmlns:a16="http://schemas.microsoft.com/office/drawing/2014/main" id="{B765845F-95B3-4354-BE43-01A049DE6257}"/>
              </a:ext>
            </a:extLst>
          </p:cNvPr>
          <p:cNvSpPr/>
          <p:nvPr/>
        </p:nvSpPr>
        <p:spPr>
          <a:xfrm>
            <a:off x="6619162" y="5028989"/>
            <a:ext cx="4236994"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“%systemroot%\System32\config”</a:t>
            </a:r>
            <a:endParaRPr lang="zh-CN" altLang="en-US" dirty="0">
              <a:solidFill>
                <a:schemeClr val="bg1"/>
              </a:solidFill>
            </a:endParaRPr>
          </a:p>
        </p:txBody>
      </p:sp>
      <p:pic>
        <p:nvPicPr>
          <p:cNvPr id="2055" name="Picture 7">
            <a:extLst>
              <a:ext uri="{FF2B5EF4-FFF2-40B4-BE49-F238E27FC236}">
                <a16:creationId xmlns:a16="http://schemas.microsoft.com/office/drawing/2014/main" id="{73D16D09-AD89-4075-9B0F-6E7C0AB15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4708" y="2348807"/>
            <a:ext cx="1574795" cy="1822077"/>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FB8F64B-856A-43A8-A502-1A4EE1242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9060" y="2314665"/>
            <a:ext cx="1768387" cy="176838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0D1A0B49-702C-4B74-86AB-7A092AECB509}"/>
              </a:ext>
            </a:extLst>
          </p:cNvPr>
          <p:cNvSpPr/>
          <p:nvPr/>
        </p:nvSpPr>
        <p:spPr>
          <a:xfrm>
            <a:off x="8013192" y="5514642"/>
            <a:ext cx="1276311"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a:t>
            </a:r>
            <a:r>
              <a:rPr lang="en-US" altLang="zh-CN" dirty="0" err="1">
                <a:solidFill>
                  <a:schemeClr val="bg1"/>
                </a:solidFill>
                <a:latin typeface="Microsoft YaHei" panose="020B0503020204020204" pitchFamily="34" charset="-122"/>
                <a:ea typeface="Microsoft YaHei" panose="020B0503020204020204" pitchFamily="34" charset="-122"/>
              </a:rPr>
              <a:t>xx.evt</a:t>
            </a:r>
            <a:r>
              <a:rPr lang="en-US" altLang="zh-CN" dirty="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endParaRPr>
          </a:p>
        </p:txBody>
      </p:sp>
    </p:spTree>
    <p:extLst>
      <p:ext uri="{BB962C8B-B14F-4D97-AF65-F5344CB8AC3E}">
        <p14:creationId xmlns:p14="http://schemas.microsoft.com/office/powerpoint/2010/main" val="345904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4162A692-2180-4EE4-8583-9E3D228D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82" y="1663617"/>
            <a:ext cx="1905000" cy="1905000"/>
          </a:xfrm>
          <a:prstGeom prst="rect">
            <a:avLst/>
          </a:prstGeom>
        </p:spPr>
      </p:pic>
      <p:sp>
        <p:nvSpPr>
          <p:cNvPr id="48" name="圆角矩形 25">
            <a:extLst>
              <a:ext uri="{FF2B5EF4-FFF2-40B4-BE49-F238E27FC236}">
                <a16:creationId xmlns:a16="http://schemas.microsoft.com/office/drawing/2014/main" id="{40553EA9-282C-4F3B-91BC-F85CC1A6FF89}"/>
              </a:ext>
            </a:extLst>
          </p:cNvPr>
          <p:cNvSpPr/>
          <p:nvPr/>
        </p:nvSpPr>
        <p:spPr>
          <a:xfrm>
            <a:off x="1205960" y="4170401"/>
            <a:ext cx="3163330" cy="590378"/>
          </a:xfrm>
          <a:prstGeom prst="roundRect">
            <a:avLst>
              <a:gd name="adj" fmla="val 18605"/>
            </a:avLst>
          </a:prstGeom>
          <a:solidFill>
            <a:srgbClr val="FFD966"/>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方正悠黑简体" panose="00000500000000000000" pitchFamily="2" charset="-122"/>
                <a:ea typeface="方正悠黑简体" panose="00000500000000000000" pitchFamily="2" charset="-122"/>
              </a:rPr>
              <a:t>Windows</a:t>
            </a:r>
            <a:endParaRPr lang="zh-CN" altLang="en-US" sz="2800" dirty="0">
              <a:solidFill>
                <a:schemeClr val="tx1"/>
              </a:solidFill>
              <a:latin typeface="方正悠黑简体" panose="00000500000000000000" pitchFamily="2" charset="-122"/>
              <a:ea typeface="方正悠黑简体" panose="00000500000000000000" pitchFamily="2" charset="-122"/>
            </a:endParaRPr>
          </a:p>
        </p:txBody>
      </p:sp>
      <p:pic>
        <p:nvPicPr>
          <p:cNvPr id="3" name="图片 2">
            <a:extLst>
              <a:ext uri="{FF2B5EF4-FFF2-40B4-BE49-F238E27FC236}">
                <a16:creationId xmlns:a16="http://schemas.microsoft.com/office/drawing/2014/main" id="{AF46A66F-15B8-4F16-AF29-479AEEAE3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79" y="210198"/>
            <a:ext cx="849081" cy="849081"/>
          </a:xfrm>
          <a:prstGeom prst="rect">
            <a:avLst/>
          </a:prstGeom>
        </p:spPr>
      </p:pic>
      <p:sp>
        <p:nvSpPr>
          <p:cNvPr id="4" name="文本框 3">
            <a:extLst>
              <a:ext uri="{FF2B5EF4-FFF2-40B4-BE49-F238E27FC236}">
                <a16:creationId xmlns:a16="http://schemas.microsoft.com/office/drawing/2014/main" id="{21933A16-9C45-463E-9140-9B28DDF2E464}"/>
              </a:ext>
            </a:extLst>
          </p:cNvPr>
          <p:cNvSpPr txBox="1"/>
          <p:nvPr/>
        </p:nvSpPr>
        <p:spPr>
          <a:xfrm>
            <a:off x="1311729" y="38644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Locations &amp; Functions</a:t>
            </a:r>
            <a:endParaRPr lang="zh-CN" altLang="en-US" sz="2400" b="1" dirty="0">
              <a:solidFill>
                <a:schemeClr val="lt1"/>
              </a:solidFill>
            </a:endParaRPr>
          </a:p>
        </p:txBody>
      </p:sp>
      <p:sp>
        <p:nvSpPr>
          <p:cNvPr id="12" name="文本框 11">
            <a:extLst>
              <a:ext uri="{FF2B5EF4-FFF2-40B4-BE49-F238E27FC236}">
                <a16:creationId xmlns:a16="http://schemas.microsoft.com/office/drawing/2014/main" id="{28BEEC5E-5846-4D06-9166-37CA9ACB0475}"/>
              </a:ext>
            </a:extLst>
          </p:cNvPr>
          <p:cNvSpPr txBox="1"/>
          <p:nvPr/>
        </p:nvSpPr>
        <p:spPr>
          <a:xfrm>
            <a:off x="6366329" y="316946"/>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History:</a:t>
            </a:r>
            <a:endParaRPr lang="zh-CN" altLang="en-US" sz="2400" b="1" dirty="0">
              <a:solidFill>
                <a:schemeClr val="lt1"/>
              </a:solidFill>
            </a:endParaRPr>
          </a:p>
        </p:txBody>
      </p:sp>
      <p:sp>
        <p:nvSpPr>
          <p:cNvPr id="8" name="矩形 7">
            <a:extLst>
              <a:ext uri="{FF2B5EF4-FFF2-40B4-BE49-F238E27FC236}">
                <a16:creationId xmlns:a16="http://schemas.microsoft.com/office/drawing/2014/main" id="{497261BA-FAFD-45F6-BB5F-103A7A722141}"/>
              </a:ext>
            </a:extLst>
          </p:cNvPr>
          <p:cNvSpPr/>
          <p:nvPr/>
        </p:nvSpPr>
        <p:spPr>
          <a:xfrm>
            <a:off x="6032500" y="1391335"/>
            <a:ext cx="6096000" cy="923330"/>
          </a:xfrm>
          <a:prstGeom prst="rect">
            <a:avLst/>
          </a:prstGeom>
        </p:spPr>
        <p:txBody>
          <a:bodyPr>
            <a:spAutoFit/>
          </a:bodyPr>
          <a:lstStyle/>
          <a:p>
            <a:pPr marL="285750" indent="-285750">
              <a:buFont typeface="Arial" panose="020B0604020202020204" pitchFamily="34" charset="0"/>
              <a:buChar char="•"/>
            </a:pPr>
            <a:r>
              <a:rPr lang="en-US" altLang="zh-CN" dirty="0">
                <a:solidFill>
                  <a:schemeClr val="bg1"/>
                </a:solidFill>
                <a:latin typeface="Microsoft YaHei" panose="020B0503020204020204" pitchFamily="34" charset="-122"/>
                <a:ea typeface="Microsoft YaHei" panose="020B0503020204020204" pitchFamily="34" charset="-122"/>
              </a:rPr>
              <a:t>Starting with Windows Vista and Server 2008, the name, structure, and storage location of the log files have changed dramatically</a:t>
            </a:r>
            <a:endParaRPr lang="zh-CN" altLang="en-US" dirty="0">
              <a:solidFill>
                <a:schemeClr val="bg1"/>
              </a:solidFill>
            </a:endParaRPr>
          </a:p>
        </p:txBody>
      </p:sp>
      <p:sp>
        <p:nvSpPr>
          <p:cNvPr id="11" name="矩形 10">
            <a:extLst>
              <a:ext uri="{FF2B5EF4-FFF2-40B4-BE49-F238E27FC236}">
                <a16:creationId xmlns:a16="http://schemas.microsoft.com/office/drawing/2014/main" id="{B765845F-95B3-4354-BE43-01A049DE6257}"/>
              </a:ext>
            </a:extLst>
          </p:cNvPr>
          <p:cNvSpPr/>
          <p:nvPr/>
        </p:nvSpPr>
        <p:spPr>
          <a:xfrm>
            <a:off x="6506029" y="5009939"/>
            <a:ext cx="4876591"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a:t>
            </a:r>
            <a:r>
              <a:rPr lang="en-US" altLang="zh-CN" dirty="0" err="1">
                <a:solidFill>
                  <a:schemeClr val="bg1"/>
                </a:solidFill>
                <a:latin typeface="Microsoft YaHei" panose="020B0503020204020204" pitchFamily="34" charset="-122"/>
                <a:ea typeface="Microsoft YaHei" panose="020B0503020204020204" pitchFamily="34" charset="-122"/>
              </a:rPr>
              <a:t>systemroot</a:t>
            </a:r>
            <a:r>
              <a:rPr lang="en-US" altLang="zh-CN" dirty="0">
                <a:solidFill>
                  <a:schemeClr val="bg1"/>
                </a:solidFill>
                <a:latin typeface="Microsoft YaHei" panose="020B0503020204020204" pitchFamily="34" charset="-122"/>
                <a:ea typeface="Microsoft YaHei" panose="020B0503020204020204" pitchFamily="34" charset="-122"/>
              </a:rPr>
              <a:t>%\System32\</a:t>
            </a:r>
            <a:r>
              <a:rPr lang="en-US" altLang="zh-CN" dirty="0" err="1">
                <a:solidFill>
                  <a:schemeClr val="bg1"/>
                </a:solidFill>
                <a:latin typeface="Microsoft YaHei" panose="020B0503020204020204" pitchFamily="34" charset="-122"/>
                <a:ea typeface="Microsoft YaHei" panose="020B0503020204020204" pitchFamily="34" charset="-122"/>
              </a:rPr>
              <a:t>WinEvt</a:t>
            </a:r>
            <a:r>
              <a:rPr lang="en-US" altLang="zh-CN" dirty="0">
                <a:solidFill>
                  <a:schemeClr val="bg1"/>
                </a:solidFill>
                <a:latin typeface="Microsoft YaHei" panose="020B0503020204020204" pitchFamily="34" charset="-122"/>
                <a:ea typeface="Microsoft YaHei" panose="020B0503020204020204" pitchFamily="34" charset="-122"/>
              </a:rPr>
              <a:t>\logs”</a:t>
            </a:r>
            <a:endParaRPr lang="zh-CN" altLang="en-US" dirty="0">
              <a:solidFill>
                <a:schemeClr val="bg1"/>
              </a:solidFill>
            </a:endParaRPr>
          </a:p>
        </p:txBody>
      </p:sp>
      <p:pic>
        <p:nvPicPr>
          <p:cNvPr id="3074" name="Picture 2">
            <a:extLst>
              <a:ext uri="{FF2B5EF4-FFF2-40B4-BE49-F238E27FC236}">
                <a16:creationId xmlns:a16="http://schemas.microsoft.com/office/drawing/2014/main" id="{54098D71-B2A9-4A7A-8685-780AF2817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029" y="2690277"/>
            <a:ext cx="1455599" cy="10826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B4986F-DD3D-432B-8650-32B5B17E8F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93547" y="2668883"/>
            <a:ext cx="1562603" cy="11719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CC3AAEF-9A75-45F5-A391-47EFAF22C546}"/>
              </a:ext>
            </a:extLst>
          </p:cNvPr>
          <p:cNvSpPr/>
          <p:nvPr/>
        </p:nvSpPr>
        <p:spPr>
          <a:xfrm>
            <a:off x="6096000" y="4358670"/>
            <a:ext cx="4524508" cy="369332"/>
          </a:xfrm>
          <a:prstGeom prst="rect">
            <a:avLst/>
          </a:prstGeom>
        </p:spPr>
        <p:txBody>
          <a:bodyPr wrap="none">
            <a:spAutoFit/>
          </a:bodyPr>
          <a:lstStyle/>
          <a:p>
            <a:r>
              <a:rPr lang="en-US" altLang="zh-CN" u="sng" dirty="0">
                <a:solidFill>
                  <a:schemeClr val="bg1"/>
                </a:solidFill>
                <a:latin typeface="Microsoft YaHei" panose="020B0503020204020204" pitchFamily="34" charset="-122"/>
                <a:ea typeface="Microsoft YaHei" panose="020B0503020204020204" pitchFamily="34" charset="-122"/>
              </a:rPr>
              <a:t>Windows Vista</a:t>
            </a:r>
            <a:r>
              <a:rPr lang="zh-CN" altLang="en-US" u="sng" dirty="0">
                <a:solidFill>
                  <a:schemeClr val="bg1"/>
                </a:solidFill>
                <a:latin typeface="Microsoft YaHei" panose="020B0503020204020204" pitchFamily="34" charset="-122"/>
                <a:ea typeface="Microsoft YaHei" panose="020B0503020204020204" pitchFamily="34" charset="-122"/>
              </a:rPr>
              <a:t>和</a:t>
            </a:r>
            <a:r>
              <a:rPr lang="en-US" altLang="zh-CN" u="sng" dirty="0">
                <a:solidFill>
                  <a:schemeClr val="bg1"/>
                </a:solidFill>
                <a:latin typeface="Microsoft YaHei" panose="020B0503020204020204" pitchFamily="34" charset="-122"/>
                <a:ea typeface="Microsoft YaHei" panose="020B0503020204020204" pitchFamily="34" charset="-122"/>
              </a:rPr>
              <a:t>Server 2008 —— now:</a:t>
            </a:r>
            <a:endParaRPr lang="zh-CN" altLang="en-US" u="sng" dirty="0">
              <a:solidFill>
                <a:schemeClr val="bg1"/>
              </a:solidFill>
            </a:endParaRPr>
          </a:p>
        </p:txBody>
      </p:sp>
      <p:sp>
        <p:nvSpPr>
          <p:cNvPr id="17" name="矩形 16">
            <a:extLst>
              <a:ext uri="{FF2B5EF4-FFF2-40B4-BE49-F238E27FC236}">
                <a16:creationId xmlns:a16="http://schemas.microsoft.com/office/drawing/2014/main" id="{78699BCD-3CBC-4831-8DF8-432848D6DAA9}"/>
              </a:ext>
            </a:extLst>
          </p:cNvPr>
          <p:cNvSpPr/>
          <p:nvPr/>
        </p:nvSpPr>
        <p:spPr>
          <a:xfrm>
            <a:off x="8050436" y="5527774"/>
            <a:ext cx="1396793" cy="369332"/>
          </a:xfrm>
          <a:prstGeom prst="rect">
            <a:avLst/>
          </a:prstGeom>
        </p:spPr>
        <p:txBody>
          <a:bodyPr wrap="non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a:t>
            </a:r>
            <a:r>
              <a:rPr lang="en-US" altLang="zh-CN" dirty="0" err="1">
                <a:solidFill>
                  <a:schemeClr val="bg1"/>
                </a:solidFill>
                <a:latin typeface="Microsoft YaHei" panose="020B0503020204020204" pitchFamily="34" charset="-122"/>
                <a:ea typeface="Microsoft YaHei" panose="020B0503020204020204" pitchFamily="34" charset="-122"/>
              </a:rPr>
              <a:t>xx.evtx</a:t>
            </a:r>
            <a:r>
              <a:rPr lang="en-US" altLang="zh-CN" dirty="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endParaRPr>
          </a:p>
        </p:txBody>
      </p:sp>
    </p:spTree>
    <p:extLst>
      <p:ext uri="{BB962C8B-B14F-4D97-AF65-F5344CB8AC3E}">
        <p14:creationId xmlns:p14="http://schemas.microsoft.com/office/powerpoint/2010/main" val="2007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4162A692-2180-4EE4-8583-9E3D228D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82" y="1663617"/>
            <a:ext cx="1905000" cy="1905000"/>
          </a:xfrm>
          <a:prstGeom prst="rect">
            <a:avLst/>
          </a:prstGeom>
        </p:spPr>
      </p:pic>
      <p:sp>
        <p:nvSpPr>
          <p:cNvPr id="48" name="圆角矩形 25">
            <a:extLst>
              <a:ext uri="{FF2B5EF4-FFF2-40B4-BE49-F238E27FC236}">
                <a16:creationId xmlns:a16="http://schemas.microsoft.com/office/drawing/2014/main" id="{40553EA9-282C-4F3B-91BC-F85CC1A6FF89}"/>
              </a:ext>
            </a:extLst>
          </p:cNvPr>
          <p:cNvSpPr/>
          <p:nvPr/>
        </p:nvSpPr>
        <p:spPr>
          <a:xfrm>
            <a:off x="1205960" y="4170401"/>
            <a:ext cx="3163330" cy="590378"/>
          </a:xfrm>
          <a:prstGeom prst="roundRect">
            <a:avLst>
              <a:gd name="adj" fmla="val 18605"/>
            </a:avLst>
          </a:prstGeom>
          <a:solidFill>
            <a:srgbClr val="FFD966"/>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方正悠黑简体" panose="00000500000000000000" pitchFamily="2" charset="-122"/>
                <a:ea typeface="方正悠黑简体" panose="00000500000000000000" pitchFamily="2" charset="-122"/>
              </a:rPr>
              <a:t>Windows</a:t>
            </a:r>
            <a:endParaRPr lang="zh-CN" altLang="en-US" sz="2800" dirty="0">
              <a:solidFill>
                <a:schemeClr val="tx1"/>
              </a:solidFill>
              <a:latin typeface="方正悠黑简体" panose="00000500000000000000" pitchFamily="2" charset="-122"/>
              <a:ea typeface="方正悠黑简体" panose="00000500000000000000" pitchFamily="2" charset="-122"/>
            </a:endParaRPr>
          </a:p>
        </p:txBody>
      </p:sp>
      <p:pic>
        <p:nvPicPr>
          <p:cNvPr id="3" name="图片 2">
            <a:extLst>
              <a:ext uri="{FF2B5EF4-FFF2-40B4-BE49-F238E27FC236}">
                <a16:creationId xmlns:a16="http://schemas.microsoft.com/office/drawing/2014/main" id="{AF46A66F-15B8-4F16-AF29-479AEEAE3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79" y="210198"/>
            <a:ext cx="849081" cy="849081"/>
          </a:xfrm>
          <a:prstGeom prst="rect">
            <a:avLst/>
          </a:prstGeom>
        </p:spPr>
      </p:pic>
      <p:sp>
        <p:nvSpPr>
          <p:cNvPr id="4" name="文本框 3">
            <a:extLst>
              <a:ext uri="{FF2B5EF4-FFF2-40B4-BE49-F238E27FC236}">
                <a16:creationId xmlns:a16="http://schemas.microsoft.com/office/drawing/2014/main" id="{21933A16-9C45-463E-9140-9B28DDF2E464}"/>
              </a:ext>
            </a:extLst>
          </p:cNvPr>
          <p:cNvSpPr txBox="1"/>
          <p:nvPr/>
        </p:nvSpPr>
        <p:spPr>
          <a:xfrm>
            <a:off x="1311729" y="38644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Locations &amp; Functions</a:t>
            </a:r>
            <a:endParaRPr lang="zh-CN" altLang="en-US" sz="2400" b="1" dirty="0">
              <a:solidFill>
                <a:schemeClr val="lt1"/>
              </a:solidFill>
            </a:endParaRPr>
          </a:p>
        </p:txBody>
      </p:sp>
      <p:sp>
        <p:nvSpPr>
          <p:cNvPr id="5" name="文本框 4">
            <a:extLst>
              <a:ext uri="{FF2B5EF4-FFF2-40B4-BE49-F238E27FC236}">
                <a16:creationId xmlns:a16="http://schemas.microsoft.com/office/drawing/2014/main" id="{2F836CE4-A07E-4656-A86C-A89FFD3F4F70}"/>
              </a:ext>
            </a:extLst>
          </p:cNvPr>
          <p:cNvSpPr txBox="1"/>
          <p:nvPr/>
        </p:nvSpPr>
        <p:spPr>
          <a:xfrm>
            <a:off x="6076590" y="868304"/>
            <a:ext cx="5758531" cy="461665"/>
          </a:xfrm>
          <a:prstGeom prst="rect">
            <a:avLst/>
          </a:prstGeom>
          <a:noFill/>
        </p:spPr>
        <p:txBody>
          <a:bodyPr wrap="square" rtlCol="0">
            <a:spAutoFit/>
          </a:bodyPr>
          <a:lstStyle/>
          <a:p>
            <a:pPr indent="-285750">
              <a:buFont typeface="Arial" panose="020B0604020202020204" pitchFamily="34" charset="0"/>
              <a:buChar char="•"/>
            </a:pPr>
            <a:r>
              <a:rPr lang="en-US" altLang="zh-CN" sz="2400" b="1" dirty="0">
                <a:solidFill>
                  <a:schemeClr val="lt1"/>
                </a:solidFill>
              </a:rPr>
              <a:t>C:\Windows\System32\winevt\Logs</a:t>
            </a:r>
            <a:endParaRPr lang="zh-CN" altLang="en-US" sz="2400" b="1" dirty="0">
              <a:solidFill>
                <a:schemeClr val="lt1"/>
              </a:solidFill>
            </a:endParaRPr>
          </a:p>
        </p:txBody>
      </p:sp>
      <p:pic>
        <p:nvPicPr>
          <p:cNvPr id="6" name="图片 5">
            <a:extLst>
              <a:ext uri="{FF2B5EF4-FFF2-40B4-BE49-F238E27FC236}">
                <a16:creationId xmlns:a16="http://schemas.microsoft.com/office/drawing/2014/main" id="{85027CBD-DBC3-4E14-A5C1-EDE841B82352}"/>
              </a:ext>
            </a:extLst>
          </p:cNvPr>
          <p:cNvPicPr>
            <a:picLocks noChangeAspect="1"/>
          </p:cNvPicPr>
          <p:nvPr/>
        </p:nvPicPr>
        <p:blipFill>
          <a:blip r:embed="rId4"/>
          <a:stretch>
            <a:fillRect/>
          </a:stretch>
        </p:blipFill>
        <p:spPr>
          <a:xfrm>
            <a:off x="6684833" y="1547454"/>
            <a:ext cx="4395820" cy="5091150"/>
          </a:xfrm>
          <a:prstGeom prst="rect">
            <a:avLst/>
          </a:prstGeom>
        </p:spPr>
      </p:pic>
    </p:spTree>
    <p:extLst>
      <p:ext uri="{BB962C8B-B14F-4D97-AF65-F5344CB8AC3E}">
        <p14:creationId xmlns:p14="http://schemas.microsoft.com/office/powerpoint/2010/main" val="167209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507410" y="410051"/>
            <a:ext cx="2832525" cy="537882"/>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Windows Logs</a:t>
            </a:r>
            <a:endParaRPr lang="zh-CN" altLang="en-US" b="1" dirty="0">
              <a:latin typeface="微软雅黑" panose="020B0503020204020204" pitchFamily="34" charset="-122"/>
              <a:ea typeface="微软雅黑" panose="020B0503020204020204" pitchFamily="34" charset="-122"/>
            </a:endParaRPr>
          </a:p>
        </p:txBody>
      </p:sp>
      <p:sp>
        <p:nvSpPr>
          <p:cNvPr id="42" name="矩形 41"/>
          <p:cNvSpPr/>
          <p:nvPr/>
        </p:nvSpPr>
        <p:spPr>
          <a:xfrm>
            <a:off x="6420601" y="1036607"/>
            <a:ext cx="5292763" cy="830997"/>
          </a:xfrm>
          <a:prstGeom prst="rect">
            <a:avLst/>
          </a:prstGeom>
        </p:spPr>
        <p:txBody>
          <a:bodyPr wrap="square">
            <a:spAutoFit/>
          </a:bodyPr>
          <a:lstStyle/>
          <a:p>
            <a:pPr lvl="0" algn="just"/>
            <a:r>
              <a:rPr lang="en-US" altLang="zh-HK" sz="1600" dirty="0">
                <a:solidFill>
                  <a:schemeClr val="bg1"/>
                </a:solidFill>
                <a:latin typeface="方正悠黑简体" panose="00000500000000000000" pitchFamily="2" charset="-122"/>
                <a:ea typeface="方正悠黑简体" panose="00000500000000000000" pitchFamily="2" charset="-122"/>
              </a:rPr>
              <a:t>Records events generated by operating system components, including crashes of drivers, system components, and applications, and data.</a:t>
            </a:r>
            <a:endParaRPr lang="zh-HK" altLang="zh-HK" sz="1600" dirty="0">
              <a:solidFill>
                <a:schemeClr val="bg1"/>
              </a:solidFill>
              <a:latin typeface="方正悠黑简体" panose="00000500000000000000" pitchFamily="2" charset="-122"/>
              <a:ea typeface="方正悠黑简体" panose="00000500000000000000" pitchFamily="2" charset="-122"/>
            </a:endParaRPr>
          </a:p>
        </p:txBody>
      </p:sp>
      <p:sp>
        <p:nvSpPr>
          <p:cNvPr id="43" name="矩形 42"/>
          <p:cNvSpPr/>
          <p:nvPr/>
        </p:nvSpPr>
        <p:spPr>
          <a:xfrm>
            <a:off x="6507404" y="2614583"/>
            <a:ext cx="2832531" cy="537882"/>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Application Logs</a:t>
            </a:r>
            <a:endParaRPr lang="zh-CN" altLang="en-US" sz="1600" b="1" dirty="0">
              <a:latin typeface="微软雅黑" panose="020B0503020204020204" pitchFamily="34" charset="-122"/>
              <a:ea typeface="微软雅黑" panose="020B0503020204020204" pitchFamily="34" charset="-122"/>
            </a:endParaRPr>
          </a:p>
        </p:txBody>
      </p:sp>
      <p:sp>
        <p:nvSpPr>
          <p:cNvPr id="44" name="矩形 43"/>
          <p:cNvSpPr/>
          <p:nvPr/>
        </p:nvSpPr>
        <p:spPr>
          <a:xfrm>
            <a:off x="6420595" y="3282255"/>
            <a:ext cx="5292763" cy="830997"/>
          </a:xfrm>
          <a:prstGeom prst="rect">
            <a:avLst/>
          </a:prstGeom>
        </p:spPr>
        <p:txBody>
          <a:bodyPr wrap="square">
            <a:spAutoFit/>
          </a:bodyPr>
          <a:lstStyle/>
          <a:p>
            <a:pPr lvl="0" algn="just"/>
            <a:r>
              <a:rPr lang="en-US" altLang="zh-HK" sz="1600" dirty="0">
                <a:solidFill>
                  <a:schemeClr val="bg1"/>
                </a:solidFill>
                <a:latin typeface="方正悠黑简体" panose="00000500000000000000" pitchFamily="2" charset="-122"/>
                <a:ea typeface="方正悠黑简体" panose="00000500000000000000" pitchFamily="2" charset="-122"/>
              </a:rPr>
              <a:t>Contains events that are recorded by an application or system program, primarily in terms of program execution.</a:t>
            </a:r>
            <a:endParaRPr lang="zh-HK" altLang="zh-HK" sz="1600" dirty="0">
              <a:solidFill>
                <a:schemeClr val="bg1"/>
              </a:solidFill>
              <a:latin typeface="方正悠黑简体" panose="00000500000000000000" pitchFamily="2" charset="-122"/>
              <a:ea typeface="方正悠黑简体" panose="00000500000000000000" pitchFamily="2" charset="-122"/>
            </a:endParaRPr>
          </a:p>
        </p:txBody>
      </p:sp>
      <p:pic>
        <p:nvPicPr>
          <p:cNvPr id="47" name="图片 46">
            <a:extLst>
              <a:ext uri="{FF2B5EF4-FFF2-40B4-BE49-F238E27FC236}">
                <a16:creationId xmlns:a16="http://schemas.microsoft.com/office/drawing/2014/main" id="{4162A692-2180-4EE4-8583-9E3D228D2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82" y="1663617"/>
            <a:ext cx="1905000" cy="1905000"/>
          </a:xfrm>
          <a:prstGeom prst="rect">
            <a:avLst/>
          </a:prstGeom>
        </p:spPr>
      </p:pic>
      <p:sp>
        <p:nvSpPr>
          <p:cNvPr id="48" name="圆角矩形 25">
            <a:extLst>
              <a:ext uri="{FF2B5EF4-FFF2-40B4-BE49-F238E27FC236}">
                <a16:creationId xmlns:a16="http://schemas.microsoft.com/office/drawing/2014/main" id="{40553EA9-282C-4F3B-91BC-F85CC1A6FF89}"/>
              </a:ext>
            </a:extLst>
          </p:cNvPr>
          <p:cNvSpPr/>
          <p:nvPr/>
        </p:nvSpPr>
        <p:spPr>
          <a:xfrm>
            <a:off x="1205960" y="4170401"/>
            <a:ext cx="3163330" cy="590378"/>
          </a:xfrm>
          <a:prstGeom prst="roundRect">
            <a:avLst>
              <a:gd name="adj" fmla="val 18605"/>
            </a:avLst>
          </a:prstGeom>
          <a:solidFill>
            <a:srgbClr val="FFD966"/>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方正悠黑简体" panose="00000500000000000000" pitchFamily="2" charset="-122"/>
                <a:ea typeface="方正悠黑简体" panose="00000500000000000000" pitchFamily="2" charset="-122"/>
              </a:rPr>
              <a:t>Windows</a:t>
            </a:r>
            <a:endParaRPr lang="zh-CN" altLang="en-US" sz="2800" dirty="0">
              <a:solidFill>
                <a:schemeClr val="tx1"/>
              </a:solidFill>
              <a:latin typeface="方正悠黑简体" panose="00000500000000000000" pitchFamily="2" charset="-122"/>
              <a:ea typeface="方正悠黑简体" panose="00000500000000000000" pitchFamily="2" charset="-122"/>
            </a:endParaRPr>
          </a:p>
        </p:txBody>
      </p:sp>
      <p:sp>
        <p:nvSpPr>
          <p:cNvPr id="49" name="文本框 48">
            <a:extLst>
              <a:ext uri="{FF2B5EF4-FFF2-40B4-BE49-F238E27FC236}">
                <a16:creationId xmlns:a16="http://schemas.microsoft.com/office/drawing/2014/main" id="{4DB95776-BE98-4CDA-BFBF-8AB62982E52C}"/>
              </a:ext>
            </a:extLst>
          </p:cNvPr>
          <p:cNvSpPr txBox="1"/>
          <p:nvPr/>
        </p:nvSpPr>
        <p:spPr>
          <a:xfrm>
            <a:off x="606879" y="32929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Log file types </a:t>
            </a:r>
            <a:endParaRPr lang="zh-CN" altLang="en-US" sz="2400" b="1" dirty="0">
              <a:solidFill>
                <a:schemeClr val="lt1"/>
              </a:solidFill>
            </a:endParaRPr>
          </a:p>
        </p:txBody>
      </p:sp>
      <p:sp>
        <p:nvSpPr>
          <p:cNvPr id="50" name="矩形 49">
            <a:extLst>
              <a:ext uri="{FF2B5EF4-FFF2-40B4-BE49-F238E27FC236}">
                <a16:creationId xmlns:a16="http://schemas.microsoft.com/office/drawing/2014/main" id="{1B9C036B-09E6-4482-B2DA-194887AED3E3}"/>
              </a:ext>
            </a:extLst>
          </p:cNvPr>
          <p:cNvSpPr/>
          <p:nvPr/>
        </p:nvSpPr>
        <p:spPr>
          <a:xfrm>
            <a:off x="6507404" y="4622985"/>
            <a:ext cx="2832531" cy="537882"/>
          </a:xfrm>
          <a:prstGeom prst="rect">
            <a:avLst/>
          </a:prstGeom>
          <a:solidFill>
            <a:srgbClr val="FFB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Security Logs</a:t>
            </a:r>
            <a:endParaRPr lang="zh-CN" altLang="en-US" sz="16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C528728-F6D1-474F-99D0-BEACCAFE9BD2}"/>
              </a:ext>
            </a:extLst>
          </p:cNvPr>
          <p:cNvSpPr/>
          <p:nvPr/>
        </p:nvSpPr>
        <p:spPr>
          <a:xfrm>
            <a:off x="6420595" y="5247620"/>
            <a:ext cx="6096000" cy="1200329"/>
          </a:xfrm>
          <a:prstGeom prst="rect">
            <a:avLst/>
          </a:prstGeom>
        </p:spPr>
        <p:txBody>
          <a:bodyPr>
            <a:spAutoFit/>
          </a:bodyPr>
          <a:lstStyle/>
          <a:p>
            <a:r>
              <a:rPr lang="en-US" altLang="zh-CN" dirty="0">
                <a:solidFill>
                  <a:schemeClr val="bg1"/>
                </a:solidFill>
                <a:latin typeface="Arial" panose="020B0604020202020204" pitchFamily="34" charset="0"/>
              </a:rPr>
              <a:t>Record system security audit events, including various types of login logs, object access logs, process tracking logs, privilege usage, account management, policy changes, system events.</a:t>
            </a:r>
            <a:endParaRPr lang="zh-CN" altLang="en-US" dirty="0">
              <a:solidFill>
                <a:schemeClr val="bg1"/>
              </a:solidFill>
            </a:endParaRPr>
          </a:p>
        </p:txBody>
      </p:sp>
      <p:pic>
        <p:nvPicPr>
          <p:cNvPr id="3" name="图片 2">
            <a:extLst>
              <a:ext uri="{FF2B5EF4-FFF2-40B4-BE49-F238E27FC236}">
                <a16:creationId xmlns:a16="http://schemas.microsoft.com/office/drawing/2014/main" id="{68CDA373-DDC4-4AD1-9B89-8F111D1FA56A}"/>
              </a:ext>
            </a:extLst>
          </p:cNvPr>
          <p:cNvPicPr>
            <a:picLocks noChangeAspect="1"/>
          </p:cNvPicPr>
          <p:nvPr/>
        </p:nvPicPr>
        <p:blipFill rotWithShape="1">
          <a:blip r:embed="rId4"/>
          <a:srcRect t="10808"/>
          <a:stretch/>
        </p:blipFill>
        <p:spPr>
          <a:xfrm>
            <a:off x="6985747" y="1995037"/>
            <a:ext cx="3605239" cy="254867"/>
          </a:xfrm>
          <a:prstGeom prst="rect">
            <a:avLst/>
          </a:prstGeom>
        </p:spPr>
      </p:pic>
      <p:pic>
        <p:nvPicPr>
          <p:cNvPr id="4" name="图片 3">
            <a:extLst>
              <a:ext uri="{FF2B5EF4-FFF2-40B4-BE49-F238E27FC236}">
                <a16:creationId xmlns:a16="http://schemas.microsoft.com/office/drawing/2014/main" id="{359940F1-1EA4-4B80-9A37-69D2259DDDEF}"/>
              </a:ext>
            </a:extLst>
          </p:cNvPr>
          <p:cNvPicPr>
            <a:picLocks noChangeAspect="1"/>
          </p:cNvPicPr>
          <p:nvPr/>
        </p:nvPicPr>
        <p:blipFill>
          <a:blip r:embed="rId5"/>
          <a:stretch>
            <a:fillRect/>
          </a:stretch>
        </p:blipFill>
        <p:spPr>
          <a:xfrm>
            <a:off x="6990273" y="4179033"/>
            <a:ext cx="3995767" cy="290515"/>
          </a:xfrm>
          <a:prstGeom prst="rect">
            <a:avLst/>
          </a:prstGeom>
        </p:spPr>
      </p:pic>
      <p:pic>
        <p:nvPicPr>
          <p:cNvPr id="5" name="图片 4">
            <a:extLst>
              <a:ext uri="{FF2B5EF4-FFF2-40B4-BE49-F238E27FC236}">
                <a16:creationId xmlns:a16="http://schemas.microsoft.com/office/drawing/2014/main" id="{4C3AFA5D-BBCA-402A-82BA-9378F6CE4633}"/>
              </a:ext>
            </a:extLst>
          </p:cNvPr>
          <p:cNvPicPr>
            <a:picLocks noChangeAspect="1"/>
          </p:cNvPicPr>
          <p:nvPr/>
        </p:nvPicPr>
        <p:blipFill>
          <a:blip r:embed="rId6"/>
          <a:stretch>
            <a:fillRect/>
          </a:stretch>
        </p:blipFill>
        <p:spPr>
          <a:xfrm>
            <a:off x="6985747" y="6411036"/>
            <a:ext cx="4162455" cy="242889"/>
          </a:xfrm>
          <a:prstGeom prst="rect">
            <a:avLst/>
          </a:prstGeom>
        </p:spPr>
      </p:pic>
      <p:sp>
        <p:nvSpPr>
          <p:cNvPr id="6" name="矩形 5">
            <a:extLst>
              <a:ext uri="{FF2B5EF4-FFF2-40B4-BE49-F238E27FC236}">
                <a16:creationId xmlns:a16="http://schemas.microsoft.com/office/drawing/2014/main" id="{B6A4BE40-D1BD-4AD9-B615-17A7B2DB897B}"/>
              </a:ext>
            </a:extLst>
          </p:cNvPr>
          <p:cNvSpPr/>
          <p:nvPr/>
        </p:nvSpPr>
        <p:spPr>
          <a:xfrm>
            <a:off x="9607551" y="1933384"/>
            <a:ext cx="920750" cy="3907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048492C3-F7B6-4055-BD15-18439B6E5DD8}"/>
              </a:ext>
            </a:extLst>
          </p:cNvPr>
          <p:cNvSpPr/>
          <p:nvPr/>
        </p:nvSpPr>
        <p:spPr>
          <a:xfrm>
            <a:off x="9639218" y="4100551"/>
            <a:ext cx="1251015" cy="4777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C194A75A-FE3F-4354-87AD-E2AA1334F912}"/>
              </a:ext>
            </a:extLst>
          </p:cNvPr>
          <p:cNvSpPr/>
          <p:nvPr/>
        </p:nvSpPr>
        <p:spPr>
          <a:xfrm>
            <a:off x="9658808" y="6293581"/>
            <a:ext cx="1231425" cy="4310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星形: 五角 6">
            <a:extLst>
              <a:ext uri="{FF2B5EF4-FFF2-40B4-BE49-F238E27FC236}">
                <a16:creationId xmlns:a16="http://schemas.microsoft.com/office/drawing/2014/main" id="{CC072421-68E2-45D9-98D7-0F9E32A066DF}"/>
              </a:ext>
            </a:extLst>
          </p:cNvPr>
          <p:cNvSpPr/>
          <p:nvPr/>
        </p:nvSpPr>
        <p:spPr>
          <a:xfrm>
            <a:off x="5845141" y="4567326"/>
            <a:ext cx="575454" cy="582517"/>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7954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cxnSp>
        <p:nvCxnSpPr>
          <p:cNvPr id="40" name="直接连接符 39"/>
          <p:cNvCxnSpPr/>
          <p:nvPr/>
        </p:nvCxnSpPr>
        <p:spPr>
          <a:xfrm>
            <a:off x="5629648" y="868304"/>
            <a:ext cx="0" cy="5121393"/>
          </a:xfrm>
          <a:prstGeom prst="line">
            <a:avLst/>
          </a:prstGeom>
          <a:ln w="38100">
            <a:solidFill>
              <a:srgbClr val="FFBF0B"/>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181115" y="1014602"/>
            <a:ext cx="5292763"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solidFill>
                  <a:schemeClr val="bg1"/>
                </a:solidFill>
                <a:latin typeface="方正悠黑简体" panose="00000500000000000000" pitchFamily="2" charset="-122"/>
                <a:ea typeface="方正悠黑简体" panose="00000500000000000000" pitchFamily="2" charset="-122"/>
              </a:rPr>
              <a:t>/var/log</a:t>
            </a:r>
            <a:endParaRPr lang="zh-HK" altLang="zh-HK" sz="1600" b="1" dirty="0">
              <a:solidFill>
                <a:schemeClr val="bg1"/>
              </a:solidFill>
              <a:latin typeface="方正悠黑简体" panose="00000500000000000000" pitchFamily="2" charset="-122"/>
              <a:ea typeface="方正悠黑简体" panose="00000500000000000000" pitchFamily="2" charset="-122"/>
            </a:endParaRPr>
          </a:p>
        </p:txBody>
      </p:sp>
      <p:sp>
        <p:nvSpPr>
          <p:cNvPr id="9" name="圆角矩形 24">
            <a:extLst>
              <a:ext uri="{FF2B5EF4-FFF2-40B4-BE49-F238E27FC236}">
                <a16:creationId xmlns:a16="http://schemas.microsoft.com/office/drawing/2014/main" id="{B566DBA5-2F08-49F4-A8D2-AD9AD317CF10}"/>
              </a:ext>
            </a:extLst>
          </p:cNvPr>
          <p:cNvSpPr/>
          <p:nvPr/>
        </p:nvSpPr>
        <p:spPr>
          <a:xfrm>
            <a:off x="1106224" y="4312223"/>
            <a:ext cx="3163330" cy="590378"/>
          </a:xfrm>
          <a:prstGeom prst="roundRect">
            <a:avLst>
              <a:gd name="adj" fmla="val 18605"/>
            </a:avLst>
          </a:prstGeom>
          <a:solidFill>
            <a:schemeClr val="bg1">
              <a:lumMod val="65000"/>
            </a:schemeClr>
          </a:solidFill>
          <a:ln>
            <a:noFill/>
          </a:ln>
          <a:effectLst>
            <a:outerShdw blurRad="63500" dist="38100" dir="2700000" algn="tl"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方正悠黑简体" panose="00000500000000000000" pitchFamily="2" charset="-122"/>
                <a:ea typeface="方正悠黑简体" panose="00000500000000000000" pitchFamily="2" charset="-122"/>
              </a:rPr>
              <a:t>Mac</a:t>
            </a:r>
            <a:endParaRPr lang="zh-CN" altLang="en-US" sz="2800" dirty="0">
              <a:latin typeface="方正悠黑简体" panose="00000500000000000000" pitchFamily="2" charset="-122"/>
              <a:ea typeface="方正悠黑简体" panose="00000500000000000000" pitchFamily="2" charset="-122"/>
            </a:endParaRPr>
          </a:p>
        </p:txBody>
      </p:sp>
      <p:pic>
        <p:nvPicPr>
          <p:cNvPr id="10" name="图片 9">
            <a:extLst>
              <a:ext uri="{FF2B5EF4-FFF2-40B4-BE49-F238E27FC236}">
                <a16:creationId xmlns:a16="http://schemas.microsoft.com/office/drawing/2014/main" id="{25BE3694-07F4-4505-94F6-059908934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318" y="1394676"/>
            <a:ext cx="1905000" cy="1905000"/>
          </a:xfrm>
          <a:prstGeom prst="rect">
            <a:avLst/>
          </a:prstGeom>
        </p:spPr>
      </p:pic>
      <p:sp>
        <p:nvSpPr>
          <p:cNvPr id="13" name="矩形 12">
            <a:extLst>
              <a:ext uri="{FF2B5EF4-FFF2-40B4-BE49-F238E27FC236}">
                <a16:creationId xmlns:a16="http://schemas.microsoft.com/office/drawing/2014/main" id="{E74DCCBD-30DC-4F18-ADC3-AB1DABE508AD}"/>
              </a:ext>
            </a:extLst>
          </p:cNvPr>
          <p:cNvSpPr/>
          <p:nvPr/>
        </p:nvSpPr>
        <p:spPr>
          <a:xfrm>
            <a:off x="6190884" y="2991899"/>
            <a:ext cx="5292763"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solidFill>
                  <a:schemeClr val="bg1"/>
                </a:solidFill>
                <a:latin typeface="方正悠黑简体" panose="00000500000000000000" pitchFamily="2" charset="-122"/>
                <a:ea typeface="方正悠黑简体" panose="00000500000000000000" pitchFamily="2" charset="-122"/>
              </a:rPr>
              <a:t>/Users/</a:t>
            </a:r>
            <a:r>
              <a:rPr lang="en-US" altLang="zh-HK" sz="1600" b="1" dirty="0" err="1">
                <a:solidFill>
                  <a:schemeClr val="bg1"/>
                </a:solidFill>
                <a:latin typeface="方正悠黑简体" panose="00000500000000000000" pitchFamily="2" charset="-122"/>
                <a:ea typeface="方正悠黑简体" panose="00000500000000000000" pitchFamily="2" charset="-122"/>
              </a:rPr>
              <a:t>usrname</a:t>
            </a:r>
            <a:r>
              <a:rPr lang="en-US" altLang="zh-HK" sz="1600" b="1" dirty="0">
                <a:solidFill>
                  <a:schemeClr val="bg1"/>
                </a:solidFill>
                <a:latin typeface="方正悠黑简体" panose="00000500000000000000" pitchFamily="2" charset="-122"/>
                <a:ea typeface="方正悠黑简体" panose="00000500000000000000" pitchFamily="2" charset="-122"/>
              </a:rPr>
              <a:t>/Library/logs</a:t>
            </a:r>
            <a:endParaRPr lang="zh-HK" altLang="zh-HK" sz="1600" b="1" dirty="0">
              <a:solidFill>
                <a:schemeClr val="bg1"/>
              </a:solidFill>
              <a:latin typeface="方正悠黑简体" panose="00000500000000000000" pitchFamily="2" charset="-122"/>
              <a:ea typeface="方正悠黑简体" panose="00000500000000000000" pitchFamily="2" charset="-122"/>
            </a:endParaRPr>
          </a:p>
        </p:txBody>
      </p:sp>
      <p:sp>
        <p:nvSpPr>
          <p:cNvPr id="16" name="矩形 15">
            <a:extLst>
              <a:ext uri="{FF2B5EF4-FFF2-40B4-BE49-F238E27FC236}">
                <a16:creationId xmlns:a16="http://schemas.microsoft.com/office/drawing/2014/main" id="{E0CA52EA-CC1C-47D2-88AE-9D9B70E897BF}"/>
              </a:ext>
            </a:extLst>
          </p:cNvPr>
          <p:cNvSpPr/>
          <p:nvPr/>
        </p:nvSpPr>
        <p:spPr>
          <a:xfrm>
            <a:off x="6190884" y="4902601"/>
            <a:ext cx="5292763" cy="338554"/>
          </a:xfrm>
          <a:prstGeom prst="rect">
            <a:avLst/>
          </a:prstGeom>
        </p:spPr>
        <p:txBody>
          <a:bodyPr wrap="square">
            <a:spAutoFit/>
          </a:bodyPr>
          <a:lstStyle/>
          <a:p>
            <a:pPr marL="285750" lvl="0" indent="-285750" algn="just">
              <a:buFont typeface="Arial" panose="020B0604020202020204" pitchFamily="34" charset="0"/>
              <a:buChar char="•"/>
            </a:pPr>
            <a:r>
              <a:rPr lang="en-US" altLang="zh-HK" sz="1600" b="1" dirty="0">
                <a:solidFill>
                  <a:schemeClr val="bg1"/>
                </a:solidFill>
                <a:latin typeface="方正悠黑简体" panose="00000500000000000000" pitchFamily="2" charset="-122"/>
                <a:ea typeface="方正悠黑简体" panose="00000500000000000000" pitchFamily="2" charset="-122"/>
              </a:rPr>
              <a:t>/</a:t>
            </a:r>
            <a:r>
              <a:rPr lang="en-US" altLang="zh-HK" sz="1600" b="1" dirty="0" err="1">
                <a:solidFill>
                  <a:schemeClr val="bg1"/>
                </a:solidFill>
                <a:latin typeface="方正悠黑简体" panose="00000500000000000000" pitchFamily="2" charset="-122"/>
                <a:ea typeface="方正悠黑简体" panose="00000500000000000000" pitchFamily="2" charset="-122"/>
              </a:rPr>
              <a:t>usr</a:t>
            </a:r>
            <a:r>
              <a:rPr lang="en-US" altLang="zh-HK" sz="1600" b="1" dirty="0">
                <a:solidFill>
                  <a:schemeClr val="bg1"/>
                </a:solidFill>
                <a:latin typeface="方正悠黑简体" panose="00000500000000000000" pitchFamily="2" charset="-122"/>
                <a:ea typeface="方正悠黑简体" panose="00000500000000000000" pitchFamily="2" charset="-122"/>
              </a:rPr>
              <a:t>/bin</a:t>
            </a:r>
            <a:endParaRPr lang="zh-HK" altLang="zh-HK" sz="1600" b="1" dirty="0">
              <a:solidFill>
                <a:schemeClr val="bg1"/>
              </a:solidFill>
              <a:latin typeface="方正悠黑简体" panose="00000500000000000000" pitchFamily="2" charset="-122"/>
              <a:ea typeface="方正悠黑简体" panose="00000500000000000000" pitchFamily="2" charset="-122"/>
            </a:endParaRPr>
          </a:p>
        </p:txBody>
      </p:sp>
      <p:sp>
        <p:nvSpPr>
          <p:cNvPr id="6" name="文本框 5">
            <a:extLst>
              <a:ext uri="{FF2B5EF4-FFF2-40B4-BE49-F238E27FC236}">
                <a16:creationId xmlns:a16="http://schemas.microsoft.com/office/drawing/2014/main" id="{9B37C168-1963-48E1-933F-A0C9A57D9BE4}"/>
              </a:ext>
            </a:extLst>
          </p:cNvPr>
          <p:cNvSpPr txBox="1"/>
          <p:nvPr/>
        </p:nvSpPr>
        <p:spPr>
          <a:xfrm>
            <a:off x="6394084" y="1616844"/>
            <a:ext cx="4559665" cy="646331"/>
          </a:xfrm>
          <a:prstGeom prst="rect">
            <a:avLst/>
          </a:prstGeom>
          <a:noFill/>
        </p:spPr>
        <p:txBody>
          <a:bodyPr wrap="square" rtlCol="0">
            <a:spAutoFit/>
          </a:bodyPr>
          <a:lstStyle/>
          <a:p>
            <a:r>
              <a:rPr lang="en-US" altLang="zh-CN" dirty="0">
                <a:solidFill>
                  <a:schemeClr val="bg1"/>
                </a:solidFill>
              </a:rPr>
              <a:t>Holds the Wi-Fi, kernel, File system repair, System and Installer log files</a:t>
            </a:r>
            <a:endParaRPr lang="zh-CN" altLang="en-US" dirty="0">
              <a:solidFill>
                <a:schemeClr val="bg1"/>
              </a:solidFill>
            </a:endParaRPr>
          </a:p>
        </p:txBody>
      </p:sp>
      <p:sp>
        <p:nvSpPr>
          <p:cNvPr id="18" name="文本框 17">
            <a:extLst>
              <a:ext uri="{FF2B5EF4-FFF2-40B4-BE49-F238E27FC236}">
                <a16:creationId xmlns:a16="http://schemas.microsoft.com/office/drawing/2014/main" id="{E273B164-4D2A-43B9-89D8-3649D4F730FB}"/>
              </a:ext>
            </a:extLst>
          </p:cNvPr>
          <p:cNvSpPr txBox="1"/>
          <p:nvPr/>
        </p:nvSpPr>
        <p:spPr>
          <a:xfrm>
            <a:off x="6394083" y="5343366"/>
            <a:ext cx="4559665" cy="646331"/>
          </a:xfrm>
          <a:prstGeom prst="rect">
            <a:avLst/>
          </a:prstGeom>
          <a:noFill/>
        </p:spPr>
        <p:txBody>
          <a:bodyPr wrap="square" rtlCol="0">
            <a:spAutoFit/>
          </a:bodyPr>
          <a:lstStyle/>
          <a:p>
            <a:r>
              <a:rPr lang="en-US" altLang="zh-CN" dirty="0">
                <a:solidFill>
                  <a:schemeClr val="bg1"/>
                </a:solidFill>
              </a:rPr>
              <a:t>Holds Power management, </a:t>
            </a:r>
            <a:r>
              <a:rPr lang="en-US" altLang="zh-CN" dirty="0" err="1">
                <a:solidFill>
                  <a:schemeClr val="bg1"/>
                </a:solidFill>
              </a:rPr>
              <a:t>IORegistry</a:t>
            </a:r>
            <a:r>
              <a:rPr lang="en-US" altLang="zh-CN" dirty="0">
                <a:solidFill>
                  <a:schemeClr val="bg1"/>
                </a:solidFill>
              </a:rPr>
              <a:t> and NVRAM log files</a:t>
            </a:r>
            <a:endParaRPr lang="zh-CN" altLang="en-US" dirty="0">
              <a:solidFill>
                <a:schemeClr val="bg1"/>
              </a:solidFill>
            </a:endParaRPr>
          </a:p>
        </p:txBody>
      </p:sp>
      <p:sp>
        <p:nvSpPr>
          <p:cNvPr id="19" name="文本框 18">
            <a:extLst>
              <a:ext uri="{FF2B5EF4-FFF2-40B4-BE49-F238E27FC236}">
                <a16:creationId xmlns:a16="http://schemas.microsoft.com/office/drawing/2014/main" id="{7FC0D6E7-1077-4BC5-A2F1-B59A4D7237B4}"/>
              </a:ext>
            </a:extLst>
          </p:cNvPr>
          <p:cNvSpPr txBox="1"/>
          <p:nvPr/>
        </p:nvSpPr>
        <p:spPr>
          <a:xfrm>
            <a:off x="6394082" y="3578752"/>
            <a:ext cx="4559665" cy="646331"/>
          </a:xfrm>
          <a:prstGeom prst="rect">
            <a:avLst/>
          </a:prstGeom>
          <a:noFill/>
        </p:spPr>
        <p:txBody>
          <a:bodyPr wrap="square" rtlCol="0">
            <a:spAutoFit/>
          </a:bodyPr>
          <a:lstStyle/>
          <a:p>
            <a:r>
              <a:rPr lang="en-US" altLang="zh-CN" dirty="0">
                <a:solidFill>
                  <a:schemeClr val="bg1"/>
                </a:solidFill>
              </a:rPr>
              <a:t>Holds User system repair and Copy CD log files</a:t>
            </a:r>
            <a:endParaRPr lang="zh-CN" altLang="en-US" dirty="0">
              <a:solidFill>
                <a:schemeClr val="bg1"/>
              </a:solidFill>
            </a:endParaRPr>
          </a:p>
        </p:txBody>
      </p:sp>
      <p:pic>
        <p:nvPicPr>
          <p:cNvPr id="22" name="图片 21">
            <a:extLst>
              <a:ext uri="{FF2B5EF4-FFF2-40B4-BE49-F238E27FC236}">
                <a16:creationId xmlns:a16="http://schemas.microsoft.com/office/drawing/2014/main" id="{DFBF26E7-34F2-445B-BDCD-5E97159F9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79" y="210198"/>
            <a:ext cx="849081" cy="849081"/>
          </a:xfrm>
          <a:prstGeom prst="rect">
            <a:avLst/>
          </a:prstGeom>
        </p:spPr>
      </p:pic>
      <p:sp>
        <p:nvSpPr>
          <p:cNvPr id="23" name="文本框 22">
            <a:extLst>
              <a:ext uri="{FF2B5EF4-FFF2-40B4-BE49-F238E27FC236}">
                <a16:creationId xmlns:a16="http://schemas.microsoft.com/office/drawing/2014/main" id="{C292BF20-5FC0-45AF-BEBD-905B13BD9148}"/>
              </a:ext>
            </a:extLst>
          </p:cNvPr>
          <p:cNvSpPr txBox="1"/>
          <p:nvPr/>
        </p:nvSpPr>
        <p:spPr>
          <a:xfrm>
            <a:off x="1311729" y="386443"/>
            <a:ext cx="3368214" cy="461665"/>
          </a:xfrm>
          <a:prstGeom prst="rect">
            <a:avLst/>
          </a:prstGeom>
          <a:noFill/>
        </p:spPr>
        <p:txBody>
          <a:bodyPr wrap="square" rtlCol="0">
            <a:spAutoFit/>
          </a:bodyPr>
          <a:lstStyle>
            <a:defPPr>
              <a:defRPr lang="zh-CN"/>
            </a:defPPr>
          </a:lstStyle>
          <a:p>
            <a:r>
              <a:rPr lang="en-US" altLang="zh-CN" sz="2400" b="1" dirty="0">
                <a:solidFill>
                  <a:schemeClr val="lt1"/>
                </a:solidFill>
              </a:rPr>
              <a:t>Locations &amp; Functions</a:t>
            </a:r>
            <a:endParaRPr lang="zh-CN" altLang="en-US" sz="2400" b="1" dirty="0">
              <a:solidFill>
                <a:schemeClr val="lt1"/>
              </a:solidFill>
            </a:endParaRPr>
          </a:p>
        </p:txBody>
      </p:sp>
    </p:spTree>
    <p:extLst>
      <p:ext uri="{BB962C8B-B14F-4D97-AF65-F5344CB8AC3E}">
        <p14:creationId xmlns:p14="http://schemas.microsoft.com/office/powerpoint/2010/main" val="16803205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smtClean="0">
            <a:solidFill>
              <a:schemeClr val="bg1"/>
            </a:solidFill>
            <a:latin typeface="Ebrima" pitchFamily="2" charset="0"/>
            <a:ea typeface="Ebrima" pitchFamily="2" charset="0"/>
            <a:cs typeface="Ebrima" pitchFamily="2" charset="0"/>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1818</Words>
  <Application>Microsoft Office PowerPoint</Application>
  <PresentationFormat>宽屏</PresentationFormat>
  <Paragraphs>175</Paragraphs>
  <Slides>31</Slides>
  <Notes>11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Open Sans</vt:lpstr>
      <vt:lpstr>Showcard Gothic</vt:lpstr>
      <vt:lpstr>等线</vt:lpstr>
      <vt:lpstr>等线 Light</vt:lpstr>
      <vt:lpstr>方正悠黑简体</vt:lpstr>
      <vt:lpstr>微软雅黑</vt:lpstr>
      <vt:lpstr>微软雅黑</vt:lpstr>
      <vt:lpstr>Arial</vt:lpstr>
      <vt:lpstr>Calibri</vt:lpstr>
      <vt:lpstr>Dubai Medium</vt:lpstr>
      <vt:lpstr>Ebrima</vt:lpstr>
      <vt:lpstr>Wingdings</vt:lpstr>
      <vt:lpstr>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Damon</dc:creator>
  <cp:lastModifiedBy>雨峤 李</cp:lastModifiedBy>
  <cp:revision>162</cp:revision>
  <dcterms:created xsi:type="dcterms:W3CDTF">2015-10-28T01:54:34Z</dcterms:created>
  <dcterms:modified xsi:type="dcterms:W3CDTF">2019-12-09T10:30:21Z</dcterms:modified>
</cp:coreProperties>
</file>