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24C16-7780-4A0D-B72A-6EB9DE022A4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756A8-204E-4889-81DD-9FE8AF3B5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1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62AE3-634B-4964-B8F5-B19D1F3E54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8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9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3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5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2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2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8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6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1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F7A8-02BF-4666-B0A6-63C2C6D58DD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A903-D49E-4281-8954-9EDADF02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4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求 </a:t>
            </a:r>
            <a:r>
              <a:rPr lang="en-US" altLang="zh-CN"/>
              <a:t>1</a:t>
            </a:r>
            <a:r>
              <a:rPr lang="zh-CN" altLang="en-US"/>
              <a:t>！</a:t>
            </a:r>
            <a:r>
              <a:rPr lang="en-US" altLang="zh-CN"/>
              <a:t>+2</a:t>
            </a:r>
            <a:r>
              <a:rPr lang="zh-CN" altLang="en-US"/>
              <a:t>！</a:t>
            </a:r>
            <a:r>
              <a:rPr lang="en-US" altLang="zh-CN"/>
              <a:t>+3</a:t>
            </a:r>
            <a:r>
              <a:rPr lang="zh-CN" altLang="en-US"/>
              <a:t>！</a:t>
            </a:r>
            <a:r>
              <a:rPr lang="en-US" altLang="zh-CN"/>
              <a:t>+…+n</a:t>
            </a:r>
            <a:r>
              <a:rPr lang="zh-CN" altLang="en-US"/>
              <a:t>！</a:t>
            </a:r>
          </a:p>
          <a:p>
            <a:pPr eaLnBrk="1" hangingPunct="1"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为整数，且</a:t>
            </a:r>
            <a:r>
              <a:rPr lang="en-US" altLang="zh-CN"/>
              <a:t>0&lt;n&lt;50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4102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第一种方法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sum=0, n=1;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err="1"/>
              <a:t>cin</a:t>
            </a:r>
            <a:r>
              <a:rPr lang="en-US" altLang="zh-CN" sz="2800" dirty="0"/>
              <a:t>&gt;&gt;n;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for(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i=1;i&lt;=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t=1;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   for(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j=1;j&lt;=</a:t>
            </a:r>
            <a:r>
              <a:rPr lang="en-US" altLang="zh-CN" sz="2800" dirty="0" err="1"/>
              <a:t>i;j</a:t>
            </a:r>
            <a:r>
              <a:rPr lang="en-US" altLang="zh-CN" sz="2800" dirty="0"/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       t=t*j;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  sum+=t;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err="1"/>
              <a:t>cout</a:t>
            </a:r>
            <a:r>
              <a:rPr lang="en-US" altLang="zh-CN" sz="2800" dirty="0"/>
              <a:t>&lt;&lt;sum;</a:t>
            </a:r>
          </a:p>
        </p:txBody>
      </p:sp>
    </p:spTree>
    <p:extLst>
      <p:ext uri="{BB962C8B-B14F-4D97-AF65-F5344CB8AC3E}">
        <p14:creationId xmlns:p14="http://schemas.microsoft.com/office/powerpoint/2010/main" val="2919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3200">
                <a:solidFill>
                  <a:schemeClr val="tx1"/>
                </a:solidFill>
              </a:rPr>
              <a:t>第二种方法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8229600" cy="5135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zh-CN" altLang="en-US" sz="2800" b="1" dirty="0"/>
              <a:t>第</a:t>
            </a:r>
            <a:r>
              <a:rPr kumimoji="1" lang="en-US" altLang="zh-CN" sz="2800" b="1" dirty="0"/>
              <a:t>i</a:t>
            </a:r>
            <a:r>
              <a:rPr kumimoji="1" lang="zh-CN" altLang="en-US" sz="2800" b="1" dirty="0"/>
              <a:t>项</a:t>
            </a:r>
            <a:r>
              <a:rPr kumimoji="1" lang="en-US" altLang="zh-CN" sz="2800" b="1" dirty="0" err="1"/>
              <a:t>ti</a:t>
            </a:r>
            <a:r>
              <a:rPr kumimoji="1" lang="zh-CN" altLang="en-US" sz="2800" b="1" dirty="0"/>
              <a:t>与第</a:t>
            </a:r>
            <a:r>
              <a:rPr kumimoji="1" lang="en-US" altLang="zh-CN" sz="2800" b="1" dirty="0"/>
              <a:t>i-1</a:t>
            </a:r>
            <a:r>
              <a:rPr kumimoji="1" lang="zh-CN" altLang="en-US" sz="2800" b="1" dirty="0"/>
              <a:t>项 </a:t>
            </a:r>
            <a:r>
              <a:rPr kumimoji="1" lang="en-US" altLang="zh-CN" sz="2800" b="1" dirty="0"/>
              <a:t>ti-1</a:t>
            </a:r>
            <a:r>
              <a:rPr kumimoji="1" lang="zh-CN" altLang="en-US" sz="2800" b="1" dirty="0"/>
              <a:t>之间存在如下关系：	</a:t>
            </a:r>
            <a:r>
              <a:rPr kumimoji="1" lang="en-US" altLang="en-US" sz="2800" dirty="0"/>
              <a:t>  </a:t>
            </a:r>
            <a:r>
              <a:rPr kumimoji="1" lang="en-US" altLang="zh-CN" sz="2800" dirty="0" err="1"/>
              <a:t>t</a:t>
            </a:r>
            <a:r>
              <a:rPr kumimoji="1" lang="en-US" altLang="zh-CN" sz="1600" dirty="0" err="1"/>
              <a:t>i</a:t>
            </a:r>
            <a:r>
              <a:rPr kumimoji="1" lang="en-US" altLang="zh-CN" sz="2800" dirty="0"/>
              <a:t>=t </a:t>
            </a:r>
            <a:r>
              <a:rPr kumimoji="1" lang="en-US" altLang="zh-CN" sz="1400" dirty="0"/>
              <a:t>i-1</a:t>
            </a:r>
            <a:r>
              <a:rPr kumimoji="1" lang="en-US" altLang="zh-CN" sz="2800" dirty="0"/>
              <a:t>*I</a:t>
            </a:r>
            <a:endParaRPr kumimoji="1"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sum=0, t=1,n=0;</a:t>
            </a:r>
          </a:p>
          <a:p>
            <a:pPr eaLnBrk="1" hangingPunct="1">
              <a:buFontTx/>
              <a:buNone/>
            </a:pPr>
            <a:r>
              <a:rPr lang="en-US" altLang="zh-CN" sz="2800" dirty="0" err="1"/>
              <a:t>cin</a:t>
            </a:r>
            <a:r>
              <a:rPr lang="en-US" altLang="zh-CN" sz="2800" dirty="0"/>
              <a:t>&gt;&gt;n;</a:t>
            </a:r>
          </a:p>
          <a:p>
            <a:pPr>
              <a:buNone/>
            </a:pPr>
            <a:r>
              <a:rPr lang="en-US" altLang="zh-CN" sz="2800" b="1" dirty="0"/>
              <a:t>for</a:t>
            </a:r>
            <a:r>
              <a:rPr lang="en-US" altLang="zh-CN" sz="2800" dirty="0"/>
              <a:t>(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i=1;i&lt;=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 {</a:t>
            </a:r>
          </a:p>
          <a:p>
            <a:pPr>
              <a:buNone/>
            </a:pPr>
            <a:r>
              <a:rPr lang="en-US" altLang="zh-CN" sz="2800" dirty="0"/>
              <a:t>	 sum+=t; t=t*(i+1);</a:t>
            </a:r>
          </a:p>
          <a:p>
            <a:pPr>
              <a:buNone/>
            </a:pPr>
            <a:r>
              <a:rPr lang="en-US" altLang="zh-CN" sz="2800" dirty="0"/>
              <a:t> }</a:t>
            </a:r>
          </a:p>
          <a:p>
            <a:pPr>
              <a:buNone/>
            </a:pPr>
            <a:r>
              <a:rPr lang="en-US" altLang="zh-CN" sz="2800" dirty="0"/>
              <a:t>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&lt;&lt;sum;</a:t>
            </a:r>
          </a:p>
        </p:txBody>
      </p:sp>
    </p:spTree>
    <p:extLst>
      <p:ext uri="{BB962C8B-B14F-4D97-AF65-F5344CB8AC3E}">
        <p14:creationId xmlns:p14="http://schemas.microsoft.com/office/powerpoint/2010/main" val="269158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已经有函数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  long </a:t>
            </a:r>
            <a:r>
              <a:rPr lang="en-US" altLang="zh-CN" dirty="0" err="1"/>
              <a:t>fac</a:t>
            </a:r>
            <a:r>
              <a:rPr lang="en-US" altLang="zh-CN" dirty="0"/>
              <a:t>( long n);//n!</a:t>
            </a:r>
          </a:p>
          <a:p>
            <a:pPr marL="0" indent="0">
              <a:buFontTx/>
              <a:buNone/>
              <a:defRPr/>
            </a:pPr>
            <a:r>
              <a:rPr lang="en-US" altLang="zh-CN" dirty="0"/>
              <a:t>G(n)=G(n-1)+f(n);</a:t>
            </a:r>
          </a:p>
          <a:p>
            <a:pPr marL="0" indent="0">
              <a:buFontTx/>
              <a:buNone/>
              <a:defRPr/>
            </a:pPr>
            <a:r>
              <a:rPr lang="en-US" altLang="zh-CN" dirty="0"/>
              <a:t>Base case:</a:t>
            </a:r>
          </a:p>
          <a:p>
            <a:pPr marL="0" indent="0">
              <a:buFontTx/>
              <a:buNone/>
              <a:defRPr/>
            </a:pPr>
            <a:r>
              <a:rPr lang="en-US" altLang="zh-CN" dirty="0"/>
              <a:t>    G(0)=1;      </a:t>
            </a:r>
          </a:p>
          <a:p>
            <a:pPr marL="0" indent="0">
              <a:buFontTx/>
              <a:buNone/>
              <a:defRPr/>
            </a:pPr>
            <a:r>
              <a:rPr lang="en-US" altLang="zh-CN" dirty="0"/>
              <a:t>   </a:t>
            </a:r>
          </a:p>
          <a:p>
            <a:pPr marL="0" indent="0">
              <a:buFontTx/>
              <a:buNone/>
              <a:defRPr/>
            </a:pPr>
            <a:r>
              <a:rPr lang="en-US" altLang="zh-CN" dirty="0"/>
              <a:t>G(1)=G(0)+f(1)=2;</a:t>
            </a: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72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long G(long n){</a:t>
            </a:r>
          </a:p>
          <a:p>
            <a:pPr marL="0" indent="0">
              <a:buFontTx/>
              <a:buNone/>
            </a:pPr>
            <a:r>
              <a:rPr lang="en-US" altLang="zh-CN"/>
              <a:t>    if(n==0)</a:t>
            </a:r>
          </a:p>
          <a:p>
            <a:pPr marL="0" indent="0">
              <a:buFontTx/>
              <a:buNone/>
            </a:pPr>
            <a:r>
              <a:rPr lang="en-US" altLang="zh-CN"/>
              <a:t>	return 1;</a:t>
            </a:r>
          </a:p>
          <a:p>
            <a:pPr marL="0" indent="0">
              <a:buFontTx/>
              <a:buNone/>
            </a:pPr>
            <a:r>
              <a:rPr lang="en-US" altLang="zh-CN"/>
              <a:t>   else </a:t>
            </a:r>
          </a:p>
          <a:p>
            <a:pPr marL="0" indent="0">
              <a:buFontTx/>
              <a:buNone/>
            </a:pPr>
            <a:r>
              <a:rPr lang="en-US" altLang="zh-CN"/>
              <a:t>        return </a:t>
            </a:r>
            <a:r>
              <a:rPr lang="zh-CN" altLang="en-US"/>
              <a:t> </a:t>
            </a:r>
            <a:r>
              <a:rPr lang="en-US" altLang="zh-CN"/>
              <a:t>(G(n-1)+ fac(n));</a:t>
            </a:r>
          </a:p>
          <a:p>
            <a:pPr marL="0" indent="0">
              <a:buFontTx/>
              <a:buNone/>
            </a:pPr>
            <a:r>
              <a:rPr lang="en-US" altLang="zh-CN"/>
              <a:t>}</a:t>
            </a:r>
          </a:p>
          <a:p>
            <a:pPr marL="0" indent="0">
              <a:buFontTx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1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323850" y="1341438"/>
            <a:ext cx="8443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30000"/>
              </a:spcBef>
            </a:pPr>
            <a:endParaRPr lang="en-US" altLang="zh-CN" sz="3600" b="1">
              <a:solidFill>
                <a:srgbClr val="99FFCC"/>
              </a:solidFill>
            </a:endParaRPr>
          </a:p>
          <a:p>
            <a:pPr marL="342900" indent="-342900" algn="just">
              <a:spcBef>
                <a:spcPct val="30000"/>
              </a:spcBef>
            </a:pPr>
            <a:r>
              <a:rPr lang="en-US" altLang="zh-CN" sz="3400" b="1"/>
              <a:t>1. </a:t>
            </a:r>
            <a:r>
              <a:rPr lang="zh-CN" altLang="en-US" sz="3400" b="1"/>
              <a:t>求</a:t>
            </a:r>
            <a:r>
              <a:rPr lang="en-US" altLang="zh-CN" sz="3400" b="1"/>
              <a:t>100</a:t>
            </a:r>
            <a:r>
              <a:rPr lang="zh-CN" altLang="en-US" sz="3400" b="1">
                <a:latin typeface="宋体" charset="-122"/>
              </a:rPr>
              <a:t>个学生的平均成绩，并统计高于平均分的人数</a:t>
            </a:r>
            <a:r>
              <a:rPr lang="zh-CN" altLang="en-US" sz="3400" b="1"/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187734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042988" y="549275"/>
            <a:ext cx="6769100" cy="52768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rgbClr val="000000"/>
                </a:solidFill>
              </a:rPr>
              <a:t>用数组来实现：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int k=0;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float s[100],  ave,  sum=0;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for(i=0;i&lt;100;i++){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       cin&gt;&gt;s[i];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       sum=sum+s[i];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  ave=sum/100;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  for(i=0;i&lt;100;i++)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      if(s[i]&gt;ave)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           k++;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   cout&lt;&lt;“</a:t>
            </a:r>
            <a:r>
              <a:rPr lang="zh-CN" altLang="en-US" sz="2400" b="1">
                <a:solidFill>
                  <a:srgbClr val="000000"/>
                </a:solidFill>
              </a:rPr>
              <a:t>高于平均成绩的人数为：”</a:t>
            </a:r>
            <a:r>
              <a:rPr lang="en-US" altLang="zh-CN" sz="2400" b="1">
                <a:solidFill>
                  <a:srgbClr val="000000"/>
                </a:solidFill>
              </a:rPr>
              <a:t>&lt;&lt;k;  </a:t>
            </a:r>
          </a:p>
        </p:txBody>
      </p:sp>
    </p:spTree>
    <p:extLst>
      <p:ext uri="{BB962C8B-B14F-4D97-AF65-F5344CB8AC3E}">
        <p14:creationId xmlns:p14="http://schemas.microsoft.com/office/powerpoint/2010/main" val="16303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0" y="990600"/>
            <a:ext cx="9144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宋体" charset="-122"/>
                <a:cs typeface="Times New Roman" pitchFamily="18" charset="0"/>
              </a:rPr>
              <a:t>2.   </a:t>
            </a:r>
            <a:r>
              <a:rPr lang="zh-CN" altLang="en-US" sz="3600" b="1">
                <a:latin typeface="宋体" charset="-122"/>
                <a:cs typeface="Times New Roman" pitchFamily="18" charset="0"/>
              </a:rPr>
              <a:t>输入两个矩阵</a:t>
            </a:r>
            <a:r>
              <a:rPr lang="en-US" altLang="zh-CN" sz="3600" b="1">
                <a:latin typeface="宋体" charset="-122"/>
                <a:cs typeface="Times New Roman" pitchFamily="18" charset="0"/>
              </a:rPr>
              <a:t>A</a:t>
            </a:r>
            <a:r>
              <a:rPr lang="zh-CN" altLang="en-US" sz="3600" b="1">
                <a:latin typeface="宋体" charset="-122"/>
                <a:cs typeface="Times New Roman" pitchFamily="18" charset="0"/>
              </a:rPr>
              <a:t>、</a:t>
            </a:r>
            <a:r>
              <a:rPr lang="en-US" altLang="zh-CN" sz="3600" b="1">
                <a:latin typeface="宋体" charset="-122"/>
                <a:cs typeface="Times New Roman" pitchFamily="18" charset="0"/>
              </a:rPr>
              <a:t>B</a:t>
            </a:r>
            <a:r>
              <a:rPr lang="zh-CN" altLang="en-US" sz="3600" b="1">
                <a:latin typeface="宋体" charset="-122"/>
                <a:cs typeface="Times New Roman" pitchFamily="18" charset="0"/>
              </a:rPr>
              <a:t>的值，求</a:t>
            </a:r>
            <a:r>
              <a:rPr lang="en-US" altLang="zh-CN" sz="3600" b="1">
                <a:latin typeface="宋体" charset="-122"/>
                <a:cs typeface="Times New Roman" pitchFamily="18" charset="0"/>
              </a:rPr>
              <a:t>C=A+B </a:t>
            </a:r>
            <a:r>
              <a:rPr lang="zh-CN" altLang="en-US" sz="3600" b="1">
                <a:latin typeface="宋体" charset="-122"/>
                <a:cs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>
                <a:latin typeface="宋体" charset="-122"/>
              </a:rPr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591466"/>
              </p:ext>
            </p:extLst>
          </p:nvPr>
        </p:nvGraphicFramePr>
        <p:xfrm>
          <a:off x="1075184" y="2455863"/>
          <a:ext cx="3170238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1092200" imgH="457200" progId="Equation.3">
                  <p:embed/>
                </p:oleObj>
              </mc:Choice>
              <mc:Fallback>
                <p:oleObj name="公式" r:id="rId3" imgW="109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184" y="2455863"/>
                        <a:ext cx="3170238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76544"/>
              </p:ext>
            </p:extLst>
          </p:nvPr>
        </p:nvGraphicFramePr>
        <p:xfrm>
          <a:off x="4427984" y="2455863"/>
          <a:ext cx="3313113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1168400" imgH="457200" progId="Equation.3">
                  <p:embed/>
                </p:oleObj>
              </mc:Choice>
              <mc:Fallback>
                <p:oleObj r:id="rId5" imgW="116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455863"/>
                        <a:ext cx="3313113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79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0" y="3092450"/>
            <a:ext cx="9144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latin typeface="宋体" charset="-122"/>
                <a:cs typeface="Times New Roman" pitchFamily="18" charset="0"/>
              </a:rPr>
              <a:t>  </a:t>
            </a:r>
          </a:p>
          <a:p>
            <a:pPr eaLnBrk="0" hangingPunct="0"/>
            <a:endParaRPr lang="en-US" altLang="zh-CN" sz="2400"/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0" y="2205038"/>
            <a:ext cx="83058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宋体" charset="-122"/>
                <a:cs typeface="Times New Roman" pitchFamily="18" charset="0"/>
              </a:rPr>
              <a:t>分析：</a:t>
            </a:r>
            <a:r>
              <a:rPr lang="en-US" altLang="zh-CN" sz="3200" b="1">
                <a:latin typeface="宋体" charset="-122"/>
              </a:rPr>
              <a:t>A</a:t>
            </a:r>
            <a:r>
              <a:rPr lang="zh-CN" altLang="en-US" sz="3200" b="1">
                <a:latin typeface="宋体" charset="-122"/>
              </a:rPr>
              <a:t>、</a:t>
            </a:r>
            <a:r>
              <a:rPr lang="en-US" altLang="zh-CN" sz="3200" b="1">
                <a:latin typeface="宋体" charset="-122"/>
              </a:rPr>
              <a:t>B</a:t>
            </a:r>
            <a:r>
              <a:rPr lang="zh-CN" altLang="en-US" sz="3200" b="1">
                <a:latin typeface="宋体" charset="-122"/>
              </a:rPr>
              <a:t>矩阵相加，其实质是将两矩阵的对应元素相加。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宋体" charset="-122"/>
              </a:rPr>
              <a:t>      相加的条件是有相同的行、列数。</a:t>
            </a:r>
            <a:r>
              <a:rPr lang="zh-CN" altLang="en-US" sz="32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444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026"/>
          <p:cNvSpPr txBox="1">
            <a:spLocks noChangeArrowheads="1"/>
          </p:cNvSpPr>
          <p:nvPr/>
        </p:nvSpPr>
        <p:spPr bwMode="auto">
          <a:xfrm>
            <a:off x="1066800" y="522288"/>
            <a:ext cx="8077200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 void main()</a:t>
            </a: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{ int a[2][3]={{3,5,7},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                        {12,13,6}};</a:t>
            </a:r>
          </a:p>
          <a:p>
            <a:pPr eaLnBrk="1" hangingPunct="1"/>
            <a:r>
              <a:rPr lang="en-US" altLang="zh-CN" sz="2400" b="1">
                <a:cs typeface="Times New Roman" pitchFamily="18" charset="0"/>
              </a:rPr>
              <a:t> </a:t>
            </a:r>
            <a:r>
              <a:rPr lang="en-US" altLang="zh-CN" b="1"/>
              <a:t>int b[2][3]={{4,8,10},</a:t>
            </a:r>
          </a:p>
          <a:p>
            <a:pPr eaLnBrk="1" hangingPunct="1"/>
            <a:r>
              <a:rPr lang="en-US" altLang="zh-CN" b="1"/>
              <a:t>                        {6,13,16}};</a:t>
            </a:r>
            <a:endParaRPr lang="en-US" altLang="zh-CN" sz="2400" b="1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 int c[2][3],i,j;</a:t>
            </a: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 for ( i = 0; i&lt;2; i++)       //A+B</a:t>
            </a:r>
            <a:r>
              <a:rPr lang="zh-CN" altLang="en-US" sz="2400" b="1">
                <a:cs typeface="Times New Roman" pitchFamily="18" charset="0"/>
              </a:rPr>
              <a:t>矩阵，每个对应元素相加</a:t>
            </a:r>
            <a:endParaRPr lang="zh-CN" altLang="en-US" sz="2400" b="1"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cs typeface="Times New Roman" pitchFamily="18" charset="0"/>
              </a:rPr>
              <a:t>      </a:t>
            </a:r>
            <a:r>
              <a:rPr lang="en-US" altLang="zh-CN" sz="2400" b="1">
                <a:cs typeface="Times New Roman" pitchFamily="18" charset="0"/>
              </a:rPr>
              <a:t>for( j =0; j&lt;3; j++)</a:t>
            </a: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	 c[i][j]=a[i][j]+b[i][j];</a:t>
            </a: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 for ( i = 0; i&lt;2; i++)    </a:t>
            </a: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      {   for( j=0; j&lt;3; j++)</a:t>
            </a: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	   cout&lt;&lt;setw(4)&lt;&lt;c[i][j];</a:t>
            </a: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           cout&lt;&lt;endl;</a:t>
            </a: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       }</a:t>
            </a: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cs typeface="Times New Roman" pitchFamily="18" charset="0"/>
              </a:rPr>
              <a:t> }</a:t>
            </a:r>
          </a:p>
        </p:txBody>
      </p:sp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228600"/>
            <a:ext cx="12682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charset="-122"/>
                <a:cs typeface="Times New Roman" pitchFamily="18" charset="0"/>
              </a:rPr>
              <a:t>程序： </a:t>
            </a:r>
          </a:p>
        </p:txBody>
      </p:sp>
    </p:spTree>
    <p:extLst>
      <p:ext uri="{BB962C8B-B14F-4D97-AF65-F5344CB8AC3E}">
        <p14:creationId xmlns:p14="http://schemas.microsoft.com/office/powerpoint/2010/main" val="258204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0" y="1676400"/>
            <a:ext cx="9144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宋体" pitchFamily="2" charset="-122"/>
              </a:rPr>
              <a:t>						    2a+1  (1&lt;=a&lt;2)</a:t>
            </a:r>
          </a:p>
          <a:p>
            <a:pPr eaLnBrk="1" hangingPunct="1"/>
            <a:r>
              <a:rPr kumimoji="1" lang="en-US" altLang="zh-CN" sz="2800" b="1">
                <a:latin typeface="宋体" pitchFamily="2" charset="-122"/>
              </a:rPr>
              <a:t>a</a:t>
            </a:r>
            <a:r>
              <a:rPr kumimoji="1" lang="zh-CN" altLang="en-US" sz="2800" b="1">
                <a:latin typeface="宋体" pitchFamily="2" charset="-122"/>
              </a:rPr>
              <a:t>为整数，用</a:t>
            </a:r>
            <a:r>
              <a:rPr kumimoji="1" lang="en-US" altLang="zh-CN" sz="2800" b="1">
                <a:latin typeface="宋体" pitchFamily="2" charset="-122"/>
              </a:rPr>
              <a:t>switch</a:t>
            </a:r>
            <a:r>
              <a:rPr kumimoji="1" lang="zh-CN" altLang="en-US" sz="2800" b="1">
                <a:latin typeface="宋体" pitchFamily="2" charset="-122"/>
              </a:rPr>
              <a:t>结构求分段函数</a:t>
            </a:r>
            <a:r>
              <a:rPr kumimoji="1" lang="en-US" altLang="zh-CN" sz="2800" b="1">
                <a:latin typeface="宋体" pitchFamily="2" charset="-122"/>
              </a:rPr>
              <a:t>b=  a</a:t>
            </a:r>
            <a:r>
              <a:rPr kumimoji="1" lang="en-US" altLang="zh-CN" sz="2800" b="1" baseline="30000">
                <a:latin typeface="宋体" pitchFamily="2" charset="-122"/>
              </a:rPr>
              <a:t>2</a:t>
            </a:r>
            <a:r>
              <a:rPr kumimoji="1" lang="en-US" altLang="zh-CN" sz="2800" b="1">
                <a:latin typeface="宋体" pitchFamily="2" charset="-122"/>
              </a:rPr>
              <a:t>-3  (2&lt;=a&lt;4)</a:t>
            </a:r>
          </a:p>
          <a:p>
            <a:pPr eaLnBrk="1" hangingPunct="1"/>
            <a:r>
              <a:rPr kumimoji="1" lang="en-US" altLang="zh-CN" sz="2800" b="1">
                <a:latin typeface="宋体" pitchFamily="2" charset="-122"/>
              </a:rPr>
              <a:t>						     a      </a:t>
            </a:r>
            <a:r>
              <a:rPr kumimoji="1" lang="zh-CN" altLang="en-US" sz="2800" b="1">
                <a:latin typeface="宋体" pitchFamily="2" charset="-122"/>
              </a:rPr>
              <a:t>其它</a:t>
            </a:r>
          </a:p>
          <a:p>
            <a:pPr eaLnBrk="1" hangingPunct="1"/>
            <a:r>
              <a:rPr kumimoji="1" lang="en-US" altLang="zh-CN" sz="2800" b="1">
                <a:latin typeface="宋体" pitchFamily="2" charset="-122"/>
              </a:rPr>
              <a:t>a </a:t>
            </a:r>
            <a:r>
              <a:rPr kumimoji="1" lang="zh-CN" altLang="en-US" sz="2800" b="1">
                <a:latin typeface="宋体" pitchFamily="2" charset="-122"/>
              </a:rPr>
              <a:t>由用户输入，计算结果后输出</a:t>
            </a:r>
            <a:r>
              <a:rPr kumimoji="1" lang="en-US" altLang="zh-CN" sz="2800" b="1">
                <a:latin typeface="宋体" pitchFamily="2" charset="-122"/>
              </a:rPr>
              <a:t>b</a:t>
            </a:r>
            <a:r>
              <a:rPr kumimoji="1" lang="zh-CN" altLang="en-US" sz="2800" b="1">
                <a:latin typeface="宋体" pitchFamily="2" charset="-122"/>
              </a:rPr>
              <a:t>的结果</a:t>
            </a:r>
          </a:p>
          <a:p>
            <a:pPr eaLnBrk="1" hangingPunct="1"/>
            <a:endParaRPr kumimoji="1" lang="zh-CN" altLang="en-US" sz="2800" b="1">
              <a:latin typeface="宋体" pitchFamily="2" charset="-122"/>
            </a:endParaRPr>
          </a:p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宋体" pitchFamily="2" charset="-122"/>
              </a:rPr>
              <a:t>(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如去掉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“</a:t>
            </a:r>
            <a:r>
              <a:rPr kumimoji="1" lang="en-US" altLang="zh-CN" sz="2800" b="1">
                <a:solidFill>
                  <a:srgbClr val="FF3300"/>
                </a:solidFill>
                <a:latin typeface="宋体" pitchFamily="2" charset="-122"/>
              </a:rPr>
              <a:t>a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为整数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”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？</a:t>
            </a:r>
            <a:r>
              <a:rPr kumimoji="1" lang="en-US" altLang="zh-CN" sz="2800" b="1">
                <a:solidFill>
                  <a:srgbClr val="FF33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7172" name="AutoShape 5"/>
          <p:cNvSpPr>
            <a:spLocks/>
          </p:cNvSpPr>
          <p:nvPr/>
        </p:nvSpPr>
        <p:spPr bwMode="auto">
          <a:xfrm>
            <a:off x="6019800" y="19050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7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68313" y="1989138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zh-CN" sz="3200" b="1"/>
              <a:t>3   </a:t>
            </a:r>
            <a:r>
              <a:rPr lang="zh-CN" altLang="en-US" sz="3200" b="1"/>
              <a:t>对</a:t>
            </a:r>
            <a:r>
              <a:rPr lang="en-US" altLang="zh-CN" sz="3200" b="1"/>
              <a:t>3×3</a:t>
            </a:r>
            <a:r>
              <a:rPr lang="zh-CN" altLang="en-US" sz="3200" b="1"/>
              <a:t>方阵，求最大元素的下标。</a:t>
            </a:r>
          </a:p>
        </p:txBody>
      </p:sp>
    </p:spTree>
    <p:extLst>
      <p:ext uri="{BB962C8B-B14F-4D97-AF65-F5344CB8AC3E}">
        <p14:creationId xmlns:p14="http://schemas.microsoft.com/office/powerpoint/2010/main" val="57727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5" name="Text Box 5"/>
          <p:cNvSpPr>
            <a:spLocks noGrp="1" noChangeArrowheads="1"/>
          </p:cNvSpPr>
          <p:nvPr>
            <p:ph type="body" idx="1"/>
          </p:nvPr>
        </p:nvSpPr>
        <p:spPr>
          <a:noFill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max=a[0][0], </a:t>
            </a:r>
            <a:r>
              <a:rPr lang="en-US" altLang="zh-CN" b="1" dirty="0" err="1"/>
              <a:t>imax</a:t>
            </a:r>
            <a:r>
              <a:rPr lang="en-US" altLang="zh-CN" b="1" dirty="0"/>
              <a:t>=0, </a:t>
            </a:r>
            <a:r>
              <a:rPr lang="en-US" altLang="zh-CN" b="1" dirty="0" err="1"/>
              <a:t>jmax</a:t>
            </a:r>
            <a:r>
              <a:rPr lang="en-US" altLang="zh-CN" b="1" dirty="0"/>
              <a:t>=0,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for ( i = 0; i&lt;3; i++)    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for( j=0; j&lt;3; j++)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         if( a[i][j]&gt;max)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         { max=a[i][j];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            </a:t>
            </a:r>
            <a:r>
              <a:rPr lang="en-US" altLang="zh-CN" b="1" dirty="0" err="1"/>
              <a:t>imax</a:t>
            </a:r>
            <a:r>
              <a:rPr lang="en-US" altLang="zh-CN" b="1" dirty="0"/>
              <a:t>=i;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            </a:t>
            </a:r>
            <a:r>
              <a:rPr lang="en-US" altLang="zh-CN" b="1" dirty="0" err="1"/>
              <a:t>jmax</a:t>
            </a:r>
            <a:r>
              <a:rPr lang="en-US" altLang="zh-CN" b="1" dirty="0"/>
              <a:t>=j;}</a:t>
            </a:r>
          </a:p>
        </p:txBody>
      </p:sp>
    </p:spTree>
    <p:extLst>
      <p:ext uri="{BB962C8B-B14F-4D97-AF65-F5344CB8AC3E}">
        <p14:creationId xmlns:p14="http://schemas.microsoft.com/office/powerpoint/2010/main" val="295326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矩阵转置</a:t>
            </a:r>
            <a:r>
              <a:rPr lang="zh-CN" altLang="en-US" sz="2400" b="1"/>
              <a:t> 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宋体" charset="-122"/>
              </a:rPr>
              <a:t>   将矩阵以主对角线为轴线，将元素的行和列位置调换。</a:t>
            </a:r>
            <a:r>
              <a:rPr lang="zh-CN" altLang="en-US" sz="2400" b="1"/>
              <a:t> 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/>
              <a:t>	 </a:t>
            </a:r>
            <a:r>
              <a:rPr lang="zh-CN" altLang="en-US" sz="2400" b="1">
                <a:latin typeface="宋体" charset="-122"/>
              </a:rPr>
              <a:t>对</a:t>
            </a:r>
            <a:r>
              <a:rPr lang="en-US" altLang="zh-CN" sz="2400" b="1">
                <a:latin typeface="宋体" charset="-122"/>
              </a:rPr>
              <a:t>3×3</a:t>
            </a:r>
            <a:r>
              <a:rPr lang="zh-CN" altLang="en-US" sz="2400" b="1">
                <a:latin typeface="宋体" charset="-122"/>
              </a:rPr>
              <a:t>方阵转置</a:t>
            </a:r>
            <a:r>
              <a:rPr lang="zh-CN" altLang="en-US" sz="2400" b="1"/>
              <a:t> 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914400" y="2133600"/>
            <a:ext cx="7162800" cy="1552575"/>
            <a:chOff x="576" y="1968"/>
            <a:chExt cx="4512" cy="978"/>
          </a:xfrm>
        </p:grpSpPr>
        <p:sp>
          <p:nvSpPr>
            <p:cNvPr id="9224" name="Text Box 4"/>
            <p:cNvSpPr txBox="1">
              <a:spLocks noChangeArrowheads="1"/>
            </p:cNvSpPr>
            <p:nvPr/>
          </p:nvSpPr>
          <p:spPr bwMode="auto">
            <a:xfrm>
              <a:off x="576" y="1968"/>
              <a:ext cx="451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        1      2      3		    1     4      7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a =   4      5      6                  a</a:t>
              </a:r>
              <a:r>
                <a:rPr lang="en-US" altLang="zh-CN" sz="2400" baseline="30000"/>
                <a:t>T</a:t>
              </a:r>
              <a:r>
                <a:rPr lang="en-US" altLang="zh-CN" sz="2400"/>
                <a:t>=   2     5      8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        7      8      9		    3     6      9</a:t>
              </a:r>
            </a:p>
          </p:txBody>
        </p:sp>
        <p:sp>
          <p:nvSpPr>
            <p:cNvPr id="9225" name="AutoShape 5"/>
            <p:cNvSpPr>
              <a:spLocks noChangeArrowheads="1"/>
            </p:cNvSpPr>
            <p:nvPr/>
          </p:nvSpPr>
          <p:spPr bwMode="auto">
            <a:xfrm>
              <a:off x="912" y="2016"/>
              <a:ext cx="1104" cy="912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AutoShape 6"/>
            <p:cNvSpPr>
              <a:spLocks noChangeArrowheads="1"/>
            </p:cNvSpPr>
            <p:nvPr/>
          </p:nvSpPr>
          <p:spPr bwMode="auto">
            <a:xfrm>
              <a:off x="3024" y="2016"/>
              <a:ext cx="1104" cy="912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4014788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388620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3871913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41386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8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/>
          <p:cNvSpPr>
            <a:spLocks noChangeArrowheads="1"/>
          </p:cNvSpPr>
          <p:nvPr/>
        </p:nvSpPr>
        <p:spPr bwMode="auto">
          <a:xfrm>
            <a:off x="4014788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3" name="Rectangle 15"/>
          <p:cNvSpPr>
            <a:spLocks noChangeArrowheads="1"/>
          </p:cNvSpPr>
          <p:nvPr/>
        </p:nvSpPr>
        <p:spPr bwMode="auto">
          <a:xfrm>
            <a:off x="3851275" y="29972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4" name="Rectangle 17"/>
          <p:cNvSpPr>
            <a:spLocks noChangeArrowheads="1"/>
          </p:cNvSpPr>
          <p:nvPr/>
        </p:nvSpPr>
        <p:spPr bwMode="auto">
          <a:xfrm>
            <a:off x="3871913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1143000" y="981075"/>
            <a:ext cx="5589588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sz="4000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for ( i = 1; i&lt;3; i++) </a:t>
            </a:r>
          </a:p>
          <a:p>
            <a:pPr>
              <a:spcBef>
                <a:spcPct val="15000"/>
              </a:spcBef>
              <a:defRPr/>
            </a:pPr>
            <a:r>
              <a:rPr lang="en-US" altLang="zh-CN" sz="4000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for( j=0; j&lt;i; j++)</a:t>
            </a:r>
            <a:endParaRPr lang="en-US" altLang="zh-CN" sz="4000" b="1">
              <a:solidFill>
                <a:srgbClr val="00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altLang="zh-CN" sz="4000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 {  t=a[i][j]; </a:t>
            </a:r>
            <a:endParaRPr lang="en-US" altLang="zh-CN" sz="4000" b="1">
              <a:solidFill>
                <a:srgbClr val="00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altLang="zh-CN" sz="4000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     a[i][j]=a[j][i]; </a:t>
            </a:r>
            <a:endParaRPr lang="en-US" altLang="zh-CN" sz="4000" b="1">
              <a:solidFill>
                <a:srgbClr val="00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altLang="zh-CN" sz="4000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     a[j][i]=t;</a:t>
            </a:r>
            <a:endParaRPr lang="en-US" altLang="zh-CN" sz="4000" b="1">
              <a:solidFill>
                <a:srgbClr val="00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altLang="zh-CN" sz="4000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}		</a:t>
            </a:r>
            <a:endParaRPr lang="en-US" altLang="zh-CN" sz="4000" b="1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77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028950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179388" y="1844675"/>
            <a:ext cx="8763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用户分次输入</a:t>
            </a:r>
            <a:r>
              <a:rPr lang="en-US" altLang="zh-CN" b="1"/>
              <a:t>10</a:t>
            </a:r>
            <a:r>
              <a:rPr lang="zh-CN" altLang="en-US" b="1"/>
              <a:t>个整数，程序用数组来存储数据。要求数组始终都是按照从小到达的顺序排列，用户每输入一个数字，就将数据插入到相应的位置。</a:t>
            </a:r>
          </a:p>
        </p:txBody>
      </p:sp>
    </p:spTree>
    <p:extLst>
      <p:ext uri="{BB962C8B-B14F-4D97-AF65-F5344CB8AC3E}">
        <p14:creationId xmlns:p14="http://schemas.microsoft.com/office/powerpoint/2010/main" val="273849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0" y="980728"/>
            <a:ext cx="9036496" cy="409342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902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a[10]={0};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cs typeface="Times New Roman" pitchFamily="18" charset="0"/>
              </a:rPr>
              <a:t>x,i,k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   for(</a:t>
            </a:r>
            <a:r>
              <a:rPr lang="en-US" altLang="zh-CN" sz="2000" b="1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in=0; in&lt;10;in++)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   {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solidFill>
                  <a:srgbClr val="000000"/>
                </a:solidFill>
                <a:cs typeface="Times New Roman" pitchFamily="18" charset="0"/>
              </a:rPr>
              <a:t>cin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&gt;&gt;x;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       for(k=0;k&lt;</a:t>
            </a:r>
            <a:r>
              <a:rPr lang="en-US" altLang="zh-CN" sz="2000" b="1" dirty="0" err="1">
                <a:solidFill>
                  <a:srgbClr val="000000"/>
                </a:solidFill>
                <a:cs typeface="Times New Roman" pitchFamily="18" charset="0"/>
              </a:rPr>
              <a:t>in;k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++)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         if (x&lt;a[k])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           break;    // </a:t>
            </a:r>
            <a:r>
              <a:rPr lang="zh-CN" altLang="en-US" sz="2000" b="1" dirty="0">
                <a:solidFill>
                  <a:srgbClr val="000000"/>
                </a:solidFill>
                <a:cs typeface="Times New Roman" pitchFamily="18" charset="0"/>
              </a:rPr>
              <a:t>找到插入的位置下标为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k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       for(i=8;i&gt;=</a:t>
            </a:r>
            <a:r>
              <a:rPr lang="en-US" altLang="zh-CN" sz="2000" b="1" dirty="0" err="1">
                <a:solidFill>
                  <a:srgbClr val="000000"/>
                </a:solidFill>
                <a:cs typeface="Times New Roman" pitchFamily="18" charset="0"/>
              </a:rPr>
              <a:t>k;i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--)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        a[i + 1] = a[i];  //</a:t>
            </a:r>
            <a:r>
              <a:rPr lang="zh-CN" altLang="en-US" sz="2000" b="1" dirty="0">
                <a:solidFill>
                  <a:srgbClr val="000000"/>
                </a:solidFill>
                <a:cs typeface="Times New Roman" pitchFamily="18" charset="0"/>
              </a:rPr>
              <a:t>从最后元素开始往后移，腾出位置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cs typeface="Times New Roman" pitchFamily="18" charset="0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a[k] = x;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    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}</a:t>
            </a:r>
            <a:r>
              <a:rPr lang="en-US" altLang="zh-CN" sz="1200" b="1" dirty="0">
                <a:solidFill>
                  <a:srgbClr val="000000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8291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304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762000" y="762000"/>
            <a:ext cx="52578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kumimoji="1" lang="en-US" altLang="zh-CN" sz="3000" dirty="0" err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r>
              <a:rPr kumimoji="1" lang="en-US" altLang="zh-CN" sz="3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3000" dirty="0" err="1">
                <a:solidFill>
                  <a:schemeClr val="accent2"/>
                </a:solidFill>
                <a:latin typeface="Times New Roman" pitchFamily="18" charset="0"/>
              </a:rPr>
              <a:t>a,b</a:t>
            </a:r>
            <a:r>
              <a:rPr kumimoji="1" lang="en-US" altLang="zh-CN" sz="3000" dirty="0">
                <a:solidFill>
                  <a:schemeClr val="accent2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3000" dirty="0" err="1">
                <a:solidFill>
                  <a:schemeClr val="accent2"/>
                </a:solidFill>
                <a:latin typeface="Times New Roman" pitchFamily="18" charset="0"/>
              </a:rPr>
              <a:t>cin</a:t>
            </a:r>
            <a:r>
              <a:rPr kumimoji="1" lang="en-US" altLang="zh-CN" sz="3000" dirty="0">
                <a:solidFill>
                  <a:schemeClr val="accent2"/>
                </a:solidFill>
                <a:latin typeface="Times New Roman" pitchFamily="18" charset="0"/>
              </a:rPr>
              <a:t>&gt;&gt;a;</a:t>
            </a:r>
            <a:endParaRPr kumimoji="1" lang="zh-CN" altLang="zh-CN" sz="3000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25000"/>
              </a:spcBef>
            </a:pPr>
            <a:r>
              <a:rPr kumimoji="1" lang="en-US" altLang="zh-CN" sz="3000" dirty="0">
                <a:solidFill>
                  <a:schemeClr val="accent2"/>
                </a:solidFill>
                <a:latin typeface="Times New Roman" pitchFamily="18" charset="0"/>
              </a:rPr>
              <a:t>switch(a)</a:t>
            </a:r>
          </a:p>
          <a:p>
            <a:pPr>
              <a:spcBef>
                <a:spcPct val="25000"/>
              </a:spcBef>
            </a:pPr>
            <a:r>
              <a:rPr kumimoji="1" lang="en-US" altLang="zh-CN" sz="3000" dirty="0">
                <a:solidFill>
                  <a:schemeClr val="accent2"/>
                </a:solidFill>
                <a:latin typeface="Times New Roman" pitchFamily="18" charset="0"/>
              </a:rPr>
              <a:t>{case 1: b=2*a+1;break;</a:t>
            </a:r>
          </a:p>
          <a:p>
            <a:pPr>
              <a:spcBef>
                <a:spcPct val="25000"/>
              </a:spcBef>
            </a:pPr>
            <a:r>
              <a:rPr kumimoji="1" lang="en-US" altLang="zh-CN" sz="3000" dirty="0">
                <a:solidFill>
                  <a:schemeClr val="accent2"/>
                </a:solidFill>
                <a:latin typeface="Times New Roman" pitchFamily="18" charset="0"/>
              </a:rPr>
              <a:t>  case 2: </a:t>
            </a:r>
          </a:p>
          <a:p>
            <a:pPr>
              <a:spcBef>
                <a:spcPct val="25000"/>
              </a:spcBef>
            </a:pPr>
            <a:r>
              <a:rPr kumimoji="1" lang="en-US" altLang="zh-CN" sz="3000" dirty="0">
                <a:solidFill>
                  <a:schemeClr val="accent2"/>
                </a:solidFill>
                <a:latin typeface="Times New Roman" pitchFamily="18" charset="0"/>
              </a:rPr>
              <a:t>  case 3: b=a*a-3;break;</a:t>
            </a:r>
          </a:p>
          <a:p>
            <a:pPr>
              <a:spcBef>
                <a:spcPct val="25000"/>
              </a:spcBef>
            </a:pPr>
            <a:r>
              <a:rPr kumimoji="1" lang="en-US" altLang="zh-CN" sz="3000" dirty="0">
                <a:solidFill>
                  <a:schemeClr val="accent2"/>
                </a:solidFill>
                <a:latin typeface="Times New Roman" pitchFamily="18" charset="0"/>
              </a:rPr>
              <a:t>  default: b=a;</a:t>
            </a:r>
          </a:p>
          <a:p>
            <a:pPr>
              <a:spcBef>
                <a:spcPct val="25000"/>
              </a:spcBef>
            </a:pPr>
            <a:r>
              <a:rPr kumimoji="1" lang="en-US" altLang="zh-CN" sz="3000" dirty="0">
                <a:solidFill>
                  <a:schemeClr val="accent2"/>
                </a:solidFill>
                <a:latin typeface="Times New Roman" pitchFamily="18" charset="0"/>
              </a:rPr>
              <a:t>}</a:t>
            </a:r>
          </a:p>
          <a:p>
            <a:pPr>
              <a:spcBef>
                <a:spcPct val="25000"/>
              </a:spcBef>
            </a:pPr>
            <a:r>
              <a:rPr kumimoji="1" lang="en-US" altLang="zh-CN" sz="3000" dirty="0" err="1">
                <a:solidFill>
                  <a:schemeClr val="accent2"/>
                </a:solidFill>
                <a:latin typeface="Times New Roman" pitchFamily="18" charset="0"/>
              </a:rPr>
              <a:t>cout</a:t>
            </a:r>
            <a:r>
              <a:rPr kumimoji="1" lang="en-US" altLang="zh-CN" sz="3000" dirty="0">
                <a:solidFill>
                  <a:schemeClr val="accent2"/>
                </a:solidFill>
                <a:latin typeface="Times New Roman" pitchFamily="18" charset="0"/>
              </a:rPr>
              <a:t>&lt;&lt;b;</a:t>
            </a:r>
            <a:endParaRPr kumimoji="1" lang="en-US" altLang="zh-CN" sz="2400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6" name="Text Box 10"/>
          <p:cNvSpPr txBox="1">
            <a:spLocks noChangeArrowheads="1"/>
          </p:cNvSpPr>
          <p:nvPr/>
        </p:nvSpPr>
        <p:spPr bwMode="auto">
          <a:xfrm>
            <a:off x="381000" y="61722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宋体" pitchFamily="2" charset="-122"/>
              </a:rPr>
              <a:t>思考：若省去</a:t>
            </a:r>
            <a:r>
              <a:rPr kumimoji="1" lang="en-US" altLang="zh-CN" sz="2400" b="1">
                <a:latin typeface="Times New Roman" pitchFamily="18" charset="0"/>
              </a:rPr>
              <a:t>break</a:t>
            </a:r>
            <a:r>
              <a:rPr kumimoji="1" lang="zh-CN" altLang="en-US" sz="2400" b="1">
                <a:latin typeface="Times New Roman" pitchFamily="18" charset="0"/>
              </a:rPr>
              <a:t>语句</a:t>
            </a:r>
            <a:r>
              <a:rPr kumimoji="1" lang="zh-CN" altLang="en-US" sz="2400" b="1">
                <a:latin typeface="宋体" pitchFamily="2" charset="-122"/>
              </a:rPr>
              <a:t>，情况会怎样？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1784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209800"/>
            <a:ext cx="88924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宋体" pitchFamily="2" charset="-122"/>
              </a:rPr>
              <a:t>						</a:t>
            </a:r>
          </a:p>
          <a:p>
            <a:pPr eaLnBrk="1" hangingPunct="1"/>
            <a:r>
              <a:rPr kumimoji="1" lang="en-US" altLang="zh-CN" sz="2800" b="1" dirty="0">
                <a:latin typeface="宋体" pitchFamily="2" charset="-122"/>
              </a:rPr>
              <a:t>【</a:t>
            </a:r>
            <a:r>
              <a:rPr kumimoji="1" lang="zh-CN" altLang="en-US" sz="2800" b="1" dirty="0">
                <a:latin typeface="宋体" pitchFamily="2" charset="-122"/>
              </a:rPr>
              <a:t>例</a:t>
            </a:r>
            <a:r>
              <a:rPr kumimoji="1" lang="en-US" altLang="zh-CN" sz="2800" b="1" dirty="0">
                <a:latin typeface="宋体" pitchFamily="2" charset="-122"/>
              </a:rPr>
              <a:t>】</a:t>
            </a:r>
            <a:r>
              <a:rPr kumimoji="1" lang="zh-CN" altLang="en-US" sz="2800" b="1" dirty="0">
                <a:latin typeface="宋体" pitchFamily="2" charset="-122"/>
              </a:rPr>
              <a:t>学生成绩是</a:t>
            </a:r>
            <a:r>
              <a:rPr kumimoji="1" lang="zh-CN" altLang="en-US" sz="2800" b="1" dirty="0">
                <a:latin typeface="Times New Roman" pitchFamily="18" charset="0"/>
              </a:rPr>
              <a:t>“</a:t>
            </a:r>
            <a:r>
              <a:rPr kumimoji="1" lang="en-US" altLang="zh-CN" sz="2800" b="1" dirty="0">
                <a:latin typeface="宋体" pitchFamily="2" charset="-122"/>
              </a:rPr>
              <a:t>1~100</a:t>
            </a:r>
            <a:r>
              <a:rPr kumimoji="1" lang="en-US" altLang="zh-CN" sz="2800" b="1" dirty="0">
                <a:latin typeface="Times New Roman" pitchFamily="18" charset="0"/>
              </a:rPr>
              <a:t>”</a:t>
            </a:r>
            <a:r>
              <a:rPr kumimoji="1" lang="zh-CN" altLang="en-US" sz="2800" b="1" dirty="0">
                <a:latin typeface="宋体" pitchFamily="2" charset="-122"/>
              </a:rPr>
              <a:t>分，对百分制以</a:t>
            </a:r>
            <a:r>
              <a:rPr kumimoji="1" lang="en-US" altLang="zh-CN" sz="2800" b="1" dirty="0">
                <a:latin typeface="宋体" pitchFamily="2" charset="-122"/>
              </a:rPr>
              <a:t>5</a:t>
            </a:r>
            <a:r>
              <a:rPr kumimoji="1" lang="zh-CN" altLang="en-US" sz="2800" b="1" dirty="0">
                <a:latin typeface="宋体" pitchFamily="2" charset="-122"/>
              </a:rPr>
              <a:t>级制显示：优</a:t>
            </a:r>
            <a:r>
              <a:rPr kumimoji="1" lang="en-US" altLang="zh-CN" sz="2800" b="1" dirty="0">
                <a:latin typeface="宋体" pitchFamily="2" charset="-122"/>
              </a:rPr>
              <a:t>(90~100)</a:t>
            </a:r>
            <a:r>
              <a:rPr kumimoji="1" lang="zh-CN" altLang="en-US" sz="2800" b="1" dirty="0">
                <a:latin typeface="宋体" pitchFamily="2" charset="-122"/>
              </a:rPr>
              <a:t>、良</a:t>
            </a:r>
            <a:r>
              <a:rPr kumimoji="1" lang="en-US" altLang="zh-CN" sz="2800" b="1" dirty="0">
                <a:latin typeface="宋体" pitchFamily="2" charset="-122"/>
              </a:rPr>
              <a:t>(80~89)</a:t>
            </a:r>
            <a:r>
              <a:rPr kumimoji="1" lang="zh-CN" altLang="en-US" sz="2800" b="1" dirty="0">
                <a:latin typeface="宋体" pitchFamily="2" charset="-122"/>
              </a:rPr>
              <a:t>、中</a:t>
            </a:r>
            <a:r>
              <a:rPr kumimoji="1" lang="en-US" altLang="zh-CN" sz="2800" b="1" dirty="0">
                <a:latin typeface="宋体" pitchFamily="2" charset="-122"/>
              </a:rPr>
              <a:t>(70~79)</a:t>
            </a:r>
            <a:r>
              <a:rPr kumimoji="1" lang="zh-CN" altLang="en-US" sz="2800" b="1" dirty="0">
                <a:latin typeface="宋体" pitchFamily="2" charset="-122"/>
              </a:rPr>
              <a:t>、及格</a:t>
            </a:r>
            <a:r>
              <a:rPr kumimoji="1" lang="en-US" altLang="zh-CN" sz="2800" b="1" dirty="0">
                <a:latin typeface="宋体" pitchFamily="2" charset="-122"/>
              </a:rPr>
              <a:t>(60~69)</a:t>
            </a:r>
            <a:r>
              <a:rPr kumimoji="1" lang="zh-CN" altLang="en-US" sz="2800" b="1" dirty="0">
                <a:latin typeface="宋体" pitchFamily="2" charset="-122"/>
              </a:rPr>
              <a:t>、不及格</a:t>
            </a:r>
            <a:r>
              <a:rPr kumimoji="1" lang="en-US" altLang="zh-CN" sz="2800" b="1" dirty="0">
                <a:latin typeface="宋体" pitchFamily="2" charset="-122"/>
              </a:rPr>
              <a:t>(0~59)</a:t>
            </a:r>
            <a:r>
              <a:rPr kumimoji="1" lang="zh-CN" altLang="en-US" sz="2800" b="1" dirty="0">
                <a:latin typeface="宋体" pitchFamily="2" charset="-122"/>
              </a:rPr>
              <a:t>。</a:t>
            </a:r>
          </a:p>
          <a:p>
            <a:pPr eaLnBrk="1" hangingPunct="1"/>
            <a:endParaRPr kumimoji="1" lang="en-US" altLang="zh-CN" sz="2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10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2984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1143000"/>
            <a:ext cx="5715000" cy="494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kumimoji="1" lang="en-US" altLang="zh-CN" sz="3000">
                <a:solidFill>
                  <a:schemeClr val="accent2"/>
                </a:solidFill>
                <a:latin typeface="Times New Roman" pitchFamily="18" charset="0"/>
              </a:rPr>
              <a:t>float mark;</a:t>
            </a:r>
          </a:p>
          <a:p>
            <a:pPr>
              <a:spcBef>
                <a:spcPct val="10000"/>
              </a:spcBef>
            </a:pPr>
            <a:r>
              <a:rPr kumimoji="1" lang="en-US" altLang="zh-CN" sz="3000">
                <a:solidFill>
                  <a:schemeClr val="accent2"/>
                </a:solidFill>
                <a:latin typeface="Times New Roman" pitchFamily="18" charset="0"/>
              </a:rPr>
              <a:t>cin&gt;&gt;mark;</a:t>
            </a:r>
            <a:r>
              <a:rPr kumimoji="1" lang="zh-CN" altLang="zh-CN" sz="3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endParaRPr kumimoji="1" lang="en-US" altLang="zh-CN" sz="300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switch (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static_cast&lt;int&gt;(</a:t>
            </a: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mark/10)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kumimoji="1" lang="zh-CN" altLang="zh-CN" sz="2400" b="1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	{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 </a:t>
            </a: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case 10:</a:t>
            </a:r>
          </a:p>
          <a:p>
            <a:pPr>
              <a:spcBef>
                <a:spcPct val="10000"/>
              </a:spcBef>
            </a:pP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  </a:t>
            </a: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case 9:   cout&lt;&lt; "优";  break;	</a:t>
            </a:r>
          </a:p>
          <a:p>
            <a:pPr>
              <a:spcBef>
                <a:spcPct val="10000"/>
              </a:spcBef>
            </a:pP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  </a:t>
            </a: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case 8: 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cout&lt;&lt; "良";  break;		</a:t>
            </a:r>
          </a:p>
          <a:p>
            <a:pPr>
              <a:spcBef>
                <a:spcPct val="10000"/>
              </a:spcBef>
            </a:pP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  </a:t>
            </a: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case 7: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 cout&lt;&lt; "中";  break;</a:t>
            </a:r>
          </a:p>
          <a:p>
            <a:pPr>
              <a:spcBef>
                <a:spcPct val="10000"/>
              </a:spcBef>
            </a:pP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  </a:t>
            </a: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case 6:  cout&lt;&lt; "及格";  break;</a:t>
            </a:r>
          </a:p>
          <a:p>
            <a:pPr>
              <a:spcBef>
                <a:spcPct val="10000"/>
              </a:spcBef>
            </a:pP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      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default:   cout&lt;&lt; "不及格"; 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kumimoji="1" lang="zh-CN" altLang="zh-CN" sz="2400" b="1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kumimoji="1" lang="zh-CN" altLang="zh-CN" sz="2400" b="1">
                <a:solidFill>
                  <a:schemeClr val="accent2"/>
                </a:solidFill>
                <a:latin typeface="Times New Roman" pitchFamily="18" charset="0"/>
              </a:rPr>
              <a:t>	}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861050" y="1898650"/>
            <a:ext cx="3816350" cy="3959225"/>
          </a:xfrm>
          <a:prstGeom prst="wedgeRoundRectCallout">
            <a:avLst>
              <a:gd name="adj1" fmla="val -64727"/>
              <a:gd name="adj2" fmla="val -1656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if (mark &gt;= 90) 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cout&lt;&lt; "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优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";	 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else if (mark &gt;=80) 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cout&lt;&lt; "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良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"; 	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else if (mark&gt;=70)  	 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cout&lt;&lt; "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"; 	            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else if (mark&gt;=60)  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cout&lt;&lt; "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及格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";	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else		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cout&lt;&lt; "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不及格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";	</a:t>
            </a:r>
          </a:p>
        </p:txBody>
      </p:sp>
    </p:spTree>
    <p:extLst>
      <p:ext uri="{BB962C8B-B14F-4D97-AF65-F5344CB8AC3E}">
        <p14:creationId xmlns:p14="http://schemas.microsoft.com/office/powerpoint/2010/main" val="1094269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根据输入的字符和希望的行数，输出等腰三角形。例如用户输入</a:t>
            </a:r>
            <a:r>
              <a:rPr lang="en-US" altLang="zh-CN" dirty="0"/>
              <a:t>c 5</a:t>
            </a:r>
            <a:r>
              <a:rPr lang="zh-CN" altLang="en-US" dirty="0"/>
              <a:t>，则输出：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                  </a:t>
            </a:r>
            <a:r>
              <a:rPr lang="en-US" altLang="zh-CN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             ccc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           </a:t>
            </a:r>
            <a:r>
              <a:rPr lang="en-US" altLang="zh-CN" dirty="0" err="1"/>
              <a:t>ccccc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      </a:t>
            </a:r>
            <a:r>
              <a:rPr lang="en-US" altLang="zh-CN" dirty="0" err="1"/>
              <a:t>ccccccc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ccccccccc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04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char 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row;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&gt;&gt;c&gt;&gt;row;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i=1;i&lt;=</a:t>
            </a:r>
            <a:r>
              <a:rPr lang="en-US" altLang="zh-CN" dirty="0" err="1"/>
              <a:t>row;i</a:t>
            </a:r>
            <a:r>
              <a:rPr lang="en-US" altLang="zh-CN" dirty="0"/>
              <a:t>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{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 dirty="0"/>
              <a:t>	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j=1;j&lt;=</a:t>
            </a:r>
            <a:r>
              <a:rPr lang="en-US" altLang="zh-CN" dirty="0" err="1"/>
              <a:t>row-i;j</a:t>
            </a:r>
            <a:r>
              <a:rPr lang="en-US" altLang="zh-CN" dirty="0"/>
              <a:t>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b="1" dirty="0"/>
              <a:t>' '</a:t>
            </a:r>
            <a:r>
              <a:rPr lang="en-US" altLang="zh-CN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	 </a:t>
            </a:r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k=1;k&lt;=2*i-1;k++)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cout</a:t>
            </a:r>
            <a:r>
              <a:rPr lang="en-US" altLang="zh-CN" dirty="0"/>
              <a:t>&lt;&lt;c;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693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对上例修改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输入</a:t>
            </a:r>
            <a:r>
              <a:rPr lang="en-US" altLang="zh-CN"/>
              <a:t>c 4</a:t>
            </a:r>
            <a:r>
              <a:rPr lang="zh-CN" altLang="en-US"/>
              <a:t>，输出：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                      </a:t>
            </a:r>
            <a:r>
              <a:rPr lang="en-US" altLang="zh-CN"/>
              <a:t>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        ccc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      ccccc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    ccccccc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      ccccc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        ccc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          c</a:t>
            </a:r>
          </a:p>
        </p:txBody>
      </p:sp>
    </p:spTree>
    <p:extLst>
      <p:ext uri="{BB962C8B-B14F-4D97-AF65-F5344CB8AC3E}">
        <p14:creationId xmlns:p14="http://schemas.microsoft.com/office/powerpoint/2010/main" val="341140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char 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row;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/>
              <a:t>cin</a:t>
            </a:r>
            <a:r>
              <a:rPr lang="en-US" altLang="zh-CN" sz="2400" dirty="0"/>
              <a:t>&gt;&gt;c&gt;&gt;row;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for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i=1;i&lt;=</a:t>
            </a:r>
            <a:r>
              <a:rPr lang="en-US" altLang="zh-CN" sz="2400" dirty="0" err="1"/>
              <a:t>row;i</a:t>
            </a:r>
            <a:r>
              <a:rPr lang="en-US" altLang="zh-CN" sz="2400" dirty="0"/>
              <a:t>++) {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for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j=1;j&lt;=</a:t>
            </a:r>
            <a:r>
              <a:rPr lang="en-US" altLang="zh-CN" sz="2400" dirty="0" err="1"/>
              <a:t>row-i;j</a:t>
            </a:r>
            <a:r>
              <a:rPr lang="en-US" altLang="zh-CN" sz="2400" dirty="0"/>
              <a:t>++)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b="1" dirty="0"/>
              <a:t>' '</a:t>
            </a:r>
            <a:r>
              <a:rPr lang="en-US" altLang="zh-CN" sz="2400" dirty="0"/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for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k=1;k&lt;=2*i-1;k++)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&lt;&lt;c;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b="1" dirty="0"/>
              <a:t>for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i=1;i&lt;=row-1;i++){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for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j=1;j&lt;=</a:t>
            </a:r>
            <a:r>
              <a:rPr lang="en-US" altLang="zh-CN" sz="2400" dirty="0" err="1"/>
              <a:t>i;j</a:t>
            </a:r>
            <a:r>
              <a:rPr lang="en-US" altLang="zh-CN" sz="2400" dirty="0"/>
              <a:t>++)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b="1" dirty="0"/>
              <a:t>' '</a:t>
            </a:r>
            <a:r>
              <a:rPr lang="en-US" altLang="zh-CN" sz="2400" dirty="0"/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for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k=1;k&lt;=2*row-1-2*</a:t>
            </a:r>
            <a:r>
              <a:rPr lang="en-US" altLang="zh-CN" sz="2400" dirty="0" err="1"/>
              <a:t>i;k</a:t>
            </a:r>
            <a:r>
              <a:rPr lang="en-US" altLang="zh-CN" sz="2400" dirty="0"/>
              <a:t>++)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&lt;&lt;c;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9124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Office PowerPoint</Application>
  <PresentationFormat>全屏显示(4:3)</PresentationFormat>
  <Paragraphs>188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楷体_GB2312</vt:lpstr>
      <vt:lpstr>宋体</vt:lpstr>
      <vt:lpstr>Arial</vt:lpstr>
      <vt:lpstr>Calibri</vt:lpstr>
      <vt:lpstr>Times New Roman</vt:lpstr>
      <vt:lpstr>Office 主题​​</vt:lpstr>
      <vt:lpstr>公式</vt:lpstr>
      <vt:lpstr>Microsoft 公式 3.0</vt:lpstr>
      <vt:lpstr>习题课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对上例修改</vt:lpstr>
      <vt:lpstr>PowerPoint 演示文稿</vt:lpstr>
      <vt:lpstr>PowerPoint 演示文稿</vt:lpstr>
      <vt:lpstr>第一种方法</vt:lpstr>
      <vt:lpstr>第二种方法</vt:lpstr>
      <vt:lpstr>第三种方法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1</dc:title>
  <dc:creator>hp</dc:creator>
  <cp:lastModifiedBy>1254300985@qq.com</cp:lastModifiedBy>
  <cp:revision>1</cp:revision>
  <dcterms:created xsi:type="dcterms:W3CDTF">2017-12-20T03:29:28Z</dcterms:created>
  <dcterms:modified xsi:type="dcterms:W3CDTF">2018-01-05T13:39:10Z</dcterms:modified>
</cp:coreProperties>
</file>