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59" r:id="rId5"/>
    <p:sldId id="260" r:id="rId6"/>
    <p:sldId id="261" r:id="rId7"/>
    <p:sldId id="262" r:id="rId8"/>
    <p:sldId id="263" r:id="rId10"/>
    <p:sldId id="264" r:id="rId11"/>
    <p:sldId id="265" r:id="rId12"/>
    <p:sldId id="266" r:id="rId13"/>
    <p:sldId id="267" r:id="rId14"/>
    <p:sldId id="268" r:id="rId15"/>
    <p:sldId id="328" r:id="rId16"/>
    <p:sldId id="329" r:id="rId17"/>
    <p:sldId id="269" r:id="rId18"/>
    <p:sldId id="270" r:id="rId19"/>
    <p:sldId id="271" r:id="rId20"/>
    <p:sldId id="272" r:id="rId21"/>
    <p:sldId id="273" r:id="rId22"/>
    <p:sldId id="274" r:id="rId23"/>
    <p:sldId id="275" r:id="rId24"/>
    <p:sldId id="276" r:id="rId25"/>
    <p:sldId id="277" r:id="rId26"/>
    <p:sldId id="278" r:id="rId27"/>
    <p:sldId id="279" r:id="rId28"/>
    <p:sldId id="399" r:id="rId29"/>
    <p:sldId id="280" r:id="rId30"/>
    <p:sldId id="281" r:id="rId31"/>
    <p:sldId id="282" r:id="rId32"/>
    <p:sldId id="283" r:id="rId33"/>
    <p:sldId id="284" r:id="rId34"/>
    <p:sldId id="285" r:id="rId35"/>
    <p:sldId id="286" r:id="rId36"/>
    <p:sldId id="287" r:id="rId37"/>
    <p:sldId id="288" r:id="rId38"/>
    <p:sldId id="289" r:id="rId39"/>
    <p:sldId id="293" r:id="rId40"/>
    <p:sldId id="294" r:id="rId41"/>
    <p:sldId id="295" r:id="rId42"/>
    <p:sldId id="296" r:id="rId43"/>
    <p:sldId id="297" r:id="rId44"/>
    <p:sldId id="332" r:id="rId45"/>
    <p:sldId id="333" r:id="rId46"/>
    <p:sldId id="306" r:id="rId47"/>
    <p:sldId id="307" r:id="rId48"/>
    <p:sldId id="308" r:id="rId49"/>
    <p:sldId id="457" r:id="rId50"/>
    <p:sldId id="309" r:id="rId51"/>
    <p:sldId id="310" r:id="rId52"/>
    <p:sldId id="311" r:id="rId53"/>
    <p:sldId id="312" r:id="rId54"/>
    <p:sldId id="313" r:id="rId55"/>
    <p:sldId id="314" r:id="rId56"/>
    <p:sldId id="315" r:id="rId57"/>
    <p:sldId id="316" r:id="rId58"/>
    <p:sldId id="317" r:id="rId59"/>
    <p:sldId id="318" r:id="rId60"/>
    <p:sldId id="319" r:id="rId61"/>
    <p:sldId id="334" r:id="rId62"/>
    <p:sldId id="335" r:id="rId63"/>
    <p:sldId id="336" r:id="rId64"/>
    <p:sldId id="337" r:id="rId65"/>
    <p:sldId id="338" r:id="rId66"/>
    <p:sldId id="345" r:id="rId67"/>
    <p:sldId id="339" r:id="rId68"/>
    <p:sldId id="340" r:id="rId69"/>
    <p:sldId id="341" r:id="rId70"/>
    <p:sldId id="346" r:id="rId71"/>
    <p:sldId id="342" r:id="rId72"/>
    <p:sldId id="343" r:id="rId73"/>
    <p:sldId id="344" r:id="rId74"/>
    <p:sldId id="347" r:id="rId75"/>
    <p:sldId id="348" r:id="rId76"/>
    <p:sldId id="349" r:id="rId77"/>
    <p:sldId id="350" r:id="rId78"/>
    <p:sldId id="351" r:id="rId79"/>
    <p:sldId id="352" r:id="rId80"/>
    <p:sldId id="353" r:id="rId81"/>
    <p:sldId id="354" r:id="rId82"/>
    <p:sldId id="355" r:id="rId83"/>
    <p:sldId id="356" r:id="rId84"/>
    <p:sldId id="357" r:id="rId85"/>
    <p:sldId id="358"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F3F386-D72E-49A5-8C88-904FE36B4F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1E0B4-B65A-4F05-9C26-1C105DD8AC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62AE3-634B-4964-B8F5-B19D1F3E54F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oleObject" Target="../embeddings/oleObject6.bin"/><Relationship Id="rId2" Type="http://schemas.openxmlformats.org/officeDocument/2006/relationships/image" Target="../media/image5.png"/><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baike.baidu.com/albums/29649/29649.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9.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习题</a:t>
            </a:r>
            <a:r>
              <a:rPr lang="zh-CN" altLang="en-US" dirty="0" smtClean="0"/>
              <a:t>课 </a:t>
            </a:r>
            <a:r>
              <a:rPr lang="en-US" altLang="zh-CN" dirty="0" smtClean="0"/>
              <a:t>1</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zh-CN" altLang="zh-CN" smtClean="0"/>
          </a:p>
        </p:txBody>
      </p:sp>
      <p:sp>
        <p:nvSpPr>
          <p:cNvPr id="15363" name="Rectangle 3"/>
          <p:cNvSpPr>
            <a:spLocks noGrp="1" noChangeArrowheads="1"/>
          </p:cNvSpPr>
          <p:nvPr>
            <p:ph type="body" idx="1"/>
          </p:nvPr>
        </p:nvSpPr>
        <p:spPr/>
        <p:txBody>
          <a:bodyPr/>
          <a:lstStyle/>
          <a:p>
            <a:pPr eaLnBrk="1" hangingPunct="1">
              <a:buFontTx/>
              <a:buNone/>
            </a:pPr>
            <a:r>
              <a:rPr lang="zh-CN" altLang="en-US" smtClean="0"/>
              <a:t>求 </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+…+n</a:t>
            </a:r>
            <a:r>
              <a:rPr lang="zh-CN" altLang="en-US" smtClean="0"/>
              <a:t>！</a:t>
            </a:r>
            <a:endParaRPr lang="zh-CN" altLang="en-US" smtClean="0"/>
          </a:p>
          <a:p>
            <a:pPr eaLnBrk="1" hangingPunct="1">
              <a:buFontTx/>
              <a:buNone/>
            </a:pPr>
            <a:r>
              <a:rPr lang="zh-CN" altLang="en-US" smtClean="0"/>
              <a:t>（</a:t>
            </a:r>
            <a:r>
              <a:rPr lang="en-US" altLang="zh-CN" smtClean="0"/>
              <a:t>n</a:t>
            </a:r>
            <a:r>
              <a:rPr lang="zh-CN" altLang="en-US" smtClean="0"/>
              <a:t>为整数，且</a:t>
            </a:r>
            <a:r>
              <a:rPr lang="en-US" altLang="zh-CN" smtClean="0"/>
              <a:t>0&lt;n&lt;50</a:t>
            </a:r>
            <a:r>
              <a:rPr lang="zh-CN" altLang="en-US" smtClean="0"/>
              <a:t>）</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第一种方法</a:t>
            </a:r>
            <a:endParaRPr lang="zh-CN" altLang="en-US" smtClean="0"/>
          </a:p>
        </p:txBody>
      </p:sp>
      <p:sp>
        <p:nvSpPr>
          <p:cNvPr id="16387" name="Rectangle 3"/>
          <p:cNvSpPr>
            <a:spLocks noGrp="1" noChangeArrowheads="1"/>
          </p:cNvSpPr>
          <p:nvPr>
            <p:ph type="body" idx="1"/>
          </p:nvPr>
        </p:nvSpPr>
        <p:spPr/>
        <p:txBody>
          <a:bodyPr/>
          <a:lstStyle/>
          <a:p>
            <a:pPr eaLnBrk="1" hangingPunct="1">
              <a:lnSpc>
                <a:spcPct val="80000"/>
              </a:lnSpc>
              <a:buFontTx/>
              <a:buNone/>
            </a:pPr>
            <a:r>
              <a:rPr lang="en-US" altLang="zh-CN" sz="2800" dirty="0" err="1" smtClean="0"/>
              <a:t>int</a:t>
            </a:r>
            <a:r>
              <a:rPr lang="en-US" altLang="zh-CN" sz="2800" dirty="0" smtClean="0"/>
              <a:t> sum=0, n=1;</a:t>
            </a:r>
            <a:endParaRPr lang="en-US" altLang="zh-CN" sz="2800" dirty="0" smtClean="0"/>
          </a:p>
          <a:p>
            <a:pPr eaLnBrk="1" hangingPunct="1">
              <a:lnSpc>
                <a:spcPct val="80000"/>
              </a:lnSpc>
              <a:buFontTx/>
              <a:buNone/>
            </a:pPr>
            <a:r>
              <a:rPr lang="en-US" altLang="zh-CN" sz="2800" dirty="0" err="1" smtClean="0"/>
              <a:t>cin</a:t>
            </a:r>
            <a:r>
              <a:rPr lang="en-US" altLang="zh-CN" sz="2800" dirty="0" smtClean="0"/>
              <a:t>&gt;&gt;n;</a:t>
            </a:r>
            <a:endParaRPr lang="en-US" altLang="zh-CN" sz="2800" dirty="0" smtClean="0"/>
          </a:p>
          <a:p>
            <a:pPr eaLnBrk="1" hangingPunct="1">
              <a:lnSpc>
                <a:spcPct val="80000"/>
              </a:lnSpc>
              <a:buFontTx/>
              <a:buNone/>
            </a:pPr>
            <a:r>
              <a:rPr lang="en-US" altLang="zh-CN" sz="2800" dirty="0" smtClean="0"/>
              <a:t>for( </a:t>
            </a:r>
            <a:r>
              <a:rPr lang="en-US" altLang="zh-CN" sz="2800" dirty="0" err="1" smtClean="0"/>
              <a:t>int</a:t>
            </a:r>
            <a:r>
              <a:rPr lang="en-US" altLang="zh-CN" sz="2800" dirty="0" smtClean="0"/>
              <a:t> i=1;i&lt;=</a:t>
            </a:r>
            <a:r>
              <a:rPr lang="en-US" altLang="zh-CN" sz="2800" dirty="0" err="1" smtClean="0"/>
              <a:t>n;i</a:t>
            </a:r>
            <a:r>
              <a:rPr lang="en-US" altLang="zh-CN" sz="2800" dirty="0" smtClean="0"/>
              <a:t>++)</a:t>
            </a:r>
            <a:endParaRPr lang="en-US" altLang="zh-CN" sz="2800" dirty="0" smtClean="0"/>
          </a:p>
          <a:p>
            <a:pPr eaLnBrk="1" hangingPunct="1">
              <a:lnSpc>
                <a:spcPct val="80000"/>
              </a:lnSpc>
              <a:buFontTx/>
              <a:buNone/>
            </a:pPr>
            <a:r>
              <a:rPr lang="en-US" altLang="zh-CN" sz="2800" dirty="0" smtClean="0"/>
              <a:t>{</a:t>
            </a:r>
            <a:endParaRPr lang="en-US" altLang="zh-CN" sz="2800" dirty="0" smtClean="0"/>
          </a:p>
          <a:p>
            <a:pPr eaLnBrk="1" hangingPunct="1">
              <a:lnSpc>
                <a:spcPct val="80000"/>
              </a:lnSpc>
              <a:buFontTx/>
              <a:buNone/>
            </a:pPr>
            <a:r>
              <a:rPr lang="en-US" altLang="zh-CN" sz="2800" dirty="0" smtClean="0"/>
              <a:t>    </a:t>
            </a:r>
            <a:r>
              <a:rPr lang="en-US" altLang="zh-CN" sz="2800" dirty="0" err="1" smtClean="0"/>
              <a:t>int</a:t>
            </a:r>
            <a:r>
              <a:rPr lang="en-US" altLang="zh-CN" sz="2800" dirty="0" smtClean="0"/>
              <a:t> t=1;</a:t>
            </a:r>
            <a:endParaRPr lang="en-US" altLang="zh-CN" sz="2800" dirty="0" smtClean="0"/>
          </a:p>
          <a:p>
            <a:pPr eaLnBrk="1" hangingPunct="1">
              <a:lnSpc>
                <a:spcPct val="80000"/>
              </a:lnSpc>
              <a:buFontTx/>
              <a:buNone/>
            </a:pPr>
            <a:r>
              <a:rPr lang="en-US" altLang="zh-CN" sz="2800" dirty="0" smtClean="0"/>
              <a:t>    for( </a:t>
            </a:r>
            <a:r>
              <a:rPr lang="en-US" altLang="zh-CN" sz="2800" dirty="0" err="1" smtClean="0"/>
              <a:t>int</a:t>
            </a:r>
            <a:r>
              <a:rPr lang="en-US" altLang="zh-CN" sz="2800" dirty="0" smtClean="0"/>
              <a:t> j=1;j&lt;=</a:t>
            </a:r>
            <a:r>
              <a:rPr lang="en-US" altLang="zh-CN" sz="2800" dirty="0" err="1" smtClean="0"/>
              <a:t>i;j</a:t>
            </a:r>
            <a:r>
              <a:rPr lang="en-US" altLang="zh-CN" sz="2800" dirty="0" smtClean="0"/>
              <a:t>++)</a:t>
            </a:r>
            <a:endParaRPr lang="en-US" altLang="zh-CN" sz="2800" dirty="0" smtClean="0"/>
          </a:p>
          <a:p>
            <a:pPr eaLnBrk="1" hangingPunct="1">
              <a:lnSpc>
                <a:spcPct val="80000"/>
              </a:lnSpc>
              <a:buFontTx/>
              <a:buNone/>
            </a:pPr>
            <a:r>
              <a:rPr lang="en-US" altLang="zh-CN" sz="2800" dirty="0" smtClean="0"/>
              <a:t>        t=t*j;</a:t>
            </a:r>
            <a:endParaRPr lang="en-US" altLang="zh-CN" sz="2800" dirty="0" smtClean="0"/>
          </a:p>
          <a:p>
            <a:pPr eaLnBrk="1" hangingPunct="1">
              <a:lnSpc>
                <a:spcPct val="80000"/>
              </a:lnSpc>
              <a:buFontTx/>
              <a:buNone/>
            </a:pPr>
            <a:r>
              <a:rPr lang="en-US" altLang="zh-CN" sz="2800" dirty="0" smtClean="0"/>
              <a:t>   sum+=t;</a:t>
            </a:r>
            <a:endParaRPr lang="en-US" altLang="zh-CN" sz="2800" dirty="0" smtClean="0"/>
          </a:p>
          <a:p>
            <a:pPr eaLnBrk="1" hangingPunct="1">
              <a:lnSpc>
                <a:spcPct val="80000"/>
              </a:lnSpc>
              <a:buFontTx/>
              <a:buNone/>
            </a:pPr>
            <a:r>
              <a:rPr lang="en-US" altLang="zh-CN" sz="2800" dirty="0" smtClean="0"/>
              <a:t>}</a:t>
            </a:r>
            <a:endParaRPr lang="en-US" altLang="zh-CN" sz="2800" dirty="0" smtClean="0"/>
          </a:p>
          <a:p>
            <a:pPr eaLnBrk="1" hangingPunct="1">
              <a:lnSpc>
                <a:spcPct val="80000"/>
              </a:lnSpc>
              <a:buFontTx/>
              <a:buNone/>
            </a:pPr>
            <a:r>
              <a:rPr lang="en-US" altLang="zh-CN" sz="2800" dirty="0" err="1" smtClean="0"/>
              <a:t>cout</a:t>
            </a:r>
            <a:r>
              <a:rPr lang="en-US" altLang="zh-CN" sz="2800" dirty="0" smtClean="0"/>
              <a:t>&lt;&lt;sum;</a:t>
            </a:r>
            <a:endParaRPr lang="en-US" altLang="zh-CN"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kumimoji="1" lang="zh-CN" altLang="en-US" sz="3200" smtClean="0">
                <a:solidFill>
                  <a:schemeClr val="tx1"/>
                </a:solidFill>
              </a:rPr>
              <a:t>第二种方法</a:t>
            </a:r>
            <a:endParaRPr kumimoji="1" lang="zh-CN" altLang="en-US" sz="3200" smtClean="0">
              <a:solidFill>
                <a:schemeClr val="tx1"/>
              </a:solidFill>
            </a:endParaRPr>
          </a:p>
        </p:txBody>
      </p:sp>
      <p:sp>
        <p:nvSpPr>
          <p:cNvPr id="17411" name="Rectangle 3"/>
          <p:cNvSpPr>
            <a:spLocks noGrp="1" noChangeArrowheads="1"/>
          </p:cNvSpPr>
          <p:nvPr>
            <p:ph type="body" idx="1"/>
          </p:nvPr>
        </p:nvSpPr>
        <p:spPr>
          <a:xfrm>
            <a:off x="323528" y="1412776"/>
            <a:ext cx="8229600" cy="5135563"/>
          </a:xfrm>
        </p:spPr>
        <p:txBody>
          <a:bodyPr/>
          <a:lstStyle/>
          <a:p>
            <a:pPr eaLnBrk="1" hangingPunct="1">
              <a:buFontTx/>
              <a:buNone/>
            </a:pPr>
            <a:r>
              <a:rPr kumimoji="1" lang="zh-CN" altLang="en-US" sz="2800" b="1" dirty="0" smtClean="0"/>
              <a:t>第</a:t>
            </a:r>
            <a:r>
              <a:rPr kumimoji="1" lang="en-US" altLang="zh-CN" sz="2800" b="1" dirty="0" smtClean="0"/>
              <a:t>i</a:t>
            </a:r>
            <a:r>
              <a:rPr kumimoji="1" lang="zh-CN" altLang="en-US" sz="2800" b="1" dirty="0" smtClean="0"/>
              <a:t>项</a:t>
            </a:r>
            <a:r>
              <a:rPr kumimoji="1" lang="en-US" altLang="zh-CN" sz="2800" b="1" dirty="0" err="1" smtClean="0"/>
              <a:t>ti</a:t>
            </a:r>
            <a:r>
              <a:rPr kumimoji="1" lang="zh-CN" altLang="en-US" sz="2800" b="1" dirty="0" smtClean="0"/>
              <a:t>与第</a:t>
            </a:r>
            <a:r>
              <a:rPr kumimoji="1" lang="en-US" altLang="zh-CN" sz="2800" b="1" dirty="0" smtClean="0"/>
              <a:t>i-1</a:t>
            </a:r>
            <a:r>
              <a:rPr kumimoji="1" lang="zh-CN" altLang="en-US" sz="2800" b="1" dirty="0" smtClean="0"/>
              <a:t>项 </a:t>
            </a:r>
            <a:r>
              <a:rPr kumimoji="1" lang="en-US" altLang="zh-CN" sz="2800" b="1" dirty="0" smtClean="0"/>
              <a:t>ti-1</a:t>
            </a:r>
            <a:r>
              <a:rPr kumimoji="1" lang="zh-CN" altLang="en-US" sz="2800" b="1" dirty="0" smtClean="0"/>
              <a:t>之间存在如下关系：	</a:t>
            </a:r>
            <a:r>
              <a:rPr kumimoji="1" lang="en-US" altLang="en-US" sz="2800" dirty="0" smtClean="0"/>
              <a:t>  </a:t>
            </a:r>
            <a:r>
              <a:rPr kumimoji="1" lang="en-US" altLang="zh-CN" sz="2800" dirty="0" err="1" smtClean="0"/>
              <a:t>t</a:t>
            </a:r>
            <a:r>
              <a:rPr kumimoji="1" lang="en-US" altLang="zh-CN" sz="1600" dirty="0" err="1" smtClean="0"/>
              <a:t>i</a:t>
            </a:r>
            <a:r>
              <a:rPr kumimoji="1" lang="en-US" altLang="zh-CN" sz="2800" dirty="0" smtClean="0"/>
              <a:t>=t </a:t>
            </a:r>
            <a:r>
              <a:rPr kumimoji="1" lang="en-US" altLang="zh-CN" sz="1400" dirty="0" smtClean="0"/>
              <a:t>i-1</a:t>
            </a:r>
            <a:r>
              <a:rPr kumimoji="1" lang="en-US" altLang="zh-CN" sz="2800" dirty="0" smtClean="0"/>
              <a:t>*I</a:t>
            </a:r>
            <a:endParaRPr kumimoji="1" lang="en-US" altLang="zh-CN" sz="2000" dirty="0" smtClean="0"/>
          </a:p>
          <a:p>
            <a:pPr eaLnBrk="1" hangingPunct="1">
              <a:buFontTx/>
              <a:buNone/>
            </a:pPr>
            <a:r>
              <a:rPr lang="en-US" altLang="zh-CN" sz="2800" dirty="0" err="1" smtClean="0"/>
              <a:t>int</a:t>
            </a:r>
            <a:r>
              <a:rPr lang="en-US" altLang="zh-CN" sz="2800" dirty="0" smtClean="0"/>
              <a:t> sum=0, t=1,n=0;</a:t>
            </a:r>
            <a:endParaRPr lang="en-US" altLang="zh-CN" sz="2800" dirty="0" smtClean="0"/>
          </a:p>
          <a:p>
            <a:pPr eaLnBrk="1" hangingPunct="1">
              <a:buFontTx/>
              <a:buNone/>
            </a:pPr>
            <a:r>
              <a:rPr lang="en-US" altLang="zh-CN" sz="2800" dirty="0" err="1" smtClean="0"/>
              <a:t>cin</a:t>
            </a:r>
            <a:r>
              <a:rPr lang="en-US" altLang="zh-CN" sz="2800" dirty="0" smtClean="0"/>
              <a:t>&gt;&gt;n;</a:t>
            </a:r>
            <a:endParaRPr lang="en-US" altLang="zh-CN" sz="2800" dirty="0" smtClean="0"/>
          </a:p>
          <a:p>
            <a:pPr>
              <a:buNone/>
            </a:pPr>
            <a:r>
              <a:rPr lang="en-US" altLang="zh-CN" sz="2800" b="1" dirty="0"/>
              <a:t>for</a:t>
            </a:r>
            <a:r>
              <a:rPr lang="en-US" altLang="zh-CN" sz="2800" dirty="0"/>
              <a:t>( </a:t>
            </a:r>
            <a:r>
              <a:rPr lang="en-US" altLang="zh-CN" sz="2800" b="1" dirty="0" err="1"/>
              <a:t>int</a:t>
            </a:r>
            <a:r>
              <a:rPr lang="en-US" altLang="zh-CN" sz="2800" dirty="0"/>
              <a:t> i=1;i&lt;=</a:t>
            </a:r>
            <a:r>
              <a:rPr lang="en-US" altLang="zh-CN" sz="2800" dirty="0" err="1"/>
              <a:t>n;i</a:t>
            </a:r>
            <a:r>
              <a:rPr lang="en-US" altLang="zh-CN" sz="2800" dirty="0"/>
              <a:t>++) </a:t>
            </a:r>
            <a:r>
              <a:rPr lang="en-US" altLang="zh-CN" sz="2800" dirty="0" smtClean="0"/>
              <a:t>{</a:t>
            </a:r>
            <a:endParaRPr lang="en-US" altLang="zh-CN" sz="2800" dirty="0" smtClean="0"/>
          </a:p>
          <a:p>
            <a:pPr>
              <a:buNone/>
            </a:pPr>
            <a:r>
              <a:rPr lang="en-US" altLang="zh-CN" sz="2800" dirty="0"/>
              <a:t>	</a:t>
            </a:r>
            <a:r>
              <a:rPr lang="en-US" altLang="zh-CN" sz="2800" dirty="0" smtClean="0"/>
              <a:t> </a:t>
            </a:r>
            <a:r>
              <a:rPr lang="en-US" altLang="zh-CN" sz="2800" dirty="0"/>
              <a:t>sum+=t; t=t*(i+1</a:t>
            </a:r>
            <a:r>
              <a:rPr lang="en-US" altLang="zh-CN" sz="2800" dirty="0" smtClean="0"/>
              <a:t>);</a:t>
            </a:r>
            <a:endParaRPr lang="en-US" altLang="zh-CN" sz="2800" dirty="0" smtClean="0"/>
          </a:p>
          <a:p>
            <a:pPr>
              <a:buNone/>
            </a:pPr>
            <a:r>
              <a:rPr lang="en-US" altLang="zh-CN" sz="2800" dirty="0" smtClean="0"/>
              <a:t> }</a:t>
            </a:r>
            <a:endParaRPr lang="en-US" altLang="zh-CN" sz="2800" dirty="0" smtClean="0"/>
          </a:p>
          <a:p>
            <a:pPr>
              <a:buNone/>
            </a:pPr>
            <a:r>
              <a:rPr lang="en-US" altLang="zh-CN" sz="2800" dirty="0" smtClean="0"/>
              <a:t> </a:t>
            </a:r>
            <a:r>
              <a:rPr lang="en-US" altLang="zh-CN" sz="2800" dirty="0" err="1"/>
              <a:t>cout</a:t>
            </a:r>
            <a:r>
              <a:rPr lang="en-US" altLang="zh-CN" sz="2800" dirty="0"/>
              <a:t>&lt;&lt;</a:t>
            </a:r>
            <a:r>
              <a:rPr lang="en-US" altLang="zh-CN" sz="2800" dirty="0" smtClean="0"/>
              <a:t>sum;</a:t>
            </a:r>
            <a:endParaRPr lang="en-US" altLang="zh-CN"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第三种方法</a:t>
            </a:r>
            <a:endParaRPr lang="zh-CN" altLang="en-US" smtClean="0"/>
          </a:p>
        </p:txBody>
      </p:sp>
      <p:sp>
        <p:nvSpPr>
          <p:cNvPr id="3" name="内容占位符 2"/>
          <p:cNvSpPr>
            <a:spLocks noGrp="1"/>
          </p:cNvSpPr>
          <p:nvPr>
            <p:ph idx="1"/>
          </p:nvPr>
        </p:nvSpPr>
        <p:spPr/>
        <p:txBody>
          <a:bodyPr/>
          <a:lstStyle/>
          <a:p>
            <a:pPr>
              <a:defRPr/>
            </a:pPr>
            <a:r>
              <a:rPr lang="zh-CN" altLang="en-US" dirty="0" smtClean="0"/>
              <a:t>已经有函数</a:t>
            </a:r>
            <a:endParaRPr lang="en-US" altLang="zh-CN" dirty="0" smtClean="0"/>
          </a:p>
          <a:p>
            <a:pPr marL="0" indent="0">
              <a:buFontTx/>
              <a:buNone/>
              <a:defRPr/>
            </a:pPr>
            <a:r>
              <a:rPr lang="en-US" altLang="zh-CN" dirty="0"/>
              <a:t> </a:t>
            </a:r>
            <a:r>
              <a:rPr lang="en-US" altLang="zh-CN" dirty="0" smtClean="0"/>
              <a:t>    long </a:t>
            </a:r>
            <a:r>
              <a:rPr lang="en-US" altLang="zh-CN" dirty="0" err="1" smtClean="0"/>
              <a:t>fac</a:t>
            </a:r>
            <a:r>
              <a:rPr lang="en-US" altLang="zh-CN" dirty="0" smtClean="0"/>
              <a:t>( long n);//n!</a:t>
            </a:r>
            <a:endParaRPr lang="en-US" altLang="zh-CN" dirty="0" smtClean="0"/>
          </a:p>
          <a:p>
            <a:pPr marL="0" indent="0">
              <a:buFontTx/>
              <a:buNone/>
              <a:defRPr/>
            </a:pPr>
            <a:r>
              <a:rPr lang="en-US" altLang="zh-CN" dirty="0" smtClean="0"/>
              <a:t>G(n)=G(n-1)+f(n);</a:t>
            </a:r>
            <a:endParaRPr lang="en-US" altLang="zh-CN" dirty="0" smtClean="0"/>
          </a:p>
          <a:p>
            <a:pPr marL="0" indent="0">
              <a:buFontTx/>
              <a:buNone/>
              <a:defRPr/>
            </a:pPr>
            <a:r>
              <a:rPr lang="en-US" altLang="zh-CN" dirty="0" smtClean="0"/>
              <a:t>Base case:</a:t>
            </a:r>
            <a:endParaRPr lang="en-US" altLang="zh-CN" dirty="0" smtClean="0"/>
          </a:p>
          <a:p>
            <a:pPr marL="0" indent="0">
              <a:buFontTx/>
              <a:buNone/>
              <a:defRPr/>
            </a:pPr>
            <a:r>
              <a:rPr lang="en-US" altLang="zh-CN" dirty="0" smtClean="0"/>
              <a:t>    G(0)=1;      </a:t>
            </a:r>
            <a:endParaRPr lang="en-US" altLang="zh-CN" dirty="0" smtClean="0"/>
          </a:p>
          <a:p>
            <a:pPr marL="0" indent="0">
              <a:buFontTx/>
              <a:buNone/>
              <a:defRPr/>
            </a:pPr>
            <a:r>
              <a:rPr lang="en-US" altLang="zh-CN" dirty="0" smtClean="0"/>
              <a:t>   </a:t>
            </a:r>
            <a:endParaRPr lang="en-US" altLang="zh-CN" dirty="0" smtClean="0"/>
          </a:p>
          <a:p>
            <a:pPr marL="0" indent="0">
              <a:buFontTx/>
              <a:buNone/>
              <a:defRPr/>
            </a:pPr>
            <a:r>
              <a:rPr lang="en-US" altLang="zh-CN" dirty="0" smtClean="0"/>
              <a:t>G(1)=G(0)+f(1)=2;</a:t>
            </a:r>
            <a:endParaRPr lang="en-US" altLang="zh-CN" dirty="0" smtClean="0"/>
          </a:p>
          <a:p>
            <a:pPr marL="0" indent="0">
              <a:buFontTx/>
              <a:buNone/>
              <a:defRPr/>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smtClean="0"/>
          </a:p>
        </p:txBody>
      </p:sp>
      <p:sp>
        <p:nvSpPr>
          <p:cNvPr id="15363" name="内容占位符 2"/>
          <p:cNvSpPr>
            <a:spLocks noGrp="1"/>
          </p:cNvSpPr>
          <p:nvPr>
            <p:ph idx="1"/>
          </p:nvPr>
        </p:nvSpPr>
        <p:spPr/>
        <p:txBody>
          <a:bodyPr/>
          <a:lstStyle/>
          <a:p>
            <a:pPr marL="0" indent="0">
              <a:buFontTx/>
              <a:buNone/>
            </a:pPr>
            <a:r>
              <a:rPr lang="en-US" altLang="zh-CN" smtClean="0"/>
              <a:t>long G(long n){</a:t>
            </a:r>
            <a:endParaRPr lang="en-US" altLang="zh-CN" smtClean="0"/>
          </a:p>
          <a:p>
            <a:pPr marL="0" indent="0">
              <a:buFontTx/>
              <a:buNone/>
            </a:pPr>
            <a:r>
              <a:rPr lang="en-US" altLang="zh-CN" smtClean="0"/>
              <a:t>    if(n==0)</a:t>
            </a:r>
            <a:endParaRPr lang="en-US" altLang="zh-CN" smtClean="0"/>
          </a:p>
          <a:p>
            <a:pPr marL="0" indent="0">
              <a:buFontTx/>
              <a:buNone/>
            </a:pPr>
            <a:r>
              <a:rPr lang="en-US" altLang="zh-CN" smtClean="0"/>
              <a:t>	return 1;</a:t>
            </a:r>
            <a:endParaRPr lang="en-US" altLang="zh-CN" smtClean="0"/>
          </a:p>
          <a:p>
            <a:pPr marL="0" indent="0">
              <a:buFontTx/>
              <a:buNone/>
            </a:pPr>
            <a:r>
              <a:rPr lang="en-US" altLang="zh-CN" smtClean="0"/>
              <a:t>   else </a:t>
            </a:r>
            <a:endParaRPr lang="en-US" altLang="zh-CN" smtClean="0"/>
          </a:p>
          <a:p>
            <a:pPr marL="0" indent="0">
              <a:buFontTx/>
              <a:buNone/>
            </a:pPr>
            <a:r>
              <a:rPr lang="en-US" altLang="zh-CN" smtClean="0"/>
              <a:t>        return </a:t>
            </a:r>
            <a:r>
              <a:rPr lang="zh-CN" altLang="en-US" smtClean="0"/>
              <a:t> </a:t>
            </a:r>
            <a:r>
              <a:rPr lang="en-US" altLang="zh-CN" smtClean="0"/>
              <a:t>(G(n-1)+ fac(n));</a:t>
            </a:r>
            <a:endParaRPr lang="en-US" altLang="zh-CN" smtClean="0"/>
          </a:p>
          <a:p>
            <a:pPr marL="0" indent="0">
              <a:buFontTx/>
              <a:buNone/>
            </a:pPr>
            <a:r>
              <a:rPr lang="en-US" altLang="zh-CN" smtClean="0"/>
              <a:t>}</a:t>
            </a:r>
            <a:endParaRPr lang="en-US" altLang="zh-CN" smtClean="0"/>
          </a:p>
          <a:p>
            <a:pPr marL="0" indent="0">
              <a:buFontTx/>
              <a:buNone/>
            </a:pP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323850" y="1341438"/>
            <a:ext cx="84439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30000"/>
              </a:spcBef>
            </a:pPr>
            <a:endParaRPr lang="en-US" altLang="zh-CN" sz="3600" b="1">
              <a:solidFill>
                <a:srgbClr val="99FFCC"/>
              </a:solidFill>
            </a:endParaRPr>
          </a:p>
          <a:p>
            <a:pPr marL="342900" indent="-342900" algn="just">
              <a:spcBef>
                <a:spcPct val="30000"/>
              </a:spcBef>
            </a:pPr>
            <a:r>
              <a:rPr lang="en-US" altLang="zh-CN" sz="3400" b="1"/>
              <a:t>1. </a:t>
            </a:r>
            <a:r>
              <a:rPr lang="zh-CN" altLang="en-US" sz="3400" b="1"/>
              <a:t>求</a:t>
            </a:r>
            <a:r>
              <a:rPr lang="en-US" altLang="zh-CN" sz="3400" b="1"/>
              <a:t>100</a:t>
            </a:r>
            <a:r>
              <a:rPr lang="zh-CN" altLang="en-US" sz="3400" b="1">
                <a:latin typeface="宋体" panose="02010600030101010101" pitchFamily="2" charset="-122"/>
              </a:rPr>
              <a:t>个学生的平均成绩，并统计高于平均分的人数</a:t>
            </a:r>
            <a:r>
              <a:rPr lang="zh-CN" altLang="en-US" sz="3400" b="1"/>
              <a:t> 。</a:t>
            </a:r>
            <a:endParaRPr lang="zh-CN" altLang="en-US" sz="34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1042988" y="549275"/>
            <a:ext cx="6769100" cy="5276850"/>
          </a:xfrm>
          <a:prstGeom prst="rect">
            <a:avLst/>
          </a:prstGeom>
          <a:gradFill rotWithShape="0">
            <a:gsLst>
              <a:gs pos="0">
                <a:srgbClr val="FFCC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400" b="1">
                <a:solidFill>
                  <a:srgbClr val="000000"/>
                </a:solidFill>
              </a:rPr>
              <a:t>用数组来实现：</a:t>
            </a:r>
            <a:endParaRPr lang="zh-CN" altLang="en-US" sz="2400" b="1">
              <a:solidFill>
                <a:srgbClr val="000000"/>
              </a:solidFill>
            </a:endParaRPr>
          </a:p>
          <a:p>
            <a:pPr eaLnBrk="1" hangingPunct="1">
              <a:spcBef>
                <a:spcPct val="20000"/>
              </a:spcBef>
            </a:pPr>
            <a:r>
              <a:rPr lang="en-US" altLang="zh-CN" sz="2400" b="1">
                <a:solidFill>
                  <a:srgbClr val="000000"/>
                </a:solidFill>
              </a:rPr>
              <a:t>int k=0;</a:t>
            </a:r>
            <a:endParaRPr lang="en-US" altLang="zh-CN" sz="2400" b="1">
              <a:solidFill>
                <a:srgbClr val="000000"/>
              </a:solidFill>
            </a:endParaRPr>
          </a:p>
          <a:p>
            <a:pPr eaLnBrk="1" hangingPunct="1">
              <a:spcBef>
                <a:spcPct val="20000"/>
              </a:spcBef>
            </a:pPr>
            <a:r>
              <a:rPr lang="en-US" altLang="zh-CN" sz="2400" b="1">
                <a:solidFill>
                  <a:srgbClr val="000000"/>
                </a:solidFill>
              </a:rPr>
              <a:t>float s[100],  ave,  sum=0;</a:t>
            </a:r>
            <a:endParaRPr lang="en-US" altLang="zh-CN" sz="2400" b="1">
              <a:solidFill>
                <a:srgbClr val="000000"/>
              </a:solidFill>
            </a:endParaRPr>
          </a:p>
          <a:p>
            <a:pPr eaLnBrk="1" hangingPunct="1">
              <a:spcBef>
                <a:spcPct val="20000"/>
              </a:spcBef>
            </a:pPr>
            <a:r>
              <a:rPr lang="en-US" altLang="zh-CN" sz="2400" b="1">
                <a:solidFill>
                  <a:srgbClr val="000000"/>
                </a:solidFill>
              </a:rPr>
              <a:t>for(i=0;i&lt;100;i++){</a:t>
            </a:r>
            <a:endParaRPr lang="en-US" altLang="zh-CN" sz="2400" b="1">
              <a:solidFill>
                <a:srgbClr val="000000"/>
              </a:solidFill>
            </a:endParaRPr>
          </a:p>
          <a:p>
            <a:pPr eaLnBrk="1" hangingPunct="1">
              <a:spcBef>
                <a:spcPct val="20000"/>
              </a:spcBef>
            </a:pPr>
            <a:r>
              <a:rPr lang="en-US" altLang="zh-CN" sz="2400" b="1">
                <a:solidFill>
                  <a:srgbClr val="000000"/>
                </a:solidFill>
              </a:rPr>
              <a:t>       cin&gt;&gt;s[i];</a:t>
            </a:r>
            <a:endParaRPr lang="en-US" altLang="zh-CN" sz="2400" b="1">
              <a:solidFill>
                <a:srgbClr val="000000"/>
              </a:solidFill>
            </a:endParaRPr>
          </a:p>
          <a:p>
            <a:pPr eaLnBrk="1" hangingPunct="1">
              <a:spcBef>
                <a:spcPct val="20000"/>
              </a:spcBef>
            </a:pPr>
            <a:r>
              <a:rPr lang="en-US" altLang="zh-CN" sz="2400" b="1">
                <a:solidFill>
                  <a:srgbClr val="000000"/>
                </a:solidFill>
              </a:rPr>
              <a:t>       sum=sum+s[i]; </a:t>
            </a:r>
            <a:endParaRPr lang="en-US" altLang="zh-CN" sz="2400" b="1">
              <a:solidFill>
                <a:srgbClr val="000000"/>
              </a:solidFill>
            </a:endParaRPr>
          </a:p>
          <a:p>
            <a:pPr eaLnBrk="1" hangingPunct="1">
              <a:spcBef>
                <a:spcPct val="20000"/>
              </a:spcBef>
            </a:pPr>
            <a:r>
              <a:rPr lang="en-US" altLang="zh-CN" sz="2400" b="1">
                <a:solidFill>
                  <a:srgbClr val="000000"/>
                </a:solidFill>
              </a:rPr>
              <a:t>  }</a:t>
            </a:r>
            <a:endParaRPr lang="en-US" altLang="zh-CN" sz="2400" b="1">
              <a:solidFill>
                <a:srgbClr val="000000"/>
              </a:solidFill>
            </a:endParaRPr>
          </a:p>
          <a:p>
            <a:pPr eaLnBrk="1" hangingPunct="1">
              <a:spcBef>
                <a:spcPct val="20000"/>
              </a:spcBef>
            </a:pPr>
            <a:r>
              <a:rPr lang="en-US" altLang="zh-CN" sz="2400" b="1">
                <a:solidFill>
                  <a:srgbClr val="000000"/>
                </a:solidFill>
              </a:rPr>
              <a:t>  ave=sum/100;</a:t>
            </a:r>
            <a:endParaRPr lang="en-US" altLang="zh-CN" sz="2400" b="1">
              <a:solidFill>
                <a:srgbClr val="000000"/>
              </a:solidFill>
            </a:endParaRPr>
          </a:p>
          <a:p>
            <a:pPr eaLnBrk="1" hangingPunct="1">
              <a:spcBef>
                <a:spcPct val="20000"/>
              </a:spcBef>
            </a:pPr>
            <a:r>
              <a:rPr lang="en-US" altLang="zh-CN" sz="2400" b="1">
                <a:solidFill>
                  <a:srgbClr val="000000"/>
                </a:solidFill>
              </a:rPr>
              <a:t>  for(i=0;i&lt;100;i++)</a:t>
            </a:r>
            <a:endParaRPr lang="en-US" altLang="zh-CN" sz="2400" b="1">
              <a:solidFill>
                <a:srgbClr val="000000"/>
              </a:solidFill>
            </a:endParaRPr>
          </a:p>
          <a:p>
            <a:pPr eaLnBrk="1" hangingPunct="1">
              <a:spcBef>
                <a:spcPct val="20000"/>
              </a:spcBef>
            </a:pPr>
            <a:r>
              <a:rPr lang="en-US" altLang="zh-CN" sz="2400" b="1">
                <a:solidFill>
                  <a:srgbClr val="000000"/>
                </a:solidFill>
              </a:rPr>
              <a:t>      if(s[i]&gt;ave)</a:t>
            </a:r>
            <a:endParaRPr lang="en-US" altLang="zh-CN" sz="2400" b="1">
              <a:solidFill>
                <a:srgbClr val="000000"/>
              </a:solidFill>
            </a:endParaRPr>
          </a:p>
          <a:p>
            <a:pPr eaLnBrk="1" hangingPunct="1">
              <a:spcBef>
                <a:spcPct val="20000"/>
              </a:spcBef>
            </a:pPr>
            <a:r>
              <a:rPr lang="en-US" altLang="zh-CN" sz="2400" b="1">
                <a:solidFill>
                  <a:srgbClr val="000000"/>
                </a:solidFill>
              </a:rPr>
              <a:t>           k++;</a:t>
            </a:r>
            <a:endParaRPr lang="en-US" altLang="zh-CN" sz="2400" b="1">
              <a:solidFill>
                <a:srgbClr val="000000"/>
              </a:solidFill>
            </a:endParaRPr>
          </a:p>
          <a:p>
            <a:pPr eaLnBrk="1" hangingPunct="1">
              <a:spcBef>
                <a:spcPct val="20000"/>
              </a:spcBef>
            </a:pPr>
            <a:r>
              <a:rPr lang="en-US" altLang="zh-CN" sz="2400" b="1">
                <a:solidFill>
                  <a:srgbClr val="000000"/>
                </a:solidFill>
              </a:rPr>
              <a:t>   cout&lt;&lt;“</a:t>
            </a:r>
            <a:r>
              <a:rPr lang="zh-CN" altLang="en-US" sz="2400" b="1">
                <a:solidFill>
                  <a:srgbClr val="000000"/>
                </a:solidFill>
              </a:rPr>
              <a:t>高于平均成绩的人数为：”</a:t>
            </a:r>
            <a:r>
              <a:rPr lang="en-US" altLang="zh-CN" sz="2400" b="1">
                <a:solidFill>
                  <a:srgbClr val="000000"/>
                </a:solidFill>
              </a:rPr>
              <a:t>&lt;&lt;k;  </a:t>
            </a:r>
            <a:endParaRPr lang="en-US" altLang="zh-CN"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dissolve">
                                      <p:cBhvr>
                                        <p:cTn id="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0" y="990600"/>
            <a:ext cx="9144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latin typeface="宋体" panose="02010600030101010101" pitchFamily="2" charset="-122"/>
                <a:cs typeface="Times New Roman" panose="02020603050405020304" pitchFamily="18" charset="0"/>
              </a:rPr>
              <a:t>2.   </a:t>
            </a:r>
            <a:r>
              <a:rPr lang="zh-CN" altLang="en-US" sz="3600" b="1">
                <a:latin typeface="宋体" panose="02010600030101010101" pitchFamily="2" charset="-122"/>
                <a:cs typeface="Times New Roman" panose="02020603050405020304" pitchFamily="18" charset="0"/>
              </a:rPr>
              <a:t>输入两个矩阵</a:t>
            </a:r>
            <a:r>
              <a:rPr lang="en-US" altLang="zh-CN" sz="3600" b="1">
                <a:latin typeface="宋体" panose="02010600030101010101" pitchFamily="2" charset="-122"/>
                <a:cs typeface="Times New Roman" panose="02020603050405020304" pitchFamily="18" charset="0"/>
              </a:rPr>
              <a:t>A</a:t>
            </a:r>
            <a:r>
              <a:rPr lang="zh-CN" altLang="en-US" sz="3600" b="1">
                <a:latin typeface="宋体" panose="02010600030101010101" pitchFamily="2" charset="-122"/>
                <a:cs typeface="Times New Roman" panose="02020603050405020304" pitchFamily="18" charset="0"/>
              </a:rPr>
              <a:t>、</a:t>
            </a:r>
            <a:r>
              <a:rPr lang="en-US" altLang="zh-CN" sz="3600" b="1">
                <a:latin typeface="宋体" panose="02010600030101010101" pitchFamily="2" charset="-122"/>
                <a:cs typeface="Times New Roman" panose="02020603050405020304" pitchFamily="18" charset="0"/>
              </a:rPr>
              <a:t>B</a:t>
            </a:r>
            <a:r>
              <a:rPr lang="zh-CN" altLang="en-US" sz="3600" b="1">
                <a:latin typeface="宋体" panose="02010600030101010101" pitchFamily="2" charset="-122"/>
                <a:cs typeface="Times New Roman" panose="02020603050405020304" pitchFamily="18" charset="0"/>
              </a:rPr>
              <a:t>的值，求</a:t>
            </a:r>
            <a:r>
              <a:rPr lang="en-US" altLang="zh-CN" sz="3600" b="1">
                <a:latin typeface="宋体" panose="02010600030101010101" pitchFamily="2" charset="-122"/>
                <a:cs typeface="Times New Roman" panose="02020603050405020304" pitchFamily="18" charset="0"/>
              </a:rPr>
              <a:t>C=A+B </a:t>
            </a:r>
            <a:r>
              <a:rPr lang="zh-CN" altLang="en-US" sz="3600" b="1">
                <a:latin typeface="宋体" panose="02010600030101010101" pitchFamily="2" charset="-122"/>
                <a:cs typeface="Times New Roman" panose="02020603050405020304" pitchFamily="18" charset="0"/>
              </a:rPr>
              <a:t>。</a:t>
            </a:r>
            <a:endParaRPr lang="zh-CN" altLang="en-US" sz="3600" b="1">
              <a:latin typeface="宋体" panose="02010600030101010101" pitchFamily="2" charset="-122"/>
              <a:cs typeface="Times New Roman" panose="02020603050405020304" pitchFamily="18" charset="0"/>
            </a:endParaRPr>
          </a:p>
          <a:p>
            <a:pPr eaLnBrk="1" hangingPunct="1">
              <a:spcBef>
                <a:spcPct val="50000"/>
              </a:spcBef>
            </a:pPr>
            <a:r>
              <a:rPr lang="zh-CN" altLang="en-US" sz="3600">
                <a:latin typeface="宋体" panose="02010600030101010101" pitchFamily="2" charset="-122"/>
              </a:rPr>
              <a:t> </a:t>
            </a:r>
            <a:endParaRPr lang="zh-CN" altLang="en-US" sz="3600">
              <a:latin typeface="宋体" panose="02010600030101010101" pitchFamily="2" charset="-122"/>
            </a:endParaRPr>
          </a:p>
        </p:txBody>
      </p:sp>
      <p:graphicFrame>
        <p:nvGraphicFramePr>
          <p:cNvPr id="2" name="对象 1"/>
          <p:cNvGraphicFramePr>
            <a:graphicFrameLocks noChangeAspect="1"/>
          </p:cNvGraphicFramePr>
          <p:nvPr/>
        </p:nvGraphicFramePr>
        <p:xfrm>
          <a:off x="1075184" y="2455863"/>
          <a:ext cx="3170238" cy="1317625"/>
        </p:xfrm>
        <a:graphic>
          <a:graphicData uri="http://schemas.openxmlformats.org/presentationml/2006/ole">
            <mc:AlternateContent xmlns:mc="http://schemas.openxmlformats.org/markup-compatibility/2006">
              <mc:Choice xmlns:v="urn:schemas-microsoft-com:vml" Requires="v">
                <p:oleObj spid="_x0000_s1134" name="公式" r:id="rId1" imgW="1092200" imgH="457200" progId="Equation.3">
                  <p:embed/>
                </p:oleObj>
              </mc:Choice>
              <mc:Fallback>
                <p:oleObj name="公式" r:id="rId1" imgW="1092200" imgH="457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184" y="2455863"/>
                        <a:ext cx="3170238" cy="131762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427984" y="2455863"/>
          <a:ext cx="3313113" cy="1281113"/>
        </p:xfrm>
        <a:graphic>
          <a:graphicData uri="http://schemas.openxmlformats.org/presentationml/2006/ole">
            <mc:AlternateContent xmlns:mc="http://schemas.openxmlformats.org/markup-compatibility/2006">
              <mc:Choice xmlns:v="urn:schemas-microsoft-com:vml" Requires="v">
                <p:oleObj spid="_x0000_s1135" name="" r:id="rId3" imgW="1168400" imgH="457200" progId="Equation.3">
                  <p:embed/>
                </p:oleObj>
              </mc:Choice>
              <mc:Fallback>
                <p:oleObj name="" r:id="rId3" imgW="1168400" imgH="457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455863"/>
                        <a:ext cx="3313113" cy="1281113"/>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0" y="3092450"/>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a:latin typeface="宋体" panose="02010600030101010101" pitchFamily="2" charset="-122"/>
                <a:cs typeface="Times New Roman" panose="02020603050405020304" pitchFamily="18" charset="0"/>
              </a:rPr>
              <a:t>  </a:t>
            </a:r>
            <a:endParaRPr lang="en-US" altLang="zh-CN" sz="1200">
              <a:latin typeface="宋体" panose="02010600030101010101" pitchFamily="2" charset="-122"/>
              <a:cs typeface="Times New Roman" panose="02020603050405020304" pitchFamily="18" charset="0"/>
            </a:endParaRPr>
          </a:p>
          <a:p>
            <a:pPr eaLnBrk="0" hangingPunct="0"/>
            <a:endParaRPr lang="en-US" altLang="zh-CN" sz="2400"/>
          </a:p>
        </p:txBody>
      </p:sp>
      <p:sp>
        <p:nvSpPr>
          <p:cNvPr id="5123" name="Text Box 6"/>
          <p:cNvSpPr txBox="1">
            <a:spLocks noChangeArrowheads="1"/>
          </p:cNvSpPr>
          <p:nvPr/>
        </p:nvSpPr>
        <p:spPr bwMode="auto">
          <a:xfrm>
            <a:off x="0" y="2205038"/>
            <a:ext cx="83058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tx2"/>
                </a:solidFill>
                <a:latin typeface="宋体" panose="02010600030101010101" pitchFamily="2" charset="-122"/>
                <a:cs typeface="Times New Roman" panose="02020603050405020304" pitchFamily="18" charset="0"/>
              </a:rPr>
              <a:t>分析：</a:t>
            </a:r>
            <a:r>
              <a:rPr lang="en-US" altLang="zh-CN" sz="3200" b="1">
                <a:latin typeface="宋体" panose="02010600030101010101" pitchFamily="2" charset="-122"/>
              </a:rPr>
              <a:t>A</a:t>
            </a:r>
            <a:r>
              <a:rPr lang="zh-CN" altLang="en-US" sz="3200" b="1">
                <a:latin typeface="宋体" panose="02010600030101010101" pitchFamily="2" charset="-122"/>
              </a:rPr>
              <a:t>、</a:t>
            </a:r>
            <a:r>
              <a:rPr lang="en-US" altLang="zh-CN" sz="3200" b="1">
                <a:latin typeface="宋体" panose="02010600030101010101" pitchFamily="2" charset="-122"/>
              </a:rPr>
              <a:t>B</a:t>
            </a:r>
            <a:r>
              <a:rPr lang="zh-CN" altLang="en-US" sz="3200" b="1">
                <a:latin typeface="宋体" panose="02010600030101010101" pitchFamily="2" charset="-122"/>
              </a:rPr>
              <a:t>矩阵相加，其实质是将两矩阵的对应元素相加。 </a:t>
            </a:r>
            <a:endParaRPr lang="zh-CN" altLang="en-US" sz="3200" b="1">
              <a:latin typeface="宋体" panose="02010600030101010101" pitchFamily="2" charset="-122"/>
            </a:endParaRPr>
          </a:p>
          <a:p>
            <a:pPr eaLnBrk="1" hangingPunct="1">
              <a:spcBef>
                <a:spcPct val="50000"/>
              </a:spcBef>
            </a:pPr>
            <a:r>
              <a:rPr lang="zh-CN" altLang="en-US" sz="3200" b="1">
                <a:latin typeface="宋体" panose="02010600030101010101" pitchFamily="2" charset="-122"/>
              </a:rPr>
              <a:t>      相加的条件是有相同的行、列数。</a:t>
            </a:r>
            <a:r>
              <a:rPr lang="zh-CN" altLang="en-US" sz="3200" b="1"/>
              <a:t> </a:t>
            </a:r>
            <a:endParaRPr lang="zh-CN" altLang="en-US" sz="32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026"/>
          <p:cNvSpPr txBox="1">
            <a:spLocks noChangeArrowheads="1"/>
          </p:cNvSpPr>
          <p:nvPr/>
        </p:nvSpPr>
        <p:spPr bwMode="auto">
          <a:xfrm>
            <a:off x="1066800" y="522288"/>
            <a:ext cx="807720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void main()</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int a[2][3]={{3,5,7},</a:t>
            </a:r>
            <a:endParaRPr lang="en-US" altLang="zh-CN" sz="2400" b="1">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{12,13,6}};</a:t>
            </a:r>
            <a:endParaRPr lang="en-US" altLang="zh-CN" sz="2400" b="1">
              <a:cs typeface="Times New Roman" panose="02020603050405020304" pitchFamily="18" charset="0"/>
            </a:endParaRPr>
          </a:p>
          <a:p>
            <a:pPr eaLnBrk="1" hangingPunct="1"/>
            <a:r>
              <a:rPr lang="en-US" altLang="zh-CN" sz="2400" b="1">
                <a:cs typeface="Times New Roman" panose="02020603050405020304" pitchFamily="18" charset="0"/>
              </a:rPr>
              <a:t> </a:t>
            </a:r>
            <a:r>
              <a:rPr lang="en-US" altLang="zh-CN" b="1"/>
              <a:t>int b[2][3]={{4,8,10},</a:t>
            </a:r>
            <a:endParaRPr lang="en-US" altLang="zh-CN" b="1"/>
          </a:p>
          <a:p>
            <a:pPr eaLnBrk="1" hangingPunct="1"/>
            <a:r>
              <a:rPr lang="en-US" altLang="zh-CN" b="1"/>
              <a:t>                        {6,13,16}};</a:t>
            </a:r>
            <a:endParaRPr lang="en-US" altLang="zh-CN" sz="2400" b="1">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int c[2][3],i,j;</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for ( i = 0; i&lt;2; i++)       //A+B</a:t>
            </a:r>
            <a:r>
              <a:rPr lang="zh-CN" altLang="en-US" sz="2400" b="1">
                <a:cs typeface="Times New Roman" panose="02020603050405020304" pitchFamily="18" charset="0"/>
              </a:rPr>
              <a:t>矩阵，每个对应元素相加</a:t>
            </a:r>
            <a:endParaRPr lang="zh-CN" altLang="en-US" sz="2400" b="1">
              <a:latin typeface="宋体" panose="02010600030101010101" pitchFamily="2" charset="-122"/>
              <a:cs typeface="Times New Roman" panose="02020603050405020304" pitchFamily="18" charset="0"/>
            </a:endParaRPr>
          </a:p>
          <a:p>
            <a:pPr eaLnBrk="1" hangingPunct="1">
              <a:lnSpc>
                <a:spcPct val="90000"/>
              </a:lnSpc>
            </a:pPr>
            <a:r>
              <a:rPr lang="zh-CN" altLang="en-US" sz="2400" b="1">
                <a:cs typeface="Times New Roman" panose="02020603050405020304" pitchFamily="18" charset="0"/>
              </a:rPr>
              <a:t>      </a:t>
            </a:r>
            <a:r>
              <a:rPr lang="en-US" altLang="zh-CN" sz="2400" b="1">
                <a:cs typeface="Times New Roman" panose="02020603050405020304" pitchFamily="18" charset="0"/>
              </a:rPr>
              <a:t>for( j =0; j&lt;3; j++)</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c[i][j]=a[i][j]+b[i][j];</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for ( i = 0; i&lt;2; i++)    </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   for( j=0; j&lt;3; j++)</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cout&lt;&lt;setw(4)&lt;&lt;c[i][j];</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cout&lt;&lt;endl;</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a:t>
            </a:r>
            <a:endParaRPr lang="en-US" altLang="zh-CN" sz="2400" b="1">
              <a:latin typeface="宋体" panose="02010600030101010101" pitchFamily="2" charset="-122"/>
              <a:cs typeface="Times New Roman" panose="02020603050405020304" pitchFamily="18" charset="0"/>
            </a:endParaRPr>
          </a:p>
          <a:p>
            <a:pPr eaLnBrk="1" hangingPunct="1">
              <a:lnSpc>
                <a:spcPct val="90000"/>
              </a:lnSpc>
            </a:pPr>
            <a:r>
              <a:rPr lang="en-US" altLang="zh-CN" sz="2400" b="1">
                <a:cs typeface="Times New Roman" panose="02020603050405020304" pitchFamily="18" charset="0"/>
              </a:rPr>
              <a:t> }</a:t>
            </a:r>
            <a:endParaRPr lang="en-US" altLang="zh-CN" sz="2400" b="1">
              <a:cs typeface="Times New Roman" panose="02020603050405020304" pitchFamily="18" charset="0"/>
            </a:endParaRPr>
          </a:p>
        </p:txBody>
      </p:sp>
      <p:sp>
        <p:nvSpPr>
          <p:cNvPr id="6147" name="Rectangle 1027"/>
          <p:cNvSpPr>
            <a:spLocks noChangeArrowheads="1"/>
          </p:cNvSpPr>
          <p:nvPr/>
        </p:nvSpPr>
        <p:spPr bwMode="auto">
          <a:xfrm>
            <a:off x="0" y="228600"/>
            <a:ext cx="126829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lang="zh-CN" altLang="en-US" sz="2400" b="1" dirty="0">
                <a:latin typeface="宋体" panose="02010600030101010101" pitchFamily="2" charset="-122"/>
                <a:cs typeface="Times New Roman" panose="02020603050405020304" pitchFamily="18" charset="0"/>
              </a:rPr>
              <a:t>程序： </a:t>
            </a:r>
            <a:endParaRPr lang="zh-CN" altLang="en-US" sz="2400" b="1"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zh-CN" altLang="zh-CN" smtClean="0"/>
          </a:p>
        </p:txBody>
      </p:sp>
      <p:sp>
        <p:nvSpPr>
          <p:cNvPr id="7171" name="Text Box 4"/>
          <p:cNvSpPr txBox="1">
            <a:spLocks noChangeArrowheads="1"/>
          </p:cNvSpPr>
          <p:nvPr/>
        </p:nvSpPr>
        <p:spPr bwMode="auto">
          <a:xfrm>
            <a:off x="0" y="1676400"/>
            <a:ext cx="9144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宋体" panose="02010600030101010101" pitchFamily="2" charset="-122"/>
              </a:rPr>
              <a:t>						    2a+1  (1&lt;=a&lt;2)</a:t>
            </a:r>
            <a:endParaRPr kumimoji="1" lang="en-US" altLang="zh-CN" sz="2800" b="1">
              <a:latin typeface="宋体" panose="02010600030101010101" pitchFamily="2" charset="-122"/>
            </a:endParaRPr>
          </a:p>
          <a:p>
            <a:pPr eaLnBrk="1" hangingPunct="1"/>
            <a:r>
              <a:rPr kumimoji="1" lang="en-US" altLang="zh-CN" sz="2800" b="1">
                <a:latin typeface="宋体" panose="02010600030101010101" pitchFamily="2" charset="-122"/>
              </a:rPr>
              <a:t>a</a:t>
            </a:r>
            <a:r>
              <a:rPr kumimoji="1" lang="zh-CN" altLang="en-US" sz="2800" b="1">
                <a:latin typeface="宋体" panose="02010600030101010101" pitchFamily="2" charset="-122"/>
              </a:rPr>
              <a:t>为整数，用</a:t>
            </a:r>
            <a:r>
              <a:rPr kumimoji="1" lang="en-US" altLang="zh-CN" sz="2800" b="1">
                <a:latin typeface="宋体" panose="02010600030101010101" pitchFamily="2" charset="-122"/>
              </a:rPr>
              <a:t>switch</a:t>
            </a:r>
            <a:r>
              <a:rPr kumimoji="1" lang="zh-CN" altLang="en-US" sz="2800" b="1">
                <a:latin typeface="宋体" panose="02010600030101010101" pitchFamily="2" charset="-122"/>
              </a:rPr>
              <a:t>结构求分段函数</a:t>
            </a:r>
            <a:r>
              <a:rPr kumimoji="1" lang="en-US" altLang="zh-CN" sz="2800" b="1">
                <a:latin typeface="宋体" panose="02010600030101010101" pitchFamily="2" charset="-122"/>
              </a:rPr>
              <a:t>b=  a</a:t>
            </a:r>
            <a:r>
              <a:rPr kumimoji="1" lang="en-US" altLang="zh-CN" sz="2800" b="1" baseline="30000">
                <a:latin typeface="宋体" panose="02010600030101010101" pitchFamily="2" charset="-122"/>
              </a:rPr>
              <a:t>2</a:t>
            </a:r>
            <a:r>
              <a:rPr kumimoji="1" lang="en-US" altLang="zh-CN" sz="2800" b="1">
                <a:latin typeface="宋体" panose="02010600030101010101" pitchFamily="2" charset="-122"/>
              </a:rPr>
              <a:t>-3  (2&lt;=a&lt;4)</a:t>
            </a:r>
            <a:endParaRPr kumimoji="1" lang="en-US" altLang="zh-CN" sz="2800" b="1">
              <a:latin typeface="宋体" panose="02010600030101010101" pitchFamily="2" charset="-122"/>
            </a:endParaRPr>
          </a:p>
          <a:p>
            <a:pPr eaLnBrk="1" hangingPunct="1"/>
            <a:r>
              <a:rPr kumimoji="1" lang="en-US" altLang="zh-CN" sz="2800" b="1">
                <a:latin typeface="宋体" panose="02010600030101010101" pitchFamily="2" charset="-122"/>
              </a:rPr>
              <a:t>						     a      </a:t>
            </a:r>
            <a:r>
              <a:rPr kumimoji="1" lang="zh-CN" altLang="en-US" sz="2800" b="1">
                <a:latin typeface="宋体" panose="02010600030101010101" pitchFamily="2" charset="-122"/>
              </a:rPr>
              <a:t>其它</a:t>
            </a:r>
            <a:endParaRPr kumimoji="1" lang="zh-CN" altLang="en-US" sz="2800" b="1">
              <a:latin typeface="宋体" panose="02010600030101010101" pitchFamily="2" charset="-122"/>
            </a:endParaRPr>
          </a:p>
          <a:p>
            <a:pPr eaLnBrk="1" hangingPunct="1"/>
            <a:r>
              <a:rPr kumimoji="1" lang="en-US" altLang="zh-CN" sz="2800" b="1">
                <a:latin typeface="宋体" panose="02010600030101010101" pitchFamily="2" charset="-122"/>
              </a:rPr>
              <a:t>a </a:t>
            </a:r>
            <a:r>
              <a:rPr kumimoji="1" lang="zh-CN" altLang="en-US" sz="2800" b="1">
                <a:latin typeface="宋体" panose="02010600030101010101" pitchFamily="2" charset="-122"/>
              </a:rPr>
              <a:t>由用户输入，计算结果后输出</a:t>
            </a:r>
            <a:r>
              <a:rPr kumimoji="1" lang="en-US" altLang="zh-CN" sz="2800" b="1">
                <a:latin typeface="宋体" panose="02010600030101010101" pitchFamily="2" charset="-122"/>
              </a:rPr>
              <a:t>b</a:t>
            </a:r>
            <a:r>
              <a:rPr kumimoji="1" lang="zh-CN" altLang="en-US" sz="2800" b="1">
                <a:latin typeface="宋体" panose="02010600030101010101" pitchFamily="2" charset="-122"/>
              </a:rPr>
              <a:t>的结果</a:t>
            </a:r>
            <a:endParaRPr kumimoji="1" lang="zh-CN" altLang="en-US" sz="2800" b="1">
              <a:latin typeface="宋体" panose="02010600030101010101" pitchFamily="2" charset="-122"/>
            </a:endParaRPr>
          </a:p>
          <a:p>
            <a:pPr eaLnBrk="1" hangingPunct="1"/>
            <a:endParaRPr kumimoji="1" lang="zh-CN" altLang="en-US" sz="2800" b="1">
              <a:latin typeface="宋体" panose="02010600030101010101" pitchFamily="2" charset="-122"/>
            </a:endParaRPr>
          </a:p>
          <a:p>
            <a:pPr eaLnBrk="1" hangingPunct="1"/>
            <a:r>
              <a:rPr kumimoji="1" lang="en-US" altLang="zh-CN" sz="2800" b="1">
                <a:solidFill>
                  <a:srgbClr val="FF3300"/>
                </a:solidFill>
                <a:latin typeface="宋体" panose="02010600030101010101" pitchFamily="2" charset="-122"/>
              </a:rPr>
              <a:t>(</a:t>
            </a:r>
            <a:r>
              <a:rPr kumimoji="1" lang="zh-CN" altLang="en-US" sz="2800" b="1">
                <a:solidFill>
                  <a:srgbClr val="FF3300"/>
                </a:solidFill>
                <a:latin typeface="宋体" panose="02010600030101010101" pitchFamily="2" charset="-122"/>
              </a:rPr>
              <a:t>如去掉</a:t>
            </a:r>
            <a:r>
              <a:rPr kumimoji="1" lang="zh-CN" altLang="en-US" sz="2800" b="1">
                <a:solidFill>
                  <a:srgbClr val="FF3300"/>
                </a:solidFill>
                <a:latin typeface="Times New Roman" panose="02020603050405020304" pitchFamily="18" charset="0"/>
              </a:rPr>
              <a:t>“</a:t>
            </a:r>
            <a:r>
              <a:rPr kumimoji="1" lang="en-US" altLang="zh-CN" sz="2800" b="1">
                <a:solidFill>
                  <a:srgbClr val="FF3300"/>
                </a:solidFill>
                <a:latin typeface="宋体" panose="02010600030101010101" pitchFamily="2" charset="-122"/>
              </a:rPr>
              <a:t>a</a:t>
            </a:r>
            <a:r>
              <a:rPr kumimoji="1" lang="zh-CN" altLang="en-US" sz="2800" b="1">
                <a:solidFill>
                  <a:srgbClr val="FF3300"/>
                </a:solidFill>
                <a:latin typeface="宋体" panose="02010600030101010101" pitchFamily="2" charset="-122"/>
              </a:rPr>
              <a:t>为整数</a:t>
            </a:r>
            <a:r>
              <a:rPr kumimoji="1" lang="zh-CN" altLang="en-US" sz="2800" b="1">
                <a:solidFill>
                  <a:srgbClr val="FF3300"/>
                </a:solidFill>
                <a:latin typeface="Times New Roman" panose="02020603050405020304" pitchFamily="18" charset="0"/>
              </a:rPr>
              <a:t>”</a:t>
            </a:r>
            <a:r>
              <a:rPr kumimoji="1" lang="zh-CN" altLang="en-US" sz="2800" b="1">
                <a:solidFill>
                  <a:srgbClr val="FF3300"/>
                </a:solidFill>
                <a:latin typeface="宋体" panose="02010600030101010101" pitchFamily="2" charset="-122"/>
              </a:rPr>
              <a:t>？</a:t>
            </a:r>
            <a:r>
              <a:rPr kumimoji="1" lang="en-US" altLang="zh-CN" sz="2800" b="1">
                <a:solidFill>
                  <a:srgbClr val="FF3300"/>
                </a:solidFill>
                <a:latin typeface="宋体" panose="02010600030101010101" pitchFamily="2" charset="-122"/>
              </a:rPr>
              <a:t>)</a:t>
            </a:r>
            <a:endParaRPr kumimoji="1" lang="en-US" altLang="zh-CN" sz="2800" b="1">
              <a:solidFill>
                <a:srgbClr val="FF3300"/>
              </a:solidFill>
              <a:latin typeface="宋体" panose="02010600030101010101" pitchFamily="2" charset="-122"/>
            </a:endParaRPr>
          </a:p>
        </p:txBody>
      </p:sp>
      <p:sp>
        <p:nvSpPr>
          <p:cNvPr id="7172" name="AutoShape 5"/>
          <p:cNvSpPr/>
          <p:nvPr/>
        </p:nvSpPr>
        <p:spPr bwMode="auto">
          <a:xfrm>
            <a:off x="6019800" y="1905000"/>
            <a:ext cx="228600" cy="1066800"/>
          </a:xfrm>
          <a:prstGeom prst="leftBrace">
            <a:avLst>
              <a:gd name="adj1" fmla="val 3888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68313" y="1989138"/>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60000"/>
              </a:spcBef>
            </a:pPr>
            <a:r>
              <a:rPr lang="en-US" altLang="zh-CN" sz="3200" b="1"/>
              <a:t>3   </a:t>
            </a:r>
            <a:r>
              <a:rPr lang="zh-CN" altLang="en-US" sz="3200" b="1"/>
              <a:t>对</a:t>
            </a:r>
            <a:r>
              <a:rPr lang="en-US" altLang="zh-CN" sz="3200" b="1"/>
              <a:t>3×3</a:t>
            </a:r>
            <a:r>
              <a:rPr lang="zh-CN" altLang="en-US" sz="3200" b="1"/>
              <a:t>方阵，求最大元素的下标。</a:t>
            </a:r>
            <a:endParaRPr lang="zh-CN" altLang="en-US" sz="3200" b="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zh-CN" altLang="zh-CN" smtClean="0"/>
          </a:p>
        </p:txBody>
      </p:sp>
      <p:sp>
        <p:nvSpPr>
          <p:cNvPr id="8195" name="Text Box 5"/>
          <p:cNvSpPr>
            <a:spLocks noGrp="1" noChangeArrowheads="1"/>
          </p:cNvSpPr>
          <p:nvPr>
            <p:ph type="body" idx="1"/>
          </p:nvPr>
        </p:nvSpPr>
        <p:spPr>
          <a:noFill/>
          <a:effectLst>
            <a:outerShdw dist="107763" dir="2700000" algn="ctr" rotWithShape="0">
              <a:schemeClr val="bg2"/>
            </a:outerShdw>
          </a:effectLst>
        </p:spPr>
        <p:txBody>
          <a:bodyPr/>
          <a:lstStyle/>
          <a:p>
            <a:pPr eaLnBrk="1" hangingPunct="1">
              <a:buFontTx/>
              <a:buNone/>
            </a:pPr>
            <a:r>
              <a:rPr lang="en-US" altLang="zh-CN" b="1" dirty="0" err="1" smtClean="0"/>
              <a:t>int</a:t>
            </a:r>
            <a:r>
              <a:rPr lang="en-US" altLang="zh-CN" b="1" dirty="0" smtClean="0"/>
              <a:t> max=a[0][0], </a:t>
            </a:r>
            <a:r>
              <a:rPr lang="en-US" altLang="zh-CN" b="1" dirty="0" err="1" smtClean="0"/>
              <a:t>imax</a:t>
            </a:r>
            <a:r>
              <a:rPr lang="en-US" altLang="zh-CN" b="1" dirty="0" smtClean="0"/>
              <a:t>=0, </a:t>
            </a:r>
            <a:r>
              <a:rPr lang="en-US" altLang="zh-CN" b="1" dirty="0" err="1" smtClean="0"/>
              <a:t>jmax</a:t>
            </a:r>
            <a:r>
              <a:rPr lang="en-US" altLang="zh-CN" b="1" dirty="0" smtClean="0"/>
              <a:t>=0,</a:t>
            </a:r>
            <a:endParaRPr lang="en-US" altLang="zh-CN" b="1" dirty="0" smtClean="0"/>
          </a:p>
          <a:p>
            <a:pPr eaLnBrk="1" hangingPunct="1">
              <a:buFontTx/>
              <a:buNone/>
            </a:pPr>
            <a:r>
              <a:rPr lang="en-US" altLang="zh-CN" b="1" dirty="0" smtClean="0"/>
              <a:t>for ( i = 0; i&lt;3; i++)    </a:t>
            </a:r>
            <a:endParaRPr lang="en-US" altLang="zh-CN" b="1" dirty="0" smtClean="0"/>
          </a:p>
          <a:p>
            <a:pPr eaLnBrk="1" hangingPunct="1">
              <a:buFontTx/>
              <a:buNone/>
            </a:pPr>
            <a:r>
              <a:rPr lang="en-US" altLang="zh-CN" b="1" dirty="0" smtClean="0"/>
              <a:t>    for( j=0; j&lt;3; j++)</a:t>
            </a:r>
            <a:endParaRPr lang="en-US" altLang="zh-CN" b="1" dirty="0" smtClean="0"/>
          </a:p>
          <a:p>
            <a:pPr eaLnBrk="1" hangingPunct="1">
              <a:buFontTx/>
              <a:buNone/>
            </a:pPr>
            <a:r>
              <a:rPr lang="en-US" altLang="zh-CN" b="1" dirty="0" smtClean="0"/>
              <a:t>	         if( a[i][j]&gt;max)</a:t>
            </a:r>
            <a:endParaRPr lang="en-US" altLang="zh-CN" b="1" dirty="0" smtClean="0"/>
          </a:p>
          <a:p>
            <a:pPr eaLnBrk="1" hangingPunct="1">
              <a:buFontTx/>
              <a:buNone/>
            </a:pPr>
            <a:r>
              <a:rPr lang="en-US" altLang="zh-CN" b="1" dirty="0" smtClean="0"/>
              <a:t>                { max=a[i][j];</a:t>
            </a:r>
            <a:endParaRPr lang="en-US" altLang="zh-CN" b="1" dirty="0" smtClean="0"/>
          </a:p>
          <a:p>
            <a:pPr eaLnBrk="1" hangingPunct="1">
              <a:buFontTx/>
              <a:buNone/>
            </a:pPr>
            <a:r>
              <a:rPr lang="en-US" altLang="zh-CN" b="1" dirty="0" smtClean="0"/>
              <a:t>                   </a:t>
            </a:r>
            <a:r>
              <a:rPr lang="en-US" altLang="zh-CN" b="1" dirty="0" err="1" smtClean="0"/>
              <a:t>imax</a:t>
            </a:r>
            <a:r>
              <a:rPr lang="en-US" altLang="zh-CN" b="1" dirty="0" smtClean="0"/>
              <a:t>=i;</a:t>
            </a:r>
            <a:endParaRPr lang="en-US" altLang="zh-CN" b="1" dirty="0" smtClean="0"/>
          </a:p>
          <a:p>
            <a:pPr eaLnBrk="1" hangingPunct="1">
              <a:buFontTx/>
              <a:buNone/>
            </a:pPr>
            <a:r>
              <a:rPr lang="en-US" altLang="zh-CN" b="1" dirty="0" smtClean="0"/>
              <a:t>                   </a:t>
            </a:r>
            <a:r>
              <a:rPr lang="en-US" altLang="zh-CN" b="1" dirty="0" err="1" smtClean="0"/>
              <a:t>jmax</a:t>
            </a:r>
            <a:r>
              <a:rPr lang="en-US" altLang="zh-CN" b="1" dirty="0" smtClean="0"/>
              <a:t>=j;}</a:t>
            </a:r>
            <a:endParaRPr lang="en-US" altLang="zh-CN"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0"/>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矩阵转置</a:t>
            </a:r>
            <a:r>
              <a:rPr lang="zh-CN" altLang="en-US" sz="2400" b="1"/>
              <a:t> </a:t>
            </a:r>
            <a:endParaRPr lang="zh-CN" altLang="en-US" sz="2400" b="1"/>
          </a:p>
          <a:p>
            <a:pPr eaLnBrk="1" hangingPunct="1">
              <a:lnSpc>
                <a:spcPct val="125000"/>
              </a:lnSpc>
              <a:spcBef>
                <a:spcPct val="50000"/>
              </a:spcBef>
            </a:pPr>
            <a:r>
              <a:rPr lang="zh-CN" altLang="en-US" sz="2400" b="1">
                <a:latin typeface="宋体" panose="02010600030101010101" pitchFamily="2" charset="-122"/>
              </a:rPr>
              <a:t>   将矩阵以主对角线为轴线，将元素的行和列位置调换。</a:t>
            </a:r>
            <a:r>
              <a:rPr lang="zh-CN" altLang="en-US" sz="2400" b="1"/>
              <a:t> </a:t>
            </a:r>
            <a:endParaRPr lang="zh-CN" altLang="en-US" sz="2400" b="1"/>
          </a:p>
          <a:p>
            <a:pPr eaLnBrk="1" hangingPunct="1">
              <a:lnSpc>
                <a:spcPct val="125000"/>
              </a:lnSpc>
              <a:spcBef>
                <a:spcPct val="50000"/>
              </a:spcBef>
            </a:pPr>
            <a:r>
              <a:rPr lang="zh-CN" altLang="en-US" sz="2400" b="1"/>
              <a:t>	 </a:t>
            </a:r>
            <a:r>
              <a:rPr lang="zh-CN" altLang="en-US" sz="2400" b="1">
                <a:latin typeface="宋体" panose="02010600030101010101" pitchFamily="2" charset="-122"/>
              </a:rPr>
              <a:t>对</a:t>
            </a:r>
            <a:r>
              <a:rPr lang="en-US" altLang="zh-CN" sz="2400" b="1">
                <a:latin typeface="宋体" panose="02010600030101010101" pitchFamily="2" charset="-122"/>
              </a:rPr>
              <a:t>3×3</a:t>
            </a:r>
            <a:r>
              <a:rPr lang="zh-CN" altLang="en-US" sz="2400" b="1">
                <a:latin typeface="宋体" panose="02010600030101010101" pitchFamily="2" charset="-122"/>
              </a:rPr>
              <a:t>方阵转置</a:t>
            </a:r>
            <a:r>
              <a:rPr lang="zh-CN" altLang="en-US" sz="2400" b="1"/>
              <a:t> </a:t>
            </a:r>
            <a:endParaRPr lang="zh-CN" altLang="en-US" sz="2400" b="1"/>
          </a:p>
        </p:txBody>
      </p:sp>
      <p:grpSp>
        <p:nvGrpSpPr>
          <p:cNvPr id="9219" name="Group 3"/>
          <p:cNvGrpSpPr/>
          <p:nvPr/>
        </p:nvGrpSpPr>
        <p:grpSpPr bwMode="auto">
          <a:xfrm>
            <a:off x="914400" y="2133600"/>
            <a:ext cx="7162800" cy="1552575"/>
            <a:chOff x="576" y="1968"/>
            <a:chExt cx="4512" cy="978"/>
          </a:xfrm>
        </p:grpSpPr>
        <p:sp>
          <p:nvSpPr>
            <p:cNvPr id="9224" name="Text Box 4"/>
            <p:cNvSpPr txBox="1">
              <a:spLocks noChangeArrowheads="1"/>
            </p:cNvSpPr>
            <p:nvPr/>
          </p:nvSpPr>
          <p:spPr bwMode="auto">
            <a:xfrm>
              <a:off x="576" y="1968"/>
              <a:ext cx="451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t>        1      2      3		    1     4      7</a:t>
              </a:r>
              <a:endParaRPr lang="en-US" altLang="zh-CN" sz="2400"/>
            </a:p>
            <a:p>
              <a:pPr eaLnBrk="1" hangingPunct="1">
                <a:spcBef>
                  <a:spcPct val="50000"/>
                </a:spcBef>
              </a:pPr>
              <a:r>
                <a:rPr lang="en-US" altLang="zh-CN" sz="2400"/>
                <a:t>a =   4      5      6                  a</a:t>
              </a:r>
              <a:r>
                <a:rPr lang="en-US" altLang="zh-CN" sz="2400" baseline="30000"/>
                <a:t>T</a:t>
              </a:r>
              <a:r>
                <a:rPr lang="en-US" altLang="zh-CN" sz="2400"/>
                <a:t>=   2     5      8 </a:t>
              </a:r>
              <a:endParaRPr lang="en-US" altLang="zh-CN" sz="2400"/>
            </a:p>
            <a:p>
              <a:pPr eaLnBrk="1" hangingPunct="1">
                <a:spcBef>
                  <a:spcPct val="50000"/>
                </a:spcBef>
              </a:pPr>
              <a:r>
                <a:rPr lang="en-US" altLang="zh-CN" sz="2400"/>
                <a:t>        7      8      9		    3     6      9</a:t>
              </a:r>
              <a:endParaRPr lang="en-US" altLang="zh-CN" sz="2400"/>
            </a:p>
          </p:txBody>
        </p:sp>
        <p:sp>
          <p:nvSpPr>
            <p:cNvPr id="9225" name="AutoShape 5"/>
            <p:cNvSpPr>
              <a:spLocks noChangeArrowheads="1"/>
            </p:cNvSpPr>
            <p:nvPr/>
          </p:nvSpPr>
          <p:spPr bwMode="auto">
            <a:xfrm>
              <a:off x="912" y="2016"/>
              <a:ext cx="1104" cy="912"/>
            </a:xfrm>
            <a:prstGeom prst="bracketPair">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6" name="AutoShape 6"/>
            <p:cNvSpPr>
              <a:spLocks noChangeArrowheads="1"/>
            </p:cNvSpPr>
            <p:nvPr/>
          </p:nvSpPr>
          <p:spPr bwMode="auto">
            <a:xfrm>
              <a:off x="3024" y="2016"/>
              <a:ext cx="1104" cy="912"/>
            </a:xfrm>
            <a:prstGeom prst="bracketPair">
              <a:avLst>
                <a:gd name="adj" fmla="val 1666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20" name="Rectangle 7"/>
          <p:cNvSpPr>
            <a:spLocks noChangeArrowheads="1"/>
          </p:cNvSpPr>
          <p:nvPr/>
        </p:nvSpPr>
        <p:spPr bwMode="auto">
          <a:xfrm>
            <a:off x="4014788"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21" name="Rectangle 8"/>
          <p:cNvSpPr>
            <a:spLocks noChangeArrowheads="1"/>
          </p:cNvSpPr>
          <p:nvPr/>
        </p:nvSpPr>
        <p:spPr bwMode="auto">
          <a:xfrm>
            <a:off x="388620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22" name="Rectangle 9"/>
          <p:cNvSpPr>
            <a:spLocks noChangeArrowheads="1"/>
          </p:cNvSpPr>
          <p:nvPr/>
        </p:nvSpPr>
        <p:spPr bwMode="auto">
          <a:xfrm>
            <a:off x="38719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9223" name="Rectangle 10"/>
          <p:cNvSpPr>
            <a:spLocks noChangeArrowheads="1"/>
          </p:cNvSpPr>
          <p:nvPr/>
        </p:nvSpPr>
        <p:spPr bwMode="auto">
          <a:xfrm>
            <a:off x="41386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ChangeArrowheads="1"/>
          </p:cNvSpPr>
          <p:nvPr/>
        </p:nvSpPr>
        <p:spPr bwMode="auto">
          <a:xfrm>
            <a:off x="4014788"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3" name="Rectangle 15"/>
          <p:cNvSpPr>
            <a:spLocks noChangeArrowheads="1"/>
          </p:cNvSpPr>
          <p:nvPr/>
        </p:nvSpPr>
        <p:spPr bwMode="auto">
          <a:xfrm>
            <a:off x="3851275" y="299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4" name="Rectangle 17"/>
          <p:cNvSpPr>
            <a:spLocks noChangeArrowheads="1"/>
          </p:cNvSpPr>
          <p:nvPr/>
        </p:nvSpPr>
        <p:spPr bwMode="auto">
          <a:xfrm>
            <a:off x="38719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409" name="Text Box 25"/>
          <p:cNvSpPr txBox="1">
            <a:spLocks noChangeArrowheads="1"/>
          </p:cNvSpPr>
          <p:nvPr/>
        </p:nvSpPr>
        <p:spPr bwMode="auto">
          <a:xfrm>
            <a:off x="1143000" y="981075"/>
            <a:ext cx="5589588" cy="4210050"/>
          </a:xfrm>
          <a:prstGeom prst="rect">
            <a:avLst/>
          </a:prstGeom>
          <a:noFill/>
          <a:ln w="9525">
            <a:noFill/>
            <a:miter lim="800000"/>
          </a:ln>
          <a:effectLst/>
        </p:spPr>
        <p:txBody>
          <a:bodyPr>
            <a:spAutoFit/>
          </a:bodyPr>
          <a:lstStyle/>
          <a:p>
            <a:pPr>
              <a:spcBef>
                <a:spcPct val="15000"/>
              </a:spcBef>
              <a:defRPr/>
            </a:pPr>
            <a:r>
              <a:rPr lang="en-US" altLang="zh-CN" sz="4000" b="1">
                <a:solidFill>
                  <a:srgbClr val="000000"/>
                </a:solidFill>
                <a:ea typeface="宋体" panose="02010600030101010101" pitchFamily="2" charset="-122"/>
                <a:cs typeface="Times New Roman" panose="02020603050405020304" pitchFamily="18" charset="0"/>
              </a:rPr>
              <a:t>for ( i = 1; i&lt;3; i++) </a:t>
            </a:r>
            <a:endParaRPr lang="en-US" altLang="zh-CN" sz="4000" b="1">
              <a:solidFill>
                <a:srgbClr val="000000"/>
              </a:solidFill>
              <a:ea typeface="宋体" panose="02010600030101010101" pitchFamily="2" charset="-122"/>
              <a:cs typeface="Times New Roman" panose="02020603050405020304" pitchFamily="18" charset="0"/>
            </a:endParaRPr>
          </a:p>
          <a:p>
            <a:pPr>
              <a:spcBef>
                <a:spcPct val="15000"/>
              </a:spcBef>
              <a:defRPr/>
            </a:pPr>
            <a:r>
              <a:rPr lang="en-US" altLang="zh-CN" sz="4000" b="1">
                <a:solidFill>
                  <a:srgbClr val="000000"/>
                </a:solidFill>
                <a:ea typeface="宋体" panose="02010600030101010101" pitchFamily="2" charset="-122"/>
                <a:cs typeface="Times New Roman" panose="02020603050405020304" pitchFamily="18" charset="0"/>
              </a:rPr>
              <a:t>    for( j=0; j&lt;i; j++)</a:t>
            </a:r>
            <a:endParaRPr lang="en-US" altLang="zh-CN" sz="4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Bef>
                <a:spcPct val="15000"/>
              </a:spcBef>
              <a:defRPr/>
            </a:pPr>
            <a:r>
              <a:rPr lang="en-US" altLang="zh-CN" sz="4000" b="1">
                <a:solidFill>
                  <a:srgbClr val="000000"/>
                </a:solidFill>
                <a:ea typeface="宋体" panose="02010600030101010101" pitchFamily="2" charset="-122"/>
                <a:cs typeface="Times New Roman" panose="02020603050405020304" pitchFamily="18" charset="0"/>
              </a:rPr>
              <a:t>       {  t=a[i][j]; </a:t>
            </a:r>
            <a:endParaRPr lang="en-US" altLang="zh-CN" sz="4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Bef>
                <a:spcPct val="15000"/>
              </a:spcBef>
              <a:defRPr/>
            </a:pPr>
            <a:r>
              <a:rPr lang="en-US" altLang="zh-CN" sz="4000" b="1">
                <a:solidFill>
                  <a:srgbClr val="000000"/>
                </a:solidFill>
                <a:ea typeface="宋体" panose="02010600030101010101" pitchFamily="2" charset="-122"/>
                <a:cs typeface="Times New Roman" panose="02020603050405020304" pitchFamily="18" charset="0"/>
              </a:rPr>
              <a:t>           a[i][j]=a[j][i]; </a:t>
            </a:r>
            <a:endParaRPr lang="en-US" altLang="zh-CN" sz="4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Bef>
                <a:spcPct val="15000"/>
              </a:spcBef>
              <a:defRPr/>
            </a:pPr>
            <a:r>
              <a:rPr lang="en-US" altLang="zh-CN" sz="4000" b="1">
                <a:solidFill>
                  <a:srgbClr val="000000"/>
                </a:solidFill>
                <a:ea typeface="宋体" panose="02010600030101010101" pitchFamily="2" charset="-122"/>
                <a:cs typeface="Times New Roman" panose="02020603050405020304" pitchFamily="18" charset="0"/>
              </a:rPr>
              <a:t>           a[j][i]=t;</a:t>
            </a:r>
            <a:endParaRPr lang="en-US" altLang="zh-CN" sz="4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spcBef>
                <a:spcPct val="15000"/>
              </a:spcBef>
              <a:defRPr/>
            </a:pPr>
            <a:r>
              <a:rPr lang="en-US" altLang="zh-CN" sz="4000" b="1">
                <a:solidFill>
                  <a:srgbClr val="000000"/>
                </a:solidFill>
                <a:ea typeface="宋体" panose="02010600030101010101" pitchFamily="2" charset="-122"/>
                <a:cs typeface="Times New Roman" panose="02020603050405020304" pitchFamily="18" charset="0"/>
              </a:rPr>
              <a:t>      }		</a:t>
            </a:r>
            <a:endParaRPr lang="en-US" altLang="zh-CN" sz="4000" b="1">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checkerboard(across)">
                                      <p:cBhvr>
                                        <p:cTn id="7" dur="500"/>
                                        <p:tgtEl>
                                          <p:spTgt spid="16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a:p>
        </p:txBody>
      </p:sp>
      <p:sp>
        <p:nvSpPr>
          <p:cNvPr id="2051" name="Rectangle 6"/>
          <p:cNvSpPr>
            <a:spLocks noChangeArrowheads="1"/>
          </p:cNvSpPr>
          <p:nvPr/>
        </p:nvSpPr>
        <p:spPr bwMode="auto">
          <a:xfrm>
            <a:off x="302895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2052" name="Text Box 8"/>
          <p:cNvSpPr txBox="1">
            <a:spLocks noChangeArrowheads="1"/>
          </p:cNvSpPr>
          <p:nvPr/>
        </p:nvSpPr>
        <p:spPr bwMode="auto">
          <a:xfrm>
            <a:off x="179388" y="1844675"/>
            <a:ext cx="8763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用户分次输入</a:t>
            </a:r>
            <a:r>
              <a:rPr lang="en-US" altLang="zh-CN" b="1"/>
              <a:t>10</a:t>
            </a:r>
            <a:r>
              <a:rPr lang="zh-CN" altLang="en-US" b="1"/>
              <a:t>个整数，程序用数组来存储数据。要求数组始终都是按照从小到达的顺序排列，用户每输入一个数字，就将数据插入到相应的位置。</a:t>
            </a:r>
            <a:endParaRPr lang="zh-CN" altLang="en-US"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0" name="Rectangle 8"/>
          <p:cNvSpPr>
            <a:spLocks noChangeArrowheads="1"/>
          </p:cNvSpPr>
          <p:nvPr/>
        </p:nvSpPr>
        <p:spPr bwMode="auto">
          <a:xfrm>
            <a:off x="0" y="980728"/>
            <a:ext cx="9036496" cy="4093428"/>
          </a:xfrm>
          <a:prstGeom prst="rect">
            <a:avLst/>
          </a:prstGeom>
          <a:gradFill rotWithShape="0">
            <a:gsLst>
              <a:gs pos="0">
                <a:schemeClr val="accent1">
                  <a:gamma/>
                  <a:tint val="9020"/>
                  <a:invGamma/>
                </a:schemeClr>
              </a:gs>
              <a:gs pos="100000">
                <a:schemeClr val="accent1"/>
              </a:gs>
            </a:gsLst>
            <a:lin ang="5400000" scaled="1"/>
          </a:gradFill>
          <a:ln w="9525">
            <a:noFill/>
            <a:miter lim="800000"/>
          </a:ln>
          <a:effectLst/>
        </p:spPr>
        <p:txBody>
          <a:bodyPr wrap="square">
            <a:spAutoFit/>
          </a:bodyPr>
          <a:lstStyle/>
          <a:p>
            <a:pPr>
              <a:defRPr/>
            </a:pPr>
            <a:r>
              <a:rPr lang="en-US" altLang="zh-CN" sz="2000" b="1" dirty="0">
                <a:solidFill>
                  <a:srgbClr val="000000"/>
                </a:solidFill>
                <a:cs typeface="Times New Roman" panose="02020603050405020304" pitchFamily="18" charset="0"/>
              </a:rPr>
              <a:t> </a:t>
            </a:r>
            <a:r>
              <a:rPr lang="en-US" altLang="zh-CN" sz="2000" b="1" dirty="0" smtClean="0">
                <a:solidFill>
                  <a:srgbClr val="000000"/>
                </a:solidFill>
                <a:cs typeface="Times New Roman" panose="02020603050405020304" pitchFamily="18" charset="0"/>
              </a:rPr>
              <a:t>  </a:t>
            </a:r>
            <a:r>
              <a:rPr lang="en-US" altLang="zh-CN" sz="2000" b="1" dirty="0" err="1" smtClean="0">
                <a:solidFill>
                  <a:srgbClr val="000000"/>
                </a:solidFill>
                <a:cs typeface="Times New Roman" panose="02020603050405020304" pitchFamily="18" charset="0"/>
              </a:rPr>
              <a:t>int</a:t>
            </a:r>
            <a:r>
              <a:rPr lang="en-US" altLang="zh-CN" sz="2000" b="1" dirty="0" smtClean="0">
                <a:solidFill>
                  <a:srgbClr val="000000"/>
                </a:solidFill>
                <a:cs typeface="Times New Roman" panose="02020603050405020304" pitchFamily="18" charset="0"/>
              </a:rPr>
              <a:t> </a:t>
            </a:r>
            <a:r>
              <a:rPr lang="en-US" altLang="zh-CN" sz="2000" b="1" dirty="0">
                <a:solidFill>
                  <a:srgbClr val="000000"/>
                </a:solidFill>
                <a:cs typeface="Times New Roman" panose="02020603050405020304" pitchFamily="18" charset="0"/>
              </a:rPr>
              <a:t>a[10]={0};</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a:t>
            </a:r>
            <a:r>
              <a:rPr lang="en-US" altLang="zh-CN" sz="2000" b="1" dirty="0" err="1" smtClean="0">
                <a:solidFill>
                  <a:srgbClr val="000000"/>
                </a:solidFill>
                <a:cs typeface="Times New Roman" panose="02020603050405020304" pitchFamily="18" charset="0"/>
              </a:rPr>
              <a:t>int</a:t>
            </a:r>
            <a:r>
              <a:rPr lang="en-US" altLang="zh-CN" sz="2000" b="1" dirty="0" smtClean="0">
                <a:solidFill>
                  <a:srgbClr val="000000"/>
                </a:solidFill>
                <a:cs typeface="Times New Roman" panose="02020603050405020304" pitchFamily="18" charset="0"/>
              </a:rPr>
              <a:t> </a:t>
            </a:r>
            <a:r>
              <a:rPr lang="en-US" altLang="zh-CN" sz="2000" b="1" dirty="0" err="1">
                <a:solidFill>
                  <a:srgbClr val="000000"/>
                </a:solidFill>
                <a:cs typeface="Times New Roman" panose="02020603050405020304" pitchFamily="18" charset="0"/>
              </a:rPr>
              <a:t>x,i,k</a:t>
            </a:r>
            <a:r>
              <a:rPr lang="en-US" altLang="zh-CN" sz="2000" b="1" dirty="0">
                <a:solidFill>
                  <a:srgbClr val="000000"/>
                </a:solidFill>
                <a:cs typeface="Times New Roman" panose="02020603050405020304" pitchFamily="18" charset="0"/>
              </a:rPr>
              <a:t>;</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for(</a:t>
            </a:r>
            <a:r>
              <a:rPr lang="en-US" altLang="zh-CN" sz="2000" b="1" dirty="0" err="1">
                <a:solidFill>
                  <a:srgbClr val="000000"/>
                </a:solidFill>
                <a:cs typeface="Times New Roman" panose="02020603050405020304" pitchFamily="18" charset="0"/>
              </a:rPr>
              <a:t>int</a:t>
            </a:r>
            <a:r>
              <a:rPr lang="en-US" altLang="zh-CN" sz="2000" b="1" dirty="0">
                <a:solidFill>
                  <a:srgbClr val="000000"/>
                </a:solidFill>
                <a:cs typeface="Times New Roman" panose="02020603050405020304" pitchFamily="18" charset="0"/>
              </a:rPr>
              <a:t> in=0; in&lt;10;in++)</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a:t>
            </a:r>
            <a:r>
              <a:rPr lang="en-US" altLang="zh-CN" sz="2000" b="1" dirty="0" smtClean="0">
                <a:solidFill>
                  <a:srgbClr val="000000"/>
                </a:solidFill>
                <a:cs typeface="Times New Roman" panose="02020603050405020304" pitchFamily="18" charset="0"/>
              </a:rPr>
              <a:t>    </a:t>
            </a:r>
            <a:r>
              <a:rPr lang="en-US" altLang="zh-CN" sz="2000" b="1" dirty="0" err="1" smtClean="0">
                <a:solidFill>
                  <a:srgbClr val="000000"/>
                </a:solidFill>
                <a:cs typeface="Times New Roman" panose="02020603050405020304" pitchFamily="18" charset="0"/>
              </a:rPr>
              <a:t>cin</a:t>
            </a:r>
            <a:r>
              <a:rPr lang="en-US" altLang="zh-CN" sz="2000" b="1" dirty="0">
                <a:solidFill>
                  <a:srgbClr val="000000"/>
                </a:solidFill>
                <a:cs typeface="Times New Roman" panose="02020603050405020304" pitchFamily="18" charset="0"/>
              </a:rPr>
              <a:t>&gt;&gt;x;</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for(k=0;k&lt;</a:t>
            </a:r>
            <a:r>
              <a:rPr lang="en-US" altLang="zh-CN" sz="2000" b="1" dirty="0" err="1">
                <a:solidFill>
                  <a:srgbClr val="000000"/>
                </a:solidFill>
                <a:cs typeface="Times New Roman" panose="02020603050405020304" pitchFamily="18" charset="0"/>
              </a:rPr>
              <a:t>in;k</a:t>
            </a:r>
            <a:r>
              <a:rPr lang="en-US" altLang="zh-CN" sz="2000" b="1" dirty="0">
                <a:solidFill>
                  <a:srgbClr val="000000"/>
                </a:solidFill>
                <a:cs typeface="Times New Roman" panose="02020603050405020304" pitchFamily="18" charset="0"/>
              </a:rPr>
              <a:t>++)</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a:t>
            </a:r>
            <a:r>
              <a:rPr lang="en-US" altLang="zh-CN" sz="2000" b="1" dirty="0" smtClean="0">
                <a:solidFill>
                  <a:srgbClr val="000000"/>
                </a:solidFill>
                <a:cs typeface="Times New Roman" panose="02020603050405020304" pitchFamily="18" charset="0"/>
              </a:rPr>
              <a:t> if </a:t>
            </a:r>
            <a:r>
              <a:rPr lang="en-US" altLang="zh-CN" sz="2000" b="1" dirty="0">
                <a:solidFill>
                  <a:srgbClr val="000000"/>
                </a:solidFill>
                <a:cs typeface="Times New Roman" panose="02020603050405020304" pitchFamily="18" charset="0"/>
              </a:rPr>
              <a:t>(x&lt;a[k]) </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break;    // </a:t>
            </a:r>
            <a:r>
              <a:rPr lang="zh-CN" altLang="en-US" sz="2000" b="1" dirty="0">
                <a:solidFill>
                  <a:srgbClr val="000000"/>
                </a:solidFill>
                <a:cs typeface="Times New Roman" panose="02020603050405020304" pitchFamily="18" charset="0"/>
              </a:rPr>
              <a:t>找到插入的位置下标为</a:t>
            </a:r>
            <a:r>
              <a:rPr lang="en-US" altLang="zh-CN" sz="2000" b="1" dirty="0">
                <a:solidFill>
                  <a:srgbClr val="000000"/>
                </a:solidFill>
                <a:cs typeface="Times New Roman" panose="02020603050405020304" pitchFamily="18" charset="0"/>
              </a:rPr>
              <a:t>k</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for(i=8;i&gt;=</a:t>
            </a:r>
            <a:r>
              <a:rPr lang="en-US" altLang="zh-CN" sz="2000" b="1" dirty="0" err="1">
                <a:solidFill>
                  <a:srgbClr val="000000"/>
                </a:solidFill>
                <a:cs typeface="Times New Roman" panose="02020603050405020304" pitchFamily="18" charset="0"/>
              </a:rPr>
              <a:t>k;i</a:t>
            </a:r>
            <a:r>
              <a:rPr lang="en-US" altLang="zh-CN" sz="2000" b="1" dirty="0">
                <a:solidFill>
                  <a:srgbClr val="000000"/>
                </a:solidFill>
                <a:cs typeface="Times New Roman" panose="02020603050405020304" pitchFamily="18" charset="0"/>
              </a:rPr>
              <a:t>--)</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a[i + 1] = a[i];  //</a:t>
            </a:r>
            <a:r>
              <a:rPr lang="zh-CN" altLang="en-US" sz="2000" b="1" dirty="0">
                <a:solidFill>
                  <a:srgbClr val="000000"/>
                </a:solidFill>
                <a:cs typeface="Times New Roman" panose="02020603050405020304" pitchFamily="18" charset="0"/>
              </a:rPr>
              <a:t>从最后元素开始往后移，腾出位置</a:t>
            </a:r>
            <a:endParaRPr lang="zh-CN" altLang="en-US" sz="2000" b="1" dirty="0">
              <a:solidFill>
                <a:srgbClr val="000000"/>
              </a:solidFill>
              <a:cs typeface="Times New Roman" panose="02020603050405020304" pitchFamily="18" charset="0"/>
            </a:endParaRPr>
          </a:p>
          <a:p>
            <a:pPr>
              <a:defRPr/>
            </a:pPr>
            <a:r>
              <a:rPr lang="zh-CN" altLang="en-US" sz="2000" b="1" dirty="0">
                <a:solidFill>
                  <a:srgbClr val="000000"/>
                </a:solidFill>
                <a:cs typeface="Times New Roman" panose="02020603050405020304" pitchFamily="18" charset="0"/>
              </a:rPr>
              <a:t>        </a:t>
            </a:r>
            <a:r>
              <a:rPr lang="en-US" altLang="zh-CN" sz="2000" b="1" dirty="0">
                <a:solidFill>
                  <a:srgbClr val="000000"/>
                </a:solidFill>
                <a:cs typeface="Times New Roman" panose="02020603050405020304" pitchFamily="18" charset="0"/>
              </a:rPr>
              <a:t>a[k] = x;</a:t>
            </a:r>
            <a:endParaRPr lang="en-US" altLang="zh-CN" sz="2000" b="1" dirty="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    </a:t>
            </a:r>
            <a:r>
              <a:rPr lang="en-US" altLang="zh-CN" sz="2000" b="1" dirty="0" smtClean="0">
                <a:solidFill>
                  <a:srgbClr val="000000"/>
                </a:solidFill>
                <a:cs typeface="Times New Roman" panose="02020603050405020304" pitchFamily="18" charset="0"/>
              </a:rPr>
              <a:t>}</a:t>
            </a:r>
            <a:endParaRPr lang="en-US" altLang="zh-CN" sz="2000" b="1" dirty="0" smtClean="0">
              <a:solidFill>
                <a:srgbClr val="000000"/>
              </a:solidFill>
              <a:cs typeface="Times New Roman" panose="02020603050405020304" pitchFamily="18" charset="0"/>
            </a:endParaRPr>
          </a:p>
          <a:p>
            <a:pPr>
              <a:defRPr/>
            </a:pPr>
            <a:r>
              <a:rPr lang="en-US" altLang="zh-CN" sz="2000" b="1" dirty="0">
                <a:solidFill>
                  <a:srgbClr val="000000"/>
                </a:solidFill>
                <a:cs typeface="Times New Roman" panose="02020603050405020304" pitchFamily="18" charset="0"/>
              </a:rPr>
              <a:t>}</a:t>
            </a:r>
            <a:r>
              <a:rPr lang="en-US" altLang="zh-CN" sz="1200" b="1" dirty="0">
                <a:solidFill>
                  <a:srgbClr val="000000"/>
                </a:solidFill>
              </a:rPr>
              <a:t>		</a:t>
            </a:r>
            <a:endParaRPr lang="en-US" altLang="zh-CN" sz="1200" b="1"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685800" y="2130425"/>
            <a:ext cx="77724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习题课 </a:t>
            </a:r>
            <a:r>
              <a:rPr lang="en-US" altLang="zh-CN" dirty="0"/>
              <a:t>2</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19756"/>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t> </a:t>
            </a:r>
            <a:r>
              <a:rPr lang="zh-CN" altLang="en-US" sz="2400" b="1" dirty="0">
                <a:latin typeface="宋体" panose="02010600030101010101" pitchFamily="2" charset="-122"/>
              </a:rPr>
              <a:t>删除数据</a:t>
            </a:r>
            <a:r>
              <a:rPr lang="zh-CN" altLang="en-US" sz="2400" b="1" dirty="0"/>
              <a:t> </a:t>
            </a:r>
            <a:endParaRPr lang="zh-CN" altLang="en-US" sz="2400" b="1" dirty="0"/>
          </a:p>
        </p:txBody>
      </p:sp>
      <p:sp>
        <p:nvSpPr>
          <p:cNvPr id="4099" name="Rectangle 3"/>
          <p:cNvSpPr>
            <a:spLocks noChangeArrowheads="1"/>
          </p:cNvSpPr>
          <p:nvPr/>
        </p:nvSpPr>
        <p:spPr bwMode="auto">
          <a:xfrm>
            <a:off x="0" y="60960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20000"/>
              </a:lnSpc>
              <a:spcBef>
                <a:spcPct val="10000"/>
              </a:spcBef>
            </a:pPr>
            <a:r>
              <a:rPr lang="en-US" altLang="zh-CN" sz="2200" b="1" dirty="0">
                <a:latin typeface="宋体" panose="02010600030101010101" pitchFamily="2" charset="-122"/>
              </a:rPr>
              <a:t>   </a:t>
            </a:r>
            <a:r>
              <a:rPr lang="zh-CN" altLang="en-US" sz="2400" b="1" dirty="0">
                <a:latin typeface="宋体" panose="02010600030101010101" pitchFamily="2" charset="-122"/>
              </a:rPr>
              <a:t>删除操作首先也是要找到欲删除的元素的位置</a:t>
            </a:r>
            <a:r>
              <a:rPr lang="en-US" altLang="zh-CN" sz="2400" b="1" dirty="0">
                <a:latin typeface="楷体_GB2312"/>
                <a:ea typeface="楷体_GB2312"/>
                <a:cs typeface="楷体_GB2312"/>
              </a:rPr>
              <a:t>k</a:t>
            </a:r>
            <a:r>
              <a:rPr lang="zh-CN" altLang="en-US" sz="2400" b="1" dirty="0">
                <a:latin typeface="宋体" panose="02010600030101010101" pitchFamily="2" charset="-122"/>
              </a:rPr>
              <a:t>；然后从</a:t>
            </a:r>
            <a:r>
              <a:rPr lang="en-US" altLang="zh-CN" sz="2400" b="1" dirty="0">
                <a:latin typeface="楷体_GB2312"/>
                <a:ea typeface="楷体_GB2312"/>
                <a:cs typeface="楷体_GB2312"/>
              </a:rPr>
              <a:t>k+1</a:t>
            </a:r>
            <a:r>
              <a:rPr lang="zh-CN" altLang="en-US" sz="2400" b="1" dirty="0">
                <a:latin typeface="宋体" panose="02010600030101010101" pitchFamily="2" charset="-122"/>
              </a:rPr>
              <a:t>到</a:t>
            </a:r>
            <a:r>
              <a:rPr lang="en-US" altLang="zh-CN" sz="2400" b="1" dirty="0">
                <a:latin typeface="楷体_GB2312"/>
                <a:ea typeface="楷体_GB2312"/>
                <a:cs typeface="楷体_GB2312"/>
              </a:rPr>
              <a:t>n</a:t>
            </a:r>
            <a:r>
              <a:rPr lang="zh-CN" altLang="en-US" sz="2400" b="1" dirty="0">
                <a:latin typeface="宋体" panose="02010600030101010101" pitchFamily="2" charset="-122"/>
              </a:rPr>
              <a:t>个位置开始向前移动；最后将数组元素减</a:t>
            </a:r>
            <a:r>
              <a:rPr lang="en-US" altLang="zh-CN" sz="2400" b="1" dirty="0">
                <a:latin typeface="楷体_GB2312"/>
                <a:ea typeface="楷体_GB2312"/>
                <a:cs typeface="楷体_GB2312"/>
              </a:rPr>
              <a:t>1</a:t>
            </a:r>
            <a:r>
              <a:rPr lang="zh-CN" altLang="en-US" sz="2400" b="1" dirty="0">
                <a:latin typeface="宋体" panose="02010600030101010101" pitchFamily="2" charset="-122"/>
              </a:rPr>
              <a:t>。</a:t>
            </a:r>
            <a:r>
              <a:rPr lang="zh-CN" altLang="en-US" sz="2400" b="1" dirty="0">
                <a:latin typeface="楷体_GB2312"/>
                <a:ea typeface="楷体_GB2312"/>
                <a:cs typeface="楷体_GB2312"/>
              </a:rPr>
              <a:t> </a:t>
            </a:r>
            <a:endParaRPr lang="zh-CN" altLang="en-US" sz="2400" b="1" dirty="0">
              <a:latin typeface="楷体_GB2312"/>
              <a:ea typeface="楷体_GB2312"/>
              <a:cs typeface="楷体_GB2312"/>
            </a:endParaRPr>
          </a:p>
        </p:txBody>
      </p:sp>
      <p:sp>
        <p:nvSpPr>
          <p:cNvPr id="4100" name="Rectangle 5"/>
          <p:cNvSpPr>
            <a:spLocks noChangeArrowheads="1"/>
          </p:cNvSpPr>
          <p:nvPr/>
        </p:nvSpPr>
        <p:spPr bwMode="auto">
          <a:xfrm>
            <a:off x="302895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101" name="Object 4"/>
          <p:cNvGraphicFramePr>
            <a:graphicFrameLocks noChangeAspect="1"/>
          </p:cNvGraphicFramePr>
          <p:nvPr/>
        </p:nvGraphicFramePr>
        <p:xfrm>
          <a:off x="685800" y="1752600"/>
          <a:ext cx="7696200" cy="1581150"/>
        </p:xfrm>
        <a:graphic>
          <a:graphicData uri="http://schemas.openxmlformats.org/presentationml/2006/ole">
            <mc:AlternateContent xmlns:mc="http://schemas.openxmlformats.org/markup-compatibility/2006">
              <mc:Choice xmlns:v="urn:schemas-microsoft-com:vml" Requires="v">
                <p:oleObj spid="_x0000_s2102" name="" r:id="rId1" imgW="5272405" imgH="3237865" progId="Word.Picture.8">
                  <p:embed/>
                </p:oleObj>
              </mc:Choice>
              <mc:Fallback>
                <p:oleObj name="" r:id="rId1" imgW="5272405" imgH="3237865" progId="Word.Picture.8">
                  <p:embed/>
                  <p:pic>
                    <p:nvPicPr>
                      <p:cNvPr id="0" name="图片 2101"/>
                      <p:cNvPicPr>
                        <a:picLocks noChangeAspect="1" noChangeArrowheads="1"/>
                      </p:cNvPicPr>
                      <p:nvPr/>
                    </p:nvPicPr>
                    <p:blipFill>
                      <a:blip r:embed="rId2">
                        <a:extLst>
                          <a:ext uri="{28A0092B-C50C-407E-A947-70E740481C1C}">
                            <a14:useLocalDpi xmlns:a14="http://schemas.microsoft.com/office/drawing/2010/main" val="0"/>
                          </a:ext>
                        </a:extLst>
                      </a:blip>
                      <a:srcRect l="4332" t="10777" r="37184" b="65546"/>
                      <a:stretch>
                        <a:fillRect/>
                      </a:stretch>
                    </p:blipFill>
                    <p:spPr bwMode="auto">
                      <a:xfrm>
                        <a:off x="685800" y="1752600"/>
                        <a:ext cx="7696200" cy="15811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3" name="Text Box 7"/>
          <p:cNvSpPr txBox="1">
            <a:spLocks noChangeArrowheads="1"/>
          </p:cNvSpPr>
          <p:nvPr/>
        </p:nvSpPr>
        <p:spPr bwMode="auto">
          <a:xfrm>
            <a:off x="539552" y="692696"/>
            <a:ext cx="6480720" cy="5681555"/>
          </a:xfrm>
          <a:prstGeom prst="rect">
            <a:avLst/>
          </a:prstGeom>
          <a:gradFill rotWithShape="0">
            <a:gsLst>
              <a:gs pos="0">
                <a:srgbClr val="FFFFE3"/>
              </a:gs>
              <a:gs pos="100000">
                <a:srgbClr val="FFFF9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pPr>
            <a:r>
              <a:rPr lang="en-US" altLang="zh-CN" sz="3200" b="1" dirty="0" err="1">
                <a:solidFill>
                  <a:srgbClr val="000000"/>
                </a:solidFill>
              </a:rPr>
              <a:t>int</a:t>
            </a:r>
            <a:r>
              <a:rPr lang="en-US" altLang="zh-CN" sz="3200" b="1" dirty="0">
                <a:solidFill>
                  <a:srgbClr val="000000"/>
                </a:solidFill>
              </a:rPr>
              <a:t> a[10]={10,34,23,1,3,67,1,2,4,8};    </a:t>
            </a:r>
            <a:endParaRPr lang="en-US" altLang="zh-CN" sz="3200" b="1" dirty="0">
              <a:solidFill>
                <a:srgbClr val="000000"/>
              </a:solidFill>
            </a:endParaRPr>
          </a:p>
          <a:p>
            <a:pPr eaLnBrk="1" hangingPunct="1">
              <a:spcBef>
                <a:spcPct val="15000"/>
              </a:spcBef>
            </a:pPr>
            <a:r>
              <a:rPr lang="en-US" altLang="zh-CN" sz="3200" b="1" dirty="0">
                <a:solidFill>
                  <a:srgbClr val="000000"/>
                </a:solidFill>
              </a:rPr>
              <a:t>    </a:t>
            </a:r>
            <a:r>
              <a:rPr lang="en-US" altLang="zh-CN" sz="3200" b="1" dirty="0" err="1">
                <a:solidFill>
                  <a:srgbClr val="000000"/>
                </a:solidFill>
              </a:rPr>
              <a:t>int</a:t>
            </a:r>
            <a:r>
              <a:rPr lang="en-US" altLang="zh-CN" sz="3200" b="1" dirty="0">
                <a:solidFill>
                  <a:srgbClr val="000000"/>
                </a:solidFill>
              </a:rPr>
              <a:t> </a:t>
            </a:r>
            <a:r>
              <a:rPr lang="en-US" altLang="zh-CN" sz="3200" b="1" dirty="0" err="1" smtClean="0">
                <a:solidFill>
                  <a:srgbClr val="000000"/>
                </a:solidFill>
              </a:rPr>
              <a:t>key,i,j,k</a:t>
            </a:r>
            <a:r>
              <a:rPr lang="en-US" altLang="zh-CN" sz="3200" b="1" dirty="0" smtClean="0">
                <a:solidFill>
                  <a:srgbClr val="000000"/>
                </a:solidFill>
              </a:rPr>
              <a:t>;</a:t>
            </a:r>
            <a:endParaRPr lang="en-US" altLang="zh-CN" sz="3200" b="1" dirty="0" smtClean="0">
              <a:solidFill>
                <a:srgbClr val="000000"/>
              </a:solidFill>
            </a:endParaRPr>
          </a:p>
          <a:p>
            <a:pPr eaLnBrk="1" hangingPunct="1">
              <a:spcBef>
                <a:spcPct val="15000"/>
              </a:spcBef>
            </a:pPr>
            <a:r>
              <a:rPr lang="en-US" altLang="zh-CN" sz="3200" b="1" dirty="0" smtClean="0">
                <a:solidFill>
                  <a:srgbClr val="000000"/>
                </a:solidFill>
              </a:rPr>
              <a:t>    </a:t>
            </a:r>
            <a:r>
              <a:rPr lang="en-US" altLang="zh-CN" sz="3200" b="1" dirty="0" err="1" smtClean="0">
                <a:solidFill>
                  <a:srgbClr val="000000"/>
                </a:solidFill>
              </a:rPr>
              <a:t>cin</a:t>
            </a:r>
            <a:r>
              <a:rPr lang="en-US" altLang="zh-CN" sz="3200" b="1" dirty="0" smtClean="0">
                <a:solidFill>
                  <a:srgbClr val="000000"/>
                </a:solidFill>
              </a:rPr>
              <a:t>&gt;&gt;key;</a:t>
            </a:r>
            <a:endParaRPr lang="en-US" altLang="zh-CN" sz="3200" b="1" dirty="0">
              <a:solidFill>
                <a:srgbClr val="000000"/>
              </a:solidFill>
            </a:endParaRPr>
          </a:p>
          <a:p>
            <a:pPr eaLnBrk="1" hangingPunct="1">
              <a:spcBef>
                <a:spcPct val="15000"/>
              </a:spcBef>
            </a:pPr>
            <a:r>
              <a:rPr lang="en-US" altLang="zh-CN" sz="3200" b="1" dirty="0">
                <a:solidFill>
                  <a:srgbClr val="000000"/>
                </a:solidFill>
              </a:rPr>
              <a:t>    for(k=0;k&lt;10;k++)</a:t>
            </a:r>
            <a:endParaRPr lang="en-US" altLang="zh-CN" sz="3200" b="1" dirty="0">
              <a:solidFill>
                <a:srgbClr val="000000"/>
              </a:solidFill>
            </a:endParaRPr>
          </a:p>
          <a:p>
            <a:pPr eaLnBrk="1" hangingPunct="1">
              <a:spcBef>
                <a:spcPct val="15000"/>
              </a:spcBef>
            </a:pPr>
            <a:r>
              <a:rPr lang="en-US" altLang="zh-CN" sz="3200" b="1" dirty="0">
                <a:solidFill>
                  <a:srgbClr val="000000"/>
                </a:solidFill>
              </a:rPr>
              <a:t>    </a:t>
            </a:r>
            <a:r>
              <a:rPr lang="en-US" altLang="zh-CN" sz="3200" b="1" dirty="0" smtClean="0">
                <a:solidFill>
                  <a:srgbClr val="000000"/>
                </a:solidFill>
              </a:rPr>
              <a:t>	if(key</a:t>
            </a:r>
            <a:r>
              <a:rPr lang="en-US" altLang="zh-CN" sz="3200" b="1" dirty="0">
                <a:solidFill>
                  <a:srgbClr val="000000"/>
                </a:solidFill>
              </a:rPr>
              <a:t>==a[k])</a:t>
            </a:r>
            <a:endParaRPr lang="en-US" altLang="zh-CN" sz="3200" b="1" dirty="0">
              <a:solidFill>
                <a:srgbClr val="000000"/>
              </a:solidFill>
            </a:endParaRPr>
          </a:p>
          <a:p>
            <a:pPr eaLnBrk="1" hangingPunct="1">
              <a:spcBef>
                <a:spcPct val="15000"/>
              </a:spcBef>
            </a:pPr>
            <a:r>
              <a:rPr lang="en-US" altLang="zh-CN" sz="3200" b="1" dirty="0">
                <a:solidFill>
                  <a:srgbClr val="000000"/>
                </a:solidFill>
              </a:rPr>
              <a:t>           break;</a:t>
            </a:r>
            <a:endParaRPr lang="en-US" altLang="zh-CN" sz="3200" b="1" dirty="0">
              <a:solidFill>
                <a:srgbClr val="000000"/>
              </a:solidFill>
            </a:endParaRPr>
          </a:p>
          <a:p>
            <a:pPr eaLnBrk="1" hangingPunct="1">
              <a:spcBef>
                <a:spcPct val="15000"/>
              </a:spcBef>
            </a:pPr>
            <a:r>
              <a:rPr lang="en-US" altLang="zh-CN" sz="3200" b="1" dirty="0">
                <a:solidFill>
                  <a:srgbClr val="000000"/>
                </a:solidFill>
              </a:rPr>
              <a:t>    </a:t>
            </a:r>
            <a:r>
              <a:rPr lang="en-US" altLang="zh-CN" sz="3200" b="1" dirty="0" err="1">
                <a:solidFill>
                  <a:srgbClr val="000000"/>
                </a:solidFill>
              </a:rPr>
              <a:t>cout</a:t>
            </a:r>
            <a:r>
              <a:rPr lang="en-US" altLang="zh-CN" sz="3200" b="1" dirty="0">
                <a:solidFill>
                  <a:srgbClr val="000000"/>
                </a:solidFill>
              </a:rPr>
              <a:t>&lt;&lt;k&lt;&lt;</a:t>
            </a:r>
            <a:r>
              <a:rPr lang="en-US" altLang="zh-CN" sz="3200" b="1" dirty="0" err="1">
                <a:solidFill>
                  <a:srgbClr val="000000"/>
                </a:solidFill>
              </a:rPr>
              <a:t>endl</a:t>
            </a:r>
            <a:r>
              <a:rPr lang="en-US" altLang="zh-CN" sz="3200" b="1" dirty="0">
                <a:solidFill>
                  <a:srgbClr val="000000"/>
                </a:solidFill>
              </a:rPr>
              <a:t>;</a:t>
            </a:r>
            <a:endParaRPr lang="en-US" altLang="zh-CN" sz="3200" b="1" dirty="0">
              <a:solidFill>
                <a:srgbClr val="000000"/>
              </a:solidFill>
            </a:endParaRPr>
          </a:p>
          <a:p>
            <a:pPr eaLnBrk="1" hangingPunct="1">
              <a:spcBef>
                <a:spcPct val="15000"/>
              </a:spcBef>
            </a:pPr>
            <a:r>
              <a:rPr lang="en-US" altLang="zh-CN" sz="3200" b="1" dirty="0">
                <a:solidFill>
                  <a:srgbClr val="000000"/>
                </a:solidFill>
              </a:rPr>
              <a:t>    for(j=</a:t>
            </a:r>
            <a:r>
              <a:rPr lang="en-US" altLang="zh-CN" sz="3200" b="1" dirty="0" err="1">
                <a:solidFill>
                  <a:srgbClr val="000000"/>
                </a:solidFill>
              </a:rPr>
              <a:t>k;j</a:t>
            </a:r>
            <a:r>
              <a:rPr lang="en-US" altLang="zh-CN" sz="3200" b="1" dirty="0">
                <a:solidFill>
                  <a:srgbClr val="000000"/>
                </a:solidFill>
              </a:rPr>
              <a:t>&lt;9;j++)</a:t>
            </a:r>
            <a:endParaRPr lang="en-US" altLang="zh-CN" sz="3200" b="1" dirty="0">
              <a:solidFill>
                <a:srgbClr val="000000"/>
              </a:solidFill>
            </a:endParaRPr>
          </a:p>
          <a:p>
            <a:pPr eaLnBrk="1" hangingPunct="1">
              <a:spcBef>
                <a:spcPct val="15000"/>
              </a:spcBef>
            </a:pPr>
            <a:r>
              <a:rPr lang="en-US" altLang="zh-CN" sz="3200" b="1" dirty="0">
                <a:solidFill>
                  <a:srgbClr val="000000"/>
                </a:solidFill>
              </a:rPr>
              <a:t>   	  a[j]=a[j+1];</a:t>
            </a:r>
            <a:endParaRPr lang="en-US" altLang="zh-CN" sz="3200" b="1" dirty="0">
              <a:solidFill>
                <a:srgbClr val="000000"/>
              </a:solidFill>
            </a:endParaRPr>
          </a:p>
          <a:p>
            <a:pPr eaLnBrk="1" hangingPunct="1">
              <a:spcBef>
                <a:spcPct val="15000"/>
              </a:spcBef>
            </a:pPr>
            <a:r>
              <a:rPr lang="en-US" altLang="zh-CN" sz="3200" b="1" dirty="0">
                <a:solidFill>
                  <a:srgbClr val="000000"/>
                </a:solidFill>
              </a:rPr>
              <a:t>     a[j]=-1</a:t>
            </a:r>
            <a:r>
              <a:rPr lang="en-US" altLang="zh-CN" sz="3200" b="1" dirty="0" smtClean="0">
                <a:solidFill>
                  <a:srgbClr val="000000"/>
                </a:solidFill>
              </a:rPr>
              <a:t>;//</a:t>
            </a:r>
            <a:r>
              <a:rPr lang="zh-CN" altLang="en-US" sz="3200" b="1" dirty="0" smtClean="0">
                <a:solidFill>
                  <a:srgbClr val="000000"/>
                </a:solidFill>
              </a:rPr>
              <a:t>用</a:t>
            </a:r>
            <a:r>
              <a:rPr lang="en-US" altLang="zh-CN" sz="3200" b="1" dirty="0" smtClean="0">
                <a:solidFill>
                  <a:srgbClr val="000000"/>
                </a:solidFill>
              </a:rPr>
              <a:t>-1</a:t>
            </a:r>
            <a:r>
              <a:rPr lang="zh-CN" altLang="en-US" sz="3200" b="1" dirty="0" smtClean="0">
                <a:solidFill>
                  <a:srgbClr val="000000"/>
                </a:solidFill>
              </a:rPr>
              <a:t>表示空</a:t>
            </a:r>
            <a:endParaRPr lang="en-US" altLang="zh-CN" sz="3200" b="1" dirty="0">
              <a:solidFill>
                <a:srgbClr val="000000"/>
              </a:solidFill>
            </a:endParaRPr>
          </a:p>
        </p:txBody>
      </p:sp>
      <p:sp>
        <p:nvSpPr>
          <p:cNvPr id="3" name="Text Box 2"/>
          <p:cNvSpPr txBox="1">
            <a:spLocks noChangeArrowheads="1"/>
          </p:cNvSpPr>
          <p:nvPr/>
        </p:nvSpPr>
        <p:spPr bwMode="auto">
          <a:xfrm>
            <a:off x="6516216" y="1988840"/>
            <a:ext cx="27363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t> </a:t>
            </a:r>
            <a:r>
              <a:rPr lang="zh-CN" altLang="en-US" sz="2400" b="1" dirty="0" smtClean="0">
                <a:latin typeface="宋体" panose="02010600030101010101" pitchFamily="2" charset="-122"/>
              </a:rPr>
              <a:t>思考：如果此题要求删除数组中所有与</a:t>
            </a:r>
            <a:r>
              <a:rPr lang="en-US" altLang="zh-CN" sz="2400" b="1" dirty="0" smtClean="0">
                <a:latin typeface="宋体" panose="02010600030101010101" pitchFamily="2" charset="-122"/>
              </a:rPr>
              <a:t>key</a:t>
            </a:r>
            <a:r>
              <a:rPr lang="zh-CN" altLang="en-US" sz="2400" b="1" dirty="0" smtClean="0">
                <a:latin typeface="宋体" panose="02010600030101010101" pitchFamily="2" charset="-122"/>
              </a:rPr>
              <a:t>值相同的值，应该如何修改？</a:t>
            </a:r>
            <a:r>
              <a:rPr lang="zh-CN" altLang="en-US" sz="2400" b="1" dirty="0" smtClean="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dissolve">
                                      <p:cBhvr>
                                        <p:cTn id="7"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2400" b="1" dirty="0">
                <a:latin typeface="Arial" panose="020B0604020202020204" pitchFamily="34" charset="0"/>
                <a:cs typeface="Arial" panose="020B0604020202020204" pitchFamily="34" charset="0"/>
              </a:rPr>
              <a:t> </a:t>
            </a:r>
            <a:r>
              <a:rPr lang="zh-CN" altLang="en-US" sz="2400" b="1" dirty="0">
                <a:latin typeface="Arial" panose="020B0604020202020204" pitchFamily="34" charset="0"/>
                <a:ea typeface="黑体" panose="02010609060101010101" pitchFamily="49" charset="-122"/>
              </a:rPr>
              <a:t>二分法</a:t>
            </a:r>
            <a:r>
              <a:rPr lang="zh-CN" altLang="en-US" sz="2400" b="1" dirty="0" smtClean="0">
                <a:latin typeface="Arial" panose="020B0604020202020204" pitchFamily="34" charset="0"/>
                <a:ea typeface="黑体" panose="02010609060101010101" pitchFamily="49" charset="-122"/>
              </a:rPr>
              <a:t>查找</a:t>
            </a:r>
            <a:r>
              <a:rPr lang="en-US" altLang="zh-CN" sz="2400" b="1" dirty="0" smtClean="0">
                <a:latin typeface="Arial" panose="020B0604020202020204" pitchFamily="34" charset="0"/>
                <a:ea typeface="黑体" panose="02010609060101010101" pitchFamily="49" charset="-122"/>
              </a:rPr>
              <a:t>(</a:t>
            </a:r>
            <a:r>
              <a:rPr lang="zh-CN" altLang="en-US" sz="2400" b="1" dirty="0" smtClean="0">
                <a:latin typeface="Arial" panose="020B0604020202020204" pitchFamily="34" charset="0"/>
                <a:ea typeface="黑体" panose="02010609060101010101" pitchFamily="49" charset="-122"/>
              </a:rPr>
              <a:t>填空）</a:t>
            </a:r>
            <a:endParaRPr lang="zh-CN" altLang="en-US" sz="2400" dirty="0"/>
          </a:p>
        </p:txBody>
      </p:sp>
      <p:sp>
        <p:nvSpPr>
          <p:cNvPr id="6147" name="Text Box 4"/>
          <p:cNvSpPr txBox="1">
            <a:spLocks noChangeArrowheads="1"/>
          </p:cNvSpPr>
          <p:nvPr/>
        </p:nvSpPr>
        <p:spPr bwMode="auto">
          <a:xfrm>
            <a:off x="0" y="533400"/>
            <a:ext cx="914400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30000"/>
              </a:spcBef>
            </a:pPr>
            <a:r>
              <a:rPr lang="zh-CN" altLang="en-US" sz="2400" b="1" dirty="0">
                <a:solidFill>
                  <a:schemeClr val="tx2"/>
                </a:solidFill>
              </a:rPr>
              <a:t>分析：</a:t>
            </a:r>
            <a:r>
              <a:rPr lang="zh-CN" altLang="en-US" sz="2400" b="1" dirty="0"/>
              <a:t>二分法查找只适合于在已排好序的数组中进行。</a:t>
            </a:r>
            <a:endParaRPr lang="zh-CN" altLang="en-US" sz="2400" b="1" dirty="0"/>
          </a:p>
          <a:p>
            <a:pPr eaLnBrk="1" hangingPunct="1">
              <a:lnSpc>
                <a:spcPct val="105000"/>
              </a:lnSpc>
              <a:spcBef>
                <a:spcPct val="30000"/>
              </a:spcBef>
            </a:pPr>
            <a:r>
              <a:rPr lang="zh-CN" altLang="en-US" sz="2400" b="1" dirty="0"/>
              <a:t>  设</a:t>
            </a:r>
            <a:r>
              <a:rPr lang="en-US" altLang="zh-CN" sz="2400" b="1" dirty="0"/>
              <a:t>a[low]</a:t>
            </a:r>
            <a:r>
              <a:rPr lang="zh-CN" altLang="en-US" sz="2400" b="1" dirty="0"/>
              <a:t>和</a:t>
            </a:r>
            <a:r>
              <a:rPr lang="en-US" altLang="zh-CN" sz="2400" b="1" dirty="0"/>
              <a:t>a[high]</a:t>
            </a:r>
            <a:r>
              <a:rPr lang="zh-CN" altLang="en-US" sz="2400" b="1" dirty="0"/>
              <a:t>是有序数组中最小和最大元素，待查找的数为</a:t>
            </a:r>
            <a:r>
              <a:rPr lang="en-US" altLang="zh-CN" sz="2400" b="1" dirty="0"/>
              <a:t>x</a:t>
            </a:r>
            <a:r>
              <a:rPr lang="zh-CN" altLang="en-US" sz="2400" b="1" dirty="0"/>
              <a:t>。</a:t>
            </a:r>
            <a:endParaRPr lang="zh-CN" altLang="en-US" sz="2400" b="1" dirty="0"/>
          </a:p>
          <a:p>
            <a:pPr eaLnBrk="1" hangingPunct="1">
              <a:lnSpc>
                <a:spcPct val="105000"/>
              </a:lnSpc>
              <a:spcBef>
                <a:spcPct val="30000"/>
              </a:spcBef>
            </a:pPr>
            <a:r>
              <a:rPr lang="zh-CN" altLang="en-US" sz="2200" b="1" dirty="0">
                <a:latin typeface="宋体" panose="02010600030101010101" pitchFamily="2" charset="-122"/>
                <a:cs typeface="Times New Roman" panose="02020603050405020304" pitchFamily="18" charset="0"/>
              </a:rPr>
              <a:t>算法描述如下：</a:t>
            </a:r>
            <a:endParaRPr lang="zh-CN" altLang="en-US" sz="2200" b="1" dirty="0">
              <a:latin typeface="宋体" panose="02010600030101010101" pitchFamily="2" charset="-122"/>
              <a:cs typeface="Times New Roman" panose="02020603050405020304" pitchFamily="18" charset="0"/>
            </a:endParaRPr>
          </a:p>
          <a:p>
            <a:pPr eaLnBrk="1" hangingPunct="1">
              <a:lnSpc>
                <a:spcPct val="105000"/>
              </a:lnSpc>
              <a:spcBef>
                <a:spcPct val="30000"/>
              </a:spcBef>
            </a:pPr>
            <a:r>
              <a:rPr lang="zh-CN" altLang="en-US" sz="2200" b="1" dirty="0">
                <a:latin typeface="宋体" panose="02010600030101010101" pitchFamily="2" charset="-122"/>
              </a:rPr>
              <a:t>①</a:t>
            </a:r>
            <a:r>
              <a:rPr lang="zh-CN" altLang="en-US" sz="2200" b="1" dirty="0">
                <a:latin typeface="宋体" panose="02010600030101010101" pitchFamily="2" charset="-122"/>
                <a:cs typeface="Times New Roman" panose="02020603050405020304" pitchFamily="18" charset="0"/>
              </a:rPr>
              <a:t> 开始假设待查区间的下界</a:t>
            </a:r>
            <a:r>
              <a:rPr lang="en-US" altLang="zh-CN" sz="2200" b="1" dirty="0">
                <a:latin typeface="宋体" panose="02010600030101010101" pitchFamily="2" charset="-122"/>
                <a:cs typeface="Times New Roman" panose="02020603050405020304" pitchFamily="18" charset="0"/>
              </a:rPr>
              <a:t>low</a:t>
            </a:r>
            <a:r>
              <a:rPr lang="zh-CN" altLang="en-US" sz="2200" b="1" dirty="0">
                <a:latin typeface="宋体" panose="02010600030101010101" pitchFamily="2" charset="-122"/>
                <a:cs typeface="Times New Roman" panose="02020603050405020304" pitchFamily="18" charset="0"/>
              </a:rPr>
              <a:t>为</a:t>
            </a:r>
            <a:r>
              <a:rPr lang="en-US" altLang="zh-CN" sz="2200" b="1" dirty="0">
                <a:latin typeface="宋体" panose="02010600030101010101" pitchFamily="2" charset="-122"/>
                <a:cs typeface="Times New Roman" panose="02020603050405020304" pitchFamily="18" charset="0"/>
              </a:rPr>
              <a:t>0</a:t>
            </a:r>
            <a:r>
              <a:rPr lang="zh-CN" altLang="en-US" sz="2200" b="1" dirty="0">
                <a:latin typeface="宋体" panose="02010600030101010101" pitchFamily="2" charset="-122"/>
                <a:cs typeface="Times New Roman" panose="02020603050405020304" pitchFamily="18" charset="0"/>
              </a:rPr>
              <a:t>，上界</a:t>
            </a:r>
            <a:r>
              <a:rPr lang="en-US" altLang="zh-CN" sz="2200" b="1" dirty="0">
                <a:latin typeface="宋体" panose="02010600030101010101" pitchFamily="2" charset="-122"/>
                <a:cs typeface="Times New Roman" panose="02020603050405020304" pitchFamily="18" charset="0"/>
              </a:rPr>
              <a:t>high</a:t>
            </a:r>
            <a:r>
              <a:rPr lang="zh-CN" altLang="en-US" sz="2200" b="1" dirty="0">
                <a:latin typeface="宋体" panose="02010600030101010101" pitchFamily="2" charset="-122"/>
                <a:cs typeface="Times New Roman" panose="02020603050405020304" pitchFamily="18" charset="0"/>
              </a:rPr>
              <a:t>为</a:t>
            </a:r>
            <a:r>
              <a:rPr lang="en-US" altLang="zh-CN" sz="2200" b="1" dirty="0">
                <a:latin typeface="宋体" panose="02010600030101010101" pitchFamily="2" charset="-122"/>
                <a:cs typeface="Times New Roman" panose="02020603050405020304" pitchFamily="18" charset="0"/>
              </a:rPr>
              <a:t>N-1</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eaLnBrk="1" hangingPunct="1">
              <a:lnSpc>
                <a:spcPct val="105000"/>
              </a:lnSpc>
              <a:spcBef>
                <a:spcPct val="30000"/>
              </a:spcBef>
            </a:pPr>
            <a:r>
              <a:rPr lang="zh-CN" altLang="en-US" sz="2200" b="1" dirty="0">
                <a:latin typeface="宋体" panose="02010600030101010101" pitchFamily="2" charset="-122"/>
              </a:rPr>
              <a:t>②</a:t>
            </a:r>
            <a:r>
              <a:rPr lang="zh-CN" altLang="en-US" sz="2200" b="1" dirty="0">
                <a:latin typeface="宋体" panose="02010600030101010101" pitchFamily="2" charset="-122"/>
                <a:cs typeface="Times New Roman" panose="02020603050405020304" pitchFamily="18" charset="0"/>
              </a:rPr>
              <a:t> 求待查区间中间元素的下标</a:t>
            </a:r>
            <a:r>
              <a:rPr lang="en-US" altLang="zh-CN" sz="2200" b="1" dirty="0">
                <a:latin typeface="宋体" panose="02010600030101010101" pitchFamily="2" charset="-122"/>
                <a:cs typeface="Times New Roman" panose="02020603050405020304" pitchFamily="18" charset="0"/>
              </a:rPr>
              <a:t>mid = (</a:t>
            </a:r>
            <a:r>
              <a:rPr lang="en-US" altLang="zh-CN" sz="2200" b="1" dirty="0" err="1">
                <a:latin typeface="宋体" panose="02010600030101010101" pitchFamily="2" charset="-122"/>
                <a:cs typeface="Times New Roman" panose="02020603050405020304" pitchFamily="18" charset="0"/>
              </a:rPr>
              <a:t>low+high</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x</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a[mid]</a:t>
            </a:r>
            <a:r>
              <a:rPr lang="zh-CN" altLang="en-US" sz="2200" b="1" dirty="0">
                <a:latin typeface="宋体" panose="02010600030101010101" pitchFamily="2" charset="-122"/>
                <a:cs typeface="Times New Roman" panose="02020603050405020304" pitchFamily="18" charset="0"/>
              </a:rPr>
              <a:t>比较。</a:t>
            </a:r>
            <a:endParaRPr lang="zh-CN" altLang="en-US" sz="2200" b="1" dirty="0">
              <a:latin typeface="宋体" panose="02010600030101010101" pitchFamily="2" charset="-122"/>
              <a:cs typeface="Times New Roman" panose="02020603050405020304" pitchFamily="18" charset="0"/>
            </a:endParaRPr>
          </a:p>
          <a:p>
            <a:pPr eaLnBrk="1" hangingPunct="1">
              <a:lnSpc>
                <a:spcPct val="105000"/>
              </a:lnSpc>
              <a:spcBef>
                <a:spcPct val="30000"/>
              </a:spcBef>
            </a:pPr>
            <a:r>
              <a:rPr lang="zh-CN" altLang="en-US" sz="2200" b="1" dirty="0">
                <a:latin typeface="宋体" panose="02010600030101010101" pitchFamily="2" charset="-122"/>
              </a:rPr>
              <a:t>③</a:t>
            </a:r>
            <a:r>
              <a:rPr lang="zh-CN" altLang="en-US" sz="2200" b="1" dirty="0">
                <a:latin typeface="宋体" panose="02010600030101010101" pitchFamily="2" charset="-122"/>
                <a:cs typeface="Times New Roman" panose="02020603050405020304" pitchFamily="18" charset="0"/>
              </a:rPr>
              <a:t> 若</a:t>
            </a:r>
            <a:r>
              <a:rPr lang="en-US" altLang="zh-CN" sz="2200" b="1" dirty="0">
                <a:latin typeface="宋体" panose="02010600030101010101" pitchFamily="2" charset="-122"/>
                <a:cs typeface="Times New Roman" panose="02020603050405020304" pitchFamily="18" charset="0"/>
              </a:rPr>
              <a:t>x==a[mid]</a:t>
            </a:r>
            <a:r>
              <a:rPr lang="zh-CN" altLang="en-US" sz="2200" b="1" dirty="0">
                <a:latin typeface="宋体" panose="02010600030101010101" pitchFamily="2" charset="-122"/>
                <a:cs typeface="Times New Roman" panose="02020603050405020304" pitchFamily="18" charset="0"/>
              </a:rPr>
              <a:t>，则查找完毕，结束程序；若</a:t>
            </a:r>
            <a:r>
              <a:rPr lang="en-US" altLang="zh-CN" sz="2200" b="1" dirty="0">
                <a:latin typeface="宋体" panose="02010600030101010101" pitchFamily="2" charset="-122"/>
                <a:cs typeface="Times New Roman" panose="02020603050405020304" pitchFamily="18" charset="0"/>
              </a:rPr>
              <a:t>x&gt;a[mid]</a:t>
            </a:r>
            <a:r>
              <a:rPr lang="zh-CN" altLang="en-US" sz="2200" b="1" dirty="0">
                <a:latin typeface="宋体" panose="02010600030101010101" pitchFamily="2" charset="-122"/>
                <a:cs typeface="Times New Roman" panose="02020603050405020304" pitchFamily="18" charset="0"/>
              </a:rPr>
              <a:t>，则继续查找的范围应为</a:t>
            </a:r>
            <a:r>
              <a:rPr lang="en-US" altLang="zh-CN" sz="2200" b="1" dirty="0">
                <a:latin typeface="宋体" panose="02010600030101010101" pitchFamily="2" charset="-122"/>
                <a:cs typeface="Times New Roman" panose="02020603050405020304" pitchFamily="18" charset="0"/>
              </a:rPr>
              <a:t>a[mid]</a:t>
            </a:r>
            <a:r>
              <a:rPr lang="zh-CN" altLang="en-US" sz="2200" b="1" dirty="0">
                <a:latin typeface="宋体" panose="02010600030101010101" pitchFamily="2" charset="-122"/>
                <a:cs typeface="Times New Roman" panose="02020603050405020304" pitchFamily="18" charset="0"/>
              </a:rPr>
              <a:t>后面的元素，修改查找区间的下界</a:t>
            </a:r>
            <a:r>
              <a:rPr lang="en-US" altLang="zh-CN" sz="2200" b="1" dirty="0">
                <a:latin typeface="宋体" panose="02010600030101010101" pitchFamily="2" charset="-122"/>
                <a:cs typeface="Times New Roman" panose="02020603050405020304" pitchFamily="18" charset="0"/>
              </a:rPr>
              <a:t>low = mid+1</a:t>
            </a:r>
            <a:r>
              <a:rPr lang="zh-CN" altLang="en-US" sz="2200" b="1" dirty="0">
                <a:latin typeface="宋体" panose="02010600030101010101" pitchFamily="2" charset="-122"/>
                <a:cs typeface="Times New Roman" panose="02020603050405020304" pitchFamily="18" charset="0"/>
              </a:rPr>
              <a:t>；若</a:t>
            </a:r>
            <a:r>
              <a:rPr lang="en-US" altLang="zh-CN" sz="2200" b="1" dirty="0">
                <a:latin typeface="宋体" panose="02010600030101010101" pitchFamily="2" charset="-122"/>
                <a:cs typeface="Times New Roman" panose="02020603050405020304" pitchFamily="18" charset="0"/>
              </a:rPr>
              <a:t>x&lt;a[mid]</a:t>
            </a:r>
            <a:r>
              <a:rPr lang="zh-CN" altLang="en-US" sz="2200" b="1" dirty="0">
                <a:latin typeface="宋体" panose="02010600030101010101" pitchFamily="2" charset="-122"/>
                <a:cs typeface="Times New Roman" panose="02020603050405020304" pitchFamily="18" charset="0"/>
              </a:rPr>
              <a:t>，则继续查找的范围应为</a:t>
            </a:r>
            <a:r>
              <a:rPr lang="en-US" altLang="zh-CN" sz="2200" b="1" dirty="0">
                <a:latin typeface="宋体" panose="02010600030101010101" pitchFamily="2" charset="-122"/>
                <a:cs typeface="Times New Roman" panose="02020603050405020304" pitchFamily="18" charset="0"/>
              </a:rPr>
              <a:t>a[mid]</a:t>
            </a:r>
            <a:r>
              <a:rPr lang="zh-CN" altLang="en-US" sz="2200" b="1" dirty="0">
                <a:latin typeface="宋体" panose="02010600030101010101" pitchFamily="2" charset="-122"/>
                <a:cs typeface="Times New Roman" panose="02020603050405020304" pitchFamily="18" charset="0"/>
              </a:rPr>
              <a:t>前面的元素，修改查找区间的上界</a:t>
            </a:r>
            <a:r>
              <a:rPr lang="en-US" altLang="zh-CN" sz="2200" b="1" dirty="0">
                <a:latin typeface="宋体" panose="02010600030101010101" pitchFamily="2" charset="-122"/>
                <a:cs typeface="Times New Roman" panose="02020603050405020304" pitchFamily="18" charset="0"/>
              </a:rPr>
              <a:t>high = mid-1</a:t>
            </a:r>
            <a:r>
              <a:rPr lang="zh-CN" altLang="en-US" sz="2200" b="1" dirty="0">
                <a:latin typeface="宋体" panose="02010600030101010101" pitchFamily="2" charset="-122"/>
                <a:cs typeface="Times New Roman" panose="02020603050405020304" pitchFamily="18" charset="0"/>
              </a:rPr>
              <a:t>； </a:t>
            </a:r>
            <a:endParaRPr lang="zh-CN" altLang="en-US" sz="2200" b="1" dirty="0">
              <a:latin typeface="宋体" panose="02010600030101010101" pitchFamily="2" charset="-122"/>
              <a:cs typeface="Times New Roman" panose="02020603050405020304" pitchFamily="18" charset="0"/>
            </a:endParaRPr>
          </a:p>
          <a:p>
            <a:pPr eaLnBrk="1" hangingPunct="1">
              <a:lnSpc>
                <a:spcPct val="105000"/>
              </a:lnSpc>
              <a:spcBef>
                <a:spcPct val="30000"/>
              </a:spcBef>
            </a:pPr>
            <a:r>
              <a:rPr lang="zh-CN" altLang="en-US" sz="2200" b="1" dirty="0">
                <a:latin typeface="宋体" panose="02010600030101010101" pitchFamily="2" charset="-122"/>
              </a:rPr>
              <a:t>④</a:t>
            </a:r>
            <a:r>
              <a:rPr lang="zh-CN" altLang="en-US" sz="2200" b="1" dirty="0">
                <a:latin typeface="宋体" panose="02010600030101010101" pitchFamily="2" charset="-122"/>
                <a:cs typeface="Times New Roman" panose="02020603050405020304" pitchFamily="18" charset="0"/>
              </a:rPr>
              <a:t> 重复第</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3</a:t>
            </a:r>
            <a:r>
              <a:rPr lang="zh-CN" altLang="en-US" sz="2200" b="1" dirty="0">
                <a:latin typeface="宋体" panose="02010600030101010101" pitchFamily="2" charset="-122"/>
                <a:cs typeface="Times New Roman" panose="02020603050405020304" pitchFamily="18" charset="0"/>
              </a:rPr>
              <a:t>步，直到找到</a:t>
            </a:r>
            <a:r>
              <a:rPr lang="en-US" altLang="zh-CN" sz="2200" b="1" dirty="0">
                <a:latin typeface="宋体" panose="02010600030101010101" pitchFamily="2" charset="-122"/>
                <a:cs typeface="Times New Roman" panose="02020603050405020304" pitchFamily="18" charset="0"/>
              </a:rPr>
              <a:t>x</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eaLnBrk="1" hangingPunct="1">
              <a:lnSpc>
                <a:spcPct val="105000"/>
              </a:lnSpc>
              <a:spcBef>
                <a:spcPct val="30000"/>
              </a:spcBef>
            </a:pPr>
            <a:r>
              <a:rPr lang="zh-CN" altLang="en-US" sz="2200" b="1" dirty="0">
                <a:latin typeface="宋体" panose="02010600030101010101" pitchFamily="2" charset="-122"/>
                <a:cs typeface="Times New Roman" panose="02020603050405020304" pitchFamily="18" charset="0"/>
              </a:rPr>
              <a:t>或</a:t>
            </a:r>
            <a:r>
              <a:rPr lang="en-US" altLang="zh-CN" sz="2200" b="1" dirty="0">
                <a:latin typeface="宋体" panose="02010600030101010101" pitchFamily="2" charset="-122"/>
                <a:cs typeface="Times New Roman" panose="02020603050405020304" pitchFamily="18" charset="0"/>
              </a:rPr>
              <a:t>low&gt;high</a:t>
            </a:r>
            <a:r>
              <a:rPr lang="zh-CN" altLang="en-US" sz="2200" b="1" dirty="0">
                <a:latin typeface="宋体" panose="02010600030101010101" pitchFamily="2" charset="-122"/>
                <a:cs typeface="Times New Roman" panose="02020603050405020304" pitchFamily="18" charset="0"/>
              </a:rPr>
              <a:t>无查找区域，找不到。</a:t>
            </a:r>
            <a:endParaRPr lang="zh-CN" altLang="en-US" sz="2200" b="1" dirty="0"/>
          </a:p>
        </p:txBody>
      </p:sp>
      <p:sp>
        <p:nvSpPr>
          <p:cNvPr id="6148" name="Rectangle 8"/>
          <p:cNvSpPr>
            <a:spLocks noChangeArrowheads="1"/>
          </p:cNvSpPr>
          <p:nvPr/>
        </p:nvSpPr>
        <p:spPr bwMode="auto">
          <a:xfrm>
            <a:off x="3343275" y="2695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149" name="Rectangle 10"/>
          <p:cNvSpPr>
            <a:spLocks noChangeArrowheads="1"/>
          </p:cNvSpPr>
          <p:nvPr/>
        </p:nvSpPr>
        <p:spPr bwMode="auto">
          <a:xfrm>
            <a:off x="3343275" y="2695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150" name="Rectangle 12"/>
          <p:cNvSpPr>
            <a:spLocks noChangeArrowheads="1"/>
          </p:cNvSpPr>
          <p:nvPr/>
        </p:nvSpPr>
        <p:spPr bwMode="auto">
          <a:xfrm>
            <a:off x="3343275" y="2695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6151" name="Rectangle 14"/>
          <p:cNvSpPr>
            <a:spLocks noChangeArrowheads="1"/>
          </p:cNvSpPr>
          <p:nvPr/>
        </p:nvSpPr>
        <p:spPr bwMode="auto">
          <a:xfrm>
            <a:off x="3343275" y="2695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6152" name="Object 15"/>
          <p:cNvGraphicFramePr>
            <a:graphicFrameLocks noChangeAspect="1"/>
          </p:cNvGraphicFramePr>
          <p:nvPr/>
        </p:nvGraphicFramePr>
        <p:xfrm>
          <a:off x="4495800" y="3962400"/>
          <a:ext cx="4648200" cy="2895600"/>
        </p:xfrm>
        <a:graphic>
          <a:graphicData uri="http://schemas.openxmlformats.org/presentationml/2006/ole">
            <mc:AlternateContent xmlns:mc="http://schemas.openxmlformats.org/markup-compatibility/2006">
              <mc:Choice xmlns:v="urn:schemas-microsoft-com:vml" Requires="v">
                <p:oleObj spid="_x0000_s3126" name="位图图像" r:id="rId1" imgW="2476500" imgH="1485900" progId="Paint.Picture">
                  <p:embed/>
                </p:oleObj>
              </mc:Choice>
              <mc:Fallback>
                <p:oleObj name="位图图像" r:id="rId1" imgW="2476500" imgH="1485900" progId="Paint.Picture">
                  <p:embed/>
                  <p:pic>
                    <p:nvPicPr>
                      <p:cNvPr id="0" name="图片 3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962400"/>
                        <a:ext cx="4648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304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8195" name="Rectangle 5"/>
          <p:cNvSpPr>
            <a:spLocks noChangeArrowheads="1"/>
          </p:cNvSpPr>
          <p:nvPr/>
        </p:nvSpPr>
        <p:spPr bwMode="auto">
          <a:xfrm>
            <a:off x="762000" y="762000"/>
            <a:ext cx="5257800" cy="5105400"/>
          </a:xfrm>
          <a:prstGeom prst="rect">
            <a:avLst/>
          </a:prstGeom>
          <a:noFill/>
          <a:ln w="9525">
            <a:solidFill>
              <a:schemeClr val="tx1"/>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en-US" altLang="zh-CN" sz="3000" dirty="0" err="1">
                <a:solidFill>
                  <a:schemeClr val="accent2"/>
                </a:solidFill>
                <a:latin typeface="Times New Roman" panose="02020603050405020304" pitchFamily="18" charset="0"/>
              </a:rPr>
              <a:t>int</a:t>
            </a:r>
            <a:r>
              <a:rPr kumimoji="1" lang="en-US" altLang="zh-CN" sz="3000" dirty="0">
                <a:solidFill>
                  <a:schemeClr val="accent2"/>
                </a:solidFill>
                <a:latin typeface="Times New Roman" panose="02020603050405020304" pitchFamily="18" charset="0"/>
              </a:rPr>
              <a:t> </a:t>
            </a:r>
            <a:r>
              <a:rPr kumimoji="1" lang="en-US" altLang="zh-CN" sz="3000" dirty="0" err="1">
                <a:solidFill>
                  <a:schemeClr val="accent2"/>
                </a:solidFill>
                <a:latin typeface="Times New Roman" panose="02020603050405020304" pitchFamily="18" charset="0"/>
              </a:rPr>
              <a:t>a,b</a:t>
            </a:r>
            <a:r>
              <a:rPr kumimoji="1" lang="en-US" altLang="zh-CN" sz="3000" dirty="0">
                <a:solidFill>
                  <a:schemeClr val="accent2"/>
                </a:solidFill>
                <a:latin typeface="Times New Roman" panose="02020603050405020304" pitchFamily="18" charset="0"/>
              </a:rPr>
              <a:t>;</a:t>
            </a:r>
            <a:endParaRPr kumimoji="1" lang="en-US" altLang="zh-CN" sz="3000" dirty="0">
              <a:solidFill>
                <a:schemeClr val="accent2"/>
              </a:solidFill>
              <a:latin typeface="Times New Roman" panose="02020603050405020304" pitchFamily="18" charset="0"/>
            </a:endParaRPr>
          </a:p>
          <a:p>
            <a:pPr>
              <a:spcBef>
                <a:spcPct val="50000"/>
              </a:spcBef>
            </a:pPr>
            <a:r>
              <a:rPr kumimoji="1" lang="en-US" altLang="zh-CN" sz="3000" dirty="0" err="1">
                <a:solidFill>
                  <a:schemeClr val="accent2"/>
                </a:solidFill>
                <a:latin typeface="Times New Roman" panose="02020603050405020304" pitchFamily="18" charset="0"/>
              </a:rPr>
              <a:t>cin</a:t>
            </a:r>
            <a:r>
              <a:rPr kumimoji="1" lang="en-US" altLang="zh-CN" sz="3000" dirty="0">
                <a:solidFill>
                  <a:schemeClr val="accent2"/>
                </a:solidFill>
                <a:latin typeface="Times New Roman" panose="02020603050405020304" pitchFamily="18" charset="0"/>
              </a:rPr>
              <a:t>&gt;&gt;a;</a:t>
            </a:r>
            <a:endParaRPr kumimoji="1" lang="zh-CN" altLang="zh-CN" sz="3000" dirty="0">
              <a:solidFill>
                <a:schemeClr val="accent2"/>
              </a:solidFill>
              <a:latin typeface="Times New Roman" panose="02020603050405020304" pitchFamily="18" charset="0"/>
            </a:endParaRPr>
          </a:p>
          <a:p>
            <a:pPr>
              <a:spcBef>
                <a:spcPct val="25000"/>
              </a:spcBef>
            </a:pPr>
            <a:r>
              <a:rPr kumimoji="1" lang="en-US" altLang="zh-CN" sz="3000" dirty="0">
                <a:solidFill>
                  <a:schemeClr val="accent2"/>
                </a:solidFill>
                <a:latin typeface="Times New Roman" panose="02020603050405020304" pitchFamily="18" charset="0"/>
              </a:rPr>
              <a:t>switch(a)</a:t>
            </a:r>
            <a:endParaRPr kumimoji="1" lang="en-US" altLang="zh-CN" sz="3000" dirty="0">
              <a:solidFill>
                <a:schemeClr val="accent2"/>
              </a:solidFill>
              <a:latin typeface="Times New Roman" panose="02020603050405020304" pitchFamily="18" charset="0"/>
            </a:endParaRPr>
          </a:p>
          <a:p>
            <a:pPr>
              <a:spcBef>
                <a:spcPct val="25000"/>
              </a:spcBef>
            </a:pPr>
            <a:r>
              <a:rPr kumimoji="1" lang="en-US" altLang="zh-CN" sz="3000" dirty="0">
                <a:solidFill>
                  <a:schemeClr val="accent2"/>
                </a:solidFill>
                <a:latin typeface="Times New Roman" panose="02020603050405020304" pitchFamily="18" charset="0"/>
              </a:rPr>
              <a:t>{case 1: b=2*a+1;break;</a:t>
            </a:r>
            <a:endParaRPr kumimoji="1" lang="en-US" altLang="zh-CN" sz="3000" dirty="0">
              <a:solidFill>
                <a:schemeClr val="accent2"/>
              </a:solidFill>
              <a:latin typeface="Times New Roman" panose="02020603050405020304" pitchFamily="18" charset="0"/>
            </a:endParaRPr>
          </a:p>
          <a:p>
            <a:pPr>
              <a:spcBef>
                <a:spcPct val="25000"/>
              </a:spcBef>
            </a:pPr>
            <a:r>
              <a:rPr kumimoji="1" lang="en-US" altLang="zh-CN" sz="3000" dirty="0">
                <a:solidFill>
                  <a:schemeClr val="accent2"/>
                </a:solidFill>
                <a:latin typeface="Times New Roman" panose="02020603050405020304" pitchFamily="18" charset="0"/>
              </a:rPr>
              <a:t>  case 2: </a:t>
            </a:r>
            <a:endParaRPr kumimoji="1" lang="en-US" altLang="zh-CN" sz="3000" dirty="0">
              <a:solidFill>
                <a:schemeClr val="accent2"/>
              </a:solidFill>
              <a:latin typeface="Times New Roman" panose="02020603050405020304" pitchFamily="18" charset="0"/>
            </a:endParaRPr>
          </a:p>
          <a:p>
            <a:pPr>
              <a:spcBef>
                <a:spcPct val="25000"/>
              </a:spcBef>
            </a:pPr>
            <a:r>
              <a:rPr kumimoji="1" lang="en-US" altLang="zh-CN" sz="3000" dirty="0">
                <a:solidFill>
                  <a:schemeClr val="accent2"/>
                </a:solidFill>
                <a:latin typeface="Times New Roman" panose="02020603050405020304" pitchFamily="18" charset="0"/>
              </a:rPr>
              <a:t>  case 3: b=a*a-3;break;</a:t>
            </a:r>
            <a:endParaRPr kumimoji="1" lang="en-US" altLang="zh-CN" sz="3000" dirty="0">
              <a:solidFill>
                <a:schemeClr val="accent2"/>
              </a:solidFill>
              <a:latin typeface="Times New Roman" panose="02020603050405020304" pitchFamily="18" charset="0"/>
            </a:endParaRPr>
          </a:p>
          <a:p>
            <a:pPr>
              <a:spcBef>
                <a:spcPct val="25000"/>
              </a:spcBef>
            </a:pPr>
            <a:r>
              <a:rPr kumimoji="1" lang="en-US" altLang="zh-CN" sz="3000" dirty="0">
                <a:solidFill>
                  <a:schemeClr val="accent2"/>
                </a:solidFill>
                <a:latin typeface="Times New Roman" panose="02020603050405020304" pitchFamily="18" charset="0"/>
              </a:rPr>
              <a:t>  default: b=a;</a:t>
            </a:r>
            <a:endParaRPr kumimoji="1" lang="en-US" altLang="zh-CN" sz="3000" dirty="0">
              <a:solidFill>
                <a:schemeClr val="accent2"/>
              </a:solidFill>
              <a:latin typeface="Times New Roman" panose="02020603050405020304" pitchFamily="18" charset="0"/>
            </a:endParaRPr>
          </a:p>
          <a:p>
            <a:pPr>
              <a:spcBef>
                <a:spcPct val="25000"/>
              </a:spcBef>
            </a:pPr>
            <a:r>
              <a:rPr kumimoji="1" lang="en-US" altLang="zh-CN" sz="3000" dirty="0">
                <a:solidFill>
                  <a:schemeClr val="accent2"/>
                </a:solidFill>
                <a:latin typeface="Times New Roman" panose="02020603050405020304" pitchFamily="18" charset="0"/>
              </a:rPr>
              <a:t>}</a:t>
            </a:r>
            <a:endParaRPr kumimoji="1" lang="en-US" altLang="zh-CN" sz="3000" dirty="0">
              <a:solidFill>
                <a:schemeClr val="accent2"/>
              </a:solidFill>
              <a:latin typeface="Times New Roman" panose="02020603050405020304" pitchFamily="18" charset="0"/>
            </a:endParaRPr>
          </a:p>
          <a:p>
            <a:pPr>
              <a:spcBef>
                <a:spcPct val="25000"/>
              </a:spcBef>
            </a:pPr>
            <a:r>
              <a:rPr kumimoji="1" lang="en-US" altLang="zh-CN" sz="3000" dirty="0" err="1">
                <a:solidFill>
                  <a:schemeClr val="accent2"/>
                </a:solidFill>
                <a:latin typeface="Times New Roman" panose="02020603050405020304" pitchFamily="18" charset="0"/>
              </a:rPr>
              <a:t>c</a:t>
            </a:r>
            <a:r>
              <a:rPr kumimoji="1" lang="en-US" altLang="zh-CN" sz="3000" dirty="0" err="1" smtClean="0">
                <a:solidFill>
                  <a:schemeClr val="accent2"/>
                </a:solidFill>
                <a:latin typeface="Times New Roman" panose="02020603050405020304" pitchFamily="18" charset="0"/>
              </a:rPr>
              <a:t>out</a:t>
            </a:r>
            <a:r>
              <a:rPr kumimoji="1" lang="en-US" altLang="zh-CN" sz="3000" dirty="0" smtClean="0">
                <a:solidFill>
                  <a:schemeClr val="accent2"/>
                </a:solidFill>
                <a:latin typeface="Times New Roman" panose="02020603050405020304" pitchFamily="18" charset="0"/>
              </a:rPr>
              <a:t>&lt;&lt;b</a:t>
            </a:r>
            <a:r>
              <a:rPr kumimoji="1" lang="en-US" altLang="zh-CN" sz="3000" dirty="0">
                <a:solidFill>
                  <a:schemeClr val="accent2"/>
                </a:solidFill>
                <a:latin typeface="Times New Roman" panose="02020603050405020304" pitchFamily="18" charset="0"/>
              </a:rPr>
              <a:t>;</a:t>
            </a:r>
            <a:endParaRPr kumimoji="1" lang="en-US" altLang="zh-CN" sz="2400" dirty="0">
              <a:solidFill>
                <a:schemeClr val="accent2"/>
              </a:solidFill>
              <a:latin typeface="Times New Roman" panose="02020603050405020304" pitchFamily="18" charset="0"/>
              <a:ea typeface="楷体_GB2312" pitchFamily="49" charset="-122"/>
            </a:endParaRPr>
          </a:p>
        </p:txBody>
      </p:sp>
      <p:sp>
        <p:nvSpPr>
          <p:cNvPr id="8196" name="Text Box 10"/>
          <p:cNvSpPr txBox="1">
            <a:spLocks noChangeArrowheads="1"/>
          </p:cNvSpPr>
          <p:nvPr/>
        </p:nvSpPr>
        <p:spPr bwMode="auto">
          <a:xfrm>
            <a:off x="381000" y="61722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宋体" panose="02010600030101010101" pitchFamily="2" charset="-122"/>
              </a:rPr>
              <a:t>思考：若省去</a:t>
            </a:r>
            <a:r>
              <a:rPr kumimoji="1" lang="en-US" altLang="zh-CN" sz="2400" b="1">
                <a:latin typeface="Times New Roman" panose="02020603050405020304" pitchFamily="18" charset="0"/>
              </a:rPr>
              <a:t>break</a:t>
            </a:r>
            <a:r>
              <a:rPr kumimoji="1" lang="zh-CN" altLang="en-US" sz="2400" b="1">
                <a:latin typeface="Times New Roman" panose="02020603050405020304" pitchFamily="18" charset="0"/>
              </a:rPr>
              <a:t>语句</a:t>
            </a:r>
            <a:r>
              <a:rPr kumimoji="1" lang="zh-CN" altLang="en-US" sz="2400" b="1">
                <a:latin typeface="宋体" panose="02010600030101010101" pitchFamily="2" charset="-122"/>
              </a:rPr>
              <a:t>，情况会怎样？</a:t>
            </a:r>
            <a:r>
              <a:rPr kumimoji="1" lang="zh-CN" altLang="en-US" sz="2400">
                <a:latin typeface="Times New Roman" panose="02020603050405020304" pitchFamily="18" charset="0"/>
                <a:ea typeface="楷体_GB2312" pitchFamily="49" charset="-122"/>
              </a:rPr>
              <a:t> </a:t>
            </a:r>
            <a:endParaRPr kumimoji="1" lang="zh-CN" altLang="en-US" sz="240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9144000" cy="704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en-US" altLang="zh-CN" sz="2400" b="1"/>
              <a:t>#include  &lt;iostream&gt;</a:t>
            </a:r>
            <a:endParaRPr lang="en-US" altLang="zh-CN" sz="2400" b="1"/>
          </a:p>
          <a:p>
            <a:pPr eaLnBrk="1" hangingPunct="1">
              <a:lnSpc>
                <a:spcPct val="95000"/>
              </a:lnSpc>
            </a:pPr>
            <a:endParaRPr lang="en-US" altLang="zh-CN" sz="2400" b="1"/>
          </a:p>
          <a:p>
            <a:pPr eaLnBrk="1" hangingPunct="1">
              <a:lnSpc>
                <a:spcPct val="95000"/>
              </a:lnSpc>
            </a:pPr>
            <a:r>
              <a:rPr lang="en-US" altLang="zh-CN" sz="2400" b="1"/>
              <a:t>void main()</a:t>
            </a:r>
            <a:endParaRPr lang="en-US" altLang="zh-CN" sz="2400" b="1"/>
          </a:p>
          <a:p>
            <a:pPr eaLnBrk="1" hangingPunct="1">
              <a:lnSpc>
                <a:spcPct val="95000"/>
              </a:lnSpc>
            </a:pPr>
            <a:r>
              <a:rPr lang="en-US" altLang="zh-CN" sz="2400" b="1"/>
              <a:t>{int a[10]={9,8,7,6,5,4,3,2,1,0};</a:t>
            </a:r>
            <a:endParaRPr lang="en-US" altLang="zh-CN" sz="2400" b="1"/>
          </a:p>
          <a:p>
            <a:pPr eaLnBrk="1" hangingPunct="1">
              <a:lnSpc>
                <a:spcPct val="95000"/>
              </a:lnSpc>
            </a:pPr>
            <a:r>
              <a:rPr lang="en-US" altLang="zh-CN" sz="2400" b="1"/>
              <a:t>    int  i=0, mid,bot=0, top=9,x; </a:t>
            </a:r>
            <a:endParaRPr lang="en-US" altLang="zh-CN" sz="2400" b="1"/>
          </a:p>
          <a:p>
            <a:pPr eaLnBrk="1" hangingPunct="1">
              <a:lnSpc>
                <a:spcPct val="95000"/>
              </a:lnSpc>
            </a:pPr>
            <a:r>
              <a:rPr lang="en-US" altLang="zh-CN" sz="2400" b="1"/>
              <a:t>   cin&gt;&gt;x;</a:t>
            </a:r>
            <a:endParaRPr lang="en-US" altLang="zh-CN" sz="2400" b="1"/>
          </a:p>
          <a:p>
            <a:pPr eaLnBrk="1" hangingPunct="1">
              <a:lnSpc>
                <a:spcPct val="95000"/>
              </a:lnSpc>
            </a:pPr>
            <a:r>
              <a:rPr lang="en-US" altLang="zh-CN" sz="2400" b="1"/>
              <a:t>   mid=(bot+top)/2;</a:t>
            </a:r>
            <a:endParaRPr lang="en-US" altLang="zh-CN" sz="2400" b="1"/>
          </a:p>
          <a:p>
            <a:pPr eaLnBrk="1" hangingPunct="1">
              <a:lnSpc>
                <a:spcPct val="95000"/>
              </a:lnSpc>
            </a:pPr>
            <a:r>
              <a:rPr lang="en-US" altLang="zh-CN" sz="2400" b="1"/>
              <a:t>   while(bot&lt;top&amp;&amp;___________)</a:t>
            </a:r>
            <a:endParaRPr lang="en-US" altLang="zh-CN" sz="2400" b="1"/>
          </a:p>
          <a:p>
            <a:pPr eaLnBrk="1" hangingPunct="1">
              <a:lnSpc>
                <a:spcPct val="95000"/>
              </a:lnSpc>
            </a:pPr>
            <a:r>
              <a:rPr lang="en-US" altLang="zh-CN" sz="2400" b="1"/>
              <a:t>	{if(___________)</a:t>
            </a:r>
            <a:endParaRPr lang="en-US" altLang="zh-CN" sz="2400" b="1"/>
          </a:p>
          <a:p>
            <a:pPr eaLnBrk="1" hangingPunct="1">
              <a:lnSpc>
                <a:spcPct val="95000"/>
              </a:lnSpc>
            </a:pPr>
            <a:r>
              <a:rPr lang="en-US" altLang="zh-CN" sz="2400" b="1"/>
              <a:t>        	        top=mid-1;</a:t>
            </a:r>
            <a:endParaRPr lang="en-US" altLang="zh-CN" sz="2400" b="1"/>
          </a:p>
          <a:p>
            <a:pPr eaLnBrk="1" hangingPunct="1">
              <a:lnSpc>
                <a:spcPct val="95000"/>
              </a:lnSpc>
            </a:pPr>
            <a:r>
              <a:rPr lang="en-US" altLang="zh-CN" sz="2400" b="1"/>
              <a:t>              else</a:t>
            </a:r>
            <a:endParaRPr lang="en-US" altLang="zh-CN" sz="2400" b="1"/>
          </a:p>
          <a:p>
            <a:pPr eaLnBrk="1" hangingPunct="1">
              <a:lnSpc>
                <a:spcPct val="95000"/>
              </a:lnSpc>
            </a:pPr>
            <a:r>
              <a:rPr lang="en-US" altLang="zh-CN" sz="2400" b="1"/>
              <a:t>	        bot=mid+1;</a:t>
            </a:r>
            <a:endParaRPr lang="en-US" altLang="zh-CN" sz="2400" b="1"/>
          </a:p>
          <a:p>
            <a:pPr eaLnBrk="1" hangingPunct="1">
              <a:lnSpc>
                <a:spcPct val="95000"/>
              </a:lnSpc>
            </a:pPr>
            <a:r>
              <a:rPr lang="en-US" altLang="zh-CN" sz="2400" b="1"/>
              <a:t>     	 mid=(bot+top)/2;</a:t>
            </a:r>
            <a:endParaRPr lang="en-US" altLang="zh-CN" sz="2400" b="1"/>
          </a:p>
          <a:p>
            <a:pPr eaLnBrk="1" hangingPunct="1">
              <a:lnSpc>
                <a:spcPct val="95000"/>
              </a:lnSpc>
            </a:pPr>
            <a:r>
              <a:rPr lang="en-US" altLang="zh-CN" sz="2400" b="1"/>
              <a:t>  	 }</a:t>
            </a:r>
            <a:endParaRPr lang="en-US" altLang="zh-CN" sz="2400" b="1"/>
          </a:p>
          <a:p>
            <a:pPr eaLnBrk="1" hangingPunct="1">
              <a:lnSpc>
                <a:spcPct val="95000"/>
              </a:lnSpc>
            </a:pPr>
            <a:r>
              <a:rPr lang="en-US" altLang="zh-CN" sz="2400" b="1"/>
              <a:t>   if(__________)</a:t>
            </a:r>
            <a:endParaRPr lang="en-US" altLang="zh-CN" sz="2400" b="1"/>
          </a:p>
          <a:p>
            <a:pPr eaLnBrk="1" hangingPunct="1">
              <a:lnSpc>
                <a:spcPct val="95000"/>
              </a:lnSpc>
            </a:pPr>
            <a:r>
              <a:rPr lang="en-US" altLang="zh-CN" sz="2400" b="1"/>
              <a:t>	   cout&lt;&lt;x&lt;&lt;" is not in array"&lt;&lt;endl;</a:t>
            </a:r>
            <a:endParaRPr lang="en-US" altLang="zh-CN" sz="2400" b="1"/>
          </a:p>
          <a:p>
            <a:pPr eaLnBrk="1" hangingPunct="1">
              <a:lnSpc>
                <a:spcPct val="95000"/>
              </a:lnSpc>
            </a:pPr>
            <a:r>
              <a:rPr lang="en-US" altLang="zh-CN" sz="2400" b="1"/>
              <a:t>   else</a:t>
            </a:r>
            <a:endParaRPr lang="en-US" altLang="zh-CN" sz="2400" b="1"/>
          </a:p>
          <a:p>
            <a:pPr eaLnBrk="1" hangingPunct="1">
              <a:lnSpc>
                <a:spcPct val="95000"/>
              </a:lnSpc>
            </a:pPr>
            <a:r>
              <a:rPr lang="en-US" altLang="zh-CN" sz="2400" b="1"/>
              <a:t>	   cout&lt;&lt;"a["&lt;&lt;mid&lt;&lt;"]:"&lt;&lt;x&lt;&lt;endl;</a:t>
            </a:r>
            <a:endParaRPr lang="en-US" altLang="zh-CN" sz="2400" b="1"/>
          </a:p>
          <a:p>
            <a:pPr eaLnBrk="1" hangingPunct="1">
              <a:lnSpc>
                <a:spcPct val="95000"/>
              </a:lnSpc>
            </a:pPr>
            <a:r>
              <a:rPr lang="en-US" altLang="zh-CN" sz="2400" b="1"/>
              <a:t>}</a:t>
            </a:r>
            <a:endParaRPr lang="en-US" altLang="zh-CN" sz="2400" b="1"/>
          </a:p>
          <a:p>
            <a:pPr eaLnBrk="1" hangingPunct="1">
              <a:lnSpc>
                <a:spcPct val="95000"/>
              </a:lnSpc>
            </a:pPr>
            <a:endParaRPr lang="en-US" altLang="zh-CN" sz="2400" b="1"/>
          </a:p>
        </p:txBody>
      </p:sp>
      <p:sp>
        <p:nvSpPr>
          <p:cNvPr id="112643" name="Text Box 3"/>
          <p:cNvSpPr txBox="1">
            <a:spLocks noChangeArrowheads="1"/>
          </p:cNvSpPr>
          <p:nvPr/>
        </p:nvSpPr>
        <p:spPr bwMode="auto">
          <a:xfrm>
            <a:off x="2514600" y="2438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t>a[mid]!=x</a:t>
            </a:r>
            <a:endParaRPr lang="en-US" altLang="zh-CN" sz="2400" b="1"/>
          </a:p>
        </p:txBody>
      </p:sp>
      <p:sp>
        <p:nvSpPr>
          <p:cNvPr id="112644" name="Text Box 4"/>
          <p:cNvSpPr txBox="1">
            <a:spLocks noChangeArrowheads="1"/>
          </p:cNvSpPr>
          <p:nvPr/>
        </p:nvSpPr>
        <p:spPr bwMode="auto">
          <a:xfrm>
            <a:off x="1524000" y="2743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smtClean="0"/>
              <a:t>x&gt;a[mid</a:t>
            </a:r>
            <a:r>
              <a:rPr lang="en-US" altLang="zh-CN" sz="2400" b="1" dirty="0"/>
              <a:t>]</a:t>
            </a:r>
            <a:endParaRPr lang="en-US" altLang="zh-CN" sz="2400" b="1" dirty="0"/>
          </a:p>
        </p:txBody>
      </p:sp>
      <p:sp>
        <p:nvSpPr>
          <p:cNvPr id="112645" name="Text Box 5"/>
          <p:cNvSpPr txBox="1">
            <a:spLocks noChangeArrowheads="1"/>
          </p:cNvSpPr>
          <p:nvPr/>
        </p:nvSpPr>
        <p:spPr bwMode="auto">
          <a:xfrm>
            <a:off x="685800" y="4876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t>bot&gt;=top</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dissolv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44">
                                            <p:txEl>
                                              <p:pRg st="0" end="0"/>
                                            </p:txEl>
                                          </p:spTgt>
                                        </p:tgtEl>
                                        <p:attrNameLst>
                                          <p:attrName>style.visibility</p:attrName>
                                        </p:attrNameLst>
                                      </p:cBhvr>
                                      <p:to>
                                        <p:strVal val="visible"/>
                                      </p:to>
                                    </p:set>
                                    <p:animEffect transition="in" filter="dissolve">
                                      <p:cBhvr>
                                        <p:cTn id="12" dur="500"/>
                                        <p:tgtEl>
                                          <p:spTgt spid="1126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45">
                                            <p:txEl>
                                              <p:pRg st="0" end="0"/>
                                            </p:txEl>
                                          </p:spTgt>
                                        </p:tgtEl>
                                        <p:attrNameLst>
                                          <p:attrName>style.visibility</p:attrName>
                                        </p:attrNameLst>
                                      </p:cBhvr>
                                      <p:to>
                                        <p:strVal val="visible"/>
                                      </p:to>
                                    </p:set>
                                    <p:animEffect transition="in" filter="dissolve">
                                      <p:cBhvr>
                                        <p:cTn id="17" dur="500"/>
                                        <p:tgtEl>
                                          <p:spTgt spid="1126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build="p"/>
      <p:bldP spid="112644" grpId="0" autoUpdateAnimBg="0" build="p"/>
      <p:bldP spid="112645"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0" y="53340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400" b="1" dirty="0">
                <a:latin typeface="宋体" panose="02010600030101010101" pitchFamily="2" charset="-122"/>
              </a:rPr>
              <a:t>统计一串字符中各字母出现的次数</a:t>
            </a:r>
            <a:r>
              <a:rPr lang="en-US" altLang="zh-CN" sz="2400" b="1" dirty="0"/>
              <a:t>(</a:t>
            </a:r>
            <a:r>
              <a:rPr lang="zh-CN" altLang="en-US" sz="2400" b="1" dirty="0">
                <a:latin typeface="宋体" panose="02010600030101010101" pitchFamily="2" charset="-122"/>
              </a:rPr>
              <a:t>大小写字母不区分</a:t>
            </a:r>
            <a:r>
              <a:rPr lang="en-US" altLang="zh-CN" sz="2400" b="1" dirty="0"/>
              <a:t>)</a:t>
            </a:r>
            <a:r>
              <a:rPr lang="zh-CN" altLang="en-US" sz="2400" b="1" dirty="0">
                <a:latin typeface="宋体" panose="02010600030101010101" pitchFamily="2" charset="-122"/>
              </a:rPr>
              <a:t>，并对出现的字母显示其出现的个数和总字母数。</a:t>
            </a:r>
            <a:r>
              <a:rPr lang="zh-CN" altLang="en-US" sz="2400" b="1" dirty="0"/>
              <a:t> </a:t>
            </a:r>
            <a:endParaRPr lang="zh-CN" altLang="en-US" sz="2400" b="1" dirty="0"/>
          </a:p>
        </p:txBody>
      </p:sp>
      <p:sp>
        <p:nvSpPr>
          <p:cNvPr id="8195" name="Rectangle 5"/>
          <p:cNvSpPr>
            <a:spLocks noChangeArrowheads="1"/>
          </p:cNvSpPr>
          <p:nvPr/>
        </p:nvSpPr>
        <p:spPr bwMode="auto">
          <a:xfrm>
            <a:off x="3376613" y="286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8196" name="Text Box 6"/>
          <p:cNvSpPr txBox="1">
            <a:spLocks noChangeArrowheads="1"/>
          </p:cNvSpPr>
          <p:nvPr/>
        </p:nvSpPr>
        <p:spPr bwMode="auto">
          <a:xfrm>
            <a:off x="0" y="3048000"/>
            <a:ext cx="91440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30000"/>
              </a:spcBef>
            </a:pPr>
            <a:r>
              <a:rPr lang="zh-CN" altLang="en-US" sz="2400" b="1">
                <a:ea typeface="黑体" panose="02010609060101010101" pitchFamily="49" charset="-122"/>
              </a:rPr>
              <a:t>分析</a:t>
            </a:r>
            <a:r>
              <a:rPr lang="zh-CN" altLang="en-US" sz="2400" b="1"/>
              <a:t>：</a:t>
            </a:r>
            <a:endParaRPr lang="zh-CN" altLang="en-US" sz="2400" b="1">
              <a:latin typeface="宋体" panose="02010600030101010101" pitchFamily="2" charset="-122"/>
            </a:endParaRPr>
          </a:p>
          <a:p>
            <a:pPr algn="just" eaLnBrk="1" hangingPunct="1">
              <a:spcBef>
                <a:spcPct val="30000"/>
              </a:spcBef>
            </a:pPr>
            <a:r>
              <a:rPr lang="zh-CN" altLang="en-US" sz="2400" b="1">
                <a:latin typeface="宋体" panose="02010600030101010101" pitchFamily="2" charset="-122"/>
              </a:rPr>
              <a:t>① </a:t>
            </a:r>
            <a:r>
              <a:rPr lang="zh-CN" altLang="en-US" sz="2400" b="1"/>
              <a:t>声明一个具有</a:t>
            </a:r>
            <a:r>
              <a:rPr lang="en-US" altLang="zh-CN" sz="2400" b="1">
                <a:latin typeface="宋体" panose="02010600030101010101" pitchFamily="2" charset="-122"/>
              </a:rPr>
              <a:t>26</a:t>
            </a:r>
            <a:r>
              <a:rPr lang="zh-CN" altLang="en-US" sz="2400" b="1"/>
              <a:t>个元素的数组，每个元素的下标表示对应的字母，元素的值表示对应字母出现的次数。</a:t>
            </a:r>
            <a:endParaRPr lang="zh-CN" altLang="en-US" sz="2400" b="1">
              <a:latin typeface="宋体" panose="02010600030101010101" pitchFamily="2" charset="-122"/>
            </a:endParaRPr>
          </a:p>
          <a:p>
            <a:pPr algn="just" eaLnBrk="1" hangingPunct="1">
              <a:spcBef>
                <a:spcPct val="30000"/>
              </a:spcBef>
            </a:pPr>
            <a:r>
              <a:rPr lang="zh-CN" altLang="en-US" sz="2400" b="1">
                <a:latin typeface="宋体" panose="02010600030101010101" pitchFamily="2" charset="-122"/>
              </a:rPr>
              <a:t>② </a:t>
            </a:r>
            <a:r>
              <a:rPr lang="zh-CN" altLang="en-US" sz="2400" b="1"/>
              <a:t>从输入的字符串中逐一取出字符，转换成大写字符</a:t>
            </a:r>
            <a:r>
              <a:rPr lang="en-US" altLang="zh-CN" sz="2400" b="1">
                <a:latin typeface="宋体" panose="02010600030101010101" pitchFamily="2" charset="-122"/>
              </a:rPr>
              <a:t>(</a:t>
            </a:r>
            <a:r>
              <a:rPr lang="zh-CN" altLang="en-US" sz="2400" b="1"/>
              <a:t>使得大小写不区分</a:t>
            </a:r>
            <a:r>
              <a:rPr lang="en-US" altLang="zh-CN" sz="2400" b="1">
                <a:latin typeface="宋体" panose="02010600030101010101" pitchFamily="2" charset="-122"/>
              </a:rPr>
              <a:t>)</a:t>
            </a:r>
            <a:r>
              <a:rPr lang="zh-CN" altLang="en-US" sz="2400" b="1"/>
              <a:t>，进行判断。</a:t>
            </a:r>
            <a:endParaRPr lang="zh-CN" altLang="en-US" sz="2400" b="1">
              <a:latin typeface="宋体" panose="02010600030101010101" pitchFamily="2" charset="-122"/>
            </a:endParaRPr>
          </a:p>
        </p:txBody>
      </p:sp>
      <p:graphicFrame>
        <p:nvGraphicFramePr>
          <p:cNvPr id="8197" name="Object 7"/>
          <p:cNvGraphicFramePr>
            <a:graphicFrameLocks noChangeAspect="1"/>
          </p:cNvGraphicFramePr>
          <p:nvPr/>
        </p:nvGraphicFramePr>
        <p:xfrm>
          <a:off x="1295400" y="1600200"/>
          <a:ext cx="5508848" cy="1436688"/>
        </p:xfrm>
        <a:graphic>
          <a:graphicData uri="http://schemas.openxmlformats.org/presentationml/2006/ole">
            <mc:AlternateContent xmlns:mc="http://schemas.openxmlformats.org/markup-compatibility/2006">
              <mc:Choice xmlns:v="urn:schemas-microsoft-com:vml" Requires="v">
                <p:oleObj spid="_x0000_s4202" name="位图图像" r:id="rId1" imgW="3581400" imgH="876300" progId="PBrush">
                  <p:embed/>
                </p:oleObj>
              </mc:Choice>
              <mc:Fallback>
                <p:oleObj name="位图图像" r:id="rId1" imgW="3581400" imgH="876300" progId="PBrush">
                  <p:embed/>
                  <p:pic>
                    <p:nvPicPr>
                      <p:cNvPr id="0" name="图片 4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5508848" cy="1436688"/>
                      </a:xfrm>
                      <a:prstGeom prst="rect">
                        <a:avLst/>
                      </a:prstGeom>
                      <a:noFill/>
                      <a:ln>
                        <a:noFill/>
                      </a:ln>
                      <a:effectLst/>
                    </p:spPr>
                  </p:pic>
                </p:oleObj>
              </mc:Fallback>
            </mc:AlternateContent>
          </a:graphicData>
        </a:graphic>
      </p:graphicFrame>
      <p:graphicFrame>
        <p:nvGraphicFramePr>
          <p:cNvPr id="8198" name="Object 141"/>
          <p:cNvGraphicFramePr>
            <a:graphicFrameLocks noChangeAspect="1"/>
          </p:cNvGraphicFramePr>
          <p:nvPr/>
        </p:nvGraphicFramePr>
        <p:xfrm>
          <a:off x="914400" y="5257800"/>
          <a:ext cx="7696200" cy="1371600"/>
        </p:xfrm>
        <a:graphic>
          <a:graphicData uri="http://schemas.openxmlformats.org/presentationml/2006/ole">
            <mc:AlternateContent xmlns:mc="http://schemas.openxmlformats.org/markup-compatibility/2006">
              <mc:Choice xmlns:v="urn:schemas-microsoft-com:vml" Requires="v">
                <p:oleObj spid="_x0000_s4203" name="位图图像" r:id="rId3" imgW="3638550" imgH="695325" progId="Paint.Picture">
                  <p:embed/>
                </p:oleObj>
              </mc:Choice>
              <mc:Fallback>
                <p:oleObj name="位图图像" r:id="rId3" imgW="3638550" imgH="695325" progId="Paint.Picture">
                  <p:embed/>
                  <p:pic>
                    <p:nvPicPr>
                      <p:cNvPr id="0" name="图片 4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257800"/>
                        <a:ext cx="7696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228600"/>
            <a:ext cx="9144000"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400" b="1" dirty="0"/>
              <a:t>程序：</a:t>
            </a:r>
            <a:endParaRPr lang="zh-CN" altLang="en-US" sz="2400" b="1" dirty="0"/>
          </a:p>
          <a:p>
            <a:pPr eaLnBrk="1" hangingPunct="1"/>
            <a:r>
              <a:rPr lang="en-US" altLang="zh-CN" sz="2400" b="1" dirty="0">
                <a:cs typeface="Times New Roman" panose="02020603050405020304" pitchFamily="18" charset="0"/>
              </a:rPr>
              <a:t>void main()</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char s[256],c;</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a:t>
            </a:r>
            <a:r>
              <a:rPr lang="en-US" altLang="zh-CN" sz="2400" b="1" dirty="0" err="1">
                <a:cs typeface="Times New Roman" panose="02020603050405020304" pitchFamily="18" charset="0"/>
              </a:rPr>
              <a:t>int</a:t>
            </a:r>
            <a:r>
              <a:rPr lang="en-US" altLang="zh-CN" sz="2400" b="1" dirty="0">
                <a:cs typeface="Times New Roman" panose="02020603050405020304" pitchFamily="18" charset="0"/>
              </a:rPr>
              <a:t> a[26]={0},</a:t>
            </a:r>
            <a:r>
              <a:rPr lang="en-US" altLang="zh-CN" sz="2400" b="1" dirty="0" err="1">
                <a:cs typeface="Times New Roman" panose="02020603050405020304" pitchFamily="18" charset="0"/>
              </a:rPr>
              <a:t>i,j,le</a:t>
            </a:r>
            <a:r>
              <a:rPr lang="en-US" altLang="zh-CN" sz="2400" b="1" dirty="0">
                <a:cs typeface="Times New Roman" panose="02020603050405020304" pitchFamily="18" charset="0"/>
              </a:rPr>
              <a:t>;</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a:t>
            </a:r>
            <a:r>
              <a:rPr lang="en-US" altLang="zh-CN" sz="2400" b="1" dirty="0" err="1">
                <a:cs typeface="Times New Roman" panose="02020603050405020304" pitchFamily="18" charset="0"/>
              </a:rPr>
              <a:t>cin.getline</a:t>
            </a:r>
            <a:r>
              <a:rPr lang="en-US" altLang="zh-CN" sz="2400" b="1" dirty="0">
                <a:cs typeface="Times New Roman" panose="02020603050405020304" pitchFamily="18" charset="0"/>
              </a:rPr>
              <a:t>(s);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for(i=0;s[i]!='\0';i++)</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  c =s[i];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if (c &gt;= 'A' &amp;&amp; c &lt;= 'Z')     </a:t>
            </a:r>
            <a:r>
              <a:rPr lang="en-US" altLang="zh-CN" b="1" dirty="0"/>
              <a:t>a[c-'A']++</a:t>
            </a:r>
            <a:r>
              <a:rPr lang="en-US" altLang="zh-CN" sz="2400" b="1" dirty="0">
                <a:cs typeface="Times New Roman" panose="02020603050405020304" pitchFamily="18" charset="0"/>
              </a:rPr>
              <a:t>;</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else </a:t>
            </a:r>
            <a:r>
              <a:rPr lang="en-US" altLang="zh-CN" b="1" dirty="0"/>
              <a:t>if (c &gt;= ‘a' &amp;&amp; c &lt;= ‘z')     a[c-‘a']++;</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for(i=0;i&lt;=25;i++)          //'</a:t>
            </a:r>
            <a:r>
              <a:rPr lang="zh-CN" altLang="en-US" sz="2400" b="1" dirty="0">
                <a:cs typeface="Times New Roman" panose="02020603050405020304" pitchFamily="18" charset="0"/>
              </a:rPr>
              <a:t>输出字母及其出现的次数</a:t>
            </a:r>
            <a:endParaRPr lang="zh-CN" altLang="en-US" sz="2400" b="1" dirty="0">
              <a:cs typeface="Times New Roman" panose="02020603050405020304" pitchFamily="18" charset="0"/>
            </a:endParaRPr>
          </a:p>
          <a:p>
            <a:pPr eaLnBrk="1" hangingPunct="1"/>
            <a:r>
              <a:rPr lang="zh-CN" altLang="en-US" sz="2400" b="1" dirty="0">
                <a:cs typeface="Times New Roman" panose="02020603050405020304" pitchFamily="18" charset="0"/>
              </a:rPr>
              <a:t>     </a:t>
            </a:r>
            <a:r>
              <a:rPr lang="en-US" altLang="zh-CN" sz="2400" b="1" dirty="0">
                <a:cs typeface="Times New Roman" panose="02020603050405020304" pitchFamily="18" charset="0"/>
              </a:rPr>
              <a:t>if (a[i]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c=‘</a:t>
            </a:r>
            <a:r>
              <a:rPr lang="en-US" altLang="zh-CN" sz="2400" b="1" dirty="0" err="1">
                <a:cs typeface="Times New Roman" panose="02020603050405020304" pitchFamily="18" charset="0"/>
              </a:rPr>
              <a:t>A’+i</a:t>
            </a:r>
            <a:r>
              <a:rPr lang="en-US" altLang="zh-CN" sz="2400" b="1" dirty="0">
                <a:cs typeface="Times New Roman" panose="02020603050405020304" pitchFamily="18" charset="0"/>
              </a:rPr>
              <a:t>;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a:t>
            </a:r>
            <a:r>
              <a:rPr lang="en-US" altLang="zh-CN" sz="2400" b="1" dirty="0" err="1">
                <a:cs typeface="Times New Roman" panose="02020603050405020304" pitchFamily="18" charset="0"/>
              </a:rPr>
              <a:t>cout</a:t>
            </a:r>
            <a:r>
              <a:rPr lang="en-US" altLang="zh-CN" sz="2400" b="1" dirty="0">
                <a:cs typeface="Times New Roman" panose="02020603050405020304" pitchFamily="18" charset="0"/>
              </a:rPr>
              <a:t>&lt;&lt;c&lt;&lt;"="&lt;&lt;a[i]&lt;&lt;</a:t>
            </a:r>
            <a:r>
              <a:rPr lang="en-US" altLang="zh-CN" sz="2400" b="1" dirty="0" err="1">
                <a:cs typeface="Times New Roman" panose="02020603050405020304" pitchFamily="18" charset="0"/>
              </a:rPr>
              <a:t>endl</a:t>
            </a:r>
            <a:r>
              <a:rPr lang="en-US" altLang="zh-CN" sz="2400" b="1" dirty="0">
                <a:cs typeface="Times New Roman" panose="02020603050405020304" pitchFamily="18" charset="0"/>
              </a:rPr>
              <a:t>;</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a:t>
            </a:r>
            <a:endParaRPr lang="en-US" altLang="zh-CN" sz="2400" b="1" dirty="0">
              <a:cs typeface="Times New Roman" panose="02020603050405020304" pitchFamily="18" charset="0"/>
            </a:endParaRPr>
          </a:p>
          <a:p>
            <a:pPr eaLnBrk="1" hangingPunct="1"/>
            <a:r>
              <a:rPr lang="en-US" altLang="zh-CN" sz="2400" b="1" dirty="0">
                <a:cs typeface="Times New Roman" panose="02020603050405020304" pitchFamily="18" charset="0"/>
              </a:rPr>
              <a:t>  } </a:t>
            </a:r>
            <a:endParaRPr lang="en-US" altLang="zh-CN" sz="2400" b="1"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79388" y="333375"/>
            <a:ext cx="896461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pt-BR" sz="2400" b="1" dirty="0">
                <a:latin typeface="Arial" panose="020B0604020202020204" pitchFamily="34" charset="0"/>
              </a:rPr>
              <a:t> </a:t>
            </a:r>
            <a:endParaRPr kumimoji="0" lang="zh-CN" altLang="pt-BR" sz="2400" b="1" dirty="0">
              <a:latin typeface="Arial" panose="020B0604020202020204" pitchFamily="34" charset="0"/>
            </a:endParaRPr>
          </a:p>
          <a:p>
            <a:pPr algn="just" eaLnBrk="1" hangingPunct="1"/>
            <a:r>
              <a:rPr kumimoji="0" lang="zh-CN" altLang="pt-BR" sz="2400" b="1" dirty="0">
                <a:latin typeface="Arial" panose="020B0604020202020204" pitchFamily="34" charset="0"/>
              </a:rPr>
              <a:t>利用一维数组求显示</a:t>
            </a:r>
            <a:r>
              <a:rPr kumimoji="0" lang="pt-BR" altLang="zh-CN" sz="2400" b="1" dirty="0">
                <a:latin typeface="Arial" panose="020B0604020202020204" pitchFamily="34" charset="0"/>
              </a:rPr>
              <a:t>fibonacci</a:t>
            </a:r>
            <a:r>
              <a:rPr kumimoji="0" lang="zh-CN" altLang="pt-BR" sz="2400" b="1" dirty="0">
                <a:latin typeface="Arial" panose="020B0604020202020204" pitchFamily="34" charset="0"/>
              </a:rPr>
              <a:t>数列的前</a:t>
            </a:r>
            <a:r>
              <a:rPr kumimoji="0" lang="pt-BR" altLang="zh-CN" sz="2400" b="1" dirty="0">
                <a:latin typeface="Arial" panose="020B0604020202020204" pitchFamily="34" charset="0"/>
              </a:rPr>
              <a:t>20</a:t>
            </a:r>
            <a:r>
              <a:rPr kumimoji="0" lang="zh-CN" altLang="pt-BR" sz="2400" b="1" dirty="0">
                <a:latin typeface="Arial" panose="020B0604020202020204" pitchFamily="34" charset="0"/>
              </a:rPr>
              <a:t>项，每行显示</a:t>
            </a:r>
            <a:r>
              <a:rPr kumimoji="0" lang="pt-BR" altLang="zh-CN" sz="2400" b="1" dirty="0">
                <a:latin typeface="Arial" panose="020B0604020202020204" pitchFamily="34" charset="0"/>
              </a:rPr>
              <a:t>5</a:t>
            </a:r>
            <a:r>
              <a:rPr kumimoji="0" lang="zh-CN" altLang="pt-BR" sz="2400" b="1" dirty="0">
                <a:latin typeface="Arial" panose="020B0604020202020204" pitchFamily="34" charset="0"/>
              </a:rPr>
              <a:t>个数，每个数宽度</a:t>
            </a:r>
            <a:r>
              <a:rPr kumimoji="0" lang="pt-BR" altLang="zh-CN" sz="2400" b="1" dirty="0">
                <a:latin typeface="Arial" panose="020B0604020202020204" pitchFamily="34" charset="0"/>
              </a:rPr>
              <a:t>5</a:t>
            </a:r>
            <a:r>
              <a:rPr kumimoji="0" lang="zh-CN" altLang="pt-BR" sz="2400" b="1" dirty="0">
                <a:latin typeface="Arial" panose="020B0604020202020204" pitchFamily="34" charset="0"/>
              </a:rPr>
              <a:t>位。即：</a:t>
            </a:r>
            <a:r>
              <a:rPr kumimoji="0" lang="pt-BR" altLang="zh-CN" sz="2400" b="1" dirty="0">
                <a:latin typeface="Arial" panose="020B0604020202020204" pitchFamily="34" charset="0"/>
              </a:rPr>
              <a:t>0</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1</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1</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2</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3</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5</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8</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13</a:t>
            </a:r>
            <a:r>
              <a:rPr kumimoji="0" lang="zh-CN" altLang="pt-BR" sz="2400" b="1" dirty="0">
                <a:latin typeface="Arial" panose="020B0604020202020204" pitchFamily="34" charset="0"/>
              </a:rPr>
              <a:t>、</a:t>
            </a:r>
            <a:r>
              <a:rPr kumimoji="0" lang="pt-BR" altLang="zh-CN" sz="2400" b="1" dirty="0">
                <a:latin typeface="Arial" panose="020B0604020202020204" pitchFamily="34" charset="0"/>
              </a:rPr>
              <a:t>…</a:t>
            </a:r>
            <a:r>
              <a:rPr kumimoji="0" lang="zh-CN" altLang="pt-BR" sz="2400" b="1" dirty="0">
                <a:latin typeface="Arial" panose="020B0604020202020204" pitchFamily="34" charset="0"/>
              </a:rPr>
              <a:t>。</a:t>
            </a:r>
            <a:endParaRPr kumimoji="0" lang="zh-CN" altLang="en-US" sz="2400" b="1" dirty="0">
              <a:latin typeface="Arial" panose="020B0604020202020204" pitchFamily="34" charset="0"/>
            </a:endParaRPr>
          </a:p>
          <a:p>
            <a:pPr eaLnBrk="1" hangingPunct="1"/>
            <a:endParaRPr kumimoji="0" lang="zh-CN" altLang="en-US" sz="2400" b="1" dirty="0">
              <a:latin typeface="Arial" panose="020B0604020202020204" pitchFamily="34" charset="0"/>
            </a:endParaRPr>
          </a:p>
          <a:p>
            <a:pPr eaLnBrk="1" hangingPunct="1"/>
            <a:r>
              <a:rPr kumimoji="0" lang="en-US" altLang="zh-CN" sz="2400" b="1" dirty="0">
                <a:latin typeface="Arial" panose="020B0604020202020204" pitchFamily="34" charset="0"/>
              </a:rPr>
              <a:t>void main()</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a:t>
            </a:r>
            <a:r>
              <a:rPr kumimoji="0" lang="en-US" altLang="zh-CN" sz="2400" b="1" dirty="0" err="1">
                <a:latin typeface="Arial" panose="020B0604020202020204" pitchFamily="34" charset="0"/>
              </a:rPr>
              <a:t>int</a:t>
            </a:r>
            <a:r>
              <a:rPr kumimoji="0" lang="en-US" altLang="zh-CN" sz="2400" b="1" dirty="0">
                <a:latin typeface="Arial" panose="020B0604020202020204" pitchFamily="34" charset="0"/>
              </a:rPr>
              <a:t> i;</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a:t>
            </a:r>
            <a:r>
              <a:rPr kumimoji="0" lang="en-US" altLang="zh-CN" sz="2400" b="1" dirty="0" err="1">
                <a:latin typeface="Arial" panose="020B0604020202020204" pitchFamily="34" charset="0"/>
              </a:rPr>
              <a:t>int</a:t>
            </a:r>
            <a:r>
              <a:rPr kumimoji="0" lang="en-US" altLang="zh-CN" sz="2400" b="1" dirty="0">
                <a:latin typeface="Arial" panose="020B0604020202020204" pitchFamily="34" charset="0"/>
              </a:rPr>
              <a:t> x[20]=</a:t>
            </a:r>
            <a:r>
              <a:rPr kumimoji="0" lang="en-US" altLang="zh-CN" sz="2400" b="1" u="sng" dirty="0">
                <a:latin typeface="Arial" panose="020B0604020202020204" pitchFamily="34" charset="0"/>
              </a:rPr>
              <a:t>            </a:t>
            </a:r>
            <a:r>
              <a:rPr kumimoji="0" lang="en-US" altLang="zh-CN" sz="2400" b="1" dirty="0">
                <a:latin typeface="Arial" panose="020B0604020202020204" pitchFamily="34" charset="0"/>
              </a:rPr>
              <a:t> ;</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for(i=2;i&lt;20;i++)</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__________________;</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for(i=0;i&lt;20;i++)</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 </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if(i%5==0) </a:t>
            </a:r>
            <a:r>
              <a:rPr kumimoji="0" lang="en-US" altLang="zh-CN" sz="2400" b="1" dirty="0" err="1">
                <a:latin typeface="Arial" panose="020B0604020202020204" pitchFamily="34" charset="0"/>
              </a:rPr>
              <a:t>cout</a:t>
            </a:r>
            <a:r>
              <a:rPr kumimoji="0" lang="en-US" altLang="zh-CN" sz="2400" b="1" dirty="0">
                <a:latin typeface="Arial" panose="020B0604020202020204" pitchFamily="34" charset="0"/>
              </a:rPr>
              <a:t>&lt;&lt;</a:t>
            </a:r>
            <a:r>
              <a:rPr kumimoji="0" lang="en-US" altLang="zh-CN" sz="2400" b="1" dirty="0" err="1">
                <a:latin typeface="Arial" panose="020B0604020202020204" pitchFamily="34" charset="0"/>
              </a:rPr>
              <a:t>endl</a:t>
            </a:r>
            <a:r>
              <a:rPr kumimoji="0" lang="en-US" altLang="zh-CN" sz="2400" b="1" dirty="0">
                <a:latin typeface="Arial" panose="020B0604020202020204" pitchFamily="34" charset="0"/>
              </a:rPr>
              <a:t>;</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a:t>
            </a:r>
            <a:r>
              <a:rPr kumimoji="0" lang="en-US" altLang="zh-CN" sz="2400" b="1" dirty="0" err="1">
                <a:latin typeface="Arial" panose="020B0604020202020204" pitchFamily="34" charset="0"/>
              </a:rPr>
              <a:t>cout</a:t>
            </a:r>
            <a:r>
              <a:rPr kumimoji="0" lang="en-US" altLang="zh-CN" sz="2400" b="1" dirty="0">
                <a:latin typeface="Arial" panose="020B0604020202020204" pitchFamily="34" charset="0"/>
              </a:rPr>
              <a:t>&lt;&lt;______________;</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a:t>
            </a:r>
            <a:r>
              <a:rPr kumimoji="0" lang="en-US" altLang="zh-CN" sz="2400" b="1" dirty="0" err="1">
                <a:latin typeface="Arial" panose="020B0604020202020204" pitchFamily="34" charset="0"/>
              </a:rPr>
              <a:t>cout</a:t>
            </a:r>
            <a:r>
              <a:rPr kumimoji="0" lang="en-US" altLang="zh-CN" sz="2400" b="1" dirty="0">
                <a:latin typeface="Arial" panose="020B0604020202020204" pitchFamily="34" charset="0"/>
              </a:rPr>
              <a:t>&lt;&lt;</a:t>
            </a:r>
            <a:r>
              <a:rPr kumimoji="0" lang="en-US" altLang="zh-CN" sz="2400" b="1" dirty="0" err="1">
                <a:latin typeface="Arial" panose="020B0604020202020204" pitchFamily="34" charset="0"/>
              </a:rPr>
              <a:t>endl</a:t>
            </a:r>
            <a:r>
              <a:rPr kumimoji="0" lang="en-US" altLang="zh-CN" sz="2400" b="1" dirty="0">
                <a:latin typeface="Arial" panose="020B0604020202020204" pitchFamily="34" charset="0"/>
              </a:rPr>
              <a:t>;</a:t>
            </a:r>
            <a:endParaRPr kumimoji="0" lang="en-US" altLang="zh-CN" sz="2400" b="1" dirty="0">
              <a:latin typeface="Arial" panose="020B0604020202020204" pitchFamily="34" charset="0"/>
            </a:endParaRPr>
          </a:p>
          <a:p>
            <a:pPr eaLnBrk="1" hangingPunct="1"/>
            <a:r>
              <a:rPr kumimoji="0" lang="en-US" altLang="zh-CN" sz="2400" b="1" dirty="0">
                <a:latin typeface="Arial" panose="020B0604020202020204" pitchFamily="34" charset="0"/>
              </a:rPr>
              <a:t> }</a:t>
            </a:r>
            <a:endParaRPr kumimoji="0" lang="en-US" altLang="zh-CN" sz="2400" b="1" dirty="0">
              <a:latin typeface="Arial" panose="020B0604020202020204" pitchFamily="34" charset="0"/>
            </a:endParaRPr>
          </a:p>
        </p:txBody>
      </p:sp>
      <p:sp>
        <p:nvSpPr>
          <p:cNvPr id="117763" name="Text Box 3"/>
          <p:cNvSpPr txBox="1">
            <a:spLocks noChangeArrowheads="1"/>
          </p:cNvSpPr>
          <p:nvPr/>
        </p:nvSpPr>
        <p:spPr bwMode="auto">
          <a:xfrm>
            <a:off x="2627313" y="242093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a:latin typeface="Arial" panose="020B0604020202020204" pitchFamily="34" charset="0"/>
              </a:rPr>
              <a:t>{0,1}</a:t>
            </a:r>
            <a:endParaRPr kumimoji="0" lang="en-US" altLang="zh-CN" sz="2400">
              <a:latin typeface="Arial" panose="020B0604020202020204" pitchFamily="34" charset="0"/>
            </a:endParaRPr>
          </a:p>
        </p:txBody>
      </p:sp>
      <p:sp>
        <p:nvSpPr>
          <p:cNvPr id="117764" name="Text Box 4"/>
          <p:cNvSpPr txBox="1">
            <a:spLocks noChangeArrowheads="1"/>
          </p:cNvSpPr>
          <p:nvPr/>
        </p:nvSpPr>
        <p:spPr bwMode="auto">
          <a:xfrm>
            <a:off x="3275013" y="3187700"/>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a:latin typeface="Arial" panose="020B0604020202020204" pitchFamily="34" charset="0"/>
              </a:rPr>
              <a:t>X[i]=x[i-1]+x[i-2]</a:t>
            </a:r>
            <a:endParaRPr kumimoji="0" lang="en-US" altLang="zh-CN" sz="2400">
              <a:latin typeface="Arial" panose="020B0604020202020204" pitchFamily="34" charset="0"/>
            </a:endParaRPr>
          </a:p>
        </p:txBody>
      </p:sp>
      <p:sp>
        <p:nvSpPr>
          <p:cNvPr id="117765" name="Rectangle 5"/>
          <p:cNvSpPr>
            <a:spLocks noChangeArrowheads="1"/>
          </p:cNvSpPr>
          <p:nvPr/>
        </p:nvSpPr>
        <p:spPr bwMode="auto">
          <a:xfrm>
            <a:off x="4140200" y="4700588"/>
            <a:ext cx="204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sz="2400" b="1">
                <a:latin typeface="Arial" panose="020B0604020202020204" pitchFamily="34" charset="0"/>
              </a:rPr>
              <a:t>setw(5)&lt;&lt;x[i]</a:t>
            </a:r>
            <a:endParaRPr kumimoji="0" lang="en-US" altLang="zh-CN" sz="24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checkerboard(across)">
                                      <p:cBhvr>
                                        <p:cTn id="7" dur="500"/>
                                        <p:tgtEl>
                                          <p:spTgt spid="1177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7764"/>
                                        </p:tgtEl>
                                        <p:attrNameLst>
                                          <p:attrName>style.visibility</p:attrName>
                                        </p:attrNameLst>
                                      </p:cBhvr>
                                      <p:to>
                                        <p:strVal val="visible"/>
                                      </p:to>
                                    </p:set>
                                    <p:animEffect transition="in" filter="checkerboard(across)">
                                      <p:cBhvr>
                                        <p:cTn id="12" dur="500"/>
                                        <p:tgtEl>
                                          <p:spTgt spid="11776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7765"/>
                                        </p:tgtEl>
                                        <p:attrNameLst>
                                          <p:attrName>style.visibility</p:attrName>
                                        </p:attrNameLst>
                                      </p:cBhvr>
                                      <p:to>
                                        <p:strVal val="visible"/>
                                      </p:to>
                                    </p:set>
                                    <p:animEffect transition="in" filter="checkerboard(across)">
                                      <p:cBhvr>
                                        <p:cTn id="17" dur="500"/>
                                        <p:tgtEl>
                                          <p:spTgt spid="11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P spid="117764" grpId="0"/>
      <p:bldP spid="1177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323850" y="0"/>
            <a:ext cx="8229600" cy="6226175"/>
          </a:xfrm>
        </p:spPr>
        <p:txBody>
          <a:bodyPr>
            <a:normAutofit lnSpcReduction="10000"/>
          </a:bodyPr>
          <a:lstStyle/>
          <a:p>
            <a:pPr eaLnBrk="1" hangingPunct="1">
              <a:lnSpc>
                <a:spcPct val="80000"/>
              </a:lnSpc>
              <a:buFontTx/>
              <a:buNone/>
            </a:pPr>
            <a:endParaRPr lang="pt-BR" altLang="zh-CN" sz="2400" b="1" smtClean="0"/>
          </a:p>
          <a:p>
            <a:pPr eaLnBrk="1" hangingPunct="1">
              <a:lnSpc>
                <a:spcPct val="80000"/>
              </a:lnSpc>
              <a:buFontTx/>
              <a:buNone/>
            </a:pPr>
            <a:r>
              <a:rPr lang="zh-CN" altLang="pt-BR" sz="2400" b="1" smtClean="0"/>
              <a:t>随机产生</a:t>
            </a:r>
            <a:r>
              <a:rPr lang="pt-BR" altLang="zh-CN" sz="2400" b="1" smtClean="0"/>
              <a:t>3</a:t>
            </a:r>
            <a:r>
              <a:rPr lang="zh-CN" altLang="pt-BR" sz="2400" b="1" smtClean="0"/>
              <a:t>位学生的分数（分数范围</a:t>
            </a:r>
            <a:r>
              <a:rPr lang="pt-BR" altLang="zh-CN" sz="2400" b="1" smtClean="0"/>
              <a:t>1</a:t>
            </a:r>
            <a:r>
              <a:rPr lang="zh-CN" altLang="pt-BR" sz="2400" b="1" smtClean="0"/>
              <a:t>～</a:t>
            </a:r>
            <a:r>
              <a:rPr lang="pt-BR" altLang="zh-CN" sz="2400" b="1" smtClean="0"/>
              <a:t>100</a:t>
            </a:r>
            <a:r>
              <a:rPr lang="zh-CN" altLang="pt-BR" sz="2400" b="1" smtClean="0"/>
              <a:t>），存放在数组</a:t>
            </a:r>
            <a:r>
              <a:rPr lang="pt-BR" altLang="zh-CN" sz="2400" b="1" smtClean="0"/>
              <a:t>a</a:t>
            </a:r>
            <a:r>
              <a:rPr lang="zh-CN" altLang="pt-BR" sz="2400" b="1" smtClean="0"/>
              <a:t>中，以每</a:t>
            </a:r>
            <a:r>
              <a:rPr lang="pt-BR" altLang="zh-CN" sz="2400" b="1" smtClean="0"/>
              <a:t>10</a:t>
            </a:r>
            <a:r>
              <a:rPr lang="zh-CN" altLang="pt-BR" sz="2400" b="1" smtClean="0"/>
              <a:t>分一个’*’显示。</a:t>
            </a:r>
            <a:endParaRPr lang="zh-CN" altLang="pt-BR" sz="2400" b="1" smtClean="0"/>
          </a:p>
          <a:p>
            <a:pPr eaLnBrk="1" hangingPunct="1">
              <a:lnSpc>
                <a:spcPct val="80000"/>
              </a:lnSpc>
              <a:buFontTx/>
              <a:buNone/>
            </a:pPr>
            <a:r>
              <a:rPr lang="zh-CN" altLang="pt-BR" sz="2400" b="1" smtClean="0"/>
              <a:t>******</a:t>
            </a:r>
            <a:r>
              <a:rPr lang="pt-BR" altLang="zh-CN" sz="2400" b="1" smtClean="0"/>
              <a:t>a(0)=67</a:t>
            </a:r>
            <a:endParaRPr lang="pt-BR" altLang="zh-CN" sz="2400" b="1" smtClean="0"/>
          </a:p>
          <a:p>
            <a:pPr eaLnBrk="1" hangingPunct="1">
              <a:lnSpc>
                <a:spcPct val="80000"/>
              </a:lnSpc>
              <a:buFontTx/>
              <a:buNone/>
            </a:pPr>
            <a:r>
              <a:rPr lang="zh-CN" altLang="pt-BR" sz="2400" b="1" smtClean="0"/>
              <a:t>********</a:t>
            </a:r>
            <a:r>
              <a:rPr lang="pt-BR" altLang="zh-CN" sz="2400" b="1" smtClean="0"/>
              <a:t>a(1)=82</a:t>
            </a:r>
            <a:endParaRPr lang="pt-BR" altLang="zh-CN" sz="2400" b="1" smtClean="0"/>
          </a:p>
          <a:p>
            <a:pPr eaLnBrk="1" hangingPunct="1">
              <a:lnSpc>
                <a:spcPct val="80000"/>
              </a:lnSpc>
              <a:buFontTx/>
              <a:buNone/>
            </a:pPr>
            <a:r>
              <a:rPr lang="pt-BR" altLang="zh-CN" sz="2400" b="1" smtClean="0"/>
              <a:t>*******a(2)=79</a:t>
            </a:r>
            <a:endParaRPr lang="pt-BR" altLang="zh-CN" sz="2400" b="1" smtClean="0"/>
          </a:p>
          <a:p>
            <a:pPr eaLnBrk="1" hangingPunct="1">
              <a:lnSpc>
                <a:spcPct val="80000"/>
              </a:lnSpc>
              <a:buFontTx/>
              <a:buNone/>
            </a:pPr>
            <a:endParaRPr lang="en-US" altLang="zh-CN" sz="2400" b="1" smtClean="0"/>
          </a:p>
          <a:p>
            <a:pPr eaLnBrk="1" hangingPunct="1">
              <a:lnSpc>
                <a:spcPct val="80000"/>
              </a:lnSpc>
              <a:buFontTx/>
              <a:buNone/>
            </a:pPr>
            <a:endParaRPr lang="en-US" altLang="zh-CN" sz="2400" b="1" smtClean="0"/>
          </a:p>
          <a:p>
            <a:pPr eaLnBrk="1" hangingPunct="1">
              <a:lnSpc>
                <a:spcPct val="80000"/>
              </a:lnSpc>
              <a:buFontTx/>
              <a:buNone/>
            </a:pPr>
            <a:r>
              <a:rPr lang="en-US" altLang="zh-CN" sz="2400" b="1" smtClean="0"/>
              <a:t>void main()</a:t>
            </a:r>
            <a:endParaRPr lang="en-US" altLang="zh-CN" sz="2400" b="1" smtClean="0"/>
          </a:p>
          <a:p>
            <a:pPr eaLnBrk="1" hangingPunct="1">
              <a:lnSpc>
                <a:spcPct val="80000"/>
              </a:lnSpc>
              <a:buFontTx/>
              <a:buNone/>
            </a:pPr>
            <a:r>
              <a:rPr lang="en-US" altLang="zh-CN" sz="2400" b="1" smtClean="0"/>
              <a:t>{ </a:t>
            </a:r>
            <a:endParaRPr lang="en-US" altLang="zh-CN" sz="2400" b="1" smtClean="0"/>
          </a:p>
          <a:p>
            <a:pPr eaLnBrk="1" hangingPunct="1">
              <a:lnSpc>
                <a:spcPct val="80000"/>
              </a:lnSpc>
              <a:buFontTx/>
              <a:buNone/>
            </a:pPr>
            <a:r>
              <a:rPr lang="en-US" altLang="zh-CN" sz="2400" b="1" smtClean="0"/>
              <a:t>	 int a[3],i,j;</a:t>
            </a:r>
            <a:endParaRPr lang="en-US" altLang="zh-CN" sz="2400" b="1" smtClean="0"/>
          </a:p>
          <a:p>
            <a:pPr eaLnBrk="1" hangingPunct="1">
              <a:lnSpc>
                <a:spcPct val="80000"/>
              </a:lnSpc>
              <a:buFontTx/>
              <a:buNone/>
            </a:pPr>
            <a:r>
              <a:rPr lang="en-US" altLang="zh-CN" sz="2400" b="1" smtClean="0"/>
              <a:t>	 for(i=0;i&lt;3;i++)</a:t>
            </a:r>
            <a:endParaRPr lang="en-US" altLang="zh-CN" sz="2400" b="1" smtClean="0"/>
          </a:p>
          <a:p>
            <a:pPr eaLnBrk="1" hangingPunct="1">
              <a:lnSpc>
                <a:spcPct val="80000"/>
              </a:lnSpc>
              <a:buFontTx/>
              <a:buNone/>
            </a:pPr>
            <a:r>
              <a:rPr lang="en-US" altLang="zh-CN" sz="2400" b="1" smtClean="0"/>
              <a:t>	 { </a:t>
            </a:r>
            <a:endParaRPr lang="en-US" altLang="zh-CN" sz="2400" b="1" smtClean="0"/>
          </a:p>
          <a:p>
            <a:pPr eaLnBrk="1" hangingPunct="1">
              <a:lnSpc>
                <a:spcPct val="80000"/>
              </a:lnSpc>
              <a:buFontTx/>
              <a:buNone/>
            </a:pPr>
            <a:r>
              <a:rPr lang="en-US" altLang="zh-CN" sz="2400" b="1" smtClean="0"/>
              <a:t>		 a[i]=</a:t>
            </a:r>
            <a:r>
              <a:rPr lang="en-US" altLang="zh-CN" sz="2400" b="1" u="sng" smtClean="0"/>
              <a:t>_______________</a:t>
            </a:r>
            <a:r>
              <a:rPr lang="en-US" altLang="zh-CN" sz="2400" b="1" smtClean="0"/>
              <a:t>;</a:t>
            </a:r>
            <a:endParaRPr lang="en-US" altLang="zh-CN" sz="2400" b="1" smtClean="0"/>
          </a:p>
          <a:p>
            <a:pPr eaLnBrk="1" hangingPunct="1">
              <a:lnSpc>
                <a:spcPct val="80000"/>
              </a:lnSpc>
              <a:buFontTx/>
              <a:buNone/>
            </a:pPr>
            <a:r>
              <a:rPr lang="en-US" altLang="zh-CN" sz="2400" b="1" smtClean="0"/>
              <a:t>		  for (j=0;_____________;j++)</a:t>
            </a:r>
            <a:endParaRPr lang="en-US" altLang="zh-CN" sz="2400" b="1" smtClean="0"/>
          </a:p>
          <a:p>
            <a:pPr eaLnBrk="1" hangingPunct="1">
              <a:lnSpc>
                <a:spcPct val="80000"/>
              </a:lnSpc>
              <a:buFontTx/>
              <a:buNone/>
            </a:pPr>
            <a:r>
              <a:rPr lang="en-US" altLang="zh-CN" sz="2400" b="1" smtClean="0"/>
              <a:t>                      cout&lt;&lt;'*';</a:t>
            </a:r>
            <a:endParaRPr lang="en-US" altLang="zh-CN" sz="2400" b="1" smtClean="0"/>
          </a:p>
          <a:p>
            <a:pPr eaLnBrk="1" hangingPunct="1">
              <a:lnSpc>
                <a:spcPct val="80000"/>
              </a:lnSpc>
              <a:buFontTx/>
              <a:buNone/>
            </a:pPr>
            <a:r>
              <a:rPr lang="en-US" altLang="zh-CN" sz="2400" b="1" smtClean="0"/>
              <a:t>		  cout&lt;&lt;___________________&lt;&lt;a[i]&lt;&lt;endl;</a:t>
            </a:r>
            <a:endParaRPr lang="en-US" altLang="zh-CN" sz="2400" b="1" smtClean="0"/>
          </a:p>
          <a:p>
            <a:pPr eaLnBrk="1" hangingPunct="1">
              <a:lnSpc>
                <a:spcPct val="80000"/>
              </a:lnSpc>
              <a:buFontTx/>
              <a:buNone/>
            </a:pPr>
            <a:r>
              <a:rPr lang="en-US" altLang="zh-CN" sz="2400" b="1" smtClean="0"/>
              <a:t>	 }</a:t>
            </a:r>
            <a:endParaRPr lang="en-US" altLang="zh-CN" sz="2400" b="1" smtClean="0"/>
          </a:p>
          <a:p>
            <a:pPr eaLnBrk="1" hangingPunct="1">
              <a:lnSpc>
                <a:spcPct val="80000"/>
              </a:lnSpc>
              <a:buFontTx/>
              <a:buNone/>
            </a:pPr>
            <a:r>
              <a:rPr lang="en-US" altLang="zh-CN" sz="2400" b="1" smtClean="0"/>
              <a:t>  }</a:t>
            </a:r>
            <a:endParaRPr lang="en-US" altLang="zh-CN" sz="2400" b="1" smtClean="0"/>
          </a:p>
        </p:txBody>
      </p:sp>
      <p:sp>
        <p:nvSpPr>
          <p:cNvPr id="118787" name="Text Box 3"/>
          <p:cNvSpPr txBox="1">
            <a:spLocks noChangeArrowheads="1"/>
          </p:cNvSpPr>
          <p:nvPr/>
        </p:nvSpPr>
        <p:spPr bwMode="auto">
          <a:xfrm>
            <a:off x="2051720" y="4098925"/>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dirty="0">
                <a:latin typeface="Arial" panose="020B0604020202020204" pitchFamily="34" charset="0"/>
              </a:rPr>
              <a:t>rand()%100+1</a:t>
            </a:r>
            <a:endParaRPr kumimoji="0" lang="en-US" altLang="zh-CN" sz="2400" dirty="0">
              <a:latin typeface="Arial" panose="020B0604020202020204" pitchFamily="34" charset="0"/>
            </a:endParaRPr>
          </a:p>
        </p:txBody>
      </p:sp>
      <p:sp>
        <p:nvSpPr>
          <p:cNvPr id="118788" name="Text Box 4"/>
          <p:cNvSpPr txBox="1">
            <a:spLocks noChangeArrowheads="1"/>
          </p:cNvSpPr>
          <p:nvPr/>
        </p:nvSpPr>
        <p:spPr bwMode="auto">
          <a:xfrm>
            <a:off x="2697251" y="4470754"/>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dirty="0">
                <a:latin typeface="Arial" panose="020B0604020202020204" pitchFamily="34" charset="0"/>
              </a:rPr>
              <a:t>j&lt;a[i]/10</a:t>
            </a:r>
            <a:endParaRPr kumimoji="0" lang="en-US" altLang="zh-CN" sz="2400" dirty="0">
              <a:latin typeface="Arial" panose="020B0604020202020204" pitchFamily="34" charset="0"/>
            </a:endParaRPr>
          </a:p>
        </p:txBody>
      </p:sp>
      <p:sp>
        <p:nvSpPr>
          <p:cNvPr id="118789" name="Text Box 5"/>
          <p:cNvSpPr txBox="1">
            <a:spLocks noChangeArrowheads="1"/>
          </p:cNvSpPr>
          <p:nvPr/>
        </p:nvSpPr>
        <p:spPr bwMode="auto">
          <a:xfrm>
            <a:off x="2786661" y="5085184"/>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dirty="0">
                <a:latin typeface="Arial" panose="020B0604020202020204" pitchFamily="34" charset="0"/>
              </a:rPr>
              <a:t>“a("&lt;&lt;i&lt;&lt;")="</a:t>
            </a:r>
            <a:endParaRPr kumimoji="0" lang="en-US" altLang="zh-CN"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checkerboard(across)">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checkerboard(across)">
                                      <p:cBhvr>
                                        <p:cTn id="12" dur="500"/>
                                        <p:tgtEl>
                                          <p:spTgt spid="11878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8789"/>
                                        </p:tgtEl>
                                        <p:attrNameLst>
                                          <p:attrName>style.visibility</p:attrName>
                                        </p:attrNameLst>
                                      </p:cBhvr>
                                      <p:to>
                                        <p:strVal val="visible"/>
                                      </p:to>
                                    </p:set>
                                    <p:animEffect transition="in" filter="checkerboard(across)">
                                      <p:cBhvr>
                                        <p:cTn id="17"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p:bldP spid="118788" grpId="0"/>
      <p:bldP spid="11878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0" y="260350"/>
            <a:ext cx="9467850" cy="6048375"/>
          </a:xfrm>
        </p:spPr>
        <p:txBody>
          <a:bodyPr>
            <a:normAutofit fontScale="92500" lnSpcReduction="10000"/>
          </a:bodyPr>
          <a:lstStyle/>
          <a:p>
            <a:pPr eaLnBrk="1" hangingPunct="1">
              <a:buFontTx/>
              <a:buNone/>
            </a:pPr>
            <a:r>
              <a:rPr lang="zh-CN" altLang="en-US" sz="2400" b="1" smtClean="0"/>
              <a:t>下列程序将数组ａ中的每四个相邻元素的平均值存放于数组ｂ中。</a:t>
            </a:r>
            <a:endParaRPr lang="zh-CN" altLang="en-US" sz="2400" b="1" smtClean="0"/>
          </a:p>
          <a:p>
            <a:pPr eaLnBrk="1" hangingPunct="1">
              <a:buFontTx/>
              <a:buNone/>
            </a:pPr>
            <a:endParaRPr lang="en-US" altLang="zh-CN" sz="2400" b="1" smtClean="0"/>
          </a:p>
          <a:p>
            <a:pPr eaLnBrk="1" hangingPunct="1">
              <a:buFontTx/>
              <a:buNone/>
            </a:pPr>
            <a:r>
              <a:rPr lang="en-US" altLang="zh-CN" sz="2400" b="1" smtClean="0"/>
              <a:t> void main()</a:t>
            </a:r>
            <a:endParaRPr lang="en-US" altLang="zh-CN" sz="2400" b="1" smtClean="0"/>
          </a:p>
          <a:p>
            <a:pPr eaLnBrk="1" hangingPunct="1">
              <a:buFontTx/>
              <a:buNone/>
            </a:pPr>
            <a:r>
              <a:rPr lang="en-US" altLang="zh-CN" sz="2400" b="1" smtClean="0"/>
              <a:t>{ </a:t>
            </a:r>
            <a:endParaRPr lang="en-US" altLang="zh-CN" sz="2400" b="1" smtClean="0"/>
          </a:p>
          <a:p>
            <a:pPr eaLnBrk="1" hangingPunct="1">
              <a:buFontTx/>
              <a:buNone/>
            </a:pPr>
            <a:r>
              <a:rPr lang="en-US" altLang="zh-CN" sz="2400" b="1" smtClean="0"/>
              <a:t> int  a[10], m, n; </a:t>
            </a:r>
            <a:endParaRPr lang="en-US" altLang="zh-CN" sz="2400" b="1" smtClean="0"/>
          </a:p>
          <a:p>
            <a:pPr eaLnBrk="1" hangingPunct="1">
              <a:buFontTx/>
              <a:buNone/>
            </a:pPr>
            <a:r>
              <a:rPr lang="en-US" altLang="zh-CN" sz="2400" b="1" smtClean="0"/>
              <a:t> float  b[7];  </a:t>
            </a:r>
            <a:endParaRPr lang="en-US" altLang="zh-CN" sz="2400" b="1" smtClean="0"/>
          </a:p>
          <a:p>
            <a:pPr eaLnBrk="1" hangingPunct="1">
              <a:buFontTx/>
              <a:buNone/>
            </a:pPr>
            <a:r>
              <a:rPr lang="en-US" altLang="zh-CN" sz="2400" b="1" smtClean="0"/>
              <a:t> for(m=0; m&lt;10; m++)     cin&gt;&gt;a[m];</a:t>
            </a:r>
            <a:endParaRPr lang="en-US" altLang="zh-CN" sz="2400" b="1" smtClean="0"/>
          </a:p>
          <a:p>
            <a:pPr eaLnBrk="1" hangingPunct="1">
              <a:buFontTx/>
              <a:buNone/>
            </a:pPr>
            <a:r>
              <a:rPr lang="en-US" altLang="zh-CN" sz="2400" b="1" smtClean="0"/>
              <a:t> for(m=0;  m&lt;7;  m++)  </a:t>
            </a:r>
            <a:endParaRPr lang="en-US" altLang="zh-CN" sz="2400" b="1" smtClean="0"/>
          </a:p>
          <a:p>
            <a:pPr eaLnBrk="1" hangingPunct="1">
              <a:buFontTx/>
              <a:buNone/>
            </a:pPr>
            <a:r>
              <a:rPr lang="en-US" altLang="zh-CN" sz="2400" b="1" smtClean="0"/>
              <a:t>   {_______;</a:t>
            </a:r>
            <a:endParaRPr lang="en-US" altLang="zh-CN" sz="2400" b="1" smtClean="0"/>
          </a:p>
          <a:p>
            <a:pPr eaLnBrk="1" hangingPunct="1">
              <a:buFontTx/>
              <a:buNone/>
            </a:pPr>
            <a:r>
              <a:rPr lang="en-US" altLang="zh-CN" sz="2400" b="1" smtClean="0"/>
              <a:t>  		  for(n=m; ________; n++)</a:t>
            </a:r>
            <a:endParaRPr lang="en-US" altLang="zh-CN" sz="2400" b="1" smtClean="0"/>
          </a:p>
          <a:p>
            <a:pPr eaLnBrk="1" hangingPunct="1">
              <a:buFontTx/>
              <a:buNone/>
            </a:pPr>
            <a:r>
              <a:rPr lang="en-US" altLang="zh-CN" sz="2400" b="1" smtClean="0"/>
              <a:t>  		            b[m]=b[m]+a[n];</a:t>
            </a:r>
            <a:endParaRPr lang="en-US" altLang="zh-CN" sz="2400" b="1" smtClean="0"/>
          </a:p>
          <a:p>
            <a:pPr eaLnBrk="1" hangingPunct="1">
              <a:buFontTx/>
              <a:buNone/>
            </a:pPr>
            <a:r>
              <a:rPr lang="en-US" altLang="zh-CN" sz="2400" b="1" smtClean="0"/>
              <a:t> 		        ___________;</a:t>
            </a:r>
            <a:endParaRPr lang="en-US" altLang="zh-CN" sz="2400" b="1" smtClean="0"/>
          </a:p>
          <a:p>
            <a:pPr eaLnBrk="1" hangingPunct="1">
              <a:buFontTx/>
              <a:buNone/>
            </a:pPr>
            <a:r>
              <a:rPr lang="en-US" altLang="zh-CN" sz="2400" b="1" smtClean="0"/>
              <a:t> 		  }</a:t>
            </a:r>
            <a:endParaRPr lang="en-US" altLang="zh-CN" sz="2400" b="1" smtClean="0"/>
          </a:p>
          <a:p>
            <a:pPr eaLnBrk="1" hangingPunct="1">
              <a:buFontTx/>
              <a:buNone/>
            </a:pPr>
            <a:r>
              <a:rPr lang="en-US" altLang="zh-CN" sz="2400" b="1" smtClean="0"/>
              <a:t> 	 for(m=0; m&lt;7; m++)   cout&lt;&lt; b[m];</a:t>
            </a:r>
            <a:endParaRPr lang="en-US" altLang="zh-CN" sz="2400" b="1" smtClean="0"/>
          </a:p>
          <a:p>
            <a:pPr eaLnBrk="1" hangingPunct="1">
              <a:buFontTx/>
              <a:buNone/>
            </a:pPr>
            <a:r>
              <a:rPr lang="en-US" altLang="zh-CN" sz="2400" b="1" smtClean="0"/>
              <a:t>}</a:t>
            </a:r>
            <a:endParaRPr lang="en-US" altLang="zh-CN" sz="2400" b="1" smtClean="0"/>
          </a:p>
        </p:txBody>
      </p:sp>
      <p:sp>
        <p:nvSpPr>
          <p:cNvPr id="119811" name="Text Box 3"/>
          <p:cNvSpPr txBox="1">
            <a:spLocks noChangeArrowheads="1"/>
          </p:cNvSpPr>
          <p:nvPr/>
        </p:nvSpPr>
        <p:spPr bwMode="auto">
          <a:xfrm>
            <a:off x="2123728" y="3526097"/>
            <a:ext cx="13668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dirty="0">
                <a:latin typeface="Arial" panose="020B0604020202020204" pitchFamily="34" charset="0"/>
              </a:rPr>
              <a:t>n&lt;m+4</a:t>
            </a:r>
            <a:endParaRPr kumimoji="0" lang="en-US" altLang="zh-CN" sz="2000" b="1" dirty="0">
              <a:latin typeface="Arial" panose="020B0604020202020204" pitchFamily="34" charset="0"/>
            </a:endParaRPr>
          </a:p>
        </p:txBody>
      </p:sp>
      <p:sp>
        <p:nvSpPr>
          <p:cNvPr id="119812" name="Text Box 4"/>
          <p:cNvSpPr txBox="1">
            <a:spLocks noChangeArrowheads="1"/>
          </p:cNvSpPr>
          <p:nvPr/>
        </p:nvSpPr>
        <p:spPr bwMode="auto">
          <a:xfrm>
            <a:off x="395288" y="3140968"/>
            <a:ext cx="1368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dirty="0">
                <a:latin typeface="Arial" panose="020B0604020202020204" pitchFamily="34" charset="0"/>
              </a:rPr>
              <a:t>b[m]=0</a:t>
            </a:r>
            <a:endParaRPr kumimoji="0" lang="en-US" altLang="zh-CN" sz="2000" b="1" dirty="0">
              <a:latin typeface="Arial" panose="020B0604020202020204" pitchFamily="34" charset="0"/>
            </a:endParaRPr>
          </a:p>
        </p:txBody>
      </p:sp>
      <p:sp>
        <p:nvSpPr>
          <p:cNvPr id="119813" name="Text Box 5"/>
          <p:cNvSpPr txBox="1">
            <a:spLocks noChangeArrowheads="1"/>
          </p:cNvSpPr>
          <p:nvPr/>
        </p:nvSpPr>
        <p:spPr bwMode="auto">
          <a:xfrm>
            <a:off x="1294485" y="4221088"/>
            <a:ext cx="223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dirty="0">
                <a:latin typeface="Arial" panose="020B0604020202020204" pitchFamily="34" charset="0"/>
              </a:rPr>
              <a:t>b[m]=b[m]/4</a:t>
            </a:r>
            <a:endParaRPr kumimoji="0" lang="en-US" altLang="zh-CN" sz="2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checkerboard(across)">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checkerboard(across)">
                                      <p:cBhvr>
                                        <p:cTn id="12" dur="500"/>
                                        <p:tgtEl>
                                          <p:spTgt spid="1198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Effect transition="in" filter="checkerboard(across)">
                                      <p:cBhvr>
                                        <p:cTn id="17"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119812" grpId="0"/>
      <p:bldP spid="1198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0"/>
            <a:ext cx="9144000" cy="717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b="1" dirty="0">
                <a:latin typeface="Arial" panose="020B0604020202020204" pitchFamily="34" charset="0"/>
              </a:rPr>
              <a:t>已知数组</a:t>
            </a:r>
            <a:r>
              <a:rPr kumimoji="0" lang="en-US" altLang="zh-CN" sz="2000" b="1" dirty="0">
                <a:latin typeface="Arial" panose="020B0604020202020204" pitchFamily="34" charset="0"/>
              </a:rPr>
              <a:t>a</a:t>
            </a:r>
            <a:r>
              <a:rPr kumimoji="0" lang="zh-CN" altLang="en-US" sz="2000" b="1" dirty="0">
                <a:latin typeface="Arial" panose="020B0604020202020204" pitchFamily="34" charset="0"/>
              </a:rPr>
              <a:t>和ｂ都是按由小到大顺序排列的有序数组，试将其合并后放入数组ｃ中，使ｃ也按由小到大顺序排列。</a:t>
            </a:r>
            <a:endParaRPr kumimoji="0" lang="zh-CN" altLang="en-US" sz="2000" b="1" dirty="0">
              <a:latin typeface="Arial" panose="020B0604020202020204" pitchFamily="34" charset="0"/>
            </a:endParaRPr>
          </a:p>
          <a:p>
            <a:pPr eaLnBrk="1" hangingPunct="1"/>
            <a:r>
              <a:rPr kumimoji="0" lang="en-US" altLang="zh-CN" sz="2000" b="1" dirty="0">
                <a:latin typeface="Arial" panose="020B0604020202020204" pitchFamily="34" charset="0"/>
              </a:rPr>
              <a:t>main()</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a:t>
            </a:r>
            <a:endParaRPr kumimoji="0" lang="en-US" altLang="zh-CN" sz="2000" b="1" dirty="0">
              <a:latin typeface="Arial" panose="020B0604020202020204" pitchFamily="34" charset="0"/>
            </a:endParaRPr>
          </a:p>
          <a:p>
            <a:pPr eaLnBrk="1" hangingPunct="1"/>
            <a:r>
              <a:rPr kumimoji="0" lang="en-US" altLang="zh-CN" sz="2000" b="1" dirty="0" err="1">
                <a:latin typeface="Arial" panose="020B0604020202020204" pitchFamily="34" charset="0"/>
              </a:rPr>
              <a:t>const</a:t>
            </a:r>
            <a:r>
              <a:rPr kumimoji="0" lang="en-US" altLang="zh-CN" sz="2000" b="1" dirty="0">
                <a:latin typeface="Arial" panose="020B0604020202020204" pitchFamily="34" charset="0"/>
              </a:rPr>
              <a:t> </a:t>
            </a:r>
            <a:r>
              <a:rPr kumimoji="0" lang="en-US" altLang="zh-CN" sz="2000" b="1" dirty="0" err="1">
                <a:latin typeface="Arial" panose="020B0604020202020204" pitchFamily="34" charset="0"/>
              </a:rPr>
              <a:t>int</a:t>
            </a:r>
            <a:r>
              <a:rPr kumimoji="0" lang="en-US" altLang="zh-CN" sz="2000" b="1" dirty="0">
                <a:latin typeface="Arial" panose="020B0604020202020204" pitchFamily="34" charset="0"/>
              </a:rPr>
              <a:t> M=10;</a:t>
            </a:r>
            <a:endParaRPr kumimoji="0" lang="en-US" altLang="zh-CN" sz="2000" b="1" dirty="0">
              <a:latin typeface="Arial" panose="020B0604020202020204" pitchFamily="34" charset="0"/>
            </a:endParaRPr>
          </a:p>
          <a:p>
            <a:pPr eaLnBrk="1" hangingPunct="1"/>
            <a:r>
              <a:rPr kumimoji="0" lang="en-US" altLang="zh-CN" sz="2000" b="1" dirty="0" err="1">
                <a:latin typeface="Arial" panose="020B0604020202020204" pitchFamily="34" charset="0"/>
              </a:rPr>
              <a:t>const</a:t>
            </a:r>
            <a:r>
              <a:rPr kumimoji="0" lang="en-US" altLang="zh-CN" sz="2000" b="1" dirty="0">
                <a:latin typeface="Arial" panose="020B0604020202020204" pitchFamily="34" charset="0"/>
              </a:rPr>
              <a:t> </a:t>
            </a:r>
            <a:r>
              <a:rPr kumimoji="0" lang="en-US" altLang="zh-CN" sz="2000" b="1" dirty="0" err="1">
                <a:latin typeface="Arial" panose="020B0604020202020204" pitchFamily="34" charset="0"/>
              </a:rPr>
              <a:t>int</a:t>
            </a:r>
            <a:r>
              <a:rPr kumimoji="0" lang="en-US" altLang="zh-CN" sz="2000" b="1" dirty="0">
                <a:latin typeface="Arial" panose="020B0604020202020204" pitchFamily="34" charset="0"/>
              </a:rPr>
              <a:t> N=10;</a:t>
            </a:r>
            <a:endParaRPr kumimoji="0" lang="en-US" altLang="zh-CN" sz="2000" b="1" dirty="0">
              <a:latin typeface="Arial" panose="020B0604020202020204" pitchFamily="34" charset="0"/>
            </a:endParaRPr>
          </a:p>
          <a:p>
            <a:pPr eaLnBrk="1" hangingPunct="1"/>
            <a:r>
              <a:rPr kumimoji="0" lang="en-US" altLang="zh-CN" sz="2000" b="1" dirty="0" err="1">
                <a:latin typeface="Arial" panose="020B0604020202020204" pitchFamily="34" charset="0"/>
              </a:rPr>
              <a:t>int</a:t>
            </a:r>
            <a:r>
              <a:rPr kumimoji="0" lang="en-US" altLang="zh-CN" sz="2000" b="1" dirty="0">
                <a:latin typeface="Arial" panose="020B0604020202020204" pitchFamily="34" charset="0"/>
              </a:rPr>
              <a:t>  a[M],  b[N],  c[M+N],  j, k, l;  </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for(k=0;  k&lt;M;  k++)   </a:t>
            </a:r>
            <a:r>
              <a:rPr kumimoji="0" lang="en-US" altLang="zh-CN" sz="2000" b="1" dirty="0" err="1">
                <a:latin typeface="Arial" panose="020B0604020202020204" pitchFamily="34" charset="0"/>
              </a:rPr>
              <a:t>cin</a:t>
            </a:r>
            <a:r>
              <a:rPr kumimoji="0" lang="en-US" altLang="zh-CN" sz="2000" b="1" dirty="0">
                <a:latin typeface="Arial" panose="020B0604020202020204" pitchFamily="34" charset="0"/>
              </a:rPr>
              <a:t>&gt;&gt;a[k];  </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for(k=0;  k&lt;N;  k++)   </a:t>
            </a:r>
            <a:r>
              <a:rPr kumimoji="0" lang="en-US" altLang="zh-CN" sz="2000" b="1" dirty="0" err="1">
                <a:latin typeface="Arial" panose="020B0604020202020204" pitchFamily="34" charset="0"/>
              </a:rPr>
              <a:t>cin</a:t>
            </a:r>
            <a:r>
              <a:rPr kumimoji="0" lang="en-US" altLang="zh-CN" sz="2000" b="1" dirty="0">
                <a:latin typeface="Arial" panose="020B0604020202020204" pitchFamily="34" charset="0"/>
              </a:rPr>
              <a:t>&gt;&gt;b[k];</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_______________;</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while(l&lt;M+N &amp;&amp; ______________)</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if(a[j]&lt;b[k])</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{____________; </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j++;       l++;</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else</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____________;</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while(l&lt;M+N &amp;&amp;_______)   c[l++]=b[k++];</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while(l&lt;M+N&amp;&amp;________)   c[l++]=a[j++];</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 for(l=0;  l&lt;M+N;  l++)   </a:t>
            </a:r>
            <a:r>
              <a:rPr kumimoji="0" lang="en-US" altLang="zh-CN" sz="2000" b="1" dirty="0" err="1">
                <a:latin typeface="Arial" panose="020B0604020202020204" pitchFamily="34" charset="0"/>
              </a:rPr>
              <a:t>cout</a:t>
            </a:r>
            <a:r>
              <a:rPr kumimoji="0" lang="en-US" altLang="zh-CN" sz="2000" b="1" dirty="0">
                <a:latin typeface="Arial" panose="020B0604020202020204" pitchFamily="34" charset="0"/>
              </a:rPr>
              <a:t>&lt;&lt;c[l];</a:t>
            </a:r>
            <a:endParaRPr kumimoji="0" lang="en-US" altLang="zh-CN" sz="2000" b="1" dirty="0">
              <a:latin typeface="Arial" panose="020B0604020202020204" pitchFamily="34" charset="0"/>
            </a:endParaRPr>
          </a:p>
          <a:p>
            <a:pPr eaLnBrk="1" hangingPunct="1"/>
            <a:r>
              <a:rPr kumimoji="0" lang="en-US" altLang="zh-CN" sz="2000" b="1" dirty="0">
                <a:latin typeface="Arial" panose="020B0604020202020204" pitchFamily="34" charset="0"/>
              </a:rPr>
              <a:t>}</a:t>
            </a:r>
            <a:endParaRPr kumimoji="0" lang="en-US" altLang="zh-CN" sz="2000" b="1" dirty="0">
              <a:latin typeface="Arial" panose="020B0604020202020204" pitchFamily="34" charset="0"/>
            </a:endParaRPr>
          </a:p>
        </p:txBody>
      </p:sp>
      <p:sp>
        <p:nvSpPr>
          <p:cNvPr id="121859" name="Text Box 3"/>
          <p:cNvSpPr txBox="1">
            <a:spLocks noChangeArrowheads="1"/>
          </p:cNvSpPr>
          <p:nvPr/>
        </p:nvSpPr>
        <p:spPr bwMode="auto">
          <a:xfrm>
            <a:off x="268114" y="2780928"/>
            <a:ext cx="23050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a:latin typeface="Arial" panose="020B0604020202020204" pitchFamily="34" charset="0"/>
              </a:rPr>
              <a:t>j=k=l=0</a:t>
            </a:r>
            <a:endParaRPr kumimoji="0" lang="en-US" altLang="zh-CN" sz="2000" b="1">
              <a:latin typeface="Arial" panose="020B0604020202020204" pitchFamily="34" charset="0"/>
            </a:endParaRPr>
          </a:p>
        </p:txBody>
      </p:sp>
      <p:sp>
        <p:nvSpPr>
          <p:cNvPr id="121860" name="Text Box 4"/>
          <p:cNvSpPr txBox="1">
            <a:spLocks noChangeArrowheads="1"/>
          </p:cNvSpPr>
          <p:nvPr/>
        </p:nvSpPr>
        <p:spPr bwMode="auto">
          <a:xfrm>
            <a:off x="2195513" y="2997200"/>
            <a:ext cx="19446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a:latin typeface="Arial" panose="020B0604020202020204" pitchFamily="34" charset="0"/>
              </a:rPr>
              <a:t>j&lt;M&amp;&amp;k&lt;N</a:t>
            </a:r>
            <a:endParaRPr kumimoji="0" lang="en-US" altLang="zh-CN" sz="2000" b="1">
              <a:latin typeface="Arial" panose="020B0604020202020204" pitchFamily="34" charset="0"/>
            </a:endParaRPr>
          </a:p>
        </p:txBody>
      </p:sp>
      <p:sp>
        <p:nvSpPr>
          <p:cNvPr id="121861" name="Text Box 5"/>
          <p:cNvSpPr txBox="1">
            <a:spLocks noChangeArrowheads="1"/>
          </p:cNvSpPr>
          <p:nvPr/>
        </p:nvSpPr>
        <p:spPr bwMode="auto">
          <a:xfrm>
            <a:off x="682452" y="3977903"/>
            <a:ext cx="1800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a:latin typeface="Arial" panose="020B0604020202020204" pitchFamily="34" charset="0"/>
              </a:rPr>
              <a:t>c[l]=a[j]</a:t>
            </a:r>
            <a:endParaRPr kumimoji="0" lang="en-US" altLang="zh-CN" sz="2000" b="1">
              <a:latin typeface="Arial" panose="020B0604020202020204" pitchFamily="34" charset="0"/>
            </a:endParaRPr>
          </a:p>
        </p:txBody>
      </p:sp>
      <p:sp>
        <p:nvSpPr>
          <p:cNvPr id="121862" name="Text Box 6"/>
          <p:cNvSpPr txBox="1">
            <a:spLocks noChangeArrowheads="1"/>
          </p:cNvSpPr>
          <p:nvPr/>
        </p:nvSpPr>
        <p:spPr bwMode="auto">
          <a:xfrm>
            <a:off x="322089" y="5201866"/>
            <a:ext cx="2303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a:latin typeface="Arial" panose="020B0604020202020204" pitchFamily="34" charset="0"/>
              </a:rPr>
              <a:t>c[l++]=b[k++]</a:t>
            </a:r>
            <a:endParaRPr kumimoji="0" lang="en-US" altLang="zh-CN" sz="2000" b="1">
              <a:latin typeface="Arial" panose="020B0604020202020204" pitchFamily="34" charset="0"/>
            </a:endParaRPr>
          </a:p>
        </p:txBody>
      </p:sp>
      <p:sp>
        <p:nvSpPr>
          <p:cNvPr id="121863" name="Text Box 7"/>
          <p:cNvSpPr txBox="1">
            <a:spLocks noChangeArrowheads="1"/>
          </p:cNvSpPr>
          <p:nvPr/>
        </p:nvSpPr>
        <p:spPr bwMode="auto">
          <a:xfrm>
            <a:off x="2122314" y="5752728"/>
            <a:ext cx="122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a:latin typeface="Arial" panose="020B0604020202020204" pitchFamily="34" charset="0"/>
              </a:rPr>
              <a:t>k&lt;N</a:t>
            </a:r>
            <a:endParaRPr kumimoji="0" lang="en-US" altLang="zh-CN" sz="2000" b="1">
              <a:latin typeface="Arial" panose="020B0604020202020204" pitchFamily="34" charset="0"/>
            </a:endParaRPr>
          </a:p>
        </p:txBody>
      </p:sp>
      <p:sp>
        <p:nvSpPr>
          <p:cNvPr id="121864" name="Text Box 8"/>
          <p:cNvSpPr txBox="1">
            <a:spLocks noChangeArrowheads="1"/>
          </p:cNvSpPr>
          <p:nvPr/>
        </p:nvSpPr>
        <p:spPr bwMode="auto">
          <a:xfrm>
            <a:off x="2051050" y="6067425"/>
            <a:ext cx="9350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b="1">
                <a:latin typeface="Arial" panose="020B0604020202020204" pitchFamily="34" charset="0"/>
              </a:rPr>
              <a:t>j&lt;M</a:t>
            </a:r>
            <a:endParaRPr kumimoji="0" lang="en-US" altLang="zh-CN" sz="20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checkerboard(across)">
                                      <p:cBhvr>
                                        <p:cTn id="7" dur="500"/>
                                        <p:tgtEl>
                                          <p:spTgt spid="1218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checkerboard(across)">
                                      <p:cBhvr>
                                        <p:cTn id="12" dur="500"/>
                                        <p:tgtEl>
                                          <p:spTgt spid="1218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1861"/>
                                        </p:tgtEl>
                                        <p:attrNameLst>
                                          <p:attrName>style.visibility</p:attrName>
                                        </p:attrNameLst>
                                      </p:cBhvr>
                                      <p:to>
                                        <p:strVal val="visible"/>
                                      </p:to>
                                    </p:set>
                                    <p:animEffect transition="in" filter="checkerboard(across)">
                                      <p:cBhvr>
                                        <p:cTn id="17" dur="500"/>
                                        <p:tgtEl>
                                          <p:spTgt spid="12186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1862"/>
                                        </p:tgtEl>
                                        <p:attrNameLst>
                                          <p:attrName>style.visibility</p:attrName>
                                        </p:attrNameLst>
                                      </p:cBhvr>
                                      <p:to>
                                        <p:strVal val="visible"/>
                                      </p:to>
                                    </p:set>
                                    <p:animEffect transition="in" filter="checkerboard(across)">
                                      <p:cBhvr>
                                        <p:cTn id="22" dur="500"/>
                                        <p:tgtEl>
                                          <p:spTgt spid="12186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1863"/>
                                        </p:tgtEl>
                                        <p:attrNameLst>
                                          <p:attrName>style.visibility</p:attrName>
                                        </p:attrNameLst>
                                      </p:cBhvr>
                                      <p:to>
                                        <p:strVal val="visible"/>
                                      </p:to>
                                    </p:set>
                                    <p:animEffect transition="in" filter="checkerboard(across)">
                                      <p:cBhvr>
                                        <p:cTn id="27" dur="500"/>
                                        <p:tgtEl>
                                          <p:spTgt spid="12186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1864"/>
                                        </p:tgtEl>
                                        <p:attrNameLst>
                                          <p:attrName>style.visibility</p:attrName>
                                        </p:attrNameLst>
                                      </p:cBhvr>
                                      <p:to>
                                        <p:strVal val="visible"/>
                                      </p:to>
                                    </p:set>
                                    <p:animEffect transition="in" filter="checkerboard(across)">
                                      <p:cBhvr>
                                        <p:cTn id="32" dur="5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0" grpId="0"/>
      <p:bldP spid="121861" grpId="0"/>
      <p:bldP spid="121862" grpId="0"/>
      <p:bldP spid="121863" grpId="0"/>
      <p:bldP spid="12186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endParaRPr lang="zh-CN" altLang="zh-CN" smtClean="0"/>
          </a:p>
        </p:txBody>
      </p:sp>
      <p:sp>
        <p:nvSpPr>
          <p:cNvPr id="3075" name="Rectangle 3"/>
          <p:cNvSpPr>
            <a:spLocks noGrp="1" noChangeArrowheads="1"/>
          </p:cNvSpPr>
          <p:nvPr>
            <p:ph type="body" idx="1"/>
          </p:nvPr>
        </p:nvSpPr>
        <p:spPr/>
        <p:txBody>
          <a:bodyPr/>
          <a:lstStyle/>
          <a:p>
            <a:pPr eaLnBrk="1" hangingPunct="1"/>
            <a:r>
              <a:rPr lang="zh-CN" altLang="en-US" smtClean="0"/>
              <a:t>将螺旋方阵存放到</a:t>
            </a:r>
            <a:r>
              <a:rPr lang="en-US" altLang="zh-CN" smtClean="0"/>
              <a:t>n×n</a:t>
            </a:r>
            <a:r>
              <a:rPr lang="zh-CN" altLang="en-US" smtClean="0"/>
              <a:t>的二维数组中并把它打印输出。要求由程序自动生成下图所示螺旋方阵。</a:t>
            </a:r>
            <a:r>
              <a:rPr lang="en-US" altLang="zh-CN" smtClean="0"/>
              <a:t>n</a:t>
            </a:r>
            <a:r>
              <a:rPr lang="zh-CN" altLang="en-US" smtClean="0"/>
              <a:t>由程序读入。</a:t>
            </a:r>
            <a:endParaRPr lang="zh-CN" altLang="en-US" smtClean="0"/>
          </a:p>
        </p:txBody>
      </p:sp>
      <p:pic>
        <p:nvPicPr>
          <p:cNvPr id="30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3644900"/>
            <a:ext cx="38862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84213" y="0"/>
            <a:ext cx="7772400" cy="6103938"/>
          </a:xfrm>
        </p:spPr>
        <p:txBody>
          <a:bodyPr>
            <a:noAutofit/>
          </a:bodyPr>
          <a:lstStyle/>
          <a:p>
            <a:pPr eaLnBrk="1" hangingPunct="1">
              <a:lnSpc>
                <a:spcPct val="80000"/>
              </a:lnSpc>
              <a:buFontTx/>
              <a:buNone/>
            </a:pPr>
            <a:r>
              <a:rPr lang="en-US" altLang="zh-CN" sz="1800" b="1" dirty="0" smtClean="0"/>
              <a:t>//n-</a:t>
            </a:r>
            <a:r>
              <a:rPr lang="zh-CN" altLang="en-US" sz="1800" b="1" dirty="0" smtClean="0"/>
              <a:t>方阵大小，</a:t>
            </a:r>
            <a:r>
              <a:rPr lang="en-US" altLang="zh-CN" sz="1800" b="1" dirty="0" smtClean="0"/>
              <a:t>m-</a:t>
            </a:r>
            <a:r>
              <a:rPr lang="zh-CN" altLang="en-US" sz="1800" b="1" dirty="0" smtClean="0"/>
              <a:t>起始下标，填充的起始数字</a:t>
            </a:r>
            <a:endParaRPr lang="zh-CN" altLang="en-US" sz="1800" b="1" dirty="0" smtClean="0"/>
          </a:p>
          <a:p>
            <a:pPr eaLnBrk="1" hangingPunct="1">
              <a:lnSpc>
                <a:spcPct val="80000"/>
              </a:lnSpc>
              <a:buFontTx/>
              <a:buNone/>
            </a:pPr>
            <a:r>
              <a:rPr lang="en-US" altLang="zh-CN" sz="1800" b="1" dirty="0" smtClean="0"/>
              <a:t>void array(</a:t>
            </a:r>
            <a:r>
              <a:rPr lang="en-US" altLang="zh-CN" sz="1800" b="1" dirty="0" err="1" smtClean="0"/>
              <a:t>int</a:t>
            </a:r>
            <a:r>
              <a:rPr lang="en-US" altLang="zh-CN" sz="1800" b="1" dirty="0" smtClean="0"/>
              <a:t> a[100][100], </a:t>
            </a:r>
            <a:r>
              <a:rPr lang="en-US" altLang="zh-CN" sz="1800" b="1" dirty="0" err="1" smtClean="0"/>
              <a:t>int</a:t>
            </a:r>
            <a:r>
              <a:rPr lang="en-US" altLang="zh-CN" sz="1800" b="1" dirty="0" smtClean="0"/>
              <a:t> n, </a:t>
            </a:r>
            <a:r>
              <a:rPr lang="en-US" altLang="zh-CN" sz="1800" b="1" dirty="0" err="1" smtClean="0"/>
              <a:t>int</a:t>
            </a:r>
            <a:r>
              <a:rPr lang="en-US" altLang="zh-CN" sz="1800" b="1" dirty="0" smtClean="0"/>
              <a:t> m, </a:t>
            </a:r>
            <a:r>
              <a:rPr lang="en-US" altLang="zh-CN" sz="1800" b="1" dirty="0" err="1" smtClean="0"/>
              <a:t>int</a:t>
            </a:r>
            <a:r>
              <a:rPr lang="en-US" altLang="zh-CN" sz="1800" b="1" dirty="0" smtClean="0"/>
              <a:t> count)  {</a:t>
            </a:r>
            <a:endParaRPr lang="en-US" altLang="zh-CN" sz="1800" b="1" dirty="0" smtClean="0"/>
          </a:p>
          <a:p>
            <a:pPr eaLnBrk="1" hangingPunct="1">
              <a:lnSpc>
                <a:spcPct val="80000"/>
              </a:lnSpc>
              <a:buFontTx/>
              <a:buNone/>
            </a:pPr>
            <a:r>
              <a:rPr lang="en-US" altLang="zh-CN" sz="1800" b="1" dirty="0" smtClean="0"/>
              <a:t>	if( n &lt;= 0)    	</a:t>
            </a:r>
            <a:r>
              <a:rPr lang="en-US" altLang="zh-CN" sz="1800" b="1" dirty="0" err="1" smtClean="0"/>
              <a:t>cout</a:t>
            </a:r>
            <a:r>
              <a:rPr lang="en-US" altLang="zh-CN" sz="1800" b="1" dirty="0" smtClean="0"/>
              <a:t>&lt;&lt;"error!";</a:t>
            </a:r>
            <a:endParaRPr lang="en-US" altLang="zh-CN" sz="1800" b="1" dirty="0" smtClean="0"/>
          </a:p>
          <a:p>
            <a:pPr eaLnBrk="1" hangingPunct="1">
              <a:lnSpc>
                <a:spcPct val="80000"/>
              </a:lnSpc>
              <a:buFontTx/>
              <a:buNone/>
            </a:pPr>
            <a:r>
              <a:rPr lang="en-US" altLang="zh-CN" sz="1800" b="1" dirty="0" smtClean="0"/>
              <a:t>	if(n == 1)	return ;</a:t>
            </a:r>
            <a:endParaRPr lang="en-US" altLang="zh-CN" sz="1800" b="1" dirty="0" smtClean="0"/>
          </a:p>
          <a:p>
            <a:pPr eaLnBrk="1" hangingPunct="1">
              <a:lnSpc>
                <a:spcPct val="80000"/>
              </a:lnSpc>
              <a:buFontTx/>
              <a:buNone/>
            </a:pPr>
            <a:r>
              <a:rPr lang="en-US" altLang="zh-CN" sz="1800" b="1" dirty="0" smtClean="0"/>
              <a:t>	else{</a:t>
            </a:r>
            <a:endParaRPr lang="en-US" altLang="zh-CN" sz="1800" b="1" dirty="0" smtClean="0"/>
          </a:p>
          <a:p>
            <a:pPr eaLnBrk="1" hangingPunct="1">
              <a:lnSpc>
                <a:spcPct val="80000"/>
              </a:lnSpc>
              <a:buFontTx/>
              <a:buNone/>
            </a:pPr>
            <a:r>
              <a:rPr lang="en-US" altLang="zh-CN" sz="1800" b="1" dirty="0" smtClean="0"/>
              <a:t>		for(</a:t>
            </a:r>
            <a:r>
              <a:rPr lang="en-US" altLang="zh-CN" sz="1800" b="1" dirty="0" err="1" smtClean="0"/>
              <a:t>int</a:t>
            </a:r>
            <a:r>
              <a:rPr lang="en-US" altLang="zh-CN" sz="1800" b="1" dirty="0" smtClean="0"/>
              <a:t> i = m; i &lt; n; i++, count ++)    	a[i][m] = count; </a:t>
            </a:r>
            <a:endParaRPr lang="en-US" altLang="zh-CN" sz="1800" b="1" dirty="0" smtClean="0"/>
          </a:p>
          <a:p>
            <a:pPr eaLnBrk="1" hangingPunct="1">
              <a:lnSpc>
                <a:spcPct val="80000"/>
              </a:lnSpc>
              <a:buFontTx/>
              <a:buNone/>
            </a:pPr>
            <a:r>
              <a:rPr lang="en-US" altLang="zh-CN" sz="1800" b="1" dirty="0" smtClean="0"/>
              <a:t>		for(</a:t>
            </a:r>
            <a:r>
              <a:rPr lang="en-US" altLang="zh-CN" sz="1800" b="1" dirty="0" err="1" smtClean="0"/>
              <a:t>int</a:t>
            </a:r>
            <a:r>
              <a:rPr lang="en-US" altLang="zh-CN" sz="1800" b="1" dirty="0" smtClean="0"/>
              <a:t> j = m + 1; j &lt; n; j++, count ++)	a[n - 1][j] = count;</a:t>
            </a:r>
            <a:endParaRPr lang="en-US" altLang="zh-CN" sz="1800" b="1" dirty="0" smtClean="0"/>
          </a:p>
          <a:p>
            <a:pPr eaLnBrk="1" hangingPunct="1">
              <a:lnSpc>
                <a:spcPct val="80000"/>
              </a:lnSpc>
              <a:buFontTx/>
              <a:buNone/>
            </a:pPr>
            <a:r>
              <a:rPr lang="en-US" altLang="zh-CN" sz="1800" b="1" dirty="0" smtClean="0"/>
              <a:t>		for(i = n -2; i &gt;= m; i--, count ++)  	a[i ][n - 1] = count;</a:t>
            </a:r>
            <a:endParaRPr lang="en-US" altLang="zh-CN" sz="1800" b="1" dirty="0" smtClean="0"/>
          </a:p>
          <a:p>
            <a:pPr eaLnBrk="1" hangingPunct="1">
              <a:lnSpc>
                <a:spcPct val="80000"/>
              </a:lnSpc>
              <a:buFontTx/>
              <a:buNone/>
            </a:pPr>
            <a:r>
              <a:rPr lang="en-US" altLang="zh-CN" sz="1800" b="1" dirty="0" smtClean="0"/>
              <a:t>		for(j = n -2; j &gt; m; j--, count ++)	a[m][j] = count;</a:t>
            </a:r>
            <a:endParaRPr lang="en-US" altLang="zh-CN" sz="1800" b="1" dirty="0" smtClean="0"/>
          </a:p>
          <a:p>
            <a:pPr eaLnBrk="1" hangingPunct="1">
              <a:lnSpc>
                <a:spcPct val="80000"/>
              </a:lnSpc>
              <a:buFontTx/>
              <a:buNone/>
            </a:pPr>
            <a:r>
              <a:rPr lang="en-US" altLang="zh-CN" sz="1800" b="1" dirty="0" smtClean="0"/>
              <a:t>		array(a, n - 1, m + 1,count);</a:t>
            </a:r>
            <a:endParaRPr lang="en-US" altLang="zh-CN" sz="1800" b="1" dirty="0" smtClean="0"/>
          </a:p>
          <a:p>
            <a:pPr eaLnBrk="1" hangingPunct="1">
              <a:lnSpc>
                <a:spcPct val="80000"/>
              </a:lnSpc>
              <a:buFontTx/>
              <a:buNone/>
            </a:pPr>
            <a:r>
              <a:rPr lang="en-US" altLang="zh-CN" sz="1800" b="1" dirty="0" smtClean="0"/>
              <a:t>	}//end else</a:t>
            </a:r>
            <a:endParaRPr lang="en-US" altLang="zh-CN" sz="1800" b="1" dirty="0" smtClean="0"/>
          </a:p>
          <a:p>
            <a:pPr eaLnBrk="1" hangingPunct="1">
              <a:lnSpc>
                <a:spcPct val="80000"/>
              </a:lnSpc>
              <a:buFontTx/>
              <a:buNone/>
            </a:pPr>
            <a:r>
              <a:rPr lang="en-US" altLang="zh-CN" sz="1800" b="1" dirty="0" smtClean="0"/>
              <a:t>}//end array</a:t>
            </a:r>
            <a:endParaRPr lang="en-US" altLang="zh-CN" sz="1800" b="1" dirty="0" smtClean="0"/>
          </a:p>
          <a:p>
            <a:pPr eaLnBrk="1" hangingPunct="1">
              <a:lnSpc>
                <a:spcPct val="80000"/>
              </a:lnSpc>
              <a:buFontTx/>
              <a:buNone/>
            </a:pPr>
            <a:endParaRPr lang="en-US" altLang="zh-CN" sz="1800" b="1" dirty="0" smtClean="0"/>
          </a:p>
          <a:p>
            <a:pPr eaLnBrk="1" hangingPunct="1">
              <a:lnSpc>
                <a:spcPct val="80000"/>
              </a:lnSpc>
              <a:buFontTx/>
              <a:buNone/>
            </a:pPr>
            <a:r>
              <a:rPr lang="en-US" altLang="zh-CN" sz="1800" b="1" dirty="0" err="1" smtClean="0"/>
              <a:t>int</a:t>
            </a:r>
            <a:r>
              <a:rPr lang="en-US" altLang="zh-CN" sz="1800" b="1" dirty="0" smtClean="0"/>
              <a:t> main(){</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a[100][100];</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a:t>
            </a:r>
            <a:r>
              <a:rPr lang="zh-CN" altLang="en-US" sz="1800" b="1" dirty="0" smtClean="0"/>
              <a:t>输入方阵阶数</a:t>
            </a:r>
            <a:r>
              <a:rPr lang="en-US" altLang="zh-CN" sz="1800" b="1" dirty="0" smtClean="0"/>
              <a:t>:"&lt;&lt;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cin</a:t>
            </a:r>
            <a:r>
              <a:rPr lang="en-US" altLang="zh-CN" sz="1800" b="1" dirty="0" smtClean="0"/>
              <a:t> &gt;&gt;n;</a:t>
            </a:r>
            <a:endParaRPr lang="en-US" altLang="zh-CN" sz="1800" b="1" dirty="0" smtClean="0"/>
          </a:p>
          <a:p>
            <a:pPr eaLnBrk="1" hangingPunct="1">
              <a:lnSpc>
                <a:spcPct val="80000"/>
              </a:lnSpc>
              <a:buFontTx/>
              <a:buNone/>
            </a:pPr>
            <a:r>
              <a:rPr lang="en-US" altLang="zh-CN" sz="1800" b="1" dirty="0" smtClean="0"/>
              <a:t>	array(a, n, 0</a:t>
            </a:r>
            <a:r>
              <a:rPr lang="zh-CN" altLang="en-US" sz="1800" b="1" dirty="0" smtClean="0"/>
              <a:t>，</a:t>
            </a:r>
            <a:r>
              <a:rPr lang="en-US" altLang="zh-CN" sz="1800" b="1" dirty="0" smtClean="0"/>
              <a:t>1);</a:t>
            </a:r>
            <a:endParaRPr lang="en-US" altLang="zh-CN" sz="1800" b="1" dirty="0" smtClean="0"/>
          </a:p>
          <a:p>
            <a:pPr eaLnBrk="1" hangingPunct="1">
              <a:lnSpc>
                <a:spcPct val="80000"/>
              </a:lnSpc>
              <a:buFontTx/>
              <a:buNone/>
            </a:pPr>
            <a:r>
              <a:rPr lang="en-US" altLang="zh-CN" sz="1800" b="1" dirty="0" smtClean="0"/>
              <a:t>	for(</a:t>
            </a:r>
            <a:r>
              <a:rPr lang="en-US" altLang="zh-CN" sz="1800" b="1" dirty="0" err="1" smtClean="0"/>
              <a:t>int</a:t>
            </a:r>
            <a:r>
              <a:rPr lang="en-US" altLang="zh-CN" sz="1800" b="1" dirty="0" smtClean="0"/>
              <a:t> i = 0; i &lt;= n - 1; i++){</a:t>
            </a:r>
            <a:endParaRPr lang="en-US" altLang="zh-CN" sz="1800" b="1" dirty="0" smtClean="0"/>
          </a:p>
          <a:p>
            <a:pPr eaLnBrk="1" hangingPunct="1">
              <a:lnSpc>
                <a:spcPct val="80000"/>
              </a:lnSpc>
              <a:buFontTx/>
              <a:buNone/>
            </a:pPr>
            <a:r>
              <a:rPr lang="en-US" altLang="zh-CN" sz="1800" b="1" dirty="0" smtClean="0"/>
              <a:t>		for(</a:t>
            </a:r>
            <a:r>
              <a:rPr lang="en-US" altLang="zh-CN" sz="1800" b="1" dirty="0" err="1" smtClean="0"/>
              <a:t>int</a:t>
            </a:r>
            <a:r>
              <a:rPr lang="en-US" altLang="zh-CN" sz="1800" b="1" dirty="0" smtClean="0"/>
              <a:t> j = 0; j &lt;= n - 1; j++)</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&lt;&lt;a[i][j]&lt;&lt;</a:t>
            </a:r>
            <a:r>
              <a:rPr lang="en-US" altLang="zh-CN" sz="1800" b="1" dirty="0" err="1" smtClean="0"/>
              <a:t>setw</a:t>
            </a:r>
            <a:r>
              <a:rPr lang="en-US" altLang="zh-CN" sz="1800" b="1" dirty="0" smtClean="0"/>
              <a:t>(6);</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a:t>
            </a:r>
            <a:r>
              <a:rPr lang="en-US" altLang="zh-CN" sz="1800" b="1" dirty="0" err="1" smtClean="0"/>
              <a:t>endl</a:t>
            </a:r>
            <a:r>
              <a:rPr lang="en-US" altLang="zh-CN" sz="1800" b="1" dirty="0" smtClean="0"/>
              <a:t>;</a:t>
            </a:r>
            <a:endParaRPr lang="en-US" altLang="zh-CN" sz="1800" b="1" dirty="0" smtClean="0"/>
          </a:p>
          <a:p>
            <a:pPr eaLnBrk="1" hangingPunct="1">
              <a:lnSpc>
                <a:spcPct val="80000"/>
              </a:lnSpc>
              <a:buFontTx/>
              <a:buNone/>
            </a:pPr>
            <a:r>
              <a:rPr lang="en-US" altLang="zh-CN" sz="1800" b="1" dirty="0" smtClean="0"/>
              <a:t>	}</a:t>
            </a:r>
            <a:endParaRPr lang="en-US" altLang="zh-CN" sz="1800" b="1" dirty="0" smtClean="0"/>
          </a:p>
          <a:p>
            <a:pPr eaLnBrk="1" hangingPunct="1">
              <a:lnSpc>
                <a:spcPct val="80000"/>
              </a:lnSpc>
              <a:buFontTx/>
              <a:buNone/>
            </a:pPr>
            <a:r>
              <a:rPr lang="en-US" altLang="zh-CN" sz="1800" b="1" dirty="0" smtClean="0"/>
              <a:t>	return 0;</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endParaRPr lang="en-US" altLang="zh-CN" sz="18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0"/>
            <a:ext cx="7772400" cy="1143000"/>
          </a:xfrm>
        </p:spPr>
        <p:txBody>
          <a:bodyPr/>
          <a:lstStyle/>
          <a:p>
            <a:r>
              <a:rPr lang="zh-CN" altLang="en-US" dirty="0" smtClean="0"/>
              <a:t>冒泡法排序</a:t>
            </a:r>
            <a:endParaRPr lang="zh-CN" altLang="en-US" dirty="0" smtClean="0"/>
          </a:p>
        </p:txBody>
      </p:sp>
      <p:sp>
        <p:nvSpPr>
          <p:cNvPr id="5123" name="Rectangle 3"/>
          <p:cNvSpPr>
            <a:spLocks noGrp="1" noChangeArrowheads="1"/>
          </p:cNvSpPr>
          <p:nvPr>
            <p:ph type="body" idx="1"/>
          </p:nvPr>
        </p:nvSpPr>
        <p:spPr>
          <a:xfrm>
            <a:off x="304800" y="1143000"/>
            <a:ext cx="8534400" cy="5715000"/>
          </a:xfrm>
        </p:spPr>
        <p:txBody>
          <a:bodyPr/>
          <a:lstStyle/>
          <a:p>
            <a:pPr>
              <a:lnSpc>
                <a:spcPct val="90000"/>
              </a:lnSpc>
            </a:pPr>
            <a:r>
              <a:rPr lang="zh-CN" altLang="en-US" smtClean="0"/>
              <a:t>将相邻的两个数进行比较，较小的数冒到数组的顶部，较大的数沉到数组的底部。例如：</a:t>
            </a:r>
            <a:endParaRPr lang="zh-CN" altLang="en-US" smtClean="0"/>
          </a:p>
          <a:p>
            <a:pPr>
              <a:lnSpc>
                <a:spcPct val="90000"/>
              </a:lnSpc>
            </a:pPr>
            <a:r>
              <a:rPr lang="zh-CN" altLang="zh-CN" noProof="1" smtClean="0"/>
              <a:t>2, 6, 4, 8, 10, 12, 89, 68, 45, 37</a:t>
            </a:r>
            <a:endParaRPr lang="en-US" altLang="zh-CN" smtClean="0"/>
          </a:p>
          <a:p>
            <a:pPr>
              <a:lnSpc>
                <a:spcPct val="90000"/>
              </a:lnSpc>
            </a:pPr>
            <a:r>
              <a:rPr lang="en-US" altLang="zh-CN" noProof="1" smtClean="0"/>
              <a:t>2, 4, 6, 8, 10, 12, 89, 68, 45, 37</a:t>
            </a:r>
            <a:endParaRPr lang="en-US" altLang="zh-CN" smtClean="0"/>
          </a:p>
          <a:p>
            <a:pPr>
              <a:lnSpc>
                <a:spcPct val="90000"/>
              </a:lnSpc>
            </a:pPr>
            <a:r>
              <a:rPr lang="en-US" altLang="zh-CN" noProof="1" smtClean="0"/>
              <a:t>2, 4, 6, 8, 10, 12, 68, 89, 45, 37</a:t>
            </a:r>
            <a:endParaRPr lang="en-US" altLang="zh-CN" smtClean="0"/>
          </a:p>
          <a:p>
            <a:pPr>
              <a:lnSpc>
                <a:spcPct val="90000"/>
              </a:lnSpc>
            </a:pPr>
            <a:r>
              <a:rPr lang="en-US" altLang="zh-CN" noProof="1" smtClean="0"/>
              <a:t>2, 4, 6, 8, 10, 12, 68, 45, 89, 37</a:t>
            </a:r>
            <a:endParaRPr lang="en-US" altLang="zh-CN" smtClean="0"/>
          </a:p>
          <a:p>
            <a:pPr>
              <a:lnSpc>
                <a:spcPct val="90000"/>
              </a:lnSpc>
            </a:pPr>
            <a:r>
              <a:rPr lang="en-US" altLang="zh-CN" noProof="1" smtClean="0"/>
              <a:t>2, 4, 6, 8, 10, 12, 68, 45, 37</a:t>
            </a:r>
            <a:r>
              <a:rPr lang="en-US" altLang="zh-CN" smtClean="0"/>
              <a:t>,</a:t>
            </a:r>
            <a:r>
              <a:rPr lang="zh-CN" altLang="zh-CN" smtClean="0"/>
              <a:t> </a:t>
            </a:r>
            <a:r>
              <a:rPr lang="zh-CN" altLang="zh-CN" noProof="1" smtClean="0"/>
              <a:t>89 </a:t>
            </a:r>
            <a:endParaRPr lang="en-US" altLang="zh-CN" smtClean="0"/>
          </a:p>
          <a:p>
            <a:pPr>
              <a:lnSpc>
                <a:spcPct val="90000"/>
              </a:lnSpc>
            </a:pPr>
            <a:r>
              <a:rPr lang="en-US" altLang="zh-CN" noProof="1" smtClean="0"/>
              <a:t>2, 4, 6, 8, 10, 12, 45, 68, 37</a:t>
            </a:r>
            <a:r>
              <a:rPr lang="en-US" altLang="zh-CN" smtClean="0"/>
              <a:t>,</a:t>
            </a:r>
            <a:r>
              <a:rPr lang="zh-CN" altLang="zh-CN" smtClean="0"/>
              <a:t> </a:t>
            </a:r>
            <a:r>
              <a:rPr lang="zh-CN" altLang="zh-CN" noProof="1" smtClean="0"/>
              <a:t>89</a:t>
            </a:r>
            <a:endParaRPr lang="en-US" altLang="zh-CN" smtClean="0"/>
          </a:p>
          <a:p>
            <a:pPr>
              <a:lnSpc>
                <a:spcPct val="90000"/>
              </a:lnSpc>
            </a:pPr>
            <a:r>
              <a:rPr lang="en-US" altLang="zh-CN" noProof="1" smtClean="0"/>
              <a:t>2, 4, 6, 8, 10, 12, 45, 37</a:t>
            </a:r>
            <a:r>
              <a:rPr lang="en-US" altLang="zh-CN" smtClean="0"/>
              <a:t>,</a:t>
            </a:r>
            <a:r>
              <a:rPr lang="zh-CN" altLang="zh-CN" smtClean="0"/>
              <a:t> </a:t>
            </a:r>
            <a:r>
              <a:rPr lang="zh-CN" altLang="zh-CN" noProof="1" smtClean="0"/>
              <a:t>68, 89</a:t>
            </a:r>
            <a:endParaRPr lang="en-US" altLang="zh-CN" smtClean="0"/>
          </a:p>
          <a:p>
            <a:pPr>
              <a:lnSpc>
                <a:spcPct val="90000"/>
              </a:lnSpc>
            </a:pPr>
            <a:r>
              <a:rPr lang="en-US" altLang="zh-CN" noProof="1" smtClean="0"/>
              <a:t>2, 4, 6, 8, 10, 12, 37</a:t>
            </a:r>
            <a:r>
              <a:rPr lang="en-US" altLang="zh-CN" smtClean="0"/>
              <a:t>,</a:t>
            </a:r>
            <a:r>
              <a:rPr lang="zh-CN" altLang="zh-CN" smtClean="0"/>
              <a:t> </a:t>
            </a:r>
            <a:r>
              <a:rPr lang="zh-CN" altLang="zh-CN" noProof="1" smtClean="0"/>
              <a:t>45, 68, 89</a:t>
            </a:r>
            <a:endParaRPr lang="en-US" altLang="zh-CN" smtClean="0"/>
          </a:p>
          <a:p>
            <a:pPr>
              <a:lnSpc>
                <a:spcPct val="90000"/>
              </a:lnSpc>
            </a:pPr>
            <a:endParaRPr lang="en-US" altLang="zh-CN" smtClean="0"/>
          </a:p>
          <a:p>
            <a:pPr>
              <a:lnSpc>
                <a:spcPct val="90000"/>
              </a:lnSpc>
            </a:pPr>
            <a:endParaRPr lang="en-US" altLang="zh-CN" smtClean="0"/>
          </a:p>
          <a:p>
            <a:pPr>
              <a:lnSpc>
                <a:spcPct val="90000"/>
              </a:lnSpc>
            </a:pPr>
            <a:endParaRPr lang="zh-CN" altLang="en-US" smtClean="0"/>
          </a:p>
        </p:txBody>
      </p:sp>
      <p:sp>
        <p:nvSpPr>
          <p:cNvPr id="5124" name="Line 4"/>
          <p:cNvSpPr>
            <a:spLocks noChangeShapeType="1"/>
          </p:cNvSpPr>
          <p:nvPr/>
        </p:nvSpPr>
        <p:spPr bwMode="auto">
          <a:xfrm>
            <a:off x="1331913" y="2852738"/>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 name="Line 5"/>
          <p:cNvSpPr>
            <a:spLocks noChangeShapeType="1"/>
          </p:cNvSpPr>
          <p:nvPr/>
        </p:nvSpPr>
        <p:spPr bwMode="auto">
          <a:xfrm>
            <a:off x="3979863" y="3357563"/>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Line 6"/>
          <p:cNvSpPr>
            <a:spLocks noChangeShapeType="1"/>
          </p:cNvSpPr>
          <p:nvPr/>
        </p:nvSpPr>
        <p:spPr bwMode="auto">
          <a:xfrm>
            <a:off x="4572000" y="3933825"/>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 name="Line 7"/>
          <p:cNvSpPr>
            <a:spLocks noChangeShapeType="1"/>
          </p:cNvSpPr>
          <p:nvPr/>
        </p:nvSpPr>
        <p:spPr bwMode="auto">
          <a:xfrm>
            <a:off x="5203825" y="4437063"/>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8" name="Line 8"/>
          <p:cNvSpPr>
            <a:spLocks noChangeShapeType="1"/>
          </p:cNvSpPr>
          <p:nvPr/>
        </p:nvSpPr>
        <p:spPr bwMode="auto">
          <a:xfrm>
            <a:off x="3924300" y="4941888"/>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9" name="Line 9"/>
          <p:cNvSpPr>
            <a:spLocks noChangeShapeType="1"/>
          </p:cNvSpPr>
          <p:nvPr/>
        </p:nvSpPr>
        <p:spPr bwMode="auto">
          <a:xfrm>
            <a:off x="4554538" y="5516563"/>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0" name="Line 10"/>
          <p:cNvSpPr>
            <a:spLocks noChangeShapeType="1"/>
          </p:cNvSpPr>
          <p:nvPr/>
        </p:nvSpPr>
        <p:spPr bwMode="auto">
          <a:xfrm>
            <a:off x="3924300" y="6021388"/>
            <a:ext cx="304800" cy="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zh-CN" altLang="zh-CN" smtClean="0"/>
          </a:p>
        </p:txBody>
      </p:sp>
      <p:sp>
        <p:nvSpPr>
          <p:cNvPr id="9219" name="Text Box 4"/>
          <p:cNvSpPr txBox="1">
            <a:spLocks noChangeArrowheads="1"/>
          </p:cNvSpPr>
          <p:nvPr/>
        </p:nvSpPr>
        <p:spPr bwMode="auto">
          <a:xfrm>
            <a:off x="0" y="2209800"/>
            <a:ext cx="88924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latin typeface="宋体" panose="02010600030101010101" pitchFamily="2" charset="-122"/>
              </a:rPr>
              <a:t>						</a:t>
            </a:r>
            <a:endParaRPr kumimoji="1" lang="en-US" altLang="zh-CN" sz="2800" b="1" dirty="0">
              <a:latin typeface="宋体" panose="02010600030101010101" pitchFamily="2" charset="-122"/>
            </a:endParaRPr>
          </a:p>
          <a:p>
            <a:pPr eaLnBrk="1" hangingPunct="1"/>
            <a:r>
              <a:rPr kumimoji="1" lang="en-US" altLang="zh-CN" sz="2800" b="1" dirty="0">
                <a:latin typeface="宋体" panose="02010600030101010101" pitchFamily="2" charset="-122"/>
              </a:rPr>
              <a:t>【</a:t>
            </a:r>
            <a:r>
              <a:rPr kumimoji="1" lang="zh-CN" altLang="en-US" sz="2800" b="1" dirty="0">
                <a:latin typeface="宋体" panose="02010600030101010101" pitchFamily="2" charset="-122"/>
              </a:rPr>
              <a:t>例</a:t>
            </a:r>
            <a:r>
              <a:rPr kumimoji="1" lang="en-US" altLang="zh-CN" sz="2800" b="1" dirty="0">
                <a:latin typeface="宋体" panose="02010600030101010101" pitchFamily="2" charset="-122"/>
              </a:rPr>
              <a:t>】</a:t>
            </a:r>
            <a:r>
              <a:rPr kumimoji="1" lang="zh-CN" altLang="en-US" sz="2800" b="1" dirty="0">
                <a:latin typeface="宋体" panose="02010600030101010101" pitchFamily="2" charset="-122"/>
              </a:rPr>
              <a:t>学生成绩是</a:t>
            </a:r>
            <a:r>
              <a:rPr kumimoji="1" lang="zh-CN" altLang="en-US" sz="2800" b="1" dirty="0">
                <a:latin typeface="Times New Roman" panose="02020603050405020304" pitchFamily="18" charset="0"/>
              </a:rPr>
              <a:t>“</a:t>
            </a:r>
            <a:r>
              <a:rPr kumimoji="1" lang="en-US" altLang="zh-CN" sz="2800" b="1" dirty="0">
                <a:latin typeface="宋体" panose="02010600030101010101" pitchFamily="2" charset="-122"/>
              </a:rPr>
              <a:t>1~100</a:t>
            </a:r>
            <a:r>
              <a:rPr kumimoji="1" lang="en-US" altLang="zh-CN" sz="2800" b="1" dirty="0">
                <a:latin typeface="Times New Roman" panose="02020603050405020304" pitchFamily="18" charset="0"/>
              </a:rPr>
              <a:t>”</a:t>
            </a:r>
            <a:r>
              <a:rPr kumimoji="1" lang="zh-CN" altLang="en-US" sz="2800" b="1" dirty="0">
                <a:latin typeface="宋体" panose="02010600030101010101" pitchFamily="2" charset="-122"/>
              </a:rPr>
              <a:t>分，对百分制以</a:t>
            </a:r>
            <a:r>
              <a:rPr kumimoji="1" lang="en-US" altLang="zh-CN" sz="2800" b="1" dirty="0">
                <a:latin typeface="宋体" panose="02010600030101010101" pitchFamily="2" charset="-122"/>
              </a:rPr>
              <a:t>5</a:t>
            </a:r>
            <a:r>
              <a:rPr kumimoji="1" lang="zh-CN" altLang="en-US" sz="2800" b="1" dirty="0">
                <a:latin typeface="宋体" panose="02010600030101010101" pitchFamily="2" charset="-122"/>
              </a:rPr>
              <a:t>级制显示：</a:t>
            </a:r>
            <a:r>
              <a:rPr kumimoji="1" lang="zh-CN" altLang="en-US" sz="2800" b="1" dirty="0" smtClean="0">
                <a:latin typeface="宋体" panose="02010600030101010101" pitchFamily="2" charset="-122"/>
              </a:rPr>
              <a:t>优</a:t>
            </a:r>
            <a:r>
              <a:rPr kumimoji="1" lang="en-US" altLang="zh-CN" sz="2800" b="1" dirty="0" smtClean="0">
                <a:latin typeface="宋体" panose="02010600030101010101" pitchFamily="2" charset="-122"/>
              </a:rPr>
              <a:t>(90~100)</a:t>
            </a:r>
            <a:r>
              <a:rPr kumimoji="1" lang="zh-CN" altLang="en-US" sz="2800" b="1" dirty="0" smtClean="0">
                <a:latin typeface="宋体" panose="02010600030101010101" pitchFamily="2" charset="-122"/>
              </a:rPr>
              <a:t>、良</a:t>
            </a:r>
            <a:r>
              <a:rPr kumimoji="1" lang="en-US" altLang="zh-CN" sz="2800" b="1" dirty="0" smtClean="0">
                <a:latin typeface="宋体" panose="02010600030101010101" pitchFamily="2" charset="-122"/>
              </a:rPr>
              <a:t>(80~89)</a:t>
            </a:r>
            <a:r>
              <a:rPr kumimoji="1" lang="zh-CN" altLang="en-US" sz="2800" b="1" dirty="0" smtClean="0">
                <a:latin typeface="宋体" panose="02010600030101010101" pitchFamily="2" charset="-122"/>
              </a:rPr>
              <a:t>、中</a:t>
            </a:r>
            <a:r>
              <a:rPr kumimoji="1" lang="en-US" altLang="zh-CN" sz="2800" b="1" dirty="0" smtClean="0">
                <a:latin typeface="宋体" panose="02010600030101010101" pitchFamily="2" charset="-122"/>
              </a:rPr>
              <a:t>(70~79)</a:t>
            </a:r>
            <a:r>
              <a:rPr kumimoji="1" lang="zh-CN" altLang="en-US" sz="2800" b="1" dirty="0" smtClean="0">
                <a:latin typeface="宋体" panose="02010600030101010101" pitchFamily="2" charset="-122"/>
              </a:rPr>
              <a:t>、及格</a:t>
            </a:r>
            <a:r>
              <a:rPr kumimoji="1" lang="en-US" altLang="zh-CN" sz="2800" b="1" dirty="0" smtClean="0">
                <a:latin typeface="宋体" panose="02010600030101010101" pitchFamily="2" charset="-122"/>
              </a:rPr>
              <a:t>(60~69)</a:t>
            </a:r>
            <a:r>
              <a:rPr kumimoji="1" lang="zh-CN" altLang="en-US" sz="2800" b="1" dirty="0" smtClean="0">
                <a:latin typeface="宋体" panose="02010600030101010101" pitchFamily="2" charset="-122"/>
              </a:rPr>
              <a:t>、</a:t>
            </a:r>
            <a:r>
              <a:rPr kumimoji="1" lang="zh-CN" altLang="en-US" sz="2800" b="1" dirty="0">
                <a:latin typeface="宋体" panose="02010600030101010101" pitchFamily="2" charset="-122"/>
              </a:rPr>
              <a:t>不</a:t>
            </a:r>
            <a:r>
              <a:rPr kumimoji="1" lang="zh-CN" altLang="en-US" sz="2800" b="1" dirty="0" smtClean="0">
                <a:latin typeface="宋体" panose="02010600030101010101" pitchFamily="2" charset="-122"/>
              </a:rPr>
              <a:t>及格</a:t>
            </a:r>
            <a:r>
              <a:rPr kumimoji="1" lang="en-US" altLang="zh-CN" sz="2800" b="1" dirty="0" smtClean="0">
                <a:latin typeface="宋体" panose="02010600030101010101" pitchFamily="2" charset="-122"/>
              </a:rPr>
              <a:t>(0~59)</a:t>
            </a:r>
            <a:r>
              <a:rPr kumimoji="1" lang="zh-CN" altLang="en-US" sz="2800" b="1" dirty="0" smtClean="0">
                <a:latin typeface="宋体" panose="02010600030101010101" pitchFamily="2" charset="-122"/>
              </a:rPr>
              <a:t>。</a:t>
            </a:r>
            <a:endParaRPr kumimoji="1" lang="zh-CN" altLang="en-US" sz="2800" b="1" dirty="0">
              <a:latin typeface="宋体" panose="02010600030101010101" pitchFamily="2" charset="-122"/>
            </a:endParaRPr>
          </a:p>
          <a:p>
            <a:pPr eaLnBrk="1" hangingPunct="1"/>
            <a:endParaRPr kumimoji="1" lang="en-US" altLang="zh-CN" sz="28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0" y="0"/>
            <a:ext cx="9144000" cy="6858000"/>
          </a:xfrm>
        </p:spPr>
        <p:txBody>
          <a:bodyPr>
            <a:normAutofit lnSpcReduction="10000"/>
          </a:bodyPr>
          <a:lstStyle/>
          <a:p>
            <a:pPr>
              <a:lnSpc>
                <a:spcPct val="80000"/>
              </a:lnSpc>
              <a:buFontTx/>
              <a:buNone/>
            </a:pPr>
            <a:r>
              <a:rPr lang="en-US" altLang="zh-CN" sz="1800" noProof="1" smtClean="0"/>
              <a:t>#include &lt;iostream&gt;</a:t>
            </a:r>
            <a:endParaRPr lang="en-US" altLang="zh-CN" sz="1800" noProof="1" smtClean="0"/>
          </a:p>
          <a:p>
            <a:pPr>
              <a:lnSpc>
                <a:spcPct val="80000"/>
              </a:lnSpc>
              <a:buFontTx/>
              <a:buNone/>
            </a:pPr>
            <a:r>
              <a:rPr lang="en-US" altLang="zh-CN" sz="1800" noProof="1" smtClean="0"/>
              <a:t>#include &lt;iomanip&gt;</a:t>
            </a:r>
            <a:endParaRPr lang="en-US" altLang="zh-CN" sz="1800" noProof="1" smtClean="0"/>
          </a:p>
          <a:p>
            <a:pPr>
              <a:lnSpc>
                <a:spcPct val="80000"/>
              </a:lnSpc>
              <a:buFontTx/>
              <a:buNone/>
            </a:pPr>
            <a:r>
              <a:rPr lang="en-US" altLang="zh-CN" sz="1800" noProof="1" smtClean="0"/>
              <a:t>using </a:t>
            </a:r>
            <a:r>
              <a:rPr lang="en-US" altLang="zh-CN" sz="1800" smtClean="0"/>
              <a:t>name space </a:t>
            </a:r>
            <a:r>
              <a:rPr lang="en-US" altLang="zh-CN" sz="1800" noProof="1" smtClean="0"/>
              <a:t>std</a:t>
            </a:r>
            <a:r>
              <a:rPr lang="en-US" altLang="zh-CN" sz="1800" smtClean="0"/>
              <a:t>;</a:t>
            </a:r>
            <a:endParaRPr lang="en-US" altLang="zh-CN" sz="1800" noProof="1" smtClean="0"/>
          </a:p>
          <a:p>
            <a:pPr>
              <a:lnSpc>
                <a:spcPct val="80000"/>
              </a:lnSpc>
              <a:buFontTx/>
              <a:buNone/>
            </a:pPr>
            <a:r>
              <a:rPr lang="en-US" altLang="zh-CN" sz="1800" noProof="1" smtClean="0"/>
              <a:t>int main()</a:t>
            </a:r>
            <a:r>
              <a:rPr lang="en-US" altLang="zh-CN" sz="1800" smtClean="0"/>
              <a:t>   </a:t>
            </a:r>
            <a:r>
              <a:rPr lang="en-US" altLang="zh-CN" sz="1800" noProof="1" smtClean="0"/>
              <a:t>{</a:t>
            </a:r>
            <a:endParaRPr lang="en-US" altLang="zh-CN" sz="1800" noProof="1" smtClean="0"/>
          </a:p>
          <a:p>
            <a:pPr>
              <a:lnSpc>
                <a:spcPct val="80000"/>
              </a:lnSpc>
              <a:buFontTx/>
              <a:buNone/>
            </a:pPr>
            <a:r>
              <a:rPr lang="en-US" altLang="zh-CN" sz="1800" noProof="1" smtClean="0"/>
              <a:t>   const int arraySize = 10; // size of array a</a:t>
            </a:r>
            <a:endParaRPr lang="en-US" altLang="zh-CN" sz="1800" noProof="1" smtClean="0"/>
          </a:p>
          <a:p>
            <a:pPr>
              <a:lnSpc>
                <a:spcPct val="80000"/>
              </a:lnSpc>
              <a:buFontTx/>
              <a:buNone/>
            </a:pPr>
            <a:r>
              <a:rPr lang="en-US" altLang="zh-CN" sz="1800" noProof="1" smtClean="0"/>
              <a:t>   int a[ arraySize ] = { 2, 6, 4, 8, 10, 12, 89, 68, 45, 37 };</a:t>
            </a:r>
            <a:endParaRPr lang="en-US" altLang="zh-CN" sz="1800" noProof="1" smtClean="0"/>
          </a:p>
          <a:p>
            <a:pPr>
              <a:lnSpc>
                <a:spcPct val="80000"/>
              </a:lnSpc>
              <a:buFontTx/>
              <a:buNone/>
            </a:pPr>
            <a:r>
              <a:rPr lang="en-US" altLang="zh-CN" sz="1800" noProof="1" smtClean="0"/>
              <a:t>   int hold; // temporary location used to swap array elements</a:t>
            </a:r>
            <a:endParaRPr lang="en-US" altLang="zh-CN" sz="1800" noProof="1" smtClean="0"/>
          </a:p>
          <a:p>
            <a:pPr>
              <a:lnSpc>
                <a:spcPct val="80000"/>
              </a:lnSpc>
              <a:buFontTx/>
              <a:buNone/>
            </a:pPr>
            <a:r>
              <a:rPr lang="en-US" altLang="zh-CN" sz="1800" smtClean="0"/>
              <a:t>   </a:t>
            </a:r>
            <a:r>
              <a:rPr lang="en-US" altLang="zh-CN" sz="1800" noProof="1" smtClean="0"/>
              <a:t>cout &lt;&lt; "Data items in original order\n";</a:t>
            </a:r>
            <a:endParaRPr lang="en-US" altLang="zh-CN" sz="1800" noProof="1" smtClean="0"/>
          </a:p>
          <a:p>
            <a:pPr>
              <a:lnSpc>
                <a:spcPct val="80000"/>
              </a:lnSpc>
              <a:buFontTx/>
              <a:buNone/>
            </a:pPr>
            <a:r>
              <a:rPr lang="en-US" altLang="zh-CN" sz="1800" smtClean="0"/>
              <a:t>   </a:t>
            </a:r>
            <a:r>
              <a:rPr lang="en-US" altLang="zh-CN" sz="1800" noProof="1" smtClean="0"/>
              <a:t>for ( int i = 0; i &lt; arraySize; i++ )</a:t>
            </a:r>
            <a:r>
              <a:rPr lang="en-US" altLang="zh-CN" sz="1800" smtClean="0"/>
              <a:t>     </a:t>
            </a:r>
            <a:r>
              <a:rPr lang="en-US" altLang="zh-CN" sz="1800" noProof="1" smtClean="0"/>
              <a:t>     cout &lt;&lt; setw( 4 ) &lt;&lt; a[ i ];</a:t>
            </a:r>
            <a:endParaRPr lang="en-US" altLang="zh-CN" sz="1800" noProof="1" smtClean="0"/>
          </a:p>
          <a:p>
            <a:pPr>
              <a:lnSpc>
                <a:spcPct val="80000"/>
              </a:lnSpc>
              <a:buFontTx/>
              <a:buNone/>
            </a:pPr>
            <a:r>
              <a:rPr lang="en-US" altLang="zh-CN" sz="1800" smtClean="0"/>
              <a:t>   </a:t>
            </a:r>
            <a:r>
              <a:rPr lang="en-US" altLang="zh-CN" sz="1800" noProof="1" smtClean="0"/>
              <a:t>// bubble sort</a:t>
            </a:r>
            <a:endParaRPr lang="en-US" altLang="zh-CN" sz="1800" noProof="1" smtClean="0"/>
          </a:p>
          <a:p>
            <a:pPr>
              <a:lnSpc>
                <a:spcPct val="80000"/>
              </a:lnSpc>
              <a:buFontTx/>
              <a:buNone/>
            </a:pPr>
            <a:r>
              <a:rPr lang="en-US" altLang="zh-CN" sz="1800" smtClean="0"/>
              <a:t>   </a:t>
            </a:r>
            <a:r>
              <a:rPr lang="en-US" altLang="zh-CN" sz="1800" noProof="1" smtClean="0"/>
              <a:t>for ( int pass = 0; pass &lt; arraySize - 1; pass++ )   {</a:t>
            </a:r>
            <a:endParaRPr lang="en-US" altLang="zh-CN" sz="1800" noProof="1" smtClean="0"/>
          </a:p>
          <a:p>
            <a:pPr>
              <a:lnSpc>
                <a:spcPct val="80000"/>
              </a:lnSpc>
              <a:buFontTx/>
              <a:buNone/>
            </a:pPr>
            <a:r>
              <a:rPr lang="en-US" altLang="zh-CN" sz="1800" smtClean="0"/>
              <a:t>     </a:t>
            </a:r>
            <a:r>
              <a:rPr lang="en-US" altLang="zh-CN" sz="1800" noProof="1" smtClean="0"/>
              <a:t>for ( int j = 0; j &lt; arraySize - 1; j++ ) {</a:t>
            </a:r>
            <a:endParaRPr lang="en-US" altLang="zh-CN" sz="1800" noProof="1" smtClean="0"/>
          </a:p>
          <a:p>
            <a:pPr>
              <a:lnSpc>
                <a:spcPct val="80000"/>
              </a:lnSpc>
              <a:buFontTx/>
              <a:buNone/>
            </a:pPr>
            <a:r>
              <a:rPr lang="en-US" altLang="zh-CN" sz="1800" smtClean="0"/>
              <a:t>         </a:t>
            </a:r>
            <a:r>
              <a:rPr lang="en-US" altLang="zh-CN" sz="1800" noProof="1" smtClean="0"/>
              <a:t>if ( a[ j ] &gt; a[ j + 1 ] )  {      </a:t>
            </a:r>
            <a:endParaRPr lang="en-US" altLang="zh-CN" sz="1800" noProof="1" smtClean="0"/>
          </a:p>
          <a:p>
            <a:pPr>
              <a:lnSpc>
                <a:spcPct val="80000"/>
              </a:lnSpc>
              <a:buFontTx/>
              <a:buNone/>
            </a:pPr>
            <a:r>
              <a:rPr lang="en-US" altLang="zh-CN" sz="1800" noProof="1" smtClean="0"/>
              <a:t>            hold = a[ j ];        </a:t>
            </a:r>
            <a:endParaRPr lang="en-US" altLang="zh-CN" sz="1800" noProof="1" smtClean="0"/>
          </a:p>
          <a:p>
            <a:pPr>
              <a:lnSpc>
                <a:spcPct val="80000"/>
              </a:lnSpc>
              <a:buFontTx/>
              <a:buNone/>
            </a:pPr>
            <a:r>
              <a:rPr lang="en-US" altLang="zh-CN" sz="1800" noProof="1" smtClean="0"/>
              <a:t>            a[ j ] = a[ j + 1 ]; </a:t>
            </a:r>
            <a:endParaRPr lang="en-US" altLang="zh-CN" sz="1800" noProof="1" smtClean="0"/>
          </a:p>
          <a:p>
            <a:pPr>
              <a:lnSpc>
                <a:spcPct val="80000"/>
              </a:lnSpc>
              <a:buFontTx/>
              <a:buNone/>
            </a:pPr>
            <a:r>
              <a:rPr lang="en-US" altLang="zh-CN" sz="1800" noProof="1" smtClean="0"/>
              <a:t>            a[ j + 1 ] = hold;  </a:t>
            </a:r>
            <a:endParaRPr lang="en-US" altLang="zh-CN" sz="1800" noProof="1" smtClean="0"/>
          </a:p>
          <a:p>
            <a:pPr>
              <a:lnSpc>
                <a:spcPct val="80000"/>
              </a:lnSpc>
              <a:buFontTx/>
              <a:buNone/>
            </a:pPr>
            <a:r>
              <a:rPr lang="en-US" altLang="zh-CN" sz="1800" noProof="1" smtClean="0"/>
              <a:t>         } // end if</a:t>
            </a:r>
            <a:endParaRPr lang="en-US" altLang="zh-CN" sz="1800" noProof="1" smtClean="0"/>
          </a:p>
          <a:p>
            <a:pPr>
              <a:lnSpc>
                <a:spcPct val="80000"/>
              </a:lnSpc>
              <a:buFontTx/>
              <a:buNone/>
            </a:pPr>
            <a:r>
              <a:rPr lang="en-US" altLang="zh-CN" sz="1800" noProof="1" smtClean="0"/>
              <a:t>      } // end for</a:t>
            </a:r>
            <a:endParaRPr lang="en-US" altLang="zh-CN" sz="1800" noProof="1" smtClean="0"/>
          </a:p>
          <a:p>
            <a:pPr>
              <a:lnSpc>
                <a:spcPct val="80000"/>
              </a:lnSpc>
              <a:buFontTx/>
              <a:buNone/>
            </a:pPr>
            <a:r>
              <a:rPr lang="en-US" altLang="zh-CN" sz="1800" noProof="1" smtClean="0"/>
              <a:t>   } // end for</a:t>
            </a:r>
            <a:endParaRPr lang="en-US" altLang="zh-CN" sz="1800" noProof="1" smtClean="0"/>
          </a:p>
          <a:p>
            <a:pPr>
              <a:lnSpc>
                <a:spcPct val="80000"/>
              </a:lnSpc>
              <a:buFontTx/>
              <a:buNone/>
            </a:pPr>
            <a:r>
              <a:rPr lang="en-US" altLang="zh-CN" sz="1800" smtClean="0"/>
              <a:t>   </a:t>
            </a:r>
            <a:r>
              <a:rPr lang="en-US" altLang="zh-CN" sz="1800" noProof="1" smtClean="0"/>
              <a:t>cout &lt;&lt; "\nData items in ascending order\n";</a:t>
            </a:r>
            <a:endParaRPr lang="en-US" altLang="zh-CN" sz="1800" noProof="1" smtClean="0"/>
          </a:p>
          <a:p>
            <a:pPr>
              <a:lnSpc>
                <a:spcPct val="80000"/>
              </a:lnSpc>
              <a:buFontTx/>
              <a:buNone/>
            </a:pPr>
            <a:r>
              <a:rPr lang="en-US" altLang="zh-CN" sz="1800" smtClean="0"/>
              <a:t>   </a:t>
            </a:r>
            <a:r>
              <a:rPr lang="en-US" altLang="zh-CN" sz="1800" noProof="1" smtClean="0"/>
              <a:t>for ( int k = 0; k &lt; arraySize; k++ )</a:t>
            </a:r>
            <a:endParaRPr lang="en-US" altLang="zh-CN" sz="1800" noProof="1" smtClean="0"/>
          </a:p>
          <a:p>
            <a:pPr>
              <a:lnSpc>
                <a:spcPct val="80000"/>
              </a:lnSpc>
              <a:buFontTx/>
              <a:buNone/>
            </a:pPr>
            <a:r>
              <a:rPr lang="en-US" altLang="zh-CN" sz="1800" noProof="1" smtClean="0"/>
              <a:t>      cout &lt;&lt; setw( 4 ) &lt;&lt; a[ k ];</a:t>
            </a:r>
            <a:endParaRPr lang="en-US" altLang="zh-CN" sz="1800" noProof="1" smtClean="0"/>
          </a:p>
          <a:p>
            <a:pPr>
              <a:lnSpc>
                <a:spcPct val="80000"/>
              </a:lnSpc>
              <a:buFontTx/>
              <a:buNone/>
            </a:pPr>
            <a:r>
              <a:rPr lang="en-US" altLang="zh-CN" sz="1800" smtClean="0"/>
              <a:t>  </a:t>
            </a:r>
            <a:r>
              <a:rPr lang="en-US" altLang="zh-CN" sz="1800" noProof="1" smtClean="0"/>
              <a:t>cout &lt;&lt; endl;</a:t>
            </a:r>
            <a:endParaRPr lang="en-US" altLang="zh-CN" sz="1800" noProof="1" smtClean="0"/>
          </a:p>
          <a:p>
            <a:pPr>
              <a:lnSpc>
                <a:spcPct val="80000"/>
              </a:lnSpc>
              <a:buFontTx/>
              <a:buNone/>
            </a:pPr>
            <a:r>
              <a:rPr lang="en-US" altLang="zh-CN" sz="1800" noProof="1" smtClean="0"/>
              <a:t>   return 0; // indicates successful termination</a:t>
            </a:r>
            <a:endParaRPr lang="en-US" altLang="zh-CN" sz="1800" noProof="1" smtClean="0"/>
          </a:p>
          <a:p>
            <a:pPr>
              <a:lnSpc>
                <a:spcPct val="80000"/>
              </a:lnSpc>
              <a:buFontTx/>
              <a:buNone/>
            </a:pPr>
            <a:r>
              <a:rPr lang="en-US" altLang="zh-CN" sz="1800" noProof="1" smtClean="0"/>
              <a:t>} // end main</a:t>
            </a:r>
            <a:endParaRPr lang="en-US" altLang="zh-CN" sz="1800" noProof="1" smtClean="0"/>
          </a:p>
          <a:p>
            <a:pPr>
              <a:lnSpc>
                <a:spcPct val="80000"/>
              </a:lnSpc>
              <a:buFontTx/>
              <a:buNone/>
            </a:pPr>
            <a:endParaRPr lang="en-US" altLang="zh-CN" sz="18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0" y="116632"/>
            <a:ext cx="9144000" cy="6126163"/>
          </a:xfrm>
        </p:spPr>
        <p:txBody>
          <a:bodyPr>
            <a:normAutofit fontScale="92500" lnSpcReduction="10000"/>
          </a:bodyPr>
          <a:lstStyle/>
          <a:p>
            <a:pPr>
              <a:lnSpc>
                <a:spcPct val="80000"/>
              </a:lnSpc>
              <a:buFontTx/>
              <a:buNone/>
            </a:pPr>
            <a:r>
              <a:rPr lang="en-US" altLang="zh-CN" sz="2000" noProof="1" smtClean="0"/>
              <a:t>#include &lt;iostream&gt;</a:t>
            </a:r>
            <a:endParaRPr lang="en-US" altLang="zh-CN" sz="2000" noProof="1" smtClean="0"/>
          </a:p>
          <a:p>
            <a:pPr>
              <a:lnSpc>
                <a:spcPct val="80000"/>
              </a:lnSpc>
              <a:buFontTx/>
              <a:buNone/>
            </a:pPr>
            <a:r>
              <a:rPr lang="en-US" altLang="zh-CN" sz="2000" noProof="1" smtClean="0"/>
              <a:t>#include &lt;iomanip&gt;</a:t>
            </a:r>
            <a:endParaRPr lang="en-US" altLang="zh-CN" sz="2000" noProof="1" smtClean="0"/>
          </a:p>
          <a:p>
            <a:pPr>
              <a:lnSpc>
                <a:spcPct val="80000"/>
              </a:lnSpc>
              <a:buFontTx/>
              <a:buNone/>
            </a:pPr>
            <a:r>
              <a:rPr lang="en-US" altLang="zh-CN" sz="2000" noProof="1" smtClean="0"/>
              <a:t>using </a:t>
            </a:r>
            <a:r>
              <a:rPr lang="en-US" altLang="zh-CN" sz="2000" dirty="0" smtClean="0"/>
              <a:t>name space </a:t>
            </a:r>
            <a:r>
              <a:rPr lang="en-US" altLang="zh-CN" sz="2000" noProof="1" smtClean="0"/>
              <a:t>std</a:t>
            </a:r>
            <a:r>
              <a:rPr lang="en-US" altLang="zh-CN" sz="2000" dirty="0" smtClean="0"/>
              <a:t>;</a:t>
            </a:r>
            <a:endParaRPr lang="en-US" altLang="zh-CN" sz="2000" noProof="1" smtClean="0"/>
          </a:p>
          <a:p>
            <a:pPr>
              <a:lnSpc>
                <a:spcPct val="80000"/>
              </a:lnSpc>
              <a:buFontTx/>
              <a:buNone/>
            </a:pPr>
            <a:r>
              <a:rPr lang="en-US" altLang="zh-CN" sz="2000" noProof="1" smtClean="0"/>
              <a:t>int main()</a:t>
            </a:r>
            <a:r>
              <a:rPr lang="en-US" altLang="zh-CN" sz="2000" dirty="0" smtClean="0"/>
              <a:t>   </a:t>
            </a:r>
            <a:r>
              <a:rPr lang="en-US" altLang="zh-CN" sz="2000" noProof="1" smtClean="0"/>
              <a:t>{</a:t>
            </a:r>
            <a:endParaRPr lang="en-US" altLang="zh-CN" sz="2000" noProof="1" smtClean="0"/>
          </a:p>
          <a:p>
            <a:pPr>
              <a:lnSpc>
                <a:spcPct val="80000"/>
              </a:lnSpc>
              <a:buFontTx/>
              <a:buNone/>
            </a:pPr>
            <a:r>
              <a:rPr lang="en-US" altLang="zh-CN" sz="900" noProof="1" smtClean="0"/>
              <a:t>   </a:t>
            </a:r>
            <a:r>
              <a:rPr lang="en-US" altLang="zh-CN" sz="900" dirty="0" smtClean="0"/>
              <a:t> </a:t>
            </a:r>
            <a:r>
              <a:rPr lang="en-US" altLang="zh-CN" sz="2000" noProof="1" smtClean="0"/>
              <a:t>const int arraySize = 10; // size of array</a:t>
            </a:r>
            <a:endParaRPr lang="en-US" altLang="zh-CN" sz="2000" noProof="1" smtClean="0"/>
          </a:p>
          <a:p>
            <a:pPr>
              <a:lnSpc>
                <a:spcPct val="80000"/>
              </a:lnSpc>
              <a:buFontTx/>
              <a:buNone/>
            </a:pPr>
            <a:r>
              <a:rPr lang="en-US" altLang="zh-CN" sz="2000" noProof="1" smtClean="0"/>
              <a:t>   int a[arraySize ] = { 6, 4, 2, 8, 10, 12, 37, 45, 68, 89 };</a:t>
            </a:r>
            <a:endParaRPr lang="en-US" altLang="zh-CN" sz="2000" noProof="1" smtClean="0"/>
          </a:p>
          <a:p>
            <a:pPr>
              <a:lnSpc>
                <a:spcPct val="80000"/>
              </a:lnSpc>
              <a:buFontTx/>
              <a:buNone/>
            </a:pPr>
            <a:r>
              <a:rPr lang="en-US" altLang="zh-CN" sz="2000" noProof="1" smtClean="0"/>
              <a:t>   int hold; // temporary variable used for swapping</a:t>
            </a:r>
            <a:endParaRPr lang="en-US" altLang="zh-CN" sz="2000" noProof="1" smtClean="0"/>
          </a:p>
          <a:p>
            <a:pPr>
              <a:lnSpc>
                <a:spcPct val="80000"/>
              </a:lnSpc>
              <a:buFontTx/>
              <a:buNone/>
            </a:pPr>
            <a:r>
              <a:rPr lang="en-US" altLang="zh-CN" sz="2000" noProof="1" smtClean="0"/>
              <a:t>   bool swapCheck = true; // was a swap made</a:t>
            </a:r>
            <a:endParaRPr lang="en-US" altLang="zh-CN" sz="2000" noProof="1" smtClean="0"/>
          </a:p>
          <a:p>
            <a:pPr>
              <a:lnSpc>
                <a:spcPct val="80000"/>
              </a:lnSpc>
              <a:buFontTx/>
              <a:buNone/>
            </a:pPr>
            <a:r>
              <a:rPr lang="en-US" altLang="zh-CN" sz="2000" dirty="0" smtClean="0"/>
              <a:t>   </a:t>
            </a:r>
            <a:r>
              <a:rPr lang="en-US" altLang="zh-CN" sz="2000" noProof="1" smtClean="0"/>
              <a:t>cout &lt;&lt; "Data items in original order\n";</a:t>
            </a:r>
            <a:endParaRPr lang="en-US" altLang="zh-CN" sz="2000" noProof="1" smtClean="0"/>
          </a:p>
          <a:p>
            <a:pPr>
              <a:lnSpc>
                <a:spcPct val="80000"/>
              </a:lnSpc>
              <a:buFontTx/>
              <a:buNone/>
            </a:pPr>
            <a:r>
              <a:rPr lang="en-US" altLang="zh-CN" sz="2000" noProof="1" smtClean="0"/>
              <a:t>   for ( int i = 0; i &lt; arraySize ; ++i )</a:t>
            </a:r>
            <a:r>
              <a:rPr lang="en-US" altLang="zh-CN" sz="2000" dirty="0" smtClean="0"/>
              <a:t> </a:t>
            </a:r>
            <a:r>
              <a:rPr lang="en-US" altLang="zh-CN" sz="2000" noProof="1" smtClean="0"/>
              <a:t>      cout &lt;&lt; setw( 4 ) &lt;&lt; a[ i ];</a:t>
            </a:r>
            <a:r>
              <a:rPr lang="en-US" altLang="zh-CN" sz="2000" dirty="0" smtClean="0"/>
              <a:t> </a:t>
            </a:r>
            <a:endParaRPr lang="en-US" altLang="zh-CN" sz="2000" noProof="1" smtClean="0"/>
          </a:p>
          <a:p>
            <a:pPr>
              <a:lnSpc>
                <a:spcPct val="80000"/>
              </a:lnSpc>
              <a:buFontTx/>
              <a:buNone/>
            </a:pPr>
            <a:r>
              <a:rPr lang="en-US" altLang="zh-CN" sz="2000" dirty="0" smtClean="0"/>
              <a:t>   </a:t>
            </a:r>
            <a:r>
              <a:rPr lang="en-US" altLang="zh-CN" sz="2000" noProof="1" smtClean="0"/>
              <a:t>for ( int pass = 1; pass &lt; arraySize - 1 </a:t>
            </a:r>
            <a:r>
              <a:rPr lang="en-US" altLang="zh-CN" sz="2000" noProof="1" smtClean="0">
                <a:solidFill>
                  <a:srgbClr val="FF3300"/>
                </a:solidFill>
              </a:rPr>
              <a:t>&amp;&amp; swapCheck == true</a:t>
            </a:r>
            <a:r>
              <a:rPr lang="en-US" altLang="zh-CN" sz="2000" noProof="1" smtClean="0"/>
              <a:t>; pass++ ) {</a:t>
            </a:r>
            <a:endParaRPr lang="en-US" altLang="zh-CN" sz="2000" noProof="1" smtClean="0"/>
          </a:p>
          <a:p>
            <a:pPr>
              <a:lnSpc>
                <a:spcPct val="80000"/>
              </a:lnSpc>
              <a:buFontTx/>
              <a:buNone/>
            </a:pPr>
            <a:r>
              <a:rPr lang="en-US" altLang="zh-CN" sz="2000" dirty="0" smtClean="0"/>
              <a:t>      </a:t>
            </a:r>
            <a:r>
              <a:rPr lang="en-US" altLang="zh-CN" sz="2000" noProof="1" smtClean="0"/>
              <a:t>swapCheck = false;</a:t>
            </a:r>
            <a:endParaRPr lang="en-US" altLang="zh-CN" sz="2000" noProof="1" smtClean="0"/>
          </a:p>
          <a:p>
            <a:pPr>
              <a:lnSpc>
                <a:spcPct val="80000"/>
              </a:lnSpc>
              <a:buFontTx/>
              <a:buNone/>
            </a:pPr>
            <a:r>
              <a:rPr lang="en-US" altLang="zh-CN" sz="2000" noProof="1" smtClean="0"/>
              <a:t>      for (int </a:t>
            </a:r>
            <a:r>
              <a:rPr lang="en-US" altLang="zh-CN" sz="2000" dirty="0" smtClean="0"/>
              <a:t>j</a:t>
            </a:r>
            <a:r>
              <a:rPr lang="en-US" altLang="zh-CN" sz="2000" noProof="1" smtClean="0"/>
              <a:t> = 0; </a:t>
            </a:r>
            <a:r>
              <a:rPr lang="en-US" altLang="zh-CN" sz="2000" dirty="0" smtClean="0"/>
              <a:t>j</a:t>
            </a:r>
            <a:r>
              <a:rPr lang="en-US" altLang="zh-CN" sz="2000" noProof="1" smtClean="0"/>
              <a:t> &lt; </a:t>
            </a:r>
            <a:r>
              <a:rPr lang="en-US" altLang="zh-CN" sz="2000" noProof="1" smtClean="0">
                <a:solidFill>
                  <a:srgbClr val="FF3300"/>
                </a:solidFill>
              </a:rPr>
              <a:t>arraySize - pass</a:t>
            </a:r>
            <a:r>
              <a:rPr lang="en-US" altLang="zh-CN" sz="2000" noProof="1" smtClean="0"/>
              <a:t>; comp++ ) {</a:t>
            </a:r>
            <a:endParaRPr lang="en-US" altLang="zh-CN" sz="2000" noProof="1" smtClean="0"/>
          </a:p>
          <a:p>
            <a:pPr>
              <a:lnSpc>
                <a:spcPct val="80000"/>
              </a:lnSpc>
              <a:buFontTx/>
              <a:buNone/>
            </a:pPr>
            <a:r>
              <a:rPr lang="en-US" altLang="zh-CN" sz="2000" dirty="0" smtClean="0"/>
              <a:t>           </a:t>
            </a:r>
            <a:r>
              <a:rPr lang="en-US" altLang="zh-CN" sz="2000" noProof="1" smtClean="0"/>
              <a:t>if ( a[ </a:t>
            </a:r>
            <a:r>
              <a:rPr lang="en-US" altLang="zh-CN" sz="2000" dirty="0" smtClean="0"/>
              <a:t>j</a:t>
            </a:r>
            <a:r>
              <a:rPr lang="en-US" altLang="zh-CN" sz="2000" noProof="1" smtClean="0"/>
              <a:t> ] &gt; a[ </a:t>
            </a:r>
            <a:r>
              <a:rPr lang="en-US" altLang="zh-CN" sz="2000" dirty="0" smtClean="0"/>
              <a:t>j</a:t>
            </a:r>
            <a:r>
              <a:rPr lang="en-US" altLang="zh-CN" sz="2000" noProof="1" smtClean="0"/>
              <a:t> + 1 ] ) {</a:t>
            </a:r>
            <a:endParaRPr lang="en-US" altLang="zh-CN" sz="2000" noProof="1" smtClean="0"/>
          </a:p>
          <a:p>
            <a:pPr>
              <a:lnSpc>
                <a:spcPct val="80000"/>
              </a:lnSpc>
              <a:buFontTx/>
              <a:buNone/>
            </a:pPr>
            <a:r>
              <a:rPr lang="en-US" altLang="zh-CN" sz="2000" noProof="1" smtClean="0"/>
              <a:t>            hold = a[ </a:t>
            </a:r>
            <a:r>
              <a:rPr lang="en-US" altLang="zh-CN" sz="2000" dirty="0" smtClean="0"/>
              <a:t>j</a:t>
            </a:r>
            <a:r>
              <a:rPr lang="en-US" altLang="zh-CN" sz="2000" noProof="1" smtClean="0"/>
              <a:t> ];</a:t>
            </a:r>
            <a:r>
              <a:rPr lang="en-US" altLang="zh-CN" sz="2000" dirty="0" smtClean="0"/>
              <a:t>   </a:t>
            </a:r>
            <a:r>
              <a:rPr lang="en-US" altLang="zh-CN" sz="2000" noProof="1" smtClean="0"/>
              <a:t>            a[ </a:t>
            </a:r>
            <a:r>
              <a:rPr lang="en-US" altLang="zh-CN" sz="2000" dirty="0" smtClean="0"/>
              <a:t>j</a:t>
            </a:r>
            <a:r>
              <a:rPr lang="en-US" altLang="zh-CN" sz="2000" noProof="1" smtClean="0"/>
              <a:t> ] = a[ </a:t>
            </a:r>
            <a:r>
              <a:rPr lang="en-US" altLang="zh-CN" sz="2000" dirty="0" smtClean="0"/>
              <a:t>j</a:t>
            </a:r>
            <a:r>
              <a:rPr lang="en-US" altLang="zh-CN" sz="2000" noProof="1" smtClean="0"/>
              <a:t> + 1 ];</a:t>
            </a:r>
            <a:r>
              <a:rPr lang="en-US" altLang="zh-CN" sz="2000" dirty="0" smtClean="0"/>
              <a:t> </a:t>
            </a:r>
            <a:r>
              <a:rPr lang="en-US" altLang="zh-CN" sz="2000" noProof="1" smtClean="0"/>
              <a:t>            a[ </a:t>
            </a:r>
            <a:r>
              <a:rPr lang="en-US" altLang="zh-CN" sz="2000" dirty="0" smtClean="0"/>
              <a:t>j</a:t>
            </a:r>
            <a:r>
              <a:rPr lang="en-US" altLang="zh-CN" sz="2000" noProof="1" smtClean="0"/>
              <a:t> + 1 ] = hold;</a:t>
            </a:r>
            <a:endParaRPr lang="en-US" altLang="zh-CN" sz="2000" noProof="1" smtClean="0"/>
          </a:p>
          <a:p>
            <a:pPr>
              <a:lnSpc>
                <a:spcPct val="80000"/>
              </a:lnSpc>
              <a:buFontTx/>
              <a:buNone/>
            </a:pPr>
            <a:r>
              <a:rPr lang="en-US" altLang="zh-CN" sz="2000" noProof="1" smtClean="0"/>
              <a:t>            </a:t>
            </a:r>
            <a:r>
              <a:rPr lang="en-US" altLang="zh-CN" sz="2000" noProof="1" smtClean="0">
                <a:solidFill>
                  <a:srgbClr val="FF3300"/>
                </a:solidFill>
              </a:rPr>
              <a:t>swapCheck = true</a:t>
            </a:r>
            <a:r>
              <a:rPr lang="en-US" altLang="zh-CN" sz="2000" noProof="1" smtClean="0"/>
              <a:t>; // a swap has been made</a:t>
            </a:r>
            <a:endParaRPr lang="en-US" altLang="zh-CN" sz="2000" noProof="1" smtClean="0"/>
          </a:p>
          <a:p>
            <a:pPr>
              <a:lnSpc>
                <a:spcPct val="80000"/>
              </a:lnSpc>
              <a:buFontTx/>
              <a:buNone/>
            </a:pPr>
            <a:r>
              <a:rPr lang="en-US" altLang="zh-CN" sz="2000" noProof="1" smtClean="0"/>
              <a:t>         } // end if</a:t>
            </a:r>
            <a:endParaRPr lang="en-US" altLang="zh-CN" sz="2000" noProof="1" smtClean="0"/>
          </a:p>
          <a:p>
            <a:pPr>
              <a:lnSpc>
                <a:spcPct val="80000"/>
              </a:lnSpc>
              <a:buFontTx/>
              <a:buNone/>
            </a:pPr>
            <a:r>
              <a:rPr lang="en-US" altLang="zh-CN" sz="2000" dirty="0" smtClean="0"/>
              <a:t>     </a:t>
            </a:r>
            <a:r>
              <a:rPr lang="en-US" altLang="zh-CN" sz="2000" noProof="1" smtClean="0"/>
              <a:t>} // end inner for</a:t>
            </a:r>
            <a:endParaRPr lang="en-US" altLang="zh-CN" sz="2000" noProof="1" smtClean="0"/>
          </a:p>
          <a:p>
            <a:pPr>
              <a:lnSpc>
                <a:spcPct val="80000"/>
              </a:lnSpc>
              <a:buFontTx/>
              <a:buNone/>
            </a:pPr>
            <a:r>
              <a:rPr lang="en-US" altLang="zh-CN" sz="2000" noProof="1" smtClean="0"/>
              <a:t>} // end outer for</a:t>
            </a:r>
            <a:endParaRPr lang="en-US" altLang="zh-CN" sz="2000" noProof="1" smtClean="0"/>
          </a:p>
          <a:p>
            <a:pPr>
              <a:lnSpc>
                <a:spcPct val="80000"/>
              </a:lnSpc>
              <a:buFontTx/>
              <a:buNone/>
            </a:pPr>
            <a:r>
              <a:rPr lang="en-US" altLang="zh-CN" sz="2000" dirty="0" smtClean="0"/>
              <a:t>  </a:t>
            </a:r>
            <a:r>
              <a:rPr lang="en-US" altLang="zh-CN" sz="2000" noProof="1" smtClean="0"/>
              <a:t>cout &lt;&lt; "\nData items in ascending order\n";</a:t>
            </a:r>
            <a:endParaRPr lang="en-US" altLang="zh-CN" sz="2000" noProof="1" smtClean="0"/>
          </a:p>
          <a:p>
            <a:pPr>
              <a:lnSpc>
                <a:spcPct val="80000"/>
              </a:lnSpc>
              <a:buFontTx/>
              <a:buNone/>
            </a:pPr>
            <a:r>
              <a:rPr lang="en-US" altLang="zh-CN" sz="2000" noProof="1" smtClean="0"/>
              <a:t>   for ( int q = 0; q &lt; arraySize ; q++ )</a:t>
            </a:r>
            <a:r>
              <a:rPr lang="en-US" altLang="zh-CN" sz="2000" dirty="0" smtClean="0"/>
              <a:t>  </a:t>
            </a:r>
            <a:r>
              <a:rPr lang="en-US" altLang="zh-CN" sz="2000" noProof="1" smtClean="0"/>
              <a:t>     cout &lt;&lt; setw( 4 ) &lt;&lt; a[ q ];</a:t>
            </a:r>
            <a:endParaRPr lang="en-US" altLang="zh-CN" sz="2000" noProof="1" smtClean="0"/>
          </a:p>
          <a:p>
            <a:pPr>
              <a:lnSpc>
                <a:spcPct val="80000"/>
              </a:lnSpc>
              <a:buFontTx/>
              <a:buNone/>
            </a:pPr>
            <a:r>
              <a:rPr lang="en-US" altLang="zh-CN" sz="2000" dirty="0" smtClean="0"/>
              <a:t>    </a:t>
            </a:r>
            <a:r>
              <a:rPr lang="en-US" altLang="zh-CN" sz="2000" noProof="1" smtClean="0"/>
              <a:t>return 0; // indicates successful termination</a:t>
            </a:r>
            <a:endParaRPr lang="en-US" altLang="zh-CN" sz="2000" noProof="1" smtClean="0"/>
          </a:p>
          <a:p>
            <a:pPr>
              <a:lnSpc>
                <a:spcPct val="80000"/>
              </a:lnSpc>
              <a:buFontTx/>
              <a:buNone/>
            </a:pPr>
            <a:r>
              <a:rPr lang="en-US" altLang="zh-CN" sz="2000" noProof="1" smtClean="0"/>
              <a:t>} // end main</a:t>
            </a:r>
            <a:endParaRPr lang="en-US" altLang="zh-CN" sz="2000" noProof="1" smtClean="0"/>
          </a:p>
          <a:p>
            <a:pPr>
              <a:lnSpc>
                <a:spcPct val="80000"/>
              </a:lnSpc>
              <a:buFontTx/>
              <a:buNone/>
            </a:pPr>
            <a:endParaRPr lang="en-US" altLang="zh-CN"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zh-CN" smtClean="0"/>
          </a:p>
        </p:txBody>
      </p:sp>
      <p:sp>
        <p:nvSpPr>
          <p:cNvPr id="14339" name="Rectangle 3"/>
          <p:cNvSpPr>
            <a:spLocks noGrp="1" noChangeArrowheads="1"/>
          </p:cNvSpPr>
          <p:nvPr>
            <p:ph type="body" idx="1"/>
          </p:nvPr>
        </p:nvSpPr>
        <p:spPr/>
        <p:txBody>
          <a:bodyPr/>
          <a:lstStyle/>
          <a:p>
            <a:pPr>
              <a:buNone/>
            </a:pPr>
            <a:r>
              <a:rPr lang="zh-CN" altLang="en-US" b="1" dirty="0" smtClean="0"/>
              <a:t>将一个数字字符串转换为一个整数</a:t>
            </a:r>
            <a:r>
              <a:rPr lang="en-US" altLang="zh-CN" b="1" dirty="0">
                <a:latin typeface="Arial" panose="020B0604020202020204" pitchFamily="34" charset="0"/>
                <a:ea typeface="黑体" panose="02010609060101010101" pitchFamily="49" charset="-122"/>
              </a:rPr>
              <a:t>(</a:t>
            </a:r>
            <a:r>
              <a:rPr lang="zh-CN" altLang="en-US" b="1" dirty="0">
                <a:latin typeface="Arial" panose="020B0604020202020204" pitchFamily="34" charset="0"/>
                <a:ea typeface="黑体" panose="02010609060101010101" pitchFamily="49" charset="-122"/>
              </a:rPr>
              <a:t>填空）</a:t>
            </a:r>
            <a:endParaRPr lang="zh-CN" altLang="en-US" dirty="0"/>
          </a:p>
          <a:p>
            <a:pPr eaLnBrk="1" hangingPunct="1">
              <a:buFontTx/>
              <a:buNone/>
            </a:pPr>
            <a:endParaRPr lang="zh-CN" altLang="en-US"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95288" y="188913"/>
            <a:ext cx="8229600" cy="4525962"/>
          </a:xfrm>
        </p:spPr>
        <p:txBody>
          <a:bodyPr>
            <a:normAutofit fontScale="92500" lnSpcReduction="20000"/>
          </a:bodyPr>
          <a:lstStyle/>
          <a:p>
            <a:pPr eaLnBrk="1" hangingPunct="1">
              <a:lnSpc>
                <a:spcPct val="80000"/>
              </a:lnSpc>
              <a:buFontTx/>
              <a:buNone/>
            </a:pPr>
            <a:endParaRPr lang="en-US" altLang="zh-CN" sz="2400" b="1" smtClean="0"/>
          </a:p>
          <a:p>
            <a:pPr eaLnBrk="1" hangingPunct="1">
              <a:lnSpc>
                <a:spcPct val="80000"/>
              </a:lnSpc>
              <a:buFontTx/>
              <a:buNone/>
            </a:pPr>
            <a:r>
              <a:rPr lang="en-US" altLang="zh-CN" sz="2400" b="1" smtClean="0"/>
              <a:t>void main()</a:t>
            </a:r>
            <a:endParaRPr lang="en-US" altLang="zh-CN" sz="2400" b="1" smtClean="0"/>
          </a:p>
          <a:p>
            <a:pPr eaLnBrk="1" hangingPunct="1">
              <a:lnSpc>
                <a:spcPct val="80000"/>
              </a:lnSpc>
              <a:buFontTx/>
              <a:buNone/>
            </a:pPr>
            <a:r>
              <a:rPr lang="en-US" altLang="zh-CN" sz="2400" b="1" smtClean="0"/>
              <a:t>{	</a:t>
            </a:r>
            <a:endParaRPr lang="en-US" altLang="zh-CN" sz="2400" b="1" smtClean="0"/>
          </a:p>
          <a:p>
            <a:pPr eaLnBrk="1" hangingPunct="1">
              <a:lnSpc>
                <a:spcPct val="80000"/>
              </a:lnSpc>
              <a:buFontTx/>
              <a:buNone/>
            </a:pPr>
            <a:r>
              <a:rPr lang="en-US" altLang="zh-CN" sz="2400" b="1" smtClean="0"/>
              <a:t>	int i,num;</a:t>
            </a:r>
            <a:endParaRPr lang="en-US" altLang="zh-CN" sz="2400" b="1" smtClean="0"/>
          </a:p>
          <a:p>
            <a:pPr eaLnBrk="1" hangingPunct="1">
              <a:lnSpc>
                <a:spcPct val="80000"/>
              </a:lnSpc>
              <a:buFontTx/>
              <a:buNone/>
            </a:pPr>
            <a:r>
              <a:rPr lang="en-US" altLang="zh-CN" sz="2400" b="1" smtClean="0"/>
              <a:t>	char s[10];</a:t>
            </a:r>
            <a:endParaRPr lang="en-US" altLang="zh-CN" sz="2400" b="1" smtClean="0"/>
          </a:p>
          <a:p>
            <a:pPr eaLnBrk="1" hangingPunct="1">
              <a:lnSpc>
                <a:spcPct val="80000"/>
              </a:lnSpc>
              <a:buFontTx/>
              <a:buNone/>
            </a:pPr>
            <a:r>
              <a:rPr lang="en-US" altLang="zh-CN" sz="2400" b="1" smtClean="0"/>
              <a:t>	cin&gt;&gt;s;</a:t>
            </a:r>
            <a:endParaRPr lang="en-US" altLang="zh-CN" sz="2400" b="1" smtClean="0"/>
          </a:p>
          <a:p>
            <a:pPr eaLnBrk="1" hangingPunct="1">
              <a:lnSpc>
                <a:spcPct val="80000"/>
              </a:lnSpc>
              <a:buFontTx/>
              <a:buNone/>
            </a:pPr>
            <a:r>
              <a:rPr lang="en-US" altLang="zh-CN" sz="2400" b="1" smtClean="0"/>
              <a:t>	num=0;</a:t>
            </a:r>
            <a:endParaRPr lang="en-US" altLang="zh-CN" sz="2400" b="1" smtClean="0"/>
          </a:p>
          <a:p>
            <a:pPr eaLnBrk="1" hangingPunct="1">
              <a:lnSpc>
                <a:spcPct val="80000"/>
              </a:lnSpc>
              <a:buFontTx/>
              <a:buNone/>
            </a:pPr>
            <a:r>
              <a:rPr lang="en-US" altLang="zh-CN" sz="2400" b="1" smtClean="0"/>
              <a:t>	___________;</a:t>
            </a:r>
            <a:endParaRPr lang="en-US" altLang="zh-CN" sz="2400" b="1" smtClean="0"/>
          </a:p>
          <a:p>
            <a:pPr eaLnBrk="1" hangingPunct="1">
              <a:lnSpc>
                <a:spcPct val="80000"/>
              </a:lnSpc>
              <a:buFontTx/>
              <a:buNone/>
            </a:pPr>
            <a:r>
              <a:rPr lang="en-US" altLang="zh-CN" sz="2400" b="1" smtClean="0"/>
              <a:t>	while(s[i]!='\0')</a:t>
            </a:r>
            <a:endParaRPr lang="en-US" altLang="zh-CN" sz="2400" b="1" smtClean="0"/>
          </a:p>
          <a:p>
            <a:pPr eaLnBrk="1" hangingPunct="1">
              <a:lnSpc>
                <a:spcPct val="80000"/>
              </a:lnSpc>
              <a:buFontTx/>
              <a:buNone/>
            </a:pPr>
            <a:r>
              <a:rPr lang="en-US" altLang="zh-CN" sz="2400" b="1" smtClean="0"/>
              <a:t>	{</a:t>
            </a:r>
            <a:endParaRPr lang="en-US" altLang="zh-CN" sz="2400" b="1" smtClean="0"/>
          </a:p>
          <a:p>
            <a:pPr eaLnBrk="1" hangingPunct="1">
              <a:lnSpc>
                <a:spcPct val="80000"/>
              </a:lnSpc>
              <a:buFontTx/>
              <a:buNone/>
            </a:pPr>
            <a:r>
              <a:rPr lang="en-US" altLang="zh-CN" sz="2400" b="1" smtClean="0"/>
              <a:t>	   num=_________________;</a:t>
            </a:r>
            <a:endParaRPr lang="en-US" altLang="zh-CN" sz="2400" b="1" smtClean="0"/>
          </a:p>
          <a:p>
            <a:pPr eaLnBrk="1" hangingPunct="1">
              <a:lnSpc>
                <a:spcPct val="80000"/>
              </a:lnSpc>
              <a:buFontTx/>
              <a:buNone/>
            </a:pPr>
            <a:r>
              <a:rPr lang="en-US" altLang="zh-CN" sz="2400" b="1" smtClean="0"/>
              <a:t>  	  i++;</a:t>
            </a:r>
            <a:endParaRPr lang="en-US" altLang="zh-CN" sz="2400" b="1" smtClean="0"/>
          </a:p>
          <a:p>
            <a:pPr eaLnBrk="1" hangingPunct="1">
              <a:lnSpc>
                <a:spcPct val="80000"/>
              </a:lnSpc>
              <a:buFontTx/>
              <a:buNone/>
            </a:pPr>
            <a:r>
              <a:rPr lang="en-US" altLang="zh-CN" sz="2400" b="1" smtClean="0"/>
              <a:t>	}</a:t>
            </a:r>
            <a:endParaRPr lang="en-US" altLang="zh-CN" sz="2400" b="1" smtClean="0"/>
          </a:p>
          <a:p>
            <a:pPr eaLnBrk="1" hangingPunct="1">
              <a:lnSpc>
                <a:spcPct val="80000"/>
              </a:lnSpc>
              <a:buFontTx/>
              <a:buNone/>
            </a:pPr>
            <a:r>
              <a:rPr lang="en-US" altLang="zh-CN" sz="2400" b="1" smtClean="0"/>
              <a:t>	cout&lt;&lt;num;</a:t>
            </a:r>
            <a:endParaRPr lang="en-US" altLang="zh-CN" sz="2400" b="1" smtClean="0"/>
          </a:p>
          <a:p>
            <a:pPr eaLnBrk="1" hangingPunct="1">
              <a:lnSpc>
                <a:spcPct val="80000"/>
              </a:lnSpc>
              <a:buFontTx/>
              <a:buNone/>
            </a:pPr>
            <a:r>
              <a:rPr lang="en-US" altLang="zh-CN" sz="2400" b="1" smtClean="0"/>
              <a:t>}</a:t>
            </a:r>
            <a:endParaRPr lang="en-US" altLang="zh-CN" sz="2400" b="1" smtClean="0"/>
          </a:p>
          <a:p>
            <a:pPr eaLnBrk="1" hangingPunct="1">
              <a:lnSpc>
                <a:spcPct val="80000"/>
              </a:lnSpc>
              <a:buFontTx/>
              <a:buNone/>
            </a:pPr>
            <a:endParaRPr lang="en-US" altLang="zh-CN" sz="2400" b="1" smtClean="0"/>
          </a:p>
        </p:txBody>
      </p:sp>
      <p:sp>
        <p:nvSpPr>
          <p:cNvPr id="123908" name="Text Box 4"/>
          <p:cNvSpPr txBox="1">
            <a:spLocks noChangeArrowheads="1"/>
          </p:cNvSpPr>
          <p:nvPr/>
        </p:nvSpPr>
        <p:spPr bwMode="auto">
          <a:xfrm>
            <a:off x="827584" y="1916832"/>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400" b="1" dirty="0">
                <a:latin typeface="Arial" panose="020B0604020202020204" pitchFamily="34" charset="0"/>
              </a:rPr>
              <a:t>i=0</a:t>
            </a:r>
            <a:endParaRPr kumimoji="0" lang="en-US" altLang="zh-CN" sz="2400" b="1" dirty="0">
              <a:latin typeface="Arial" panose="020B0604020202020204" pitchFamily="34" charset="0"/>
            </a:endParaRPr>
          </a:p>
        </p:txBody>
      </p:sp>
      <p:sp>
        <p:nvSpPr>
          <p:cNvPr id="123909" name="Rectangle 5"/>
          <p:cNvSpPr>
            <a:spLocks noChangeArrowheads="1"/>
          </p:cNvSpPr>
          <p:nvPr/>
        </p:nvSpPr>
        <p:spPr bwMode="auto">
          <a:xfrm>
            <a:off x="1619672" y="2636912"/>
            <a:ext cx="2338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0" lang="en-US" altLang="zh-CN" sz="2400" b="1" dirty="0" err="1">
                <a:latin typeface="Arial" panose="020B0604020202020204" pitchFamily="34" charset="0"/>
              </a:rPr>
              <a:t>num</a:t>
            </a:r>
            <a:r>
              <a:rPr kumimoji="0" lang="en-US" altLang="zh-CN" sz="2400" b="1" dirty="0">
                <a:latin typeface="Arial" panose="020B0604020202020204" pitchFamily="34" charset="0"/>
              </a:rPr>
              <a:t>*10+s[i]-'0'</a:t>
            </a:r>
            <a:endParaRPr kumimoji="0" lang="en-US" altLang="zh-CN"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checkerboard(across)">
                                      <p:cBhvr>
                                        <p:cTn id="7" dur="500"/>
                                        <p:tgtEl>
                                          <p:spTgt spid="1239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checkerboard(across)">
                                      <p:cBhvr>
                                        <p:cTn id="12" dur="5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zh-CN" altLang="zh-CN" smtClean="0"/>
          </a:p>
        </p:txBody>
      </p:sp>
      <p:sp>
        <p:nvSpPr>
          <p:cNvPr id="16387" name="Rectangle 3"/>
          <p:cNvSpPr>
            <a:spLocks noGrp="1" noChangeArrowheads="1"/>
          </p:cNvSpPr>
          <p:nvPr>
            <p:ph type="body" idx="1"/>
          </p:nvPr>
        </p:nvSpPr>
        <p:spPr/>
        <p:txBody>
          <a:bodyPr/>
          <a:lstStyle/>
          <a:p>
            <a:pPr eaLnBrk="1" hangingPunct="1">
              <a:spcBef>
                <a:spcPct val="50000"/>
              </a:spcBef>
              <a:buFontTx/>
              <a:buNone/>
            </a:pPr>
            <a:r>
              <a:rPr lang="zh-CN" altLang="en-US" smtClean="0"/>
              <a:t>鸡兔同笼</a:t>
            </a:r>
            <a:r>
              <a:rPr lang="en-US" altLang="zh-CN" smtClean="0"/>
              <a:t>: </a:t>
            </a:r>
            <a:r>
              <a:rPr lang="zh-CN" altLang="en-US" smtClean="0"/>
              <a:t>总头数</a:t>
            </a:r>
            <a:r>
              <a:rPr lang="en-US" altLang="zh-CN" smtClean="0"/>
              <a:t>m</a:t>
            </a:r>
            <a:r>
              <a:rPr lang="zh-CN" altLang="en-US" smtClean="0"/>
              <a:t>只</a:t>
            </a:r>
            <a:r>
              <a:rPr lang="en-US" altLang="zh-CN" smtClean="0"/>
              <a:t>,</a:t>
            </a:r>
            <a:r>
              <a:rPr lang="zh-CN" altLang="en-US" smtClean="0"/>
              <a:t>总脚数</a:t>
            </a:r>
            <a:r>
              <a:rPr lang="en-US" altLang="zh-CN" smtClean="0"/>
              <a:t>n</a:t>
            </a:r>
            <a:r>
              <a:rPr lang="zh-CN" altLang="en-US" smtClean="0"/>
              <a:t>只</a:t>
            </a:r>
            <a:r>
              <a:rPr lang="en-US" altLang="zh-CN" smtClean="0"/>
              <a:t>,</a:t>
            </a:r>
            <a:r>
              <a:rPr lang="zh-CN" altLang="en-US" smtClean="0"/>
              <a:t>求鸡兔的只数</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288" y="404813"/>
            <a:ext cx="8424862"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000">
                <a:latin typeface="Times New Roman" panose="02020603050405020304" pitchFamily="18" charset="0"/>
                <a:ea typeface="楷体_GB2312"/>
                <a:cs typeface="楷体_GB2312"/>
              </a:rPr>
              <a:t>鸡兔同笼</a:t>
            </a:r>
            <a:r>
              <a:rPr kumimoji="1" lang="en-US" altLang="zh-CN" sz="3000">
                <a:latin typeface="Times New Roman" panose="02020603050405020304" pitchFamily="18" charset="0"/>
                <a:ea typeface="楷体_GB2312"/>
                <a:cs typeface="楷体_GB2312"/>
              </a:rPr>
              <a:t>: </a:t>
            </a:r>
            <a:r>
              <a:rPr kumimoji="1" lang="zh-CN" altLang="en-US" sz="3000">
                <a:latin typeface="Times New Roman" panose="02020603050405020304" pitchFamily="18" charset="0"/>
                <a:ea typeface="楷体_GB2312"/>
                <a:cs typeface="楷体_GB2312"/>
              </a:rPr>
              <a:t>总头数</a:t>
            </a:r>
            <a:r>
              <a:rPr kumimoji="1" lang="en-US" altLang="zh-CN" sz="3000">
                <a:latin typeface="Times New Roman" panose="02020603050405020304" pitchFamily="18" charset="0"/>
                <a:ea typeface="楷体_GB2312"/>
                <a:cs typeface="楷体_GB2312"/>
              </a:rPr>
              <a:t>m</a:t>
            </a:r>
            <a:r>
              <a:rPr kumimoji="1" lang="zh-CN" altLang="en-US" sz="3000">
                <a:latin typeface="Times New Roman" panose="02020603050405020304" pitchFamily="18" charset="0"/>
                <a:ea typeface="楷体_GB2312"/>
                <a:cs typeface="楷体_GB2312"/>
              </a:rPr>
              <a:t>只</a:t>
            </a:r>
            <a:r>
              <a:rPr kumimoji="1" lang="en-US" altLang="zh-CN" sz="3000">
                <a:latin typeface="Times New Roman" panose="02020603050405020304" pitchFamily="18" charset="0"/>
                <a:ea typeface="楷体_GB2312"/>
                <a:cs typeface="楷体_GB2312"/>
              </a:rPr>
              <a:t>,</a:t>
            </a:r>
            <a:r>
              <a:rPr kumimoji="1" lang="zh-CN" altLang="en-US" sz="3000">
                <a:latin typeface="Times New Roman" panose="02020603050405020304" pitchFamily="18" charset="0"/>
                <a:ea typeface="楷体_GB2312"/>
                <a:cs typeface="楷体_GB2312"/>
              </a:rPr>
              <a:t>总脚数</a:t>
            </a:r>
            <a:r>
              <a:rPr kumimoji="1" lang="en-US" altLang="zh-CN" sz="3000">
                <a:latin typeface="Times New Roman" panose="02020603050405020304" pitchFamily="18" charset="0"/>
                <a:ea typeface="楷体_GB2312"/>
                <a:cs typeface="楷体_GB2312"/>
              </a:rPr>
              <a:t>n</a:t>
            </a:r>
            <a:r>
              <a:rPr kumimoji="1" lang="zh-CN" altLang="en-US" sz="3000">
                <a:latin typeface="Times New Roman" panose="02020603050405020304" pitchFamily="18" charset="0"/>
                <a:ea typeface="楷体_GB2312"/>
                <a:cs typeface="楷体_GB2312"/>
              </a:rPr>
              <a:t>只</a:t>
            </a:r>
            <a:r>
              <a:rPr kumimoji="1" lang="en-US" altLang="zh-CN" sz="3000">
                <a:latin typeface="Times New Roman" panose="02020603050405020304" pitchFamily="18" charset="0"/>
                <a:ea typeface="楷体_GB2312"/>
                <a:cs typeface="楷体_GB2312"/>
              </a:rPr>
              <a:t>,</a:t>
            </a:r>
            <a:r>
              <a:rPr kumimoji="1" lang="zh-CN" altLang="en-US" sz="3000">
                <a:latin typeface="Times New Roman" panose="02020603050405020304" pitchFamily="18" charset="0"/>
                <a:ea typeface="楷体_GB2312"/>
                <a:cs typeface="楷体_GB2312"/>
              </a:rPr>
              <a:t>求鸡兔的只数</a:t>
            </a:r>
            <a:endParaRPr kumimoji="1" lang="zh-CN" altLang="en-US" sz="3000">
              <a:latin typeface="Times New Roman" panose="02020603050405020304" pitchFamily="18" charset="0"/>
              <a:ea typeface="楷体_GB2312"/>
              <a:cs typeface="楷体_GB2312"/>
            </a:endParaRPr>
          </a:p>
          <a:p>
            <a:pPr eaLnBrk="1" hangingPunct="1">
              <a:spcBef>
                <a:spcPct val="50000"/>
              </a:spcBef>
            </a:pPr>
            <a:endParaRPr kumimoji="1" lang="en-US" altLang="zh-CN" sz="3000">
              <a:latin typeface="Times New Roman" panose="02020603050405020304" pitchFamily="18" charset="0"/>
              <a:ea typeface="楷体_GB2312"/>
              <a:cs typeface="楷体_GB2312"/>
            </a:endParaRPr>
          </a:p>
        </p:txBody>
      </p:sp>
      <p:sp>
        <p:nvSpPr>
          <p:cNvPr id="39939" name="Text Box 3"/>
          <p:cNvSpPr txBox="1">
            <a:spLocks noChangeArrowheads="1"/>
          </p:cNvSpPr>
          <p:nvPr/>
        </p:nvSpPr>
        <p:spPr bwMode="auto">
          <a:xfrm>
            <a:off x="539750" y="1196975"/>
            <a:ext cx="8064500" cy="586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int main()</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{int m,n,ji,tu;</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cin&gt;&gt;m&gt;&gt;n;</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 ji=2*m-n/2;</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 tu=n/2-m; </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 cout&lt;&lt;"</a:t>
            </a:r>
            <a:r>
              <a:rPr kumimoji="1" lang="zh-CN" altLang="en-US" sz="3000">
                <a:latin typeface="Times New Roman" panose="02020603050405020304" pitchFamily="18" charset="0"/>
                <a:ea typeface="楷体_GB2312"/>
                <a:cs typeface="楷体_GB2312"/>
              </a:rPr>
              <a:t>鸡：</a:t>
            </a:r>
            <a:r>
              <a:rPr kumimoji="1" lang="en-US" altLang="zh-CN" sz="3000">
                <a:latin typeface="Times New Roman" panose="02020603050405020304" pitchFamily="18" charset="0"/>
                <a:ea typeface="楷体_GB2312"/>
                <a:cs typeface="楷体_GB2312"/>
              </a:rPr>
              <a:t>"&lt;&lt;ji&lt;&lt;"  "&lt;&lt;"</a:t>
            </a:r>
            <a:r>
              <a:rPr kumimoji="1" lang="zh-CN" altLang="en-US" sz="3000">
                <a:latin typeface="Times New Roman" panose="02020603050405020304" pitchFamily="18" charset="0"/>
                <a:ea typeface="楷体_GB2312"/>
                <a:cs typeface="楷体_GB2312"/>
              </a:rPr>
              <a:t>兔</a:t>
            </a:r>
            <a:r>
              <a:rPr kumimoji="1" lang="en-US" altLang="zh-CN" sz="3000">
                <a:latin typeface="Times New Roman" panose="02020603050405020304" pitchFamily="18" charset="0"/>
                <a:ea typeface="楷体_GB2312"/>
                <a:cs typeface="楷体_GB2312"/>
              </a:rPr>
              <a:t>:"&lt;&lt;tu&lt;&lt;endl;</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return 0;</a:t>
            </a:r>
            <a:endParaRPr kumimoji="1" lang="en-US" altLang="zh-CN" sz="3000">
              <a:latin typeface="Times New Roman" panose="02020603050405020304" pitchFamily="18" charset="0"/>
              <a:ea typeface="楷体_GB2312"/>
              <a:cs typeface="楷体_GB2312"/>
            </a:endParaRPr>
          </a:p>
          <a:p>
            <a:pPr eaLnBrk="1" hangingPunct="1"/>
            <a:r>
              <a:rPr kumimoji="1" lang="en-US" altLang="zh-CN" sz="3000">
                <a:latin typeface="Times New Roman" panose="02020603050405020304" pitchFamily="18" charset="0"/>
                <a:ea typeface="楷体_GB2312"/>
                <a:cs typeface="楷体_GB2312"/>
              </a:rPr>
              <a:t>}</a:t>
            </a:r>
            <a:endParaRPr kumimoji="1" lang="en-US" altLang="zh-CN" sz="3000">
              <a:latin typeface="Times New Roman" panose="02020603050405020304" pitchFamily="18" charset="0"/>
              <a:ea typeface="楷体_GB2312"/>
              <a:cs typeface="楷体_GB2312"/>
            </a:endParaRPr>
          </a:p>
          <a:p>
            <a:pPr eaLnBrk="1" hangingPunct="1"/>
            <a:endParaRPr kumimoji="1" lang="en-US" altLang="zh-CN" sz="3000">
              <a:latin typeface="Times New Roman" panose="02020603050405020304" pitchFamily="18" charset="0"/>
              <a:ea typeface="楷体_GB2312"/>
              <a:cs typeface="楷体_GB2312"/>
            </a:endParaRPr>
          </a:p>
          <a:p>
            <a:pPr eaLnBrk="1" hangingPunct="1"/>
            <a:r>
              <a:rPr kumimoji="1" lang="zh-CN" altLang="en-US" sz="3000">
                <a:solidFill>
                  <a:srgbClr val="FF3300"/>
                </a:solidFill>
                <a:latin typeface="Times New Roman" panose="02020603050405020304" pitchFamily="18" charset="0"/>
                <a:ea typeface="楷体_GB2312"/>
                <a:cs typeface="楷体_GB2312"/>
              </a:rPr>
              <a:t>是不是需要做有效性判断？</a:t>
            </a:r>
            <a:r>
              <a:rPr kumimoji="1" lang="en-US" altLang="zh-CN" sz="3000">
                <a:solidFill>
                  <a:srgbClr val="FF3300"/>
                </a:solidFill>
                <a:latin typeface="Times New Roman" panose="02020603050405020304" pitchFamily="18" charset="0"/>
                <a:ea typeface="楷体_GB2312"/>
                <a:cs typeface="楷体_GB2312"/>
              </a:rPr>
              <a:t>m=20, n=10</a:t>
            </a:r>
            <a:endParaRPr kumimoji="1" lang="zh-CN" altLang="en-US" sz="3000">
              <a:solidFill>
                <a:srgbClr val="FF3300"/>
              </a:solidFill>
              <a:latin typeface="Times New Roman" panose="02020603050405020304" pitchFamily="18" charset="0"/>
              <a:ea typeface="楷体_GB2312"/>
              <a:cs typeface="楷体_GB2312"/>
            </a:endParaRPr>
          </a:p>
          <a:p>
            <a:pPr eaLnBrk="1" hangingPunct="1">
              <a:spcBef>
                <a:spcPct val="50000"/>
              </a:spcBef>
            </a:pPr>
            <a:endParaRPr kumimoji="1" lang="en-US" altLang="zh-CN" sz="3000">
              <a:solidFill>
                <a:srgbClr val="FF3300"/>
              </a:solidFill>
              <a:latin typeface="Times New Roman" panose="02020603050405020304" pitchFamily="18" charset="0"/>
              <a:ea typeface="楷体_GB2312"/>
              <a:cs typeface="楷体_GB2312"/>
            </a:endParaRPr>
          </a:p>
        </p:txBody>
      </p:sp>
      <p:sp>
        <p:nvSpPr>
          <p:cNvPr id="17412" name="Text Box 4"/>
          <p:cNvSpPr txBox="1">
            <a:spLocks noChangeArrowheads="1"/>
          </p:cNvSpPr>
          <p:nvPr/>
        </p:nvSpPr>
        <p:spPr bwMode="auto">
          <a:xfrm>
            <a:off x="5562600" y="1143000"/>
            <a:ext cx="338455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kumimoji="1" lang="en-US" altLang="zh-CN" sz="3000">
                <a:latin typeface="Times New Roman" panose="02020603050405020304" pitchFamily="18" charset="0"/>
                <a:ea typeface="楷体_GB2312"/>
                <a:cs typeface="楷体_GB2312"/>
              </a:rPr>
              <a:t>x+y=m</a:t>
            </a:r>
            <a:endParaRPr kumimoji="1" lang="en-US" altLang="zh-CN" sz="3000">
              <a:latin typeface="Times New Roman" panose="02020603050405020304" pitchFamily="18" charset="0"/>
              <a:ea typeface="楷体_GB2312"/>
              <a:cs typeface="楷体_GB2312"/>
            </a:endParaRPr>
          </a:p>
          <a:p>
            <a:pPr eaLnBrk="1" hangingPunct="1">
              <a:spcBef>
                <a:spcPct val="10000"/>
              </a:spcBef>
            </a:pPr>
            <a:r>
              <a:rPr kumimoji="1" lang="en-US" altLang="zh-CN" sz="3000">
                <a:latin typeface="Times New Roman" panose="02020603050405020304" pitchFamily="18" charset="0"/>
                <a:ea typeface="楷体_GB2312"/>
                <a:cs typeface="楷体_GB2312"/>
              </a:rPr>
              <a:t>2x+4y=n</a:t>
            </a:r>
            <a:endParaRPr kumimoji="1" lang="en-US" altLang="zh-CN" sz="3000">
              <a:latin typeface="Times New Roman" panose="02020603050405020304" pitchFamily="18" charset="0"/>
              <a:ea typeface="楷体_GB2312"/>
              <a:cs typeface="楷体_GB2312"/>
            </a:endParaRPr>
          </a:p>
        </p:txBody>
      </p:sp>
      <p:sp>
        <p:nvSpPr>
          <p:cNvPr id="17413" name="Text Box 5"/>
          <p:cNvSpPr txBox="1">
            <a:spLocks noChangeArrowheads="1"/>
          </p:cNvSpPr>
          <p:nvPr/>
        </p:nvSpPr>
        <p:spPr bwMode="auto">
          <a:xfrm>
            <a:off x="5580063" y="2420938"/>
            <a:ext cx="3384550" cy="10620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kumimoji="1" lang="en-US" altLang="zh-CN" sz="3000">
                <a:latin typeface="Times New Roman" panose="02020603050405020304" pitchFamily="18" charset="0"/>
                <a:ea typeface="楷体_GB2312"/>
                <a:cs typeface="楷体_GB2312"/>
              </a:rPr>
              <a:t>x=2*m-n/2</a:t>
            </a:r>
            <a:endParaRPr kumimoji="1" lang="en-US" altLang="zh-CN" sz="3000">
              <a:latin typeface="Times New Roman" panose="02020603050405020304" pitchFamily="18" charset="0"/>
              <a:ea typeface="楷体_GB2312"/>
              <a:cs typeface="楷体_GB2312"/>
            </a:endParaRPr>
          </a:p>
          <a:p>
            <a:pPr eaLnBrk="1" hangingPunct="1">
              <a:spcBef>
                <a:spcPct val="10000"/>
              </a:spcBef>
            </a:pPr>
            <a:r>
              <a:rPr kumimoji="1" lang="en-US" altLang="zh-CN" sz="3000">
                <a:latin typeface="Times New Roman" panose="02020603050405020304" pitchFamily="18" charset="0"/>
                <a:ea typeface="楷体_GB2312"/>
                <a:cs typeface="楷体_GB2312"/>
              </a:rPr>
              <a:t>y=n/2-m</a:t>
            </a:r>
            <a:endParaRPr kumimoji="1" lang="en-US" altLang="zh-CN" sz="3000">
              <a:latin typeface="Times New Roman" panose="02020603050405020304" pitchFamily="18" charset="0"/>
              <a:ea typeface="楷体_GB231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checkerboard(across)">
                                      <p:cBhvr>
                                        <p:cTn id="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
          <p:cNvSpPr>
            <a:spLocks noChangeArrowheads="1"/>
          </p:cNvSpPr>
          <p:nvPr/>
        </p:nvSpPr>
        <p:spPr bwMode="auto">
          <a:xfrm>
            <a:off x="684213" y="188913"/>
            <a:ext cx="7848600"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t>int main(){</a:t>
            </a:r>
            <a:endParaRPr lang="en-US" altLang="zh-CN" sz="2400"/>
          </a:p>
          <a:p>
            <a:r>
              <a:rPr lang="en-US" altLang="zh-CN" sz="2400"/>
              <a:t>int chicken,rabbit;</a:t>
            </a:r>
            <a:endParaRPr lang="en-US" altLang="zh-CN" sz="2400"/>
          </a:p>
          <a:p>
            <a:r>
              <a:rPr lang="en-US" altLang="zh-CN" sz="2400"/>
              <a:t>bool solved=false;</a:t>
            </a:r>
            <a:endParaRPr lang="en-US" altLang="zh-CN" sz="2400"/>
          </a:p>
          <a:p>
            <a:r>
              <a:rPr lang="en-US" altLang="zh-CN" sz="2400"/>
              <a:t>int m=0,n=0;</a:t>
            </a:r>
            <a:endParaRPr lang="en-US" altLang="zh-CN" sz="2400"/>
          </a:p>
          <a:p>
            <a:r>
              <a:rPr lang="en-US" altLang="zh-CN" sz="2400"/>
              <a:t>cin&gt;&gt;m,n;</a:t>
            </a:r>
            <a:endParaRPr lang="en-US" altLang="zh-CN" sz="2400"/>
          </a:p>
          <a:p>
            <a:endParaRPr lang="en-US" altLang="zh-CN" sz="2400"/>
          </a:p>
          <a:p>
            <a:r>
              <a:rPr lang="en-US" altLang="zh-CN" sz="2400"/>
              <a:t>for(chicken=0; chicken&lt;=m; chicken++)</a:t>
            </a:r>
            <a:endParaRPr lang="en-US" altLang="zh-CN" sz="2400"/>
          </a:p>
          <a:p>
            <a:r>
              <a:rPr lang="en-US" altLang="zh-CN" sz="2400"/>
              <a:t>   for(rabbit=0; rabbit&lt;= m; rabbit++)</a:t>
            </a:r>
            <a:endParaRPr lang="en-US" altLang="zh-CN" sz="2400"/>
          </a:p>
          <a:p>
            <a:r>
              <a:rPr lang="en-US" altLang="zh-CN" sz="2400"/>
              <a:t>     if(chicken*2+rabbit*4==n&amp;&amp;chicken+rabbit==m)</a:t>
            </a:r>
            <a:endParaRPr lang="en-US" altLang="zh-CN" sz="2400"/>
          </a:p>
          <a:p>
            <a:r>
              <a:rPr lang="en-US" altLang="zh-CN" sz="2400"/>
              <a:t>       {</a:t>
            </a:r>
            <a:endParaRPr lang="en-US" altLang="zh-CN" sz="2400"/>
          </a:p>
          <a:p>
            <a:r>
              <a:rPr lang="en-US" altLang="zh-CN" sz="2400"/>
              <a:t>            cout&lt;&lt;"</a:t>
            </a:r>
            <a:r>
              <a:rPr lang="zh-CN" altLang="en-US" sz="2400"/>
              <a:t>鸡</a:t>
            </a:r>
            <a:r>
              <a:rPr lang="en-US" altLang="zh-CN" sz="2400"/>
              <a:t>:"&lt;&lt;chicken&lt;&lt;"</a:t>
            </a:r>
            <a:r>
              <a:rPr lang="zh-CN" altLang="en-US" sz="2400"/>
              <a:t>兔</a:t>
            </a:r>
            <a:r>
              <a:rPr lang="en-US" altLang="zh-CN" sz="2400"/>
              <a:t>:"&lt;&lt; rabbit &lt;&lt;endl;</a:t>
            </a:r>
            <a:endParaRPr lang="en-US" altLang="zh-CN" sz="2400"/>
          </a:p>
          <a:p>
            <a:r>
              <a:rPr lang="en-US" altLang="zh-CN" sz="2400"/>
              <a:t>            solved=true;</a:t>
            </a:r>
            <a:endParaRPr lang="en-US" altLang="zh-CN" sz="2400"/>
          </a:p>
          <a:p>
            <a:r>
              <a:rPr lang="en-US" altLang="zh-CN" sz="2400"/>
              <a:t>       }</a:t>
            </a:r>
            <a:endParaRPr lang="en-US" altLang="zh-CN" sz="2400"/>
          </a:p>
          <a:p>
            <a:r>
              <a:rPr lang="en-US" altLang="zh-CN" sz="2400"/>
              <a:t>if(!solved)</a:t>
            </a:r>
            <a:endParaRPr lang="en-US" altLang="zh-CN" sz="2400"/>
          </a:p>
          <a:p>
            <a:r>
              <a:rPr lang="en-US" altLang="zh-CN" sz="2400"/>
              <a:t>	cout&lt;&lt;"</a:t>
            </a:r>
            <a:r>
              <a:rPr lang="zh-CN" altLang="en-US" sz="2400"/>
              <a:t>无解！</a:t>
            </a:r>
            <a:r>
              <a:rPr lang="en-US" altLang="zh-CN" sz="2400"/>
              <a:t>";</a:t>
            </a:r>
            <a:endParaRPr lang="en-US" altLang="zh-CN" sz="2400"/>
          </a:p>
          <a:p>
            <a:r>
              <a:rPr lang="en-US" altLang="zh-CN" sz="2400"/>
              <a:t>return 0;</a:t>
            </a:r>
            <a:endParaRPr lang="en-US" altLang="zh-CN" sz="2400"/>
          </a:p>
          <a:p>
            <a:r>
              <a:rPr lang="en-US" altLang="zh-CN" sz="2400"/>
              <a:t>}</a:t>
            </a:r>
            <a:endParaRPr lang="zh-CN"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r>
              <a:rPr lang="zh-CN" altLang="en-US" dirty="0" smtClean="0"/>
              <a:t>课</a:t>
            </a:r>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620713"/>
            <a:ext cx="7772400" cy="1143000"/>
          </a:xfrm>
        </p:spPr>
        <p:txBody>
          <a:bodyPr/>
          <a:lstStyle/>
          <a:p>
            <a:r>
              <a:rPr lang="zh-CN" altLang="en-US" smtClean="0"/>
              <a:t>杨辉三角</a:t>
            </a:r>
            <a:endParaRPr lang="zh-CN" altLang="en-US" smtClean="0"/>
          </a:p>
        </p:txBody>
      </p:sp>
      <p:pic>
        <p:nvPicPr>
          <p:cNvPr id="19459" name="Picture 3" descr="yanghui1"/>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468313" y="1676400"/>
            <a:ext cx="3595687" cy="2460625"/>
          </a:xfrm>
        </p:spPr>
      </p:pic>
      <p:sp>
        <p:nvSpPr>
          <p:cNvPr id="19460" name="Rectangle 4"/>
          <p:cNvSpPr>
            <a:spLocks noChangeArrowheads="1"/>
          </p:cNvSpPr>
          <p:nvPr/>
        </p:nvSpPr>
        <p:spPr bwMode="auto">
          <a:xfrm>
            <a:off x="468313" y="5013325"/>
            <a:ext cx="8280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性质：每个元素都是上一层对应的两个元素之和。</a:t>
            </a:r>
            <a:endParaRPr lang="zh-CN" altLang="en-US"/>
          </a:p>
          <a:p>
            <a:endParaRPr lang="zh-CN" altLang="en-US"/>
          </a:p>
          <a:p>
            <a:r>
              <a:rPr lang="en-US" altLang="zh-CN"/>
              <a:t>a[i][j]=a[i-1][j-1]+a[i-1][j];</a:t>
            </a:r>
            <a:endParaRPr lang="en-US" altLang="zh-CN"/>
          </a:p>
        </p:txBody>
      </p:sp>
      <p:sp>
        <p:nvSpPr>
          <p:cNvPr id="19461" name="Rectangle 4"/>
          <p:cNvSpPr>
            <a:spLocks noChangeArrowheads="1"/>
          </p:cNvSpPr>
          <p:nvPr/>
        </p:nvSpPr>
        <p:spPr bwMode="auto">
          <a:xfrm>
            <a:off x="5105400" y="1597025"/>
            <a:ext cx="39624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1</a:t>
            </a:r>
            <a:endParaRPr lang="en-US" altLang="zh-CN"/>
          </a:p>
          <a:p>
            <a:r>
              <a:rPr lang="en-US" altLang="zh-CN"/>
              <a:t>1  1</a:t>
            </a:r>
            <a:endParaRPr lang="en-US" altLang="zh-CN"/>
          </a:p>
          <a:p>
            <a:r>
              <a:rPr lang="en-US" altLang="zh-CN"/>
              <a:t>1  2  1</a:t>
            </a:r>
            <a:endParaRPr lang="en-US" altLang="zh-CN"/>
          </a:p>
          <a:p>
            <a:r>
              <a:rPr lang="en-US" altLang="zh-CN"/>
              <a:t>1  3  3  1</a:t>
            </a:r>
            <a:endParaRPr lang="en-US" altLang="zh-CN"/>
          </a:p>
          <a:p>
            <a:r>
              <a:rPr lang="en-US" altLang="zh-CN"/>
              <a:t>1  4  6  4 1</a:t>
            </a:r>
            <a:endParaRPr lang="en-US" altLang="zh-CN"/>
          </a:p>
          <a:p>
            <a:r>
              <a:rPr lang="en-US" altLang="zh-CN"/>
              <a:t>1  5  10  10  5  1</a:t>
            </a:r>
            <a:endParaRPr lang="en-US" altLang="zh-CN"/>
          </a:p>
          <a:p>
            <a:r>
              <a:rPr lang="en-US" altLang="zh-CN"/>
              <a:t>1  6  15  20  15  6   1</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85800" y="260350"/>
            <a:ext cx="7772400" cy="6337300"/>
          </a:xfrm>
        </p:spPr>
        <p:txBody>
          <a:bodyPr/>
          <a:lstStyle/>
          <a:p>
            <a:pPr>
              <a:lnSpc>
                <a:spcPct val="80000"/>
              </a:lnSpc>
              <a:buFontTx/>
              <a:buNone/>
            </a:pPr>
            <a:r>
              <a:rPr lang="en-US" altLang="zh-CN" sz="1800" smtClean="0"/>
              <a:t>void main(){</a:t>
            </a:r>
            <a:endParaRPr lang="en-US" altLang="zh-CN" sz="1800" smtClean="0"/>
          </a:p>
          <a:p>
            <a:pPr>
              <a:lnSpc>
                <a:spcPct val="80000"/>
              </a:lnSpc>
              <a:buFontTx/>
              <a:buNone/>
            </a:pPr>
            <a:r>
              <a:rPr lang="en-US" altLang="zh-CN" sz="1800" smtClean="0"/>
              <a:t>	const int N=10;</a:t>
            </a:r>
            <a:endParaRPr lang="en-US" altLang="zh-CN" sz="1800" smtClean="0"/>
          </a:p>
          <a:p>
            <a:pPr>
              <a:lnSpc>
                <a:spcPct val="80000"/>
              </a:lnSpc>
              <a:buFontTx/>
              <a:buNone/>
            </a:pPr>
            <a:r>
              <a:rPr lang="en-US" altLang="zh-CN" sz="1800" smtClean="0"/>
              <a:t>	int a[N][N]={0};</a:t>
            </a:r>
            <a:endParaRPr lang="en-US" altLang="zh-CN" sz="1800" smtClean="0"/>
          </a:p>
          <a:p>
            <a:pPr>
              <a:lnSpc>
                <a:spcPct val="80000"/>
              </a:lnSpc>
              <a:buFontTx/>
              <a:buNone/>
            </a:pPr>
            <a:r>
              <a:rPr lang="en-US" altLang="zh-CN" sz="1800" smtClean="0"/>
              <a:t>	int n=1;</a:t>
            </a:r>
            <a:endParaRPr lang="en-US" altLang="zh-CN" sz="1800" smtClean="0"/>
          </a:p>
          <a:p>
            <a:pPr>
              <a:lnSpc>
                <a:spcPct val="80000"/>
              </a:lnSpc>
              <a:buFontTx/>
              <a:buNone/>
            </a:pPr>
            <a:r>
              <a:rPr lang="en-US" altLang="zh-CN" sz="1800" smtClean="0"/>
              <a:t>	cin&gt;&gt;n;  //</a:t>
            </a:r>
            <a:r>
              <a:rPr lang="zh-CN" altLang="en-US" sz="1800" smtClean="0"/>
              <a:t>添加提示和检查</a:t>
            </a:r>
            <a:endParaRPr lang="zh-CN" altLang="en-US" sz="1800" smtClean="0"/>
          </a:p>
          <a:p>
            <a:pPr>
              <a:lnSpc>
                <a:spcPct val="80000"/>
              </a:lnSpc>
              <a:buFontTx/>
              <a:buNone/>
            </a:pPr>
            <a:r>
              <a:rPr lang="en-US" altLang="zh-CN" sz="1800" smtClean="0"/>
              <a:t>	for(int i=0;i&lt;n;i++){</a:t>
            </a:r>
            <a:endParaRPr lang="en-US" altLang="zh-CN" sz="1800" smtClean="0"/>
          </a:p>
          <a:p>
            <a:pPr>
              <a:lnSpc>
                <a:spcPct val="80000"/>
              </a:lnSpc>
              <a:buFontTx/>
              <a:buNone/>
            </a:pPr>
            <a:r>
              <a:rPr lang="en-US" altLang="zh-CN" sz="1800" smtClean="0"/>
              <a:t>		for(int j=0;j&lt;=i;j++){</a:t>
            </a:r>
            <a:endParaRPr lang="en-US" altLang="zh-CN" sz="1800" smtClean="0"/>
          </a:p>
          <a:p>
            <a:pPr>
              <a:lnSpc>
                <a:spcPct val="80000"/>
              </a:lnSpc>
              <a:buFontTx/>
              <a:buNone/>
            </a:pPr>
            <a:r>
              <a:rPr lang="en-US" altLang="zh-CN" sz="1800" smtClean="0"/>
              <a:t>			if(j==0||j==i){</a:t>
            </a:r>
            <a:endParaRPr lang="en-US" altLang="zh-CN" sz="1800" smtClean="0"/>
          </a:p>
          <a:p>
            <a:pPr>
              <a:lnSpc>
                <a:spcPct val="80000"/>
              </a:lnSpc>
              <a:buFontTx/>
              <a:buNone/>
            </a:pPr>
            <a:r>
              <a:rPr lang="en-US" altLang="zh-CN" sz="1800" smtClean="0"/>
              <a:t>				a[i][j]=1;</a:t>
            </a:r>
            <a:endParaRPr lang="en-US" altLang="zh-CN" sz="1800" smtClean="0"/>
          </a:p>
          <a:p>
            <a:pPr>
              <a:lnSpc>
                <a:spcPct val="80000"/>
              </a:lnSpc>
              <a:buFontTx/>
              <a:buNone/>
            </a:pPr>
            <a:r>
              <a:rPr lang="en-US" altLang="zh-CN" sz="1800" smtClean="0"/>
              <a:t>			}  else{</a:t>
            </a:r>
            <a:endParaRPr lang="en-US" altLang="zh-CN" sz="1800" smtClean="0"/>
          </a:p>
          <a:p>
            <a:pPr>
              <a:lnSpc>
                <a:spcPct val="80000"/>
              </a:lnSpc>
              <a:buFontTx/>
              <a:buNone/>
            </a:pPr>
            <a:r>
              <a:rPr lang="en-US" altLang="zh-CN" sz="1800" smtClean="0"/>
              <a:t>				a[i][j]=a[i-1][j-1]+a[i-1][j];</a:t>
            </a:r>
            <a:endParaRPr lang="en-US" altLang="zh-CN" sz="1800" smtClean="0"/>
          </a:p>
          <a:p>
            <a:pPr>
              <a:lnSpc>
                <a:spcPct val="80000"/>
              </a:lnSpc>
              <a:buFontTx/>
              <a:buNone/>
            </a:pPr>
            <a:r>
              <a:rPr lang="en-US" altLang="zh-CN" sz="1800" smtClean="0"/>
              <a:t>			}</a:t>
            </a:r>
            <a:endParaRPr lang="en-US" altLang="zh-CN" sz="1800" smtClean="0"/>
          </a:p>
          <a:p>
            <a:pPr>
              <a:lnSpc>
                <a:spcPct val="80000"/>
              </a:lnSpc>
              <a:buFontTx/>
              <a:buNone/>
            </a:pPr>
            <a:r>
              <a:rPr lang="en-US" altLang="zh-CN" sz="1800" smtClean="0"/>
              <a:t>			if(j==0)</a:t>
            </a:r>
            <a:endParaRPr lang="en-US" altLang="zh-CN" sz="1800" smtClean="0"/>
          </a:p>
          <a:p>
            <a:pPr>
              <a:lnSpc>
                <a:spcPct val="80000"/>
              </a:lnSpc>
              <a:buFontTx/>
              <a:buNone/>
            </a:pPr>
            <a:r>
              <a:rPr lang="en-US" altLang="zh-CN" sz="1800" smtClean="0"/>
              <a:t>				cout&lt;&lt;setw(3*(n-i));</a:t>
            </a:r>
            <a:endParaRPr lang="en-US" altLang="zh-CN" sz="1800" smtClean="0"/>
          </a:p>
          <a:p>
            <a:pPr>
              <a:lnSpc>
                <a:spcPct val="80000"/>
              </a:lnSpc>
              <a:buFontTx/>
              <a:buNone/>
            </a:pPr>
            <a:r>
              <a:rPr lang="en-US" altLang="zh-CN" sz="1800" smtClean="0"/>
              <a:t>			else</a:t>
            </a:r>
            <a:endParaRPr lang="en-US" altLang="zh-CN" sz="1800" smtClean="0"/>
          </a:p>
          <a:p>
            <a:pPr>
              <a:lnSpc>
                <a:spcPct val="80000"/>
              </a:lnSpc>
              <a:buFontTx/>
              <a:buNone/>
            </a:pPr>
            <a:r>
              <a:rPr lang="en-US" altLang="zh-CN" sz="1800" smtClean="0"/>
              <a:t>				cout&lt;&lt;setw(6);</a:t>
            </a:r>
            <a:endParaRPr lang="en-US" altLang="zh-CN" sz="1800" smtClean="0"/>
          </a:p>
          <a:p>
            <a:pPr>
              <a:lnSpc>
                <a:spcPct val="80000"/>
              </a:lnSpc>
              <a:buFontTx/>
              <a:buNone/>
            </a:pPr>
            <a:r>
              <a:rPr lang="en-US" altLang="zh-CN" sz="1800" smtClean="0"/>
              <a:t>			cout&lt;&lt;a[i][j];</a:t>
            </a:r>
            <a:endParaRPr lang="en-US" altLang="zh-CN" sz="1800" smtClean="0"/>
          </a:p>
          <a:p>
            <a:pPr>
              <a:lnSpc>
                <a:spcPct val="80000"/>
              </a:lnSpc>
              <a:buFontTx/>
              <a:buNone/>
            </a:pPr>
            <a:r>
              <a:rPr lang="en-US" altLang="zh-CN" sz="1800" smtClean="0"/>
              <a:t>		}</a:t>
            </a:r>
            <a:endParaRPr lang="en-US" altLang="zh-CN" sz="1800" smtClean="0"/>
          </a:p>
          <a:p>
            <a:pPr>
              <a:lnSpc>
                <a:spcPct val="80000"/>
              </a:lnSpc>
              <a:buFontTx/>
              <a:buNone/>
            </a:pPr>
            <a:r>
              <a:rPr lang="en-US" altLang="zh-CN" sz="1800" smtClean="0"/>
              <a:t>		cout&lt;&lt;endl;</a:t>
            </a:r>
            <a:endParaRPr lang="en-US" altLang="zh-CN" sz="1800" smtClean="0"/>
          </a:p>
          <a:p>
            <a:pPr>
              <a:lnSpc>
                <a:spcPct val="80000"/>
              </a:lnSpc>
              <a:buFontTx/>
              <a:buNone/>
            </a:pPr>
            <a:r>
              <a:rPr lang="en-US" altLang="zh-CN" sz="1800" smtClean="0"/>
              <a:t>	}</a:t>
            </a:r>
            <a:endParaRPr lang="en-US" altLang="zh-CN" sz="1800" smtClean="0"/>
          </a:p>
          <a:p>
            <a:pPr>
              <a:lnSpc>
                <a:spcPct val="80000"/>
              </a:lnSpc>
              <a:buFontTx/>
              <a:buNone/>
            </a:pPr>
            <a:r>
              <a:rPr lang="en-US" altLang="zh-CN" sz="1800" smtClean="0"/>
              <a:t>}</a:t>
            </a:r>
            <a:endParaRPr lang="zh-CN" altLang="en-US" sz="1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33400" y="2984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400">
              <a:latin typeface="Times New Roman" panose="02020603050405020304" pitchFamily="18" charset="0"/>
            </a:endParaRPr>
          </a:p>
        </p:txBody>
      </p:sp>
      <p:sp>
        <p:nvSpPr>
          <p:cNvPr id="10243" name="Rectangle 4"/>
          <p:cNvSpPr>
            <a:spLocks noChangeArrowheads="1"/>
          </p:cNvSpPr>
          <p:nvPr/>
        </p:nvSpPr>
        <p:spPr bwMode="auto">
          <a:xfrm>
            <a:off x="0" y="1143000"/>
            <a:ext cx="5715000" cy="4946650"/>
          </a:xfrm>
          <a:prstGeom prst="rect">
            <a:avLst/>
          </a:prstGeom>
          <a:noFill/>
          <a:ln w="9525">
            <a:solidFill>
              <a:schemeClr val="tx1"/>
            </a:solidFill>
            <a:miter lim="800000"/>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10000"/>
              </a:spcBef>
            </a:pPr>
            <a:r>
              <a:rPr kumimoji="1" lang="en-US" altLang="zh-CN" sz="3000">
                <a:solidFill>
                  <a:schemeClr val="accent2"/>
                </a:solidFill>
                <a:latin typeface="Times New Roman" panose="02020603050405020304" pitchFamily="18" charset="0"/>
              </a:rPr>
              <a:t>float mark;</a:t>
            </a:r>
            <a:endParaRPr kumimoji="1" lang="en-US" altLang="zh-CN" sz="3000">
              <a:solidFill>
                <a:schemeClr val="accent2"/>
              </a:solidFill>
              <a:latin typeface="Times New Roman" panose="02020603050405020304" pitchFamily="18" charset="0"/>
            </a:endParaRPr>
          </a:p>
          <a:p>
            <a:pPr>
              <a:spcBef>
                <a:spcPct val="10000"/>
              </a:spcBef>
            </a:pPr>
            <a:r>
              <a:rPr kumimoji="1" lang="en-US" altLang="zh-CN" sz="3000">
                <a:solidFill>
                  <a:schemeClr val="accent2"/>
                </a:solidFill>
                <a:latin typeface="Times New Roman" panose="02020603050405020304" pitchFamily="18" charset="0"/>
              </a:rPr>
              <a:t>cin&gt;&gt;mark;</a:t>
            </a:r>
            <a:r>
              <a:rPr kumimoji="1" lang="zh-CN" altLang="zh-CN" sz="3000">
                <a:solidFill>
                  <a:schemeClr val="accent2"/>
                </a:solidFill>
                <a:latin typeface="Times New Roman" panose="02020603050405020304" pitchFamily="18" charset="0"/>
              </a:rPr>
              <a:t>	</a:t>
            </a:r>
            <a:endParaRPr kumimoji="1" lang="en-US" altLang="zh-CN" sz="3000">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switch (</a:t>
            </a:r>
            <a:r>
              <a:rPr kumimoji="1" lang="en-US" altLang="zh-CN" sz="2400" b="1">
                <a:solidFill>
                  <a:schemeClr val="accent2"/>
                </a:solidFill>
                <a:latin typeface="Times New Roman" panose="02020603050405020304" pitchFamily="18" charset="0"/>
              </a:rPr>
              <a:t> static_cast&lt;int&gt;(</a:t>
            </a:r>
            <a:r>
              <a:rPr kumimoji="1" lang="zh-CN" altLang="zh-CN" sz="2400" b="1">
                <a:solidFill>
                  <a:schemeClr val="accent2"/>
                </a:solidFill>
                <a:latin typeface="Times New Roman" panose="02020603050405020304" pitchFamily="18" charset="0"/>
              </a:rPr>
              <a:t>mark/10)</a:t>
            </a:r>
            <a:r>
              <a:rPr kumimoji="1" lang="en-US" altLang="zh-CN" sz="2400" b="1">
                <a:solidFill>
                  <a:schemeClr val="accent2"/>
                </a:solidFill>
                <a:latin typeface="Times New Roman" panose="02020603050405020304" pitchFamily="18" charset="0"/>
              </a:rPr>
              <a:t>)</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case 10:</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case 9:   cout&lt;&lt; "优";  break;	</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case 8: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cout&lt;&lt; "良";  break;		</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case 7: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 cout&lt;&lt; "中";  break;</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case 6:  cout&lt;&lt; "及格";  break;</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 </a:t>
            </a:r>
            <a:r>
              <a:rPr kumimoji="1" lang="en-US" altLang="zh-CN" sz="2400" b="1">
                <a:solidFill>
                  <a:schemeClr val="accent2"/>
                </a:solidFill>
                <a:latin typeface="Times New Roman" panose="02020603050405020304" pitchFamily="18" charset="0"/>
              </a:rPr>
              <a:t> </a:t>
            </a:r>
            <a:r>
              <a:rPr kumimoji="1" lang="zh-CN" altLang="zh-CN" sz="2400" b="1">
                <a:solidFill>
                  <a:schemeClr val="accent2"/>
                </a:solidFill>
                <a:latin typeface="Times New Roman" panose="02020603050405020304" pitchFamily="18" charset="0"/>
              </a:rPr>
              <a:t>default:   cout&lt;&lt; "不及格";  </a:t>
            </a:r>
            <a:r>
              <a:rPr kumimoji="1" lang="en-US" altLang="zh-CN" sz="2400" b="1">
                <a:solidFill>
                  <a:schemeClr val="accent2"/>
                </a:solidFill>
                <a:latin typeface="Times New Roman" panose="02020603050405020304" pitchFamily="18" charset="0"/>
              </a:rPr>
              <a:t> </a:t>
            </a:r>
            <a:endParaRPr kumimoji="1" lang="zh-CN" altLang="zh-CN" sz="2400" b="1">
              <a:solidFill>
                <a:schemeClr val="accent2"/>
              </a:solidFill>
              <a:latin typeface="Times New Roman" panose="02020603050405020304" pitchFamily="18" charset="0"/>
            </a:endParaRPr>
          </a:p>
          <a:p>
            <a:pPr>
              <a:spcBef>
                <a:spcPct val="10000"/>
              </a:spcBef>
            </a:pPr>
            <a:r>
              <a:rPr kumimoji="1" lang="zh-CN" altLang="zh-CN" sz="2400" b="1">
                <a:solidFill>
                  <a:schemeClr val="accent2"/>
                </a:solidFill>
                <a:latin typeface="Times New Roman" panose="02020603050405020304" pitchFamily="18" charset="0"/>
              </a:rPr>
              <a:t>	}</a:t>
            </a:r>
            <a:endParaRPr kumimoji="1" lang="zh-CN" altLang="zh-CN" sz="2400" b="1">
              <a:solidFill>
                <a:schemeClr val="accent2"/>
              </a:solidFill>
              <a:latin typeface="Times New Roman" panose="02020603050405020304" pitchFamily="18" charset="0"/>
            </a:endParaRPr>
          </a:p>
        </p:txBody>
      </p:sp>
      <p:sp>
        <p:nvSpPr>
          <p:cNvPr id="18438" name="AutoShape 6"/>
          <p:cNvSpPr>
            <a:spLocks noChangeArrowheads="1"/>
          </p:cNvSpPr>
          <p:nvPr/>
        </p:nvSpPr>
        <p:spPr bwMode="auto">
          <a:xfrm>
            <a:off x="5861050" y="1898650"/>
            <a:ext cx="3816350" cy="3959225"/>
          </a:xfrm>
          <a:prstGeom prst="wedgeRoundRectCallout">
            <a:avLst>
              <a:gd name="adj1" fmla="val -64727"/>
              <a:gd name="adj2" fmla="val -16560"/>
              <a:gd name="adj3" fmla="val 16667"/>
            </a:avLst>
          </a:prstGeom>
          <a:noFill/>
          <a:ln w="9525">
            <a:solidFill>
              <a:schemeClr val="tx1"/>
            </a:solidFill>
            <a:miter lim="800000"/>
          </a:ln>
          <a:effectLst/>
          <a:extLst>
            <a:ext uri="{909E8E84-426E-40DD-AFC4-6F175D3DCCD1}">
              <a14:hiddenFill xmlns:a14="http://schemas.microsoft.com/office/drawing/2010/main">
                <a:solidFill>
                  <a:srgbClr val="0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latin typeface="Times New Roman" panose="02020603050405020304" pitchFamily="18" charset="0"/>
                <a:ea typeface="楷体_GB2312" pitchFamily="49" charset="-122"/>
              </a:rPr>
              <a:t>if (mark &gt;= 90)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  cout&lt;&lt; "</a:t>
            </a:r>
            <a:r>
              <a:rPr kumimoji="1" lang="zh-CN" altLang="en-US" sz="2400" b="1">
                <a:latin typeface="Times New Roman" panose="02020603050405020304" pitchFamily="18" charset="0"/>
                <a:ea typeface="楷体_GB2312" pitchFamily="49" charset="-122"/>
              </a:rPr>
              <a:t>优</a:t>
            </a:r>
            <a:r>
              <a:rPr kumimoji="1" lang="en-US" altLang="zh-CN" sz="2400" b="1">
                <a:latin typeface="Times New Roman" panose="02020603050405020304" pitchFamily="18" charset="0"/>
                <a:ea typeface="楷体_GB2312" pitchFamily="49" charset="-122"/>
              </a:rPr>
              <a:t>";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else if (mark &gt;=80)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  cout&lt;&lt; "</a:t>
            </a:r>
            <a:r>
              <a:rPr kumimoji="1" lang="zh-CN" altLang="en-US" sz="2400" b="1">
                <a:latin typeface="Times New Roman" panose="02020603050405020304" pitchFamily="18" charset="0"/>
                <a:ea typeface="楷体_GB2312" pitchFamily="49" charset="-122"/>
              </a:rPr>
              <a:t>良</a:t>
            </a:r>
            <a:r>
              <a:rPr kumimoji="1" lang="en-US" altLang="zh-CN" sz="2400" b="1">
                <a:latin typeface="Times New Roman" panose="02020603050405020304" pitchFamily="18" charset="0"/>
                <a:ea typeface="楷体_GB2312" pitchFamily="49" charset="-122"/>
              </a:rPr>
              <a:t>";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else if (mark&gt;=70)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  cout&lt;&lt; "</a:t>
            </a:r>
            <a:r>
              <a:rPr kumimoji="1" lang="zh-CN" altLang="en-US" sz="2400" b="1">
                <a:latin typeface="Times New Roman" panose="02020603050405020304" pitchFamily="18" charset="0"/>
                <a:ea typeface="楷体_GB2312" pitchFamily="49" charset="-122"/>
              </a:rPr>
              <a:t>中</a:t>
            </a:r>
            <a:r>
              <a:rPr kumimoji="1" lang="en-US" altLang="zh-CN" sz="2400" b="1">
                <a:latin typeface="Times New Roman" panose="02020603050405020304" pitchFamily="18" charset="0"/>
                <a:ea typeface="楷体_GB2312" pitchFamily="49" charset="-122"/>
              </a:rPr>
              <a:t>";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else if (mark&gt;=60)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  cout&lt;&lt; "</a:t>
            </a:r>
            <a:r>
              <a:rPr kumimoji="1" lang="zh-CN" altLang="en-US" sz="2400" b="1">
                <a:latin typeface="Times New Roman" panose="02020603050405020304" pitchFamily="18" charset="0"/>
                <a:ea typeface="楷体_GB2312" pitchFamily="49" charset="-122"/>
              </a:rPr>
              <a:t>及格</a:t>
            </a:r>
            <a:r>
              <a:rPr kumimoji="1" lang="en-US" altLang="zh-CN" sz="2400" b="1">
                <a:latin typeface="Times New Roman" panose="02020603050405020304" pitchFamily="18" charset="0"/>
                <a:ea typeface="楷体_GB2312" pitchFamily="49" charset="-122"/>
              </a:rPr>
              <a:t>";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 else		</a:t>
            </a:r>
            <a:endParaRPr kumimoji="1" lang="en-US" altLang="zh-CN" sz="2400" b="1">
              <a:latin typeface="Times New Roman" panose="02020603050405020304" pitchFamily="18" charset="0"/>
              <a:ea typeface="楷体_GB2312" pitchFamily="49" charset="-122"/>
            </a:endParaRPr>
          </a:p>
          <a:p>
            <a:r>
              <a:rPr kumimoji="1" lang="en-US" altLang="zh-CN" sz="2400" b="1">
                <a:latin typeface="Times New Roman" panose="02020603050405020304" pitchFamily="18" charset="0"/>
                <a:ea typeface="楷体_GB2312" pitchFamily="49" charset="-122"/>
              </a:rPr>
              <a:t>     cout&lt;&lt; "</a:t>
            </a:r>
            <a:r>
              <a:rPr kumimoji="1" lang="zh-CN" altLang="en-US" sz="2400" b="1">
                <a:latin typeface="Times New Roman" panose="02020603050405020304" pitchFamily="18" charset="0"/>
                <a:ea typeface="楷体_GB2312" pitchFamily="49" charset="-122"/>
              </a:rPr>
              <a:t>不及格</a:t>
            </a:r>
            <a:r>
              <a:rPr kumimoji="1" lang="en-US" altLang="zh-CN" sz="2400" b="1">
                <a:latin typeface="Times New Roman" panose="02020603050405020304" pitchFamily="18" charset="0"/>
                <a:ea typeface="楷体_GB2312" pitchFamily="49" charset="-122"/>
              </a:rPr>
              <a:t>";	</a:t>
            </a:r>
            <a:endParaRPr kumimoji="1" lang="en-US" altLang="zh-CN" sz="2400" b="1">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杨辉三角</a:t>
            </a:r>
            <a:endParaRPr lang="zh-CN" altLang="en-US" smtClean="0"/>
          </a:p>
        </p:txBody>
      </p:sp>
      <p:sp>
        <p:nvSpPr>
          <p:cNvPr id="21507" name="Text Box 4"/>
          <p:cNvSpPr txBox="1">
            <a:spLocks noChangeArrowheads="1"/>
          </p:cNvSpPr>
          <p:nvPr/>
        </p:nvSpPr>
        <p:spPr bwMode="auto">
          <a:xfrm>
            <a:off x="0" y="1676400"/>
            <a:ext cx="9144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宋体" panose="02010600030101010101" pitchFamily="2" charset="-122"/>
              </a:rPr>
              <a:t>杨辉三角形式：</a:t>
            </a:r>
            <a:r>
              <a:rPr kumimoji="1" lang="en-US" altLang="zh-CN" sz="2800" b="1">
                <a:latin typeface="宋体" panose="02010600030101010101" pitchFamily="2" charset="-122"/>
              </a:rPr>
              <a:t>C</a:t>
            </a:r>
            <a:r>
              <a:rPr kumimoji="1" lang="en-US" altLang="zh-CN" sz="1600" b="1">
                <a:latin typeface="宋体" panose="02010600030101010101" pitchFamily="2" charset="-122"/>
              </a:rPr>
              <a:t>0,0</a:t>
            </a:r>
            <a:endParaRPr kumimoji="1" lang="en-US" altLang="zh-CN" sz="1600" b="1">
              <a:latin typeface="宋体" panose="02010600030101010101" pitchFamily="2" charset="-122"/>
            </a:endParaRPr>
          </a:p>
          <a:p>
            <a:pPr eaLnBrk="1" hangingPunct="1"/>
            <a:r>
              <a:rPr kumimoji="1" lang="en-US" altLang="zh-CN" sz="1600" b="1">
                <a:latin typeface="宋体" panose="02010600030101010101" pitchFamily="2" charset="-122"/>
              </a:rPr>
              <a:t>		       </a:t>
            </a:r>
            <a:r>
              <a:rPr kumimoji="1" lang="en-US" altLang="zh-CN" sz="2800" b="1">
                <a:latin typeface="宋体" panose="02010600030101010101" pitchFamily="2" charset="-122"/>
              </a:rPr>
              <a:t>C</a:t>
            </a:r>
            <a:r>
              <a:rPr kumimoji="1" lang="en-US" altLang="zh-CN" sz="1600" b="1">
                <a:latin typeface="宋体" panose="02010600030101010101" pitchFamily="2" charset="-122"/>
              </a:rPr>
              <a:t>1,0 </a:t>
            </a:r>
            <a:r>
              <a:rPr kumimoji="1" lang="en-US" altLang="zh-CN" sz="2800" b="1">
                <a:latin typeface="宋体" panose="02010600030101010101" pitchFamily="2" charset="-122"/>
              </a:rPr>
              <a:t>C</a:t>
            </a:r>
            <a:r>
              <a:rPr kumimoji="1" lang="en-US" altLang="zh-CN" sz="1600" b="1">
                <a:latin typeface="宋体" panose="02010600030101010101" pitchFamily="2" charset="-122"/>
              </a:rPr>
              <a:t>1,1</a:t>
            </a:r>
            <a:endParaRPr kumimoji="1" lang="en-US" altLang="zh-CN" sz="1600" b="1">
              <a:latin typeface="宋体" panose="02010600030101010101" pitchFamily="2" charset="-122"/>
            </a:endParaRPr>
          </a:p>
          <a:p>
            <a:pPr eaLnBrk="1" hangingPunct="1"/>
            <a:r>
              <a:rPr kumimoji="1" lang="en-US" altLang="zh-CN" sz="1600" b="1">
                <a:latin typeface="宋体" panose="02010600030101010101" pitchFamily="2" charset="-122"/>
              </a:rPr>
              <a:t>		       </a:t>
            </a:r>
            <a:r>
              <a:rPr kumimoji="1" lang="en-US" altLang="zh-CN" sz="2800" b="1">
                <a:latin typeface="宋体" panose="02010600030101010101" pitchFamily="2" charset="-122"/>
              </a:rPr>
              <a:t>C</a:t>
            </a:r>
            <a:r>
              <a:rPr kumimoji="1" lang="en-US" altLang="zh-CN" b="1">
                <a:latin typeface="宋体" panose="02010600030101010101" pitchFamily="2" charset="-122"/>
              </a:rPr>
              <a:t>2</a:t>
            </a:r>
            <a:r>
              <a:rPr kumimoji="1" lang="en-US" altLang="zh-CN" sz="1600" b="1">
                <a:latin typeface="宋体" panose="02010600030101010101" pitchFamily="2" charset="-122"/>
              </a:rPr>
              <a:t>,0 </a:t>
            </a:r>
            <a:r>
              <a:rPr kumimoji="1" lang="en-US" altLang="zh-CN" sz="2800" b="1">
                <a:latin typeface="宋体" panose="02010600030101010101" pitchFamily="2" charset="-122"/>
              </a:rPr>
              <a:t>C</a:t>
            </a:r>
            <a:r>
              <a:rPr kumimoji="1" lang="en-US" altLang="zh-CN" b="1">
                <a:latin typeface="宋体" panose="02010600030101010101" pitchFamily="2" charset="-122"/>
              </a:rPr>
              <a:t>2</a:t>
            </a:r>
            <a:r>
              <a:rPr kumimoji="1" lang="en-US" altLang="zh-CN" sz="1600" b="1">
                <a:latin typeface="宋体" panose="02010600030101010101" pitchFamily="2" charset="-122"/>
              </a:rPr>
              <a:t>,1 </a:t>
            </a:r>
            <a:r>
              <a:rPr kumimoji="1" lang="en-US" altLang="zh-CN" sz="2800" b="1">
                <a:latin typeface="宋体" panose="02010600030101010101" pitchFamily="2" charset="-122"/>
              </a:rPr>
              <a:t>C</a:t>
            </a:r>
            <a:r>
              <a:rPr kumimoji="1" lang="en-US" altLang="zh-CN" sz="1600" b="1">
                <a:latin typeface="宋体" panose="02010600030101010101" pitchFamily="2" charset="-122"/>
              </a:rPr>
              <a:t>2,2</a:t>
            </a:r>
            <a:endParaRPr kumimoji="1" lang="en-US" altLang="zh-CN" sz="1600" b="1">
              <a:latin typeface="宋体" panose="02010600030101010101" pitchFamily="2" charset="-122"/>
            </a:endParaRPr>
          </a:p>
          <a:p>
            <a:pPr eaLnBrk="1" hangingPunct="1"/>
            <a:endParaRPr kumimoji="1" lang="en-US" altLang="zh-CN" sz="1600" b="1">
              <a:latin typeface="宋体" panose="02010600030101010101" pitchFamily="2" charset="-122"/>
            </a:endParaRPr>
          </a:p>
          <a:p>
            <a:pPr eaLnBrk="1" hangingPunct="1"/>
            <a:endParaRPr kumimoji="1" lang="zh-CN" altLang="en-US" sz="1600" b="1">
              <a:latin typeface="宋体" panose="02010600030101010101" pitchFamily="2" charset="-122"/>
            </a:endParaRPr>
          </a:p>
          <a:p>
            <a:pPr eaLnBrk="1" hangingPunct="1"/>
            <a:endParaRPr kumimoji="1" lang="zh-CN" altLang="en-US" sz="2800" b="1">
              <a:latin typeface="宋体" panose="02010600030101010101" pitchFamily="2" charset="-122"/>
            </a:endParaRPr>
          </a:p>
          <a:p>
            <a:pPr eaLnBrk="1" hangingPunct="1"/>
            <a:r>
              <a:rPr kumimoji="1" lang="zh-CN" altLang="en-US" sz="2800" b="1">
                <a:latin typeface="宋体" panose="02010600030101010101" pitchFamily="2" charset="-122"/>
              </a:rPr>
              <a:t>				</a:t>
            </a:r>
            <a:endParaRPr kumimoji="1" lang="zh-CN" altLang="en-US" sz="2800" b="1">
              <a:latin typeface="宋体" panose="02010600030101010101" pitchFamily="2" charset="-122"/>
            </a:endParaRPr>
          </a:p>
          <a:p>
            <a:pPr eaLnBrk="1" hangingPunct="1"/>
            <a:endParaRPr kumimoji="1" lang="zh-CN" altLang="en-US" sz="2800" b="1">
              <a:latin typeface="宋体" panose="02010600030101010101" pitchFamily="2" charset="-122"/>
            </a:endParaRPr>
          </a:p>
          <a:p>
            <a:pPr eaLnBrk="1" hangingPunct="1"/>
            <a:r>
              <a:rPr kumimoji="1" lang="en-US" altLang="zh-CN" sz="2800" b="1">
                <a:latin typeface="宋体" panose="02010600030101010101" pitchFamily="2" charset="-122"/>
              </a:rPr>
              <a:t>   C</a:t>
            </a:r>
            <a:r>
              <a:rPr kumimoji="1" lang="en-US" altLang="zh-CN" sz="2000" b="1">
                <a:latin typeface="宋体" panose="02010600030101010101" pitchFamily="2" charset="-122"/>
              </a:rPr>
              <a:t>n,m</a:t>
            </a:r>
            <a:r>
              <a:rPr kumimoji="1" lang="en-US" altLang="zh-CN" sz="2800" b="1">
                <a:latin typeface="宋体" panose="02010600030101010101" pitchFamily="2" charset="-122"/>
              </a:rPr>
              <a:t>=n!/(m!(n-m)!)</a:t>
            </a:r>
            <a:endParaRPr kumimoji="1" lang="en-US" altLang="zh-CN" sz="2800" b="1">
              <a:latin typeface="宋体" panose="02010600030101010101" pitchFamily="2" charset="-122"/>
            </a:endParaRPr>
          </a:p>
        </p:txBody>
      </p:sp>
      <p:pic>
        <p:nvPicPr>
          <p:cNvPr id="21508" name="Picture 7" descr="yanghui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86425" y="1828800"/>
            <a:ext cx="34290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zh-CN" altLang="zh-CN" smtClean="0"/>
          </a:p>
        </p:txBody>
      </p:sp>
      <p:sp>
        <p:nvSpPr>
          <p:cNvPr id="22531" name="Rectangle 3"/>
          <p:cNvSpPr>
            <a:spLocks noGrp="1" noChangeArrowheads="1"/>
          </p:cNvSpPr>
          <p:nvPr>
            <p:ph type="body" idx="1"/>
          </p:nvPr>
        </p:nvSpPr>
        <p:spPr/>
        <p:txBody>
          <a:bodyPr/>
          <a:lstStyle/>
          <a:p>
            <a:pPr eaLnBrk="1" hangingPunct="1"/>
            <a:r>
              <a:rPr kumimoji="1" lang="en-US" altLang="zh-CN" b="1" smtClean="0"/>
              <a:t>C</a:t>
            </a:r>
            <a:r>
              <a:rPr kumimoji="1" lang="en-US" altLang="zh-CN" sz="2400" b="1" smtClean="0"/>
              <a:t>n,m</a:t>
            </a:r>
            <a:r>
              <a:rPr kumimoji="1" lang="en-US" altLang="zh-CN" b="1" smtClean="0"/>
              <a:t>=n!/(m!(n-m)!)</a:t>
            </a:r>
            <a:endParaRPr kumimoji="1" lang="en-US" altLang="zh-CN" b="1" smtClean="0"/>
          </a:p>
          <a:p>
            <a:pPr eaLnBrk="1" hangingPunct="1"/>
            <a:endParaRPr kumimoji="1" lang="en-US" altLang="zh-CN" b="1" smtClean="0"/>
          </a:p>
          <a:p>
            <a:pPr eaLnBrk="1" hangingPunct="1">
              <a:buFontTx/>
              <a:buNone/>
            </a:pPr>
            <a:r>
              <a:rPr kumimoji="1" lang="en-US" altLang="zh-CN" b="1" smtClean="0"/>
              <a:t>Base case:</a:t>
            </a:r>
            <a:endParaRPr kumimoji="1" lang="en-US" altLang="zh-CN" b="1" smtClean="0"/>
          </a:p>
          <a:p>
            <a:pPr eaLnBrk="1" hangingPunct="1">
              <a:buFontTx/>
              <a:buNone/>
            </a:pPr>
            <a:r>
              <a:rPr kumimoji="1" lang="en-US" altLang="zh-CN" b="1" smtClean="0"/>
              <a:t> m=0; C</a:t>
            </a:r>
            <a:r>
              <a:rPr kumimoji="1" lang="en-US" altLang="zh-CN" sz="2400" b="1" smtClean="0"/>
              <a:t>n,m</a:t>
            </a:r>
            <a:r>
              <a:rPr kumimoji="1" lang="en-US" altLang="zh-CN" b="1" smtClean="0"/>
              <a:t>=1</a:t>
            </a:r>
            <a:endParaRPr kumimoji="1" lang="en-US" altLang="zh-CN" b="1" smtClean="0"/>
          </a:p>
          <a:p>
            <a:pPr eaLnBrk="1" hangingPunct="1">
              <a:buFontTx/>
              <a:buNone/>
            </a:pPr>
            <a:r>
              <a:rPr kumimoji="1" lang="zh-CN" altLang="en-US" b="1" smtClean="0"/>
              <a:t>递推公式：</a:t>
            </a:r>
            <a:endParaRPr kumimoji="1" lang="zh-CN" altLang="en-US" b="1" smtClean="0"/>
          </a:p>
          <a:p>
            <a:pPr eaLnBrk="1" hangingPunct="1">
              <a:buFontTx/>
              <a:buNone/>
            </a:pPr>
            <a:r>
              <a:rPr kumimoji="1" lang="en-US" altLang="zh-CN" b="1" smtClean="0"/>
              <a:t>C</a:t>
            </a:r>
            <a:r>
              <a:rPr kumimoji="1" lang="en-US" altLang="zh-CN" sz="2400" b="1" smtClean="0"/>
              <a:t>n,m</a:t>
            </a:r>
            <a:r>
              <a:rPr kumimoji="1" lang="en-US" altLang="zh-CN" b="1" smtClean="0"/>
              <a:t>=C</a:t>
            </a:r>
            <a:r>
              <a:rPr kumimoji="1" lang="en-US" altLang="zh-CN" sz="2400" b="1" smtClean="0"/>
              <a:t>n-1,m-1</a:t>
            </a:r>
            <a:r>
              <a:rPr kumimoji="1" lang="en-US" altLang="zh-CN" b="1" smtClean="0"/>
              <a:t> *n/m</a:t>
            </a:r>
            <a:endParaRPr kumimoji="1" lang="en-US" altLang="zh-CN" b="1"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type="body" idx="1"/>
          </p:nvPr>
        </p:nvSpPr>
        <p:spPr/>
        <p:txBody>
          <a:bodyPr/>
          <a:lstStyle/>
          <a:p>
            <a:pPr eaLnBrk="1" hangingPunct="1">
              <a:buFontTx/>
              <a:buNone/>
            </a:pPr>
            <a:r>
              <a:rPr lang="en-US" altLang="zh-CN" smtClean="0"/>
              <a:t>int combi(int n,int m)</a:t>
            </a:r>
            <a:endParaRPr lang="en-US" altLang="zh-CN" smtClean="0"/>
          </a:p>
          <a:p>
            <a:pPr eaLnBrk="1" hangingPunct="1">
              <a:buFontTx/>
              <a:buNone/>
            </a:pPr>
            <a:r>
              <a:rPr lang="en-US" altLang="zh-CN" smtClean="0"/>
              <a:t>{</a:t>
            </a:r>
            <a:endParaRPr lang="en-US" altLang="zh-CN" smtClean="0"/>
          </a:p>
          <a:p>
            <a:pPr eaLnBrk="1" hangingPunct="1">
              <a:buFontTx/>
              <a:buNone/>
            </a:pPr>
            <a:r>
              <a:rPr lang="en-US" altLang="zh-CN" smtClean="0"/>
              <a:t>	if(m==0) </a:t>
            </a:r>
            <a:endParaRPr lang="en-US" altLang="zh-CN" smtClean="0"/>
          </a:p>
          <a:p>
            <a:pPr eaLnBrk="1" hangingPunct="1">
              <a:buFontTx/>
              <a:buNone/>
            </a:pPr>
            <a:r>
              <a:rPr lang="en-US" altLang="zh-CN" smtClean="0"/>
              <a:t>		return 1;</a:t>
            </a:r>
            <a:endParaRPr lang="en-US" altLang="zh-CN" smtClean="0"/>
          </a:p>
          <a:p>
            <a:pPr eaLnBrk="1" hangingPunct="1">
              <a:buFontTx/>
              <a:buNone/>
            </a:pPr>
            <a:r>
              <a:rPr lang="en-US" altLang="zh-CN" smtClean="0"/>
              <a:t>	else </a:t>
            </a:r>
            <a:endParaRPr lang="en-US" altLang="zh-CN" smtClean="0"/>
          </a:p>
          <a:p>
            <a:pPr eaLnBrk="1" hangingPunct="1">
              <a:buFontTx/>
              <a:buNone/>
            </a:pPr>
            <a:r>
              <a:rPr lang="en-US" altLang="zh-CN" smtClean="0"/>
              <a:t>		return combi(n-1,m-1)*n/m;</a:t>
            </a:r>
            <a:endParaRPr lang="en-US" altLang="zh-CN" smtClean="0"/>
          </a:p>
          <a:p>
            <a:pPr eaLnBrk="1" hangingPunct="1">
              <a:buFontTx/>
              <a:buNone/>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609600"/>
            <a:ext cx="8229600" cy="5516563"/>
          </a:xfrm>
        </p:spPr>
        <p:txBody>
          <a:bodyPr/>
          <a:lstStyle/>
          <a:p>
            <a:pPr eaLnBrk="1" hangingPunct="1">
              <a:lnSpc>
                <a:spcPct val="80000"/>
              </a:lnSpc>
              <a:buFontTx/>
              <a:buNone/>
            </a:pPr>
            <a:r>
              <a:rPr lang="en-US" altLang="zh-CN" sz="2400" smtClean="0"/>
              <a:t>int main()</a:t>
            </a:r>
            <a:endParaRPr lang="en-US" altLang="zh-CN" sz="2400" smtClean="0"/>
          </a:p>
          <a:p>
            <a:pPr eaLnBrk="1" hangingPunct="1">
              <a:lnSpc>
                <a:spcPct val="80000"/>
              </a:lnSpc>
              <a:buFontTx/>
              <a:buNone/>
            </a:pPr>
            <a:r>
              <a:rPr lang="en-US" altLang="zh-CN" sz="2400" smtClean="0"/>
              <a:t>{</a:t>
            </a:r>
            <a:endParaRPr lang="en-US" altLang="zh-CN" sz="2400" smtClean="0"/>
          </a:p>
          <a:p>
            <a:pPr eaLnBrk="1" hangingPunct="1">
              <a:lnSpc>
                <a:spcPct val="80000"/>
              </a:lnSpc>
              <a:buFontTx/>
              <a:buNone/>
            </a:pPr>
            <a:r>
              <a:rPr lang="en-US" altLang="zh-CN" sz="2400" smtClean="0"/>
              <a:t>	int n=1;</a:t>
            </a:r>
            <a:endParaRPr lang="en-US" altLang="zh-CN" sz="2400" smtClean="0"/>
          </a:p>
          <a:p>
            <a:pPr eaLnBrk="1" hangingPunct="1">
              <a:lnSpc>
                <a:spcPct val="80000"/>
              </a:lnSpc>
              <a:buFontTx/>
              <a:buNone/>
            </a:pPr>
            <a:r>
              <a:rPr lang="en-US" altLang="zh-CN" sz="2400" smtClean="0"/>
              <a:t>     cin&gt;&gt;n;</a:t>
            </a:r>
            <a:endParaRPr lang="en-US" altLang="zh-CN" sz="2400" smtClean="0"/>
          </a:p>
          <a:p>
            <a:pPr eaLnBrk="1" hangingPunct="1">
              <a:lnSpc>
                <a:spcPct val="80000"/>
              </a:lnSpc>
              <a:buFontTx/>
              <a:buNone/>
            </a:pPr>
            <a:r>
              <a:rPr lang="en-US" altLang="zh-CN" sz="2400" smtClean="0"/>
              <a:t>	for(int i=0;i&lt;n;i++)</a:t>
            </a:r>
            <a:endParaRPr lang="en-US" altLang="zh-CN" sz="2400" smtClean="0"/>
          </a:p>
          <a:p>
            <a:pPr eaLnBrk="1" hangingPunct="1">
              <a:lnSpc>
                <a:spcPct val="80000"/>
              </a:lnSpc>
              <a:buFontTx/>
              <a:buNone/>
            </a:pPr>
            <a:r>
              <a:rPr lang="en-US" altLang="zh-CN" sz="2400" smtClean="0"/>
              <a:t>	{</a:t>
            </a:r>
            <a:endParaRPr lang="en-US" altLang="zh-CN" sz="2400" smtClean="0"/>
          </a:p>
          <a:p>
            <a:pPr eaLnBrk="1" hangingPunct="1">
              <a:lnSpc>
                <a:spcPct val="80000"/>
              </a:lnSpc>
              <a:buFontTx/>
              <a:buNone/>
            </a:pPr>
            <a:r>
              <a:rPr lang="en-US" altLang="zh-CN" sz="2400" smtClean="0"/>
              <a:t>			for(int j=0;j&lt;=i;j++)</a:t>
            </a:r>
            <a:endParaRPr lang="en-US" altLang="zh-CN" sz="2400" smtClean="0"/>
          </a:p>
          <a:p>
            <a:pPr eaLnBrk="1" hangingPunct="1">
              <a:lnSpc>
                <a:spcPct val="80000"/>
              </a:lnSpc>
              <a:buFontTx/>
              <a:buNone/>
            </a:pPr>
            <a:r>
              <a:rPr lang="en-US" altLang="zh-CN" sz="2400" smtClean="0"/>
              <a:t>			{</a:t>
            </a:r>
            <a:endParaRPr lang="en-US" altLang="zh-CN" sz="2400" smtClean="0"/>
          </a:p>
          <a:p>
            <a:pPr eaLnBrk="1" hangingPunct="1">
              <a:lnSpc>
                <a:spcPct val="80000"/>
              </a:lnSpc>
              <a:buFontTx/>
              <a:buNone/>
            </a:pPr>
            <a:r>
              <a:rPr lang="en-US" altLang="zh-CN" sz="2400" smtClean="0"/>
              <a:t>				int pos=(j==0)?(3*n-3*i):6;</a:t>
            </a:r>
            <a:endParaRPr lang="en-US" altLang="zh-CN" sz="2400" smtClean="0"/>
          </a:p>
          <a:p>
            <a:pPr eaLnBrk="1" hangingPunct="1">
              <a:lnSpc>
                <a:spcPct val="80000"/>
              </a:lnSpc>
              <a:buFontTx/>
              <a:buNone/>
            </a:pPr>
            <a:r>
              <a:rPr lang="en-US" altLang="zh-CN" sz="2400" smtClean="0"/>
              <a:t>				cout&lt;&lt;setw(pos)&lt;&lt;combi(i,j);</a:t>
            </a:r>
            <a:endParaRPr lang="en-US" altLang="zh-CN" sz="2400" smtClean="0"/>
          </a:p>
          <a:p>
            <a:pPr eaLnBrk="1" hangingPunct="1">
              <a:lnSpc>
                <a:spcPct val="80000"/>
              </a:lnSpc>
              <a:buFontTx/>
              <a:buNone/>
            </a:pPr>
            <a:r>
              <a:rPr lang="en-US" altLang="zh-CN" sz="2400" smtClean="0"/>
              <a:t>			}</a:t>
            </a:r>
            <a:endParaRPr lang="en-US" altLang="zh-CN" sz="2400" smtClean="0"/>
          </a:p>
          <a:p>
            <a:pPr eaLnBrk="1" hangingPunct="1">
              <a:lnSpc>
                <a:spcPct val="80000"/>
              </a:lnSpc>
              <a:buFontTx/>
              <a:buNone/>
            </a:pPr>
            <a:r>
              <a:rPr lang="en-US" altLang="zh-CN" sz="2400" smtClean="0"/>
              <a:t>			cout&lt;&lt;endl;</a:t>
            </a:r>
            <a:endParaRPr lang="en-US" altLang="zh-CN" sz="2400" smtClean="0"/>
          </a:p>
          <a:p>
            <a:pPr eaLnBrk="1" hangingPunct="1">
              <a:lnSpc>
                <a:spcPct val="80000"/>
              </a:lnSpc>
              <a:buFontTx/>
              <a:buNone/>
            </a:pPr>
            <a:r>
              <a:rPr lang="en-US" altLang="zh-CN" sz="2400" smtClean="0"/>
              <a:t>	}</a:t>
            </a:r>
            <a:endParaRPr lang="en-US" altLang="zh-CN" sz="2400" smtClean="0"/>
          </a:p>
          <a:p>
            <a:pPr eaLnBrk="1" hangingPunct="1">
              <a:lnSpc>
                <a:spcPct val="80000"/>
              </a:lnSpc>
              <a:buFontTx/>
              <a:buNone/>
            </a:pPr>
            <a:r>
              <a:rPr lang="en-US" altLang="zh-CN" sz="2400" smtClean="0"/>
              <a:t>   return 0;</a:t>
            </a:r>
            <a:endParaRPr lang="en-US" altLang="zh-CN" sz="2400" smtClean="0"/>
          </a:p>
          <a:p>
            <a:pPr eaLnBrk="1" hangingPunct="1">
              <a:lnSpc>
                <a:spcPct val="80000"/>
              </a:lnSpc>
              <a:buFontTx/>
              <a:buNone/>
            </a:pPr>
            <a:r>
              <a:rPr lang="en-US" altLang="zh-CN" sz="2400" smtClean="0"/>
              <a:t>} // end main</a:t>
            </a:r>
            <a:endParaRPr lang="en-US" altLang="zh-CN" sz="2400" smtClean="0"/>
          </a:p>
          <a:p>
            <a:pPr eaLnBrk="1" hangingPunct="1">
              <a:lnSpc>
                <a:spcPct val="80000"/>
              </a:lnSpc>
              <a:buFontTx/>
              <a:buNone/>
            </a:pPr>
            <a:endParaRPr lang="en-US" altLang="zh-CN"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0"/>
            <a:ext cx="9144000" cy="711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p>
          <a:p>
            <a:pPr eaLnBrk="1" hangingPunct="1"/>
            <a:r>
              <a:rPr lang="en-US" altLang="zh-CN" sz="2400" b="1"/>
              <a:t> </a:t>
            </a:r>
            <a:r>
              <a:rPr lang="zh-CN" altLang="en-US" sz="2400" b="1"/>
              <a:t>检查输入的算术表达式中括号是否配对</a:t>
            </a:r>
            <a:r>
              <a:rPr lang="en-US" altLang="zh-CN" sz="2400" b="1"/>
              <a:t>, </a:t>
            </a:r>
            <a:r>
              <a:rPr lang="zh-CN" altLang="en-US" sz="2400" b="1"/>
              <a:t>边输入，边统计，以输入’</a:t>
            </a:r>
            <a:r>
              <a:rPr lang="en-US" altLang="zh-CN" sz="2400" b="1"/>
              <a:t>?’</a:t>
            </a:r>
            <a:r>
              <a:rPr lang="zh-CN" altLang="en-US" sz="2400" b="1"/>
              <a:t>作为表达式输入结束，然后显示结果。</a:t>
            </a:r>
            <a:endParaRPr lang="zh-CN" altLang="en-US" sz="2400" b="1"/>
          </a:p>
          <a:p>
            <a:pPr eaLnBrk="1" hangingPunct="1"/>
            <a:endParaRPr lang="en-US" altLang="zh-CN" sz="2400" b="1"/>
          </a:p>
          <a:p>
            <a:pPr eaLnBrk="1" hangingPunct="1"/>
            <a:r>
              <a:rPr lang="en-US" altLang="zh-CN" sz="2400" b="1"/>
              <a:t>void  main()</a:t>
            </a:r>
            <a:endParaRPr lang="en-US" altLang="zh-CN" sz="2400" b="1"/>
          </a:p>
          <a:p>
            <a:pPr eaLnBrk="1" hangingPunct="1"/>
            <a:r>
              <a:rPr lang="en-US" altLang="zh-CN" sz="2400" b="1"/>
              <a:t> { int count=0;   char c;</a:t>
            </a:r>
            <a:endParaRPr lang="en-US" altLang="zh-CN" sz="2400" b="1"/>
          </a:p>
          <a:p>
            <a:pPr eaLnBrk="1" hangingPunct="1"/>
            <a:r>
              <a:rPr lang="en-US" altLang="zh-CN" sz="2400" b="1"/>
              <a:t>   cout&lt;&lt;"</a:t>
            </a:r>
            <a:r>
              <a:rPr lang="zh-CN" altLang="en-US" sz="2400" b="1"/>
              <a:t>请输入表达式，以输入？表示结束</a:t>
            </a:r>
            <a:r>
              <a:rPr lang="en-US" altLang="zh-CN" sz="2400" b="1"/>
              <a:t>"&lt;&lt;endl;</a:t>
            </a:r>
            <a:endParaRPr lang="en-US" altLang="zh-CN" sz="2400" b="1"/>
          </a:p>
          <a:p>
            <a:pPr eaLnBrk="1" hangingPunct="1"/>
            <a:r>
              <a:rPr lang="en-US" altLang="zh-CN" sz="2400" b="1"/>
              <a:t>   while(cin&gt;&gt;c,c!='?')</a:t>
            </a:r>
            <a:endParaRPr lang="en-US" altLang="zh-CN" sz="2400" b="1"/>
          </a:p>
          <a:p>
            <a:pPr eaLnBrk="1" hangingPunct="1"/>
            <a:r>
              <a:rPr lang="en-US" altLang="zh-CN" sz="2400" b="1"/>
              <a:t>   { if(c=='(') </a:t>
            </a:r>
            <a:endParaRPr lang="en-US" altLang="zh-CN" sz="2400" b="1"/>
          </a:p>
          <a:p>
            <a:pPr eaLnBrk="1" hangingPunct="1"/>
            <a:r>
              <a:rPr lang="en-US" altLang="zh-CN" sz="2400" b="1"/>
              <a:t>       count++;</a:t>
            </a:r>
            <a:endParaRPr lang="en-US" altLang="zh-CN" sz="2400" b="1"/>
          </a:p>
          <a:p>
            <a:pPr eaLnBrk="1" hangingPunct="1"/>
            <a:r>
              <a:rPr lang="en-US" altLang="zh-CN" sz="2400" b="1"/>
              <a:t>     else if(___________ )</a:t>
            </a:r>
            <a:endParaRPr lang="en-US" altLang="zh-CN" sz="2400" b="1"/>
          </a:p>
          <a:p>
            <a:pPr eaLnBrk="1" hangingPunct="1"/>
            <a:r>
              <a:rPr lang="en-US" altLang="zh-CN" sz="2400" b="1"/>
              <a:t>       count--;   }</a:t>
            </a:r>
            <a:endParaRPr lang="en-US" altLang="zh-CN" sz="2400" b="1"/>
          </a:p>
          <a:p>
            <a:pPr eaLnBrk="1" hangingPunct="1"/>
            <a:r>
              <a:rPr lang="en-US" altLang="zh-CN" sz="2400" b="1"/>
              <a:t>   if (___________)</a:t>
            </a:r>
            <a:endParaRPr lang="en-US" altLang="zh-CN" sz="2400" b="1"/>
          </a:p>
          <a:p>
            <a:pPr eaLnBrk="1" hangingPunct="1"/>
            <a:r>
              <a:rPr lang="en-US" altLang="zh-CN" sz="2400" b="1"/>
              <a:t>      cout&lt;&lt;"</a:t>
            </a:r>
            <a:r>
              <a:rPr lang="zh-CN" altLang="en-US" sz="2400" b="1"/>
              <a:t>左右括号配对</a:t>
            </a:r>
            <a:r>
              <a:rPr lang="en-US" altLang="zh-CN" sz="2400" b="1"/>
              <a:t>"&lt;&lt;endl;</a:t>
            </a:r>
            <a:endParaRPr lang="en-US" altLang="zh-CN" sz="2400" b="1"/>
          </a:p>
          <a:p>
            <a:pPr eaLnBrk="1" hangingPunct="1"/>
            <a:r>
              <a:rPr lang="en-US" altLang="zh-CN" sz="2400" b="1"/>
              <a:t>   else if (_____________)</a:t>
            </a:r>
            <a:endParaRPr lang="en-US" altLang="zh-CN" sz="2400" b="1"/>
          </a:p>
          <a:p>
            <a:pPr eaLnBrk="1" hangingPunct="1"/>
            <a:r>
              <a:rPr lang="en-US" altLang="zh-CN" sz="2400" b="1"/>
              <a:t>      cout&lt;&lt;"</a:t>
            </a:r>
            <a:r>
              <a:rPr lang="zh-CN" altLang="en-US" sz="2400" b="1"/>
              <a:t>左括号多于右括号 </a:t>
            </a:r>
            <a:r>
              <a:rPr lang="en-US" altLang="zh-CN" sz="2400" b="1"/>
              <a:t>"&lt;&lt;count&lt;&lt;" </a:t>
            </a:r>
            <a:r>
              <a:rPr lang="zh-CN" altLang="en-US" sz="2400" b="1"/>
              <a:t>个</a:t>
            </a:r>
            <a:r>
              <a:rPr lang="en-US" altLang="zh-CN" sz="2400" b="1"/>
              <a:t>"&lt;&lt;endl;</a:t>
            </a:r>
            <a:endParaRPr lang="en-US" altLang="zh-CN" sz="2400" b="1"/>
          </a:p>
          <a:p>
            <a:pPr eaLnBrk="1" hangingPunct="1"/>
            <a:r>
              <a:rPr lang="en-US" altLang="zh-CN" sz="2400" b="1"/>
              <a:t>   else</a:t>
            </a:r>
            <a:endParaRPr lang="en-US" altLang="zh-CN" sz="2400" b="1"/>
          </a:p>
          <a:p>
            <a:pPr eaLnBrk="1" hangingPunct="1"/>
            <a:r>
              <a:rPr lang="en-US" altLang="zh-CN" sz="2400" b="1"/>
              <a:t>      cout&lt;&lt;"</a:t>
            </a:r>
            <a:r>
              <a:rPr lang="zh-CN" altLang="en-US" sz="2400" b="1"/>
              <a:t>右括号多于左括号 </a:t>
            </a:r>
            <a:r>
              <a:rPr lang="en-US" altLang="zh-CN" sz="2400" b="1"/>
              <a:t>"&lt;&lt;__________&lt;&lt;" </a:t>
            </a:r>
            <a:r>
              <a:rPr lang="zh-CN" altLang="en-US" sz="2400" b="1"/>
              <a:t>个</a:t>
            </a:r>
            <a:r>
              <a:rPr lang="en-US" altLang="zh-CN" sz="2400" b="1"/>
              <a:t>"&lt;&lt;endl;</a:t>
            </a:r>
            <a:endParaRPr lang="en-US" altLang="zh-CN" sz="2400" b="1"/>
          </a:p>
          <a:p>
            <a:pPr eaLnBrk="1" hangingPunct="1"/>
            <a:r>
              <a:rPr lang="en-US" altLang="zh-CN" sz="2400" b="1"/>
              <a:t>}</a:t>
            </a:r>
            <a:endParaRPr lang="en-US" altLang="zh-CN" sz="2400" b="1"/>
          </a:p>
        </p:txBody>
      </p:sp>
      <p:sp>
        <p:nvSpPr>
          <p:cNvPr id="114691" name="Rectangle 3"/>
          <p:cNvSpPr>
            <a:spLocks noChangeArrowheads="1"/>
          </p:cNvSpPr>
          <p:nvPr/>
        </p:nvSpPr>
        <p:spPr bwMode="auto">
          <a:xfrm>
            <a:off x="1979613" y="3573463"/>
            <a:ext cx="97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c==‘)’</a:t>
            </a:r>
            <a:endParaRPr lang="en-US" altLang="zh-CN" sz="2400" b="1"/>
          </a:p>
        </p:txBody>
      </p:sp>
      <p:sp>
        <p:nvSpPr>
          <p:cNvPr id="114692" name="Rectangle 4"/>
          <p:cNvSpPr>
            <a:spLocks noChangeArrowheads="1"/>
          </p:cNvSpPr>
          <p:nvPr/>
        </p:nvSpPr>
        <p:spPr bwMode="auto">
          <a:xfrm>
            <a:off x="900113" y="4365625"/>
            <a:ext cx="153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count==0</a:t>
            </a:r>
            <a:endParaRPr lang="en-US" altLang="zh-CN" sz="2400" b="1"/>
          </a:p>
        </p:txBody>
      </p:sp>
      <p:sp>
        <p:nvSpPr>
          <p:cNvPr id="114693" name="Rectangle 5"/>
          <p:cNvSpPr>
            <a:spLocks noChangeArrowheads="1"/>
          </p:cNvSpPr>
          <p:nvPr/>
        </p:nvSpPr>
        <p:spPr bwMode="auto">
          <a:xfrm>
            <a:off x="1692275" y="5084763"/>
            <a:ext cx="136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count&gt;0</a:t>
            </a:r>
            <a:endParaRPr lang="en-US" altLang="zh-CN" sz="2400" b="1"/>
          </a:p>
        </p:txBody>
      </p:sp>
      <p:sp>
        <p:nvSpPr>
          <p:cNvPr id="114694" name="Rectangle 6"/>
          <p:cNvSpPr>
            <a:spLocks noChangeArrowheads="1"/>
          </p:cNvSpPr>
          <p:nvPr/>
        </p:nvSpPr>
        <p:spPr bwMode="auto">
          <a:xfrm>
            <a:off x="5076825" y="61658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-count</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checkerboard(across)">
                                      <p:cBhvr>
                                        <p:cTn id="7" dur="500"/>
                                        <p:tgtEl>
                                          <p:spTgt spid="1146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checkerboard(across)">
                                      <p:cBhvr>
                                        <p:cTn id="12" dur="500"/>
                                        <p:tgtEl>
                                          <p:spTgt spid="11469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4693"/>
                                        </p:tgtEl>
                                        <p:attrNameLst>
                                          <p:attrName>style.visibility</p:attrName>
                                        </p:attrNameLst>
                                      </p:cBhvr>
                                      <p:to>
                                        <p:strVal val="visible"/>
                                      </p:to>
                                    </p:set>
                                    <p:animEffect transition="in" filter="checkerboard(across)">
                                      <p:cBhvr>
                                        <p:cTn id="17" dur="500"/>
                                        <p:tgtEl>
                                          <p:spTgt spid="11469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4694"/>
                                        </p:tgtEl>
                                        <p:attrNameLst>
                                          <p:attrName>style.visibility</p:attrName>
                                        </p:attrNameLst>
                                      </p:cBhvr>
                                      <p:to>
                                        <p:strVal val="visible"/>
                                      </p:to>
                                    </p:set>
                                    <p:animEffect transition="in" filter="checkerboard(across)">
                                      <p:cBhvr>
                                        <p:cTn id="22" dur="5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14692" grpId="0"/>
      <p:bldP spid="114693" grpId="0"/>
      <p:bldP spid="11469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88913"/>
            <a:ext cx="8964613"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求</a:t>
            </a:r>
            <a:r>
              <a:rPr lang="en-US" altLang="zh-CN" sz="2400" b="1"/>
              <a:t>100</a:t>
            </a:r>
            <a:r>
              <a:rPr lang="zh-CN" altLang="en-US" sz="2400" b="1"/>
              <a:t>的阶乘的末尾包含多少个０？程序通过找出</a:t>
            </a:r>
            <a:r>
              <a:rPr lang="en-US" altLang="zh-CN" sz="2400" b="1"/>
              <a:t>1~100</a:t>
            </a:r>
            <a:r>
              <a:rPr lang="zh-CN" altLang="en-US" sz="2400" b="1"/>
              <a:t>之间的所有整数中包含５这个因子的个数来求解。如</a:t>
            </a:r>
            <a:r>
              <a:rPr lang="en-US" altLang="zh-CN" sz="2400" b="1"/>
              <a:t>100=5*5*4</a:t>
            </a:r>
            <a:r>
              <a:rPr lang="zh-CN" altLang="en-US" sz="2400" b="1"/>
              <a:t>含５的因子个数为２，在求阶乘过程中会在末尾产生２个０。</a:t>
            </a:r>
            <a:endParaRPr lang="zh-CN" altLang="en-US" sz="2400" b="1"/>
          </a:p>
          <a:p>
            <a:pPr eaLnBrk="1" hangingPunct="1"/>
            <a:endParaRPr lang="en-US" altLang="zh-CN" sz="2400" b="1"/>
          </a:p>
          <a:p>
            <a:pPr eaLnBrk="1" hangingPunct="1"/>
            <a:r>
              <a:rPr lang="en-US" altLang="zh-CN" sz="2400" b="1"/>
              <a:t>int main()</a:t>
            </a:r>
            <a:endParaRPr lang="en-US" altLang="zh-CN" sz="2400" b="1"/>
          </a:p>
          <a:p>
            <a:pPr eaLnBrk="1" hangingPunct="1"/>
            <a:r>
              <a:rPr lang="en-US" altLang="zh-CN" sz="2400" b="1"/>
              <a:t> { int  m,  n,  k=0;</a:t>
            </a:r>
            <a:endParaRPr lang="en-US" altLang="zh-CN" sz="2400" b="1"/>
          </a:p>
          <a:p>
            <a:pPr eaLnBrk="1" hangingPunct="1"/>
            <a:r>
              <a:rPr lang="en-US" altLang="zh-CN" sz="2400" b="1"/>
              <a:t>  for (m=5;  m&lt;=100;)</a:t>
            </a:r>
            <a:endParaRPr lang="en-US" altLang="zh-CN" sz="2400" b="1"/>
          </a:p>
          <a:p>
            <a:pPr eaLnBrk="1" hangingPunct="1"/>
            <a:r>
              <a:rPr lang="en-US" altLang="zh-CN" sz="2400" b="1"/>
              <a:t>    {__________;</a:t>
            </a:r>
            <a:endParaRPr lang="en-US" altLang="zh-CN" sz="2400" b="1"/>
          </a:p>
          <a:p>
            <a:pPr eaLnBrk="1" hangingPunct="1"/>
            <a:r>
              <a:rPr lang="en-US" altLang="zh-CN" sz="2400" b="1"/>
              <a:t>     while(n%5==0)</a:t>
            </a:r>
            <a:endParaRPr lang="en-US" altLang="zh-CN" sz="2400" b="1"/>
          </a:p>
          <a:p>
            <a:pPr eaLnBrk="1" hangingPunct="1"/>
            <a:r>
              <a:rPr lang="en-US" altLang="zh-CN" sz="2400" b="1"/>
              <a:t>      {k++;</a:t>
            </a:r>
            <a:endParaRPr lang="en-US" altLang="zh-CN" sz="2400" b="1"/>
          </a:p>
          <a:p>
            <a:pPr eaLnBrk="1" hangingPunct="1"/>
            <a:r>
              <a:rPr lang="en-US" altLang="zh-CN" sz="2400" b="1"/>
              <a:t>        _________;</a:t>
            </a:r>
            <a:endParaRPr lang="en-US" altLang="zh-CN" sz="2400" b="1"/>
          </a:p>
          <a:p>
            <a:pPr eaLnBrk="1" hangingPunct="1"/>
            <a:r>
              <a:rPr lang="en-US" altLang="zh-CN" sz="2400" b="1"/>
              <a:t>      }</a:t>
            </a:r>
            <a:endParaRPr lang="en-US" altLang="zh-CN" sz="2400" b="1"/>
          </a:p>
          <a:p>
            <a:pPr eaLnBrk="1" hangingPunct="1"/>
            <a:r>
              <a:rPr lang="en-US" altLang="zh-CN" sz="2400" b="1"/>
              <a:t>      __________;</a:t>
            </a:r>
            <a:endParaRPr lang="en-US" altLang="zh-CN" sz="2400" b="1"/>
          </a:p>
          <a:p>
            <a:pPr eaLnBrk="1" hangingPunct="1"/>
            <a:r>
              <a:rPr lang="en-US" altLang="zh-CN" sz="2400" b="1"/>
              <a:t> }</a:t>
            </a:r>
            <a:endParaRPr lang="en-US" altLang="zh-CN" sz="2400" b="1"/>
          </a:p>
          <a:p>
            <a:pPr eaLnBrk="1" hangingPunct="1"/>
            <a:r>
              <a:rPr lang="en-US" altLang="zh-CN" sz="2400" b="1"/>
              <a:t> cout&lt;&lt;"100!  Include "&lt;&lt;k;</a:t>
            </a:r>
            <a:endParaRPr lang="en-US" altLang="zh-CN" sz="2400" b="1"/>
          </a:p>
          <a:p>
            <a:pPr eaLnBrk="1" hangingPunct="1"/>
            <a:r>
              <a:rPr lang="en-US" altLang="zh-CN" sz="2400" b="1"/>
              <a:t>Return 0; </a:t>
            </a:r>
            <a:endParaRPr lang="en-US" altLang="zh-CN" sz="2400" b="1"/>
          </a:p>
          <a:p>
            <a:pPr eaLnBrk="1" hangingPunct="1"/>
            <a:r>
              <a:rPr lang="en-US" altLang="zh-CN" sz="2400" b="1"/>
              <a:t>}</a:t>
            </a:r>
            <a:endParaRPr lang="en-US" altLang="zh-CN" sz="2400" b="1"/>
          </a:p>
        </p:txBody>
      </p:sp>
      <p:sp>
        <p:nvSpPr>
          <p:cNvPr id="115715" name="Rectangle 3"/>
          <p:cNvSpPr>
            <a:spLocks noChangeArrowheads="1"/>
          </p:cNvSpPr>
          <p:nvPr/>
        </p:nvSpPr>
        <p:spPr bwMode="auto">
          <a:xfrm>
            <a:off x="900113" y="2708275"/>
            <a:ext cx="903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 </a:t>
            </a:r>
            <a:r>
              <a:rPr lang="en-US" altLang="zh-CN" sz="2400" b="1"/>
              <a:t>n=m</a:t>
            </a:r>
            <a:endParaRPr lang="en-US" altLang="zh-CN" sz="2400" b="1"/>
          </a:p>
        </p:txBody>
      </p:sp>
      <p:sp>
        <p:nvSpPr>
          <p:cNvPr id="115716" name="Rectangle 4"/>
          <p:cNvSpPr>
            <a:spLocks noChangeArrowheads="1"/>
          </p:cNvSpPr>
          <p:nvPr/>
        </p:nvSpPr>
        <p:spPr bwMode="auto">
          <a:xfrm>
            <a:off x="900113" y="3789363"/>
            <a:ext cx="98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n=n/5</a:t>
            </a:r>
            <a:endParaRPr lang="en-US" altLang="zh-CN" sz="2400" b="1"/>
          </a:p>
        </p:txBody>
      </p:sp>
      <p:sp>
        <p:nvSpPr>
          <p:cNvPr id="115717" name="Rectangle 5"/>
          <p:cNvSpPr>
            <a:spLocks noChangeArrowheads="1"/>
          </p:cNvSpPr>
          <p:nvPr/>
        </p:nvSpPr>
        <p:spPr bwMode="auto">
          <a:xfrm>
            <a:off x="827088" y="4437063"/>
            <a:ext cx="1252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m=m+5</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checkerboard(across)">
                                      <p:cBhvr>
                                        <p:cTn id="7" dur="500"/>
                                        <p:tgtEl>
                                          <p:spTgt spid="1157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716"/>
                                        </p:tgtEl>
                                        <p:attrNameLst>
                                          <p:attrName>style.visibility</p:attrName>
                                        </p:attrNameLst>
                                      </p:cBhvr>
                                      <p:to>
                                        <p:strVal val="visible"/>
                                      </p:to>
                                    </p:set>
                                    <p:animEffect transition="in" filter="checkerboard(across)">
                                      <p:cBhvr>
                                        <p:cTn id="12" dur="500"/>
                                        <p:tgtEl>
                                          <p:spTgt spid="11571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5717"/>
                                        </p:tgtEl>
                                        <p:attrNameLst>
                                          <p:attrName>style.visibility</p:attrName>
                                        </p:attrNameLst>
                                      </p:cBhvr>
                                      <p:to>
                                        <p:strVal val="visible"/>
                                      </p:to>
                                    </p:set>
                                    <p:animEffect transition="in" filter="checkerboard(across)">
                                      <p:cBhvr>
                                        <p:cTn id="17"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p:bldP spid="115716" grpId="0"/>
      <p:bldP spid="1157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endParaRPr lang="zh-CN" altLang="zh-CN" smtClean="0"/>
          </a:p>
        </p:txBody>
      </p:sp>
      <p:sp>
        <p:nvSpPr>
          <p:cNvPr id="27651" name="Rectangle 3"/>
          <p:cNvSpPr>
            <a:spLocks noGrp="1" noChangeArrowheads="1"/>
          </p:cNvSpPr>
          <p:nvPr>
            <p:ph type="body" idx="4294967295"/>
          </p:nvPr>
        </p:nvSpPr>
        <p:spPr/>
        <p:txBody>
          <a:bodyPr/>
          <a:lstStyle/>
          <a:p>
            <a:pPr eaLnBrk="1" hangingPunct="1"/>
            <a:r>
              <a:rPr lang="zh-CN" altLang="en-US" smtClean="0"/>
              <a:t>编制一个函数并实现测试，判断输入年份是否为闰年，在主程序中实现输入输出。 </a:t>
            </a:r>
            <a:endParaRPr lang="zh-CN" altLang="en-US" smtClean="0"/>
          </a:p>
          <a:p>
            <a:pPr lvl="1" eaLnBrk="1" hangingPunct="1"/>
            <a:r>
              <a:rPr lang="zh-CN" altLang="en-US" smtClean="0"/>
              <a:t>普通年能被</a:t>
            </a:r>
            <a:r>
              <a:rPr lang="en-US" altLang="zh-CN" smtClean="0"/>
              <a:t>4</a:t>
            </a:r>
            <a:r>
              <a:rPr lang="zh-CN" altLang="en-US" smtClean="0"/>
              <a:t>整除且不能被</a:t>
            </a:r>
            <a:r>
              <a:rPr lang="en-US" altLang="zh-CN" smtClean="0"/>
              <a:t>100</a:t>
            </a:r>
            <a:r>
              <a:rPr lang="zh-CN" altLang="en-US" smtClean="0"/>
              <a:t>整除的为闰年。（如</a:t>
            </a:r>
            <a:r>
              <a:rPr lang="en-US" altLang="zh-CN" smtClean="0"/>
              <a:t>2004</a:t>
            </a:r>
            <a:r>
              <a:rPr lang="zh-CN" altLang="en-US" smtClean="0"/>
              <a:t>年就是闰年</a:t>
            </a:r>
            <a:r>
              <a:rPr lang="en-US" altLang="zh-CN" smtClean="0"/>
              <a:t>,1901</a:t>
            </a:r>
            <a:r>
              <a:rPr lang="zh-CN" altLang="en-US" smtClean="0"/>
              <a:t>年不是闰年）</a:t>
            </a:r>
            <a:r>
              <a:rPr lang="zh-CN" altLang="en-US" u="sng" smtClean="0">
                <a:hlinkClick r:id="rId1"/>
              </a:rPr>
              <a:t> </a:t>
            </a:r>
            <a:endParaRPr lang="zh-CN" altLang="en-US" smtClean="0"/>
          </a:p>
          <a:p>
            <a:pPr lvl="1" eaLnBrk="1" hangingPunct="1"/>
            <a:r>
              <a:rPr lang="zh-CN" altLang="en-US" smtClean="0"/>
              <a:t>世纪年能被</a:t>
            </a:r>
            <a:r>
              <a:rPr lang="en-US" altLang="zh-CN" smtClean="0"/>
              <a:t>400</a:t>
            </a:r>
            <a:r>
              <a:rPr lang="zh-CN" altLang="en-US" smtClean="0"/>
              <a:t>整除的是闰年。</a:t>
            </a:r>
            <a:r>
              <a:rPr lang="en-US" altLang="zh-CN" smtClean="0"/>
              <a:t>(</a:t>
            </a:r>
            <a:r>
              <a:rPr lang="zh-CN" altLang="en-US" smtClean="0"/>
              <a:t>如</a:t>
            </a:r>
            <a:r>
              <a:rPr lang="en-US" altLang="zh-CN" smtClean="0"/>
              <a:t>2000</a:t>
            </a:r>
            <a:r>
              <a:rPr lang="zh-CN" altLang="en-US" smtClean="0"/>
              <a:t>年是闰年，</a:t>
            </a:r>
            <a:r>
              <a:rPr lang="en-US" altLang="zh-CN" smtClean="0"/>
              <a:t>1900</a:t>
            </a:r>
            <a:r>
              <a:rPr lang="zh-CN" altLang="en-US" smtClean="0"/>
              <a:t>年不是闰年</a:t>
            </a:r>
            <a:r>
              <a:rPr lang="en-US" altLang="zh-CN" smtClean="0"/>
              <a:t>) </a:t>
            </a:r>
            <a:endParaRPr lang="en-US" altLang="zh-CN"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mtClean="0"/>
              <a:t> </a:t>
            </a:r>
            <a:endParaRPr lang="zh-CN" altLang="zh-CN" smtClean="0"/>
          </a:p>
        </p:txBody>
      </p:sp>
      <p:sp>
        <p:nvSpPr>
          <p:cNvPr id="28675" name="Rectangle 3"/>
          <p:cNvSpPr>
            <a:spLocks noGrp="1" noChangeArrowheads="1"/>
          </p:cNvSpPr>
          <p:nvPr>
            <p:ph type="body" idx="4294967295"/>
          </p:nvPr>
        </p:nvSpPr>
        <p:spPr/>
        <p:txBody>
          <a:bodyPr/>
          <a:lstStyle/>
          <a:p>
            <a:pPr eaLnBrk="1" hangingPunct="1">
              <a:buFontTx/>
              <a:buNone/>
            </a:pPr>
            <a:r>
              <a:rPr lang="zh-CN" altLang="es-ES" smtClean="0"/>
              <a:t>判断条件：</a:t>
            </a:r>
            <a:endParaRPr lang="zh-CN" altLang="es-ES" smtClean="0"/>
          </a:p>
          <a:p>
            <a:pPr eaLnBrk="1" hangingPunct="1">
              <a:buFontTx/>
              <a:buNone/>
            </a:pPr>
            <a:r>
              <a:rPr lang="es-ES" altLang="zh-CN" smtClean="0"/>
              <a:t>y % 4 == 0 &amp;&amp; y % 100 != 0 || y % 400 == 0</a:t>
            </a:r>
            <a:endParaRPr lang="en-US"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body" idx="4294967295"/>
          </p:nvPr>
        </p:nvSpPr>
        <p:spPr>
          <a:xfrm>
            <a:off x="685800" y="188913"/>
            <a:ext cx="7772400" cy="5907087"/>
          </a:xfrm>
          <a:noFill/>
        </p:spPr>
        <p:txBody>
          <a:bodyPr>
            <a:normAutofit lnSpcReduction="10000"/>
          </a:bodyPr>
          <a:lstStyle/>
          <a:p>
            <a:pPr eaLnBrk="1" hangingPunct="1">
              <a:lnSpc>
                <a:spcPct val="80000"/>
              </a:lnSpc>
              <a:buFontTx/>
              <a:buNone/>
            </a:pPr>
            <a:r>
              <a:rPr lang="en-US" altLang="zh-CN" sz="2800" b="1" smtClean="0"/>
              <a:t>int main(){</a:t>
            </a:r>
            <a:endParaRPr lang="en-US" altLang="zh-CN" sz="2800" b="1" smtClean="0"/>
          </a:p>
          <a:p>
            <a:pPr eaLnBrk="1" hangingPunct="1">
              <a:lnSpc>
                <a:spcPct val="80000"/>
              </a:lnSpc>
              <a:buFontTx/>
              <a:buNone/>
            </a:pPr>
            <a:r>
              <a:rPr lang="en-US" altLang="zh-CN" sz="2800" b="1" smtClean="0"/>
              <a:t>	int y;</a:t>
            </a:r>
            <a:endParaRPr lang="en-US" altLang="zh-CN" sz="2800" b="1" smtClean="0"/>
          </a:p>
          <a:p>
            <a:pPr eaLnBrk="1" hangingPunct="1">
              <a:lnSpc>
                <a:spcPct val="80000"/>
              </a:lnSpc>
              <a:buFontTx/>
              <a:buNone/>
            </a:pPr>
            <a:r>
              <a:rPr lang="en-US" altLang="zh-CN" sz="2800" b="1" smtClean="0"/>
              <a:t>	cout &lt;&lt;"please enter a year:"&lt;&lt;endl;</a:t>
            </a:r>
            <a:endParaRPr lang="en-US" altLang="zh-CN" sz="2800" b="1" smtClean="0"/>
          </a:p>
          <a:p>
            <a:pPr eaLnBrk="1" hangingPunct="1">
              <a:lnSpc>
                <a:spcPct val="80000"/>
              </a:lnSpc>
              <a:buFontTx/>
              <a:buNone/>
            </a:pPr>
            <a:r>
              <a:rPr lang="en-US" altLang="zh-CN" sz="2800" b="1" smtClean="0"/>
              <a:t>	cin &gt;&gt;y;</a:t>
            </a:r>
            <a:endParaRPr lang="en-US" altLang="zh-CN" sz="2800" b="1" smtClean="0"/>
          </a:p>
          <a:p>
            <a:pPr eaLnBrk="1" hangingPunct="1">
              <a:lnSpc>
                <a:spcPct val="80000"/>
              </a:lnSpc>
              <a:buFontTx/>
              <a:buNone/>
            </a:pPr>
            <a:r>
              <a:rPr lang="en-US" altLang="zh-CN" sz="2800" b="1" smtClean="0"/>
              <a:t>	year(y);</a:t>
            </a:r>
            <a:endParaRPr lang="en-US" altLang="zh-CN" sz="2800" b="1" smtClean="0"/>
          </a:p>
          <a:p>
            <a:pPr eaLnBrk="1" hangingPunct="1">
              <a:lnSpc>
                <a:spcPct val="80000"/>
              </a:lnSpc>
              <a:buFontTx/>
              <a:buNone/>
            </a:pPr>
            <a:r>
              <a:rPr lang="en-US" altLang="zh-CN" sz="2800" b="1" smtClean="0"/>
              <a:t>	cout &lt;&lt;endl;</a:t>
            </a:r>
            <a:endParaRPr lang="en-US" altLang="zh-CN" sz="2800" b="1" smtClean="0"/>
          </a:p>
          <a:p>
            <a:pPr eaLnBrk="1" hangingPunct="1">
              <a:lnSpc>
                <a:spcPct val="80000"/>
              </a:lnSpc>
              <a:buFontTx/>
              <a:buNone/>
            </a:pPr>
            <a:r>
              <a:rPr lang="en-US" altLang="zh-CN" sz="2800" b="1" smtClean="0"/>
              <a:t>	return 0;</a:t>
            </a:r>
            <a:endParaRPr lang="en-US" altLang="zh-CN" sz="2800" b="1" smtClean="0"/>
          </a:p>
          <a:p>
            <a:pPr eaLnBrk="1" hangingPunct="1">
              <a:lnSpc>
                <a:spcPct val="80000"/>
              </a:lnSpc>
              <a:buFontTx/>
              <a:buNone/>
            </a:pPr>
            <a:r>
              <a:rPr lang="en-US" altLang="zh-CN" sz="2800" b="1" smtClean="0"/>
              <a:t>}</a:t>
            </a:r>
            <a:endParaRPr lang="en-US" altLang="zh-CN" sz="2800" b="1" smtClean="0"/>
          </a:p>
          <a:p>
            <a:pPr eaLnBrk="1" hangingPunct="1">
              <a:lnSpc>
                <a:spcPct val="80000"/>
              </a:lnSpc>
              <a:buFontTx/>
              <a:buNone/>
            </a:pPr>
            <a:endParaRPr lang="en-US" altLang="zh-CN" sz="2800" b="1" smtClean="0"/>
          </a:p>
          <a:p>
            <a:pPr eaLnBrk="1" hangingPunct="1">
              <a:lnSpc>
                <a:spcPct val="80000"/>
              </a:lnSpc>
              <a:buFontTx/>
              <a:buNone/>
            </a:pPr>
            <a:r>
              <a:rPr lang="en-US" altLang="zh-CN" sz="2800" b="1" smtClean="0"/>
              <a:t>void year(int x){</a:t>
            </a:r>
            <a:endParaRPr lang="en-US" altLang="zh-CN" sz="2800" b="1" smtClean="0"/>
          </a:p>
          <a:p>
            <a:pPr eaLnBrk="1" hangingPunct="1">
              <a:lnSpc>
                <a:spcPct val="80000"/>
              </a:lnSpc>
              <a:buFontTx/>
              <a:buNone/>
            </a:pPr>
            <a:r>
              <a:rPr lang="en-US" altLang="zh-CN" sz="2800" b="1" smtClean="0"/>
              <a:t>	if (</a:t>
            </a:r>
            <a:r>
              <a:rPr lang="es-ES" altLang="zh-CN" sz="2800" b="1" smtClean="0"/>
              <a:t>y % 4 == 0 &amp;&amp; y % 100 != 0 || y % 400 == 0</a:t>
            </a:r>
            <a:r>
              <a:rPr lang="en-US" altLang="zh-CN" sz="2800" b="1" smtClean="0"/>
              <a:t>)</a:t>
            </a:r>
            <a:endParaRPr lang="en-US" altLang="zh-CN" sz="2800" b="1" smtClean="0"/>
          </a:p>
          <a:p>
            <a:pPr eaLnBrk="1" hangingPunct="1">
              <a:lnSpc>
                <a:spcPct val="80000"/>
              </a:lnSpc>
              <a:buFontTx/>
              <a:buNone/>
            </a:pPr>
            <a:r>
              <a:rPr lang="en-US" altLang="zh-CN" sz="2800" b="1" smtClean="0"/>
              <a:t>		cout &lt;&lt;"yes";</a:t>
            </a:r>
            <a:endParaRPr lang="en-US" altLang="zh-CN" sz="2800" b="1" smtClean="0"/>
          </a:p>
          <a:p>
            <a:pPr eaLnBrk="1" hangingPunct="1">
              <a:lnSpc>
                <a:spcPct val="80000"/>
              </a:lnSpc>
              <a:buFontTx/>
              <a:buNone/>
            </a:pPr>
            <a:r>
              <a:rPr lang="en-US" altLang="zh-CN" sz="2800" b="1" smtClean="0"/>
              <a:t>	else</a:t>
            </a:r>
            <a:endParaRPr lang="en-US" altLang="zh-CN" sz="2800" b="1" smtClean="0"/>
          </a:p>
          <a:p>
            <a:pPr eaLnBrk="1" hangingPunct="1">
              <a:lnSpc>
                <a:spcPct val="80000"/>
              </a:lnSpc>
              <a:buFontTx/>
              <a:buNone/>
            </a:pPr>
            <a:r>
              <a:rPr lang="en-US" altLang="zh-CN" sz="2800" b="1" smtClean="0"/>
              <a:t>		cout &lt;&lt;"no";</a:t>
            </a:r>
            <a:endParaRPr lang="en-US" altLang="zh-CN" sz="2800" b="1" smtClean="0"/>
          </a:p>
          <a:p>
            <a:pPr eaLnBrk="1" hangingPunct="1">
              <a:lnSpc>
                <a:spcPct val="80000"/>
              </a:lnSpc>
              <a:buFontTx/>
              <a:buNone/>
            </a:pPr>
            <a:r>
              <a:rPr lang="en-US" altLang="zh-CN" sz="2800" b="1" smtClean="0"/>
              <a:t>}</a:t>
            </a:r>
            <a:endParaRPr lang="en-US" altLang="zh-CN" sz="2800" b="1"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620688"/>
            <a:ext cx="1800493" cy="369332"/>
          </a:xfrm>
          <a:prstGeom prst="rect">
            <a:avLst/>
          </a:prstGeom>
          <a:noFill/>
        </p:spPr>
        <p:txBody>
          <a:bodyPr wrap="none" rtlCol="0">
            <a:spAutoFit/>
          </a:bodyPr>
          <a:lstStyle/>
          <a:p>
            <a:r>
              <a:rPr lang="zh-CN" altLang="en-US" dirty="0" smtClean="0"/>
              <a:t>看代码给出输出</a:t>
            </a:r>
            <a:endParaRPr lang="zh-CN" altLang="en-US" dirty="0"/>
          </a:p>
        </p:txBody>
      </p:sp>
      <p:sp>
        <p:nvSpPr>
          <p:cNvPr id="5" name="矩形 4"/>
          <p:cNvSpPr/>
          <p:nvPr/>
        </p:nvSpPr>
        <p:spPr>
          <a:xfrm>
            <a:off x="899592" y="1196752"/>
            <a:ext cx="4572000" cy="3139321"/>
          </a:xfrm>
          <a:prstGeom prst="rect">
            <a:avLst/>
          </a:prstGeom>
        </p:spPr>
        <p:txBody>
          <a:bodyPr>
            <a:spAutoFit/>
          </a:bodyPr>
          <a:lstStyle/>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a:t>
            </a:r>
            <a:r>
              <a:rPr lang="en-US" altLang="zh-CN" dirty="0" err="1"/>
              <a:t>int</a:t>
            </a:r>
            <a:r>
              <a:rPr lang="en-US" altLang="zh-CN" dirty="0"/>
              <a:t> n = 10;</a:t>
            </a:r>
            <a:endParaRPr lang="zh-CN" altLang="zh-CN" dirty="0"/>
          </a:p>
          <a:p>
            <a:r>
              <a:rPr lang="en-US" altLang="zh-CN" dirty="0"/>
              <a:t>	</a:t>
            </a:r>
            <a:r>
              <a:rPr lang="da-DK" altLang="zh-CN" dirty="0"/>
              <a:t>for (int i = 0; i &lt; n; i++)</a:t>
            </a:r>
            <a:endParaRPr lang="zh-CN" altLang="zh-CN" dirty="0"/>
          </a:p>
          <a:p>
            <a:r>
              <a:rPr lang="da-DK" altLang="zh-CN" dirty="0"/>
              <a:t>	</a:t>
            </a:r>
            <a:r>
              <a:rPr lang="en-US" altLang="zh-CN" dirty="0"/>
              <a:t>{</a:t>
            </a:r>
            <a:endParaRPr lang="zh-CN" altLang="zh-CN" dirty="0"/>
          </a:p>
          <a:p>
            <a:r>
              <a:rPr lang="en-US" altLang="zh-CN" dirty="0"/>
              <a:t>		if ( i % 2 )</a:t>
            </a:r>
            <a:endParaRPr lang="zh-CN" altLang="zh-CN" dirty="0"/>
          </a:p>
          <a:p>
            <a:r>
              <a:rPr lang="en-US" altLang="zh-CN" dirty="0"/>
              <a:t>			continue;</a:t>
            </a:r>
            <a:endParaRPr lang="zh-CN" altLang="zh-CN" dirty="0"/>
          </a:p>
          <a:p>
            <a:r>
              <a:rPr lang="en-US" altLang="zh-CN" dirty="0"/>
              <a:t>		</a:t>
            </a:r>
            <a:r>
              <a:rPr lang="en-US" altLang="zh-CN" dirty="0" err="1"/>
              <a:t>cout</a:t>
            </a:r>
            <a:r>
              <a:rPr lang="en-US" altLang="zh-CN" dirty="0"/>
              <a:t>&lt;&lt;i&lt;&lt;" ";</a:t>
            </a:r>
            <a:endParaRPr lang="zh-CN" altLang="zh-CN" dirty="0"/>
          </a:p>
          <a:p>
            <a:r>
              <a:rPr lang="en-US" altLang="zh-CN" dirty="0"/>
              <a:t>	}</a:t>
            </a:r>
            <a:endParaRPr lang="zh-CN" altLang="zh-CN" dirty="0"/>
          </a:p>
          <a:p>
            <a:r>
              <a:rPr lang="en-US" altLang="zh-CN" dirty="0" smtClean="0"/>
              <a:t>	return 0</a:t>
            </a:r>
            <a:r>
              <a:rPr lang="zh-CN" altLang="en-US" dirty="0" smtClean="0"/>
              <a:t>；</a:t>
            </a:r>
            <a:endParaRPr lang="en-US" altLang="zh-CN" dirty="0" smtClean="0"/>
          </a:p>
          <a:p>
            <a:r>
              <a:rPr lang="en-US" altLang="zh-CN" dirty="0" smtClean="0"/>
              <a:t>}</a:t>
            </a:r>
            <a:endParaRPr lang="zh-CN" altLang="zh-CN"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888303" y="4797152"/>
          <a:ext cx="4289268" cy="989831"/>
        </p:xfrm>
        <a:graphic>
          <a:graphicData uri="http://schemas.openxmlformats.org/presentationml/2006/ole">
            <mc:AlternateContent xmlns:mc="http://schemas.openxmlformats.org/markup-compatibility/2006">
              <mc:Choice xmlns:v="urn:schemas-microsoft-com:vml" Requires="v">
                <p:oleObj spid="_x0000_s5148" name="BMP 图像" r:id="rId1" imgW="2105025" imgH="485775" progId="Paint.Picture">
                  <p:embed/>
                </p:oleObj>
              </mc:Choice>
              <mc:Fallback>
                <p:oleObj name="BMP 图像" r:id="rId1" imgW="2105025" imgH="485775" progId="Paint.Picture">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303" y="4797152"/>
                        <a:ext cx="4289268" cy="989831"/>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zh-CN" smtClean="0"/>
          </a:p>
        </p:txBody>
      </p:sp>
      <p:sp>
        <p:nvSpPr>
          <p:cNvPr id="11267" name="Rectangle 3"/>
          <p:cNvSpPr>
            <a:spLocks noGrp="1" noChangeArrowheads="1"/>
          </p:cNvSpPr>
          <p:nvPr>
            <p:ph type="body" idx="1"/>
          </p:nvPr>
        </p:nvSpPr>
        <p:spPr/>
        <p:txBody>
          <a:bodyPr/>
          <a:lstStyle/>
          <a:p>
            <a:pPr eaLnBrk="1" hangingPunct="1"/>
            <a:r>
              <a:rPr lang="zh-CN" altLang="en-US" dirty="0" smtClean="0"/>
              <a:t>根据输入的字符和希望的行数，输出等腰三角形。例如用户输入</a:t>
            </a:r>
            <a:r>
              <a:rPr lang="en-US" altLang="zh-CN" dirty="0" smtClean="0"/>
              <a:t>c 5</a:t>
            </a:r>
            <a:r>
              <a:rPr lang="zh-CN" altLang="en-US" dirty="0" smtClean="0"/>
              <a:t>，则输出：</a:t>
            </a:r>
            <a:endParaRPr lang="zh-CN" altLang="en-US" dirty="0" smtClean="0"/>
          </a:p>
          <a:p>
            <a:pPr eaLnBrk="1" hangingPunct="1">
              <a:buFontTx/>
              <a:buNone/>
            </a:pPr>
            <a:r>
              <a:rPr lang="zh-CN" altLang="en-US" dirty="0" smtClean="0"/>
              <a:t>                      </a:t>
            </a:r>
            <a:r>
              <a:rPr lang="en-US" altLang="zh-CN" dirty="0" smtClean="0"/>
              <a:t>c</a:t>
            </a:r>
            <a:endParaRPr lang="en-US" altLang="zh-CN" dirty="0" smtClean="0"/>
          </a:p>
          <a:p>
            <a:pPr eaLnBrk="1" hangingPunct="1">
              <a:buFontTx/>
              <a:buNone/>
            </a:pPr>
            <a:r>
              <a:rPr lang="en-US" altLang="zh-CN" dirty="0" smtClean="0"/>
              <a:t>                     ccc</a:t>
            </a:r>
            <a:endParaRPr lang="en-US" altLang="zh-CN" dirty="0" smtClean="0"/>
          </a:p>
          <a:p>
            <a:pPr eaLnBrk="1" hangingPunct="1">
              <a:buFontTx/>
              <a:buNone/>
            </a:pPr>
            <a:r>
              <a:rPr lang="en-US" altLang="zh-CN" dirty="0" smtClean="0"/>
              <a:t>                   </a:t>
            </a:r>
            <a:r>
              <a:rPr lang="en-US" altLang="zh-CN" dirty="0" err="1" smtClean="0"/>
              <a:t>ccccc</a:t>
            </a:r>
            <a:endParaRPr lang="en-US" altLang="zh-CN" dirty="0" smtClean="0"/>
          </a:p>
          <a:p>
            <a:pPr eaLnBrk="1" hangingPunct="1">
              <a:buFontTx/>
              <a:buNone/>
            </a:pPr>
            <a:r>
              <a:rPr lang="en-US" altLang="zh-CN" dirty="0" smtClean="0"/>
              <a:t>                 </a:t>
            </a:r>
            <a:r>
              <a:rPr lang="en-US" altLang="zh-CN" dirty="0" err="1" smtClean="0"/>
              <a:t>ccccccc</a:t>
            </a:r>
            <a:endParaRPr lang="en-US" altLang="zh-CN" dirty="0" smtClean="0"/>
          </a:p>
          <a:p>
            <a:pPr eaLnBrk="1" hangingPunct="1">
              <a:buFontTx/>
              <a:buNone/>
            </a:pPr>
            <a:r>
              <a:rPr lang="en-US" altLang="zh-CN" dirty="0" smtClean="0"/>
              <a:t>               </a:t>
            </a:r>
            <a:r>
              <a:rPr lang="en-US" altLang="zh-CN" dirty="0" err="1" smtClean="0"/>
              <a:t>ccccccccc</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5385" y="192981"/>
            <a:ext cx="341987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#include</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2000"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&lt;</a:t>
            </a:r>
            <a:r>
              <a:rPr kumimoji="0" lang="en-US" altLang="zh-CN" sz="2000" b="0" i="0" u="none" strike="noStrike" cap="none" normalizeH="0" baseline="0" dirty="0" err="1"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iostream</a:t>
            </a:r>
            <a:r>
              <a:rPr kumimoji="0" lang="en-US" altLang="zh-CN" sz="2000"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&gt;</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using</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20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namespace</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20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std</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f1(</a:t>
            </a:r>
            <a:r>
              <a:rPr kumimoji="0" lang="en-US" altLang="zh-CN" sz="20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20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static</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20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n = 0;</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pt-BR"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n += *a;</a:t>
            </a:r>
            <a:endParaRPr kumimoji="0" lang="pt-BR"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pt-BR"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 = 0;</a:t>
            </a:r>
            <a:endParaRPr kumimoji="0" lang="pt-BR"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pt-BR"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pt-BR" altLang="zh-CN" sz="20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return</a:t>
            </a:r>
            <a:r>
              <a:rPr kumimoji="0" lang="pt-BR"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n;</a:t>
            </a:r>
            <a:endParaRPr kumimoji="0" lang="pt-BR"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f2(</a:t>
            </a:r>
            <a:r>
              <a:rPr kumimoji="0" lang="en-US" altLang="zh-CN" sz="20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b)</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b *= 2;</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20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return</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b;</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1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矩形 2"/>
          <p:cNvSpPr/>
          <p:nvPr/>
        </p:nvSpPr>
        <p:spPr>
          <a:xfrm>
            <a:off x="4427984" y="191492"/>
            <a:ext cx="4572000" cy="6463308"/>
          </a:xfrm>
          <a:prstGeom prst="rect">
            <a:avLst/>
          </a:prstGeom>
        </p:spPr>
        <p:txBody>
          <a:bodyPr>
            <a:spAutoFit/>
          </a:bodyPr>
          <a:lstStyle/>
          <a:p>
            <a:pPr lvl="0" eaLnBrk="0" fontAlgn="base" hangingPunct="0">
              <a:spcBef>
                <a:spcPct val="0"/>
              </a:spcBef>
              <a:spcAft>
                <a:spcPct val="0"/>
              </a:spcAft>
            </a:pP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main()</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size = 10;</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num</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[size];</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i = 0; i &lt; size; i++ )</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num</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[i] = i;</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i = 0; i &lt; size; i+=2 )</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pt-BR" altLang="zh-CN" dirty="0">
                <a:latin typeface="Times New Roman" panose="02020603050405020304" pitchFamily="18" charset="0"/>
                <a:ea typeface="新宋体" panose="02010609030101010101" pitchFamily="49" charset="-122"/>
                <a:cs typeface="Times New Roman" panose="02020603050405020304" pitchFamily="18" charset="0"/>
              </a:rPr>
              <a:t>{</a:t>
            </a:r>
            <a:endParaRPr lang="pt-BR"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pt-BR" altLang="zh-CN" dirty="0">
                <a:latin typeface="Times New Roman" panose="02020603050405020304" pitchFamily="18" charset="0"/>
                <a:ea typeface="新宋体" panose="02010609030101010101" pitchFamily="49" charset="-122"/>
                <a:cs typeface="Times New Roman" panose="02020603050405020304" pitchFamily="18" charset="0"/>
              </a:rPr>
              <a:t>		a = f1(&amp;num[i]);</a:t>
            </a:r>
            <a:endParaRPr lang="pt-BR"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pt-BR" altLang="zh-CN" dirty="0">
                <a:latin typeface="Times New Roman" panose="02020603050405020304" pitchFamily="18" charset="0"/>
                <a:ea typeface="新宋体" panose="02010609030101010101" pitchFamily="49" charset="-122"/>
                <a:cs typeface="Times New Roman" panose="02020603050405020304" pitchFamily="18" charset="0"/>
              </a:rPr>
              <a:t>	}</a:t>
            </a:r>
            <a:endParaRPr lang="pt-BR"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pt-BR" altLang="zh-CN" dirty="0">
                <a:latin typeface="Times New Roman" panose="02020603050405020304" pitchFamily="18" charset="0"/>
                <a:ea typeface="新宋体" panose="02010609030101010101" pitchFamily="49" charset="-122"/>
                <a:cs typeface="Times New Roman" panose="02020603050405020304" pitchFamily="18" charset="0"/>
              </a:rPr>
              <a:t>	cout&lt;&lt;</a:t>
            </a:r>
            <a:r>
              <a:rPr lang="pt-BR" altLang="zh-CN"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"a="</a:t>
            </a:r>
            <a:r>
              <a:rPr lang="pt-BR" altLang="zh-CN" dirty="0">
                <a:latin typeface="Times New Roman" panose="02020603050405020304" pitchFamily="18" charset="0"/>
                <a:ea typeface="新宋体" panose="02010609030101010101" pitchFamily="49" charset="-122"/>
                <a:cs typeface="Times New Roman" panose="02020603050405020304" pitchFamily="18" charset="0"/>
              </a:rPr>
              <a:t> &lt;&lt;a &lt;&lt;endl;</a:t>
            </a:r>
            <a:endParaRPr lang="pt-BR"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pt-BR" altLang="zh-CN" dirty="0">
                <a:latin typeface="Times New Roman" panose="02020603050405020304" pitchFamily="18" charset="0"/>
                <a:ea typeface="新宋体" panose="02010609030101010101" pitchFamily="49" charset="-122"/>
                <a:cs typeface="Times New Roman" panose="02020603050405020304" pitchFamily="18" charset="0"/>
              </a:rPr>
              <a:t>	</a:t>
            </a:r>
            <a:r>
              <a:rPr lang="da-DK" altLang="zh-CN"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da-DK" altLang="zh-CN" dirty="0">
                <a:latin typeface="Times New Roman" panose="02020603050405020304" pitchFamily="18" charset="0"/>
                <a:ea typeface="新宋体" panose="02010609030101010101" pitchFamily="49" charset="-122"/>
                <a:cs typeface="Times New Roman" panose="02020603050405020304" pitchFamily="18" charset="0"/>
              </a:rPr>
              <a:t> b=0;</a:t>
            </a:r>
            <a:endParaRPr lang="da-DK"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da-DK" altLang="zh-CN" dirty="0">
                <a:latin typeface="Times New Roman" panose="02020603050405020304" pitchFamily="18" charset="0"/>
                <a:ea typeface="新宋体" panose="02010609030101010101" pitchFamily="49" charset="-122"/>
                <a:cs typeface="Times New Roman" panose="02020603050405020304" pitchFamily="18" charset="0"/>
              </a:rPr>
              <a:t>	</a:t>
            </a:r>
            <a:r>
              <a:rPr lang="da-DK" altLang="zh-CN"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da-DK" altLang="zh-CN" dirty="0">
                <a:latin typeface="Times New Roman" panose="02020603050405020304" pitchFamily="18" charset="0"/>
                <a:ea typeface="新宋体" panose="02010609030101010101" pitchFamily="49" charset="-122"/>
                <a:cs typeface="Times New Roman" panose="02020603050405020304" pitchFamily="18" charset="0"/>
              </a:rPr>
              <a:t> (</a:t>
            </a:r>
            <a:r>
              <a:rPr lang="da-DK" altLang="zh-CN"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da-DK" altLang="zh-CN" dirty="0">
                <a:latin typeface="Times New Roman" panose="02020603050405020304" pitchFamily="18" charset="0"/>
                <a:ea typeface="新宋体" panose="02010609030101010101" pitchFamily="49" charset="-122"/>
                <a:cs typeface="Times New Roman" panose="02020603050405020304" pitchFamily="18" charset="0"/>
              </a:rPr>
              <a:t> i = 1; i &lt; size; i+=2 )</a:t>
            </a:r>
            <a:endParaRPr lang="da-DK"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da-DK" altLang="zh-CN" dirty="0">
                <a:latin typeface="Times New Roman" panose="02020603050405020304" pitchFamily="18" charset="0"/>
                <a:ea typeface="新宋体" panose="02010609030101010101" pitchFamily="49" charset="-122"/>
                <a:cs typeface="Times New Roman" panose="02020603050405020304" pitchFamily="18" charset="0"/>
              </a:rPr>
              <a:t>	{</a:t>
            </a:r>
            <a:endParaRPr lang="da-DK"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da-DK" altLang="zh-CN" dirty="0">
                <a:latin typeface="Times New Roman" panose="02020603050405020304" pitchFamily="18" charset="0"/>
                <a:ea typeface="新宋体" panose="02010609030101010101" pitchFamily="49" charset="-122"/>
                <a:cs typeface="Times New Roman" panose="02020603050405020304" pitchFamily="18" charset="0"/>
              </a:rPr>
              <a:t>		b += f2(num[i]);</a:t>
            </a:r>
            <a:endParaRPr lang="da-DK"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da-DK"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"b="</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&lt;&lt;b &lt;&lt;</a:t>
            </a: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endl</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for</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 i = 0; i &lt; size; i++ )</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cout</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&lt;&lt;</a:t>
            </a:r>
            <a:r>
              <a:rPr lang="en-US" altLang="zh-CN" dirty="0" err="1">
                <a:latin typeface="Times New Roman" panose="02020603050405020304" pitchFamily="18" charset="0"/>
                <a:ea typeface="新宋体" panose="02010609030101010101" pitchFamily="49" charset="-122"/>
                <a:cs typeface="Times New Roman" panose="02020603050405020304" pitchFamily="18" charset="0"/>
              </a:rPr>
              <a:t>num</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[i]&lt;&lt;</a:t>
            </a:r>
            <a:r>
              <a:rPr lang="en-US" altLang="zh-CN" dirty="0">
                <a:solidFill>
                  <a:srgbClr val="A31515"/>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800" dirty="0">
              <a:latin typeface="Arial" panose="020B0604020202020204" pitchFamily="34" charset="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	}</a:t>
            </a:r>
            <a:endParaRPr lang="en-US" altLang="zh-CN" dirty="0">
              <a:latin typeface="Times New Roman" panose="02020603050405020304" pitchFamily="18" charset="0"/>
              <a:ea typeface="新宋体" panose="02010609030101010101" pitchFamily="49" charset="-122"/>
              <a:cs typeface="Times New Roman" panose="02020603050405020304" pitchFamily="18" charset="0"/>
            </a:endParaRPr>
          </a:p>
          <a:p>
            <a:pPr lvl="0" eaLnBrk="0" fontAlgn="base" hangingPunct="0">
              <a:spcBef>
                <a:spcPct val="0"/>
              </a:spcBef>
              <a:spcAft>
                <a:spcPct val="0"/>
              </a:spcAft>
            </a:pPr>
            <a:r>
              <a:rPr lang="en-US" altLang="zh-CN"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800" dirty="0">
                <a:latin typeface="Arial" panose="020B0604020202020204" pitchFamily="34" charset="0"/>
                <a:ea typeface="宋体" panose="02010600030101010101" pitchFamily="2" charset="-122"/>
                <a:cs typeface="宋体" panose="02010600030101010101" pitchFamily="2" charset="-122"/>
              </a:rPr>
              <a:t> </a:t>
            </a:r>
            <a:endParaRPr lang="en-US" altLang="zh-CN" sz="3200" dirty="0">
              <a:latin typeface="Arial" panose="020B0604020202020204" pitchFamily="34" charset="0"/>
              <a:ea typeface="宋体" panose="02010600030101010101" pitchFamily="2" charset="-122"/>
              <a:cs typeface="宋体" panose="02010600030101010101" pitchFamily="2" charset="-122"/>
            </a:endParaRPr>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79512" y="5013176"/>
          <a:ext cx="3324168" cy="1332731"/>
        </p:xfrm>
        <a:graphic>
          <a:graphicData uri="http://schemas.openxmlformats.org/presentationml/2006/ole">
            <mc:AlternateContent xmlns:mc="http://schemas.openxmlformats.org/markup-compatibility/2006">
              <mc:Choice xmlns:v="urn:schemas-microsoft-com:vml" Requires="v">
                <p:oleObj spid="_x0000_s6172" name="BMP 图像" r:id="rId1" imgW="2066925" imgH="828675" progId="Paint.Picture">
                  <p:embed/>
                </p:oleObj>
              </mc:Choice>
              <mc:Fallback>
                <p:oleObj name="BMP 图像" r:id="rId1" imgW="2066925" imgH="8286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013176"/>
                        <a:ext cx="3324168" cy="1332731"/>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80728"/>
            <a:ext cx="4572000" cy="3693319"/>
          </a:xfrm>
          <a:prstGeom prst="rect">
            <a:avLst/>
          </a:prstGeom>
        </p:spPr>
        <p:txBody>
          <a:bodyPr>
            <a:spAutoFit/>
          </a:bodyPr>
          <a:lstStyle/>
          <a:p>
            <a:r>
              <a:rPr lang="en-US" altLang="zh-CN" dirty="0"/>
              <a:t>void mys1(</a:t>
            </a:r>
            <a:r>
              <a:rPr lang="en-US" altLang="zh-CN" dirty="0" err="1"/>
              <a:t>int</a:t>
            </a:r>
            <a:r>
              <a:rPr lang="en-US" altLang="zh-CN" dirty="0"/>
              <a:t> *s, </a:t>
            </a:r>
            <a:r>
              <a:rPr lang="en-US" altLang="zh-CN" dirty="0" err="1"/>
              <a:t>int</a:t>
            </a:r>
            <a:r>
              <a:rPr lang="en-US" altLang="zh-CN" dirty="0"/>
              <a:t> &amp;d, </a:t>
            </a:r>
            <a:r>
              <a:rPr lang="en-US" altLang="zh-CN" dirty="0" err="1"/>
              <a:t>int</a:t>
            </a:r>
            <a:r>
              <a:rPr lang="en-US" altLang="zh-CN" dirty="0"/>
              <a:t> </a:t>
            </a:r>
            <a:r>
              <a:rPr lang="en-US" altLang="zh-CN" dirty="0" err="1"/>
              <a:t>csize</a:t>
            </a:r>
            <a:r>
              <a:rPr lang="en-US" altLang="zh-CN" dirty="0"/>
              <a:t> )</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 = 0; i &lt; </a:t>
            </a:r>
            <a:r>
              <a:rPr lang="en-US" altLang="zh-CN" dirty="0" err="1"/>
              <a:t>csize</a:t>
            </a:r>
            <a:r>
              <a:rPr lang="en-US" altLang="zh-CN" dirty="0"/>
              <a:t>; i++)</a:t>
            </a:r>
            <a:endParaRPr lang="zh-CN" altLang="zh-CN" dirty="0"/>
          </a:p>
          <a:p>
            <a:r>
              <a:rPr lang="en-US" altLang="zh-CN" dirty="0"/>
              <a:t>		d += *(s + i);</a:t>
            </a:r>
            <a:endParaRPr lang="zh-CN" altLang="zh-CN" dirty="0"/>
          </a:p>
          <a:p>
            <a:r>
              <a:rPr lang="en-US" altLang="zh-CN" dirty="0"/>
              <a:t>}</a:t>
            </a:r>
            <a:endParaRPr lang="zh-CN" altLang="zh-CN" dirty="0"/>
          </a:p>
          <a:p>
            <a:r>
              <a:rPr lang="en-US" altLang="zh-CN" dirty="0"/>
              <a:t> </a:t>
            </a:r>
            <a:endParaRPr lang="zh-CN" altLang="zh-CN" dirty="0"/>
          </a:p>
          <a:p>
            <a:r>
              <a:rPr lang="en-US" altLang="zh-CN" dirty="0"/>
              <a:t>void mys2(</a:t>
            </a:r>
            <a:r>
              <a:rPr lang="en-US" altLang="zh-CN" dirty="0" err="1"/>
              <a:t>int</a:t>
            </a:r>
            <a:r>
              <a:rPr lang="en-US" altLang="zh-CN" dirty="0"/>
              <a:t> *s, </a:t>
            </a:r>
            <a:r>
              <a:rPr lang="en-US" altLang="zh-CN" dirty="0" err="1"/>
              <a:t>int</a:t>
            </a:r>
            <a:r>
              <a:rPr lang="en-US" altLang="zh-CN" dirty="0"/>
              <a:t> *d, </a:t>
            </a:r>
            <a:r>
              <a:rPr lang="en-US" altLang="zh-CN" dirty="0" err="1"/>
              <a:t>int</a:t>
            </a:r>
            <a:r>
              <a:rPr lang="en-US" altLang="zh-CN" dirty="0"/>
              <a:t> </a:t>
            </a:r>
            <a:r>
              <a:rPr lang="en-US" altLang="zh-CN" dirty="0" err="1"/>
              <a:t>rsize</a:t>
            </a:r>
            <a:r>
              <a:rPr lang="en-US" altLang="zh-CN" dirty="0"/>
              <a:t>, </a:t>
            </a:r>
            <a:r>
              <a:rPr lang="en-US" altLang="zh-CN" dirty="0" err="1"/>
              <a:t>int</a:t>
            </a:r>
            <a:r>
              <a:rPr lang="en-US" altLang="zh-CN" dirty="0"/>
              <a:t> </a:t>
            </a:r>
            <a:r>
              <a:rPr lang="en-US" altLang="zh-CN" dirty="0" err="1"/>
              <a:t>csize</a:t>
            </a:r>
            <a:r>
              <a:rPr lang="en-US" altLang="zh-CN" dirty="0"/>
              <a:t> )</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 = 0; i &lt; </a:t>
            </a:r>
            <a:r>
              <a:rPr lang="en-US" altLang="zh-CN" dirty="0" err="1"/>
              <a:t>rsize</a:t>
            </a:r>
            <a:r>
              <a:rPr lang="en-US" altLang="zh-CN" dirty="0"/>
              <a:t>; i++)</a:t>
            </a:r>
            <a:endParaRPr lang="zh-CN" altLang="zh-CN" dirty="0"/>
          </a:p>
          <a:p>
            <a:r>
              <a:rPr lang="en-US" altLang="zh-CN" dirty="0"/>
              <a:t>		for (</a:t>
            </a:r>
            <a:r>
              <a:rPr lang="en-US" altLang="zh-CN" dirty="0" err="1"/>
              <a:t>int</a:t>
            </a:r>
            <a:r>
              <a:rPr lang="en-US" altLang="zh-CN" dirty="0"/>
              <a:t> j=0; j &lt; </a:t>
            </a:r>
            <a:r>
              <a:rPr lang="en-US" altLang="zh-CN" dirty="0" err="1"/>
              <a:t>csize</a:t>
            </a:r>
            <a:r>
              <a:rPr lang="en-US" altLang="zh-CN" dirty="0"/>
              <a:t>; j++)</a:t>
            </a:r>
            <a:endParaRPr lang="zh-CN" altLang="zh-CN" dirty="0"/>
          </a:p>
          <a:p>
            <a:r>
              <a:rPr lang="en-US" altLang="zh-CN" dirty="0"/>
              <a:t>			*(d + </a:t>
            </a:r>
            <a:r>
              <a:rPr lang="en-US" altLang="zh-CN" dirty="0" err="1"/>
              <a:t>csize</a:t>
            </a:r>
            <a:r>
              <a:rPr lang="en-US" altLang="zh-CN" dirty="0"/>
              <a:t> * j + i) = *(s + </a:t>
            </a:r>
            <a:r>
              <a:rPr lang="en-US" altLang="zh-CN" dirty="0" err="1"/>
              <a:t>csize</a:t>
            </a:r>
            <a:r>
              <a:rPr lang="en-US" altLang="zh-CN" dirty="0"/>
              <a:t> * i + j);</a:t>
            </a:r>
            <a:endParaRPr lang="zh-CN" altLang="zh-CN" dirty="0"/>
          </a:p>
          <a:p>
            <a:r>
              <a:rPr lang="en-US" altLang="zh-CN" dirty="0"/>
              <a:t>}</a:t>
            </a:r>
            <a:endParaRPr lang="zh-CN" altLang="zh-CN" dirty="0"/>
          </a:p>
        </p:txBody>
      </p:sp>
      <p:sp>
        <p:nvSpPr>
          <p:cNvPr id="3" name="Rectangle 1"/>
          <p:cNvSpPr>
            <a:spLocks noChangeArrowheads="1"/>
          </p:cNvSpPr>
          <p:nvPr/>
        </p:nvSpPr>
        <p:spPr bwMode="auto">
          <a:xfrm>
            <a:off x="4355976" y="569591"/>
            <a:ext cx="460851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void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main()</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smtClean="0">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const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column_size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 4,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 4;</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column_size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]={1,2,3,4,5,6,7,8,0};</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smtClean="0">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B[</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]={0};</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C[</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column_size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]={0};</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    for</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i=0; i&lt;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mys1(A[i], B[i],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column_size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    for</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i=0; i&lt;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out &lt;&lt;B[i]&lt;&lt;</a:t>
            </a:r>
            <a:r>
              <a:rPr kumimoji="0" lang="en-US" altLang="zh-CN" sz="1600"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endl</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mys2(*A, *C,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column_size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    for</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i=0; i&lt;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row_size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         for</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600"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j=0; j&lt;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column_size</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j++)</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&lt;&lt;C[i][j]&lt;&lt;</a:t>
            </a:r>
            <a:r>
              <a:rPr kumimoji="0" lang="en-US" altLang="zh-CN" sz="1600"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600"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600" dirty="0" smtClean="0">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a:t>
            </a:r>
            <a:r>
              <a:rPr kumimoji="0" lang="en-US" altLang="zh-CN" sz="1600"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"\n"</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endParaRPr kumimoji="0" lang="en-US"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51520" y="5085184"/>
          <a:ext cx="2880320" cy="1459362"/>
        </p:xfrm>
        <a:graphic>
          <a:graphicData uri="http://schemas.openxmlformats.org/presentationml/2006/ole">
            <mc:AlternateContent xmlns:mc="http://schemas.openxmlformats.org/markup-compatibility/2006">
              <mc:Choice xmlns:v="urn:schemas-microsoft-com:vml" Requires="v">
                <p:oleObj spid="_x0000_s7195" name="BMP 图像" r:id="rId1" imgW="2143125" imgH="1085850" progId="Paint.Picture">
                  <p:embed/>
                </p:oleObj>
              </mc:Choice>
              <mc:Fallback>
                <p:oleObj name="BMP 图像" r:id="rId1" imgW="2143125" imgH="108585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085184"/>
                        <a:ext cx="2880320" cy="145936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39552" y="627955"/>
            <a:ext cx="640871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mys</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 </a:t>
            </a: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n)</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da-DK"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da-DK"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da-DK"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da-DK"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for</a:t>
            </a:r>
            <a:r>
              <a:rPr kumimoji="0" lang="da-DK"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da-DK"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da-DK"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i=0; i&lt;n; i++)</a:t>
            </a:r>
            <a:endParaRPr kumimoji="0" lang="da-DK"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da-DK"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"&gt;"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b="0" i="0" u="none" strike="noStrike" cap="none" normalizeH="0" baseline="0" dirty="0" err="1"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mys</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&lt;&lt;n&lt;&lt;</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")\n"</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if</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(n == 1)</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return</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else</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return</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 + n - 1) +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mys</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(m, n-1);</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main()</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const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size = 5;</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a[size] = {1,2,3,4,5};</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&lt;&lt;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mys</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 size);</a:t>
            </a:r>
            <a:endParaRPr kumimoji="0" lang="en-US" altLang="zh-CN" sz="1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5345399" y="4077072"/>
          <a:ext cx="3205730" cy="1944216"/>
        </p:xfrm>
        <a:graphic>
          <a:graphicData uri="http://schemas.openxmlformats.org/presentationml/2006/ole">
            <mc:AlternateContent xmlns:mc="http://schemas.openxmlformats.org/markup-compatibility/2006">
              <mc:Choice xmlns:v="urn:schemas-microsoft-com:vml" Requires="v">
                <p:oleObj spid="_x0000_s8218" name="BMP 图像" r:id="rId1" imgW="2057400" imgH="1247775" progId="Paint.Picture">
                  <p:embed/>
                </p:oleObj>
              </mc:Choice>
              <mc:Fallback>
                <p:oleObj name="BMP 图像" r:id="rId1" imgW="2057400" imgH="12477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399" y="4077072"/>
                        <a:ext cx="3205730" cy="1944216"/>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947" y="260261"/>
            <a:ext cx="4572000" cy="4801314"/>
          </a:xfrm>
          <a:prstGeom prst="rect">
            <a:avLst/>
          </a:prstGeom>
        </p:spPr>
        <p:txBody>
          <a:bodyPr>
            <a:spAutoFit/>
          </a:bodyPr>
          <a:lstStyle/>
          <a:p>
            <a:r>
              <a:rPr lang="en-US" altLang="zh-CN" dirty="0"/>
              <a:t>void </a:t>
            </a:r>
            <a:r>
              <a:rPr lang="en-US" altLang="zh-CN" dirty="0" err="1"/>
              <a:t>mys</a:t>
            </a:r>
            <a:r>
              <a:rPr lang="en-US" altLang="zh-CN" dirty="0"/>
              <a:t>(char* &amp;s1, char* &amp;s2)</a:t>
            </a:r>
            <a:endParaRPr lang="zh-CN" altLang="zh-CN" dirty="0"/>
          </a:p>
          <a:p>
            <a:r>
              <a:rPr lang="pt-BR" altLang="zh-CN" dirty="0"/>
              <a:t>{</a:t>
            </a:r>
            <a:endParaRPr lang="zh-CN" altLang="zh-CN" dirty="0"/>
          </a:p>
          <a:p>
            <a:r>
              <a:rPr lang="pt-BR" altLang="zh-CN" dirty="0"/>
              <a:t>	int n = 0, m = 0;</a:t>
            </a:r>
            <a:endParaRPr lang="zh-CN" altLang="zh-CN" dirty="0"/>
          </a:p>
          <a:p>
            <a:r>
              <a:rPr lang="pt-BR" altLang="zh-CN" dirty="0"/>
              <a:t>	for (;*s1 &amp;&amp; *s2; s1++, s2++, n++)</a:t>
            </a:r>
            <a:endParaRPr lang="zh-CN" altLang="zh-CN" dirty="0"/>
          </a:p>
          <a:p>
            <a:r>
              <a:rPr lang="pt-BR" altLang="zh-CN" dirty="0"/>
              <a:t>	</a:t>
            </a:r>
            <a:r>
              <a:rPr lang="en-US" altLang="zh-CN" dirty="0"/>
              <a:t>{</a:t>
            </a:r>
            <a:endParaRPr lang="zh-CN" altLang="zh-CN" dirty="0"/>
          </a:p>
          <a:p>
            <a:r>
              <a:rPr lang="en-US" altLang="zh-CN" dirty="0"/>
              <a:t>		if(*s1 == *s2)</a:t>
            </a:r>
            <a:endParaRPr lang="zh-CN" altLang="zh-CN" dirty="0"/>
          </a:p>
          <a:p>
            <a:r>
              <a:rPr lang="en-US" altLang="zh-CN" dirty="0"/>
              <a:t>			++m;</a:t>
            </a:r>
            <a:endParaRPr lang="zh-CN" altLang="zh-CN" dirty="0"/>
          </a:p>
          <a:p>
            <a:r>
              <a:rPr lang="en-US" altLang="zh-CN" dirty="0"/>
              <a:t>		else{</a:t>
            </a:r>
            <a:endParaRPr lang="zh-CN" altLang="zh-CN" dirty="0"/>
          </a:p>
          <a:p>
            <a:r>
              <a:rPr lang="en-US" altLang="zh-CN" dirty="0"/>
              <a:t>			char t;</a:t>
            </a:r>
            <a:endParaRPr lang="zh-CN" altLang="zh-CN" dirty="0"/>
          </a:p>
          <a:p>
            <a:r>
              <a:rPr lang="en-US" altLang="zh-CN" dirty="0"/>
              <a:t>			t = *s1;</a:t>
            </a:r>
            <a:endParaRPr lang="zh-CN" altLang="zh-CN" dirty="0"/>
          </a:p>
          <a:p>
            <a:r>
              <a:rPr lang="en-US" altLang="zh-CN" dirty="0"/>
              <a:t>			*s1 = *s2;</a:t>
            </a:r>
            <a:endParaRPr lang="zh-CN" altLang="zh-CN" dirty="0"/>
          </a:p>
          <a:p>
            <a:r>
              <a:rPr lang="en-US" altLang="zh-CN" dirty="0"/>
              <a:t>			*s2 = t;</a:t>
            </a:r>
            <a:endParaRPr lang="zh-CN" altLang="zh-CN" dirty="0"/>
          </a:p>
          <a:p>
            <a:r>
              <a:rPr lang="en-US" altLang="zh-CN" dirty="0"/>
              <a:t>		}</a:t>
            </a:r>
            <a:endParaRPr lang="zh-CN" altLang="zh-CN" dirty="0"/>
          </a:p>
          <a:p>
            <a:r>
              <a:rPr lang="en-US" altLang="zh-CN" dirty="0"/>
              <a:t>	}</a:t>
            </a:r>
            <a:endParaRPr lang="zh-CN" altLang="zh-CN" dirty="0"/>
          </a:p>
          <a:p>
            <a:r>
              <a:rPr lang="en-US" altLang="zh-CN" dirty="0"/>
              <a:t>	</a:t>
            </a:r>
            <a:r>
              <a:rPr lang="en-US" altLang="zh-CN" dirty="0" err="1"/>
              <a:t>cout</a:t>
            </a:r>
            <a:r>
              <a:rPr lang="en-US" altLang="zh-CN" dirty="0"/>
              <a:t>&lt;&lt;n&lt;&lt;" "&lt;&lt;m&lt;&lt;</a:t>
            </a:r>
            <a:r>
              <a:rPr lang="en-US" altLang="zh-CN" dirty="0" err="1"/>
              <a:t>endl</a:t>
            </a:r>
            <a:r>
              <a:rPr lang="en-US" altLang="zh-CN" dirty="0"/>
              <a:t>;</a:t>
            </a:r>
            <a:endParaRPr lang="zh-CN" altLang="zh-CN" dirty="0"/>
          </a:p>
          <a:p>
            <a:r>
              <a:rPr lang="en-US" altLang="zh-CN" dirty="0"/>
              <a:t>	*s1? s2 = s1:s1 = s2;</a:t>
            </a:r>
            <a:endParaRPr lang="zh-CN" altLang="zh-CN" dirty="0"/>
          </a:p>
          <a:p>
            <a:r>
              <a:rPr lang="en-US" altLang="zh-CN" dirty="0"/>
              <a:t>}</a:t>
            </a:r>
            <a:endParaRPr lang="zh-CN" altLang="en-US" dirty="0"/>
          </a:p>
        </p:txBody>
      </p:sp>
      <p:sp>
        <p:nvSpPr>
          <p:cNvPr id="3" name="Rectangle 1"/>
          <p:cNvSpPr>
            <a:spLocks noChangeArrowheads="1"/>
          </p:cNvSpPr>
          <p:nvPr/>
        </p:nvSpPr>
        <p:spPr bwMode="auto">
          <a:xfrm>
            <a:off x="4716016" y="260648"/>
            <a:ext cx="36358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err="1"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int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main()</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char</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string1[]=</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"I like cake"</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char</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string2[]=</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"I love </a:t>
            </a:r>
            <a:r>
              <a:rPr kumimoji="0" lang="en-US" altLang="zh-CN" b="0" i="0" u="none" strike="noStrike" cap="none" normalizeH="0" baseline="0" dirty="0" err="1"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choclate</a:t>
            </a:r>
            <a:r>
              <a:rPr kumimoji="0" lang="en-US" altLang="zh-CN" b="0" i="0" u="none" strike="noStrike" cap="none" normalizeH="0" baseline="0" dirty="0" smtClean="0">
                <a:ln>
                  <a:noFill/>
                </a:ln>
                <a:solidFill>
                  <a:srgbClr val="A31515"/>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char</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*p1 = string1, *p2 = string2;</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mys</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(p1,p2);</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&lt;&lt;string1&lt;&lt;</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endl</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&lt;&lt;string2&lt;&lt;</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endl</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&lt;&lt;p1&lt;&lt;</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endl</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cout</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&lt;&lt;p2&lt;&lt;</a:t>
            </a:r>
            <a:r>
              <a:rPr kumimoji="0" lang="en-US" altLang="zh-CN" b="0" i="0" u="none" strike="noStrike" cap="none" normalizeH="0" baseline="0" dirty="0" err="1"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endl</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endPar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a:t>
            </a:r>
            <a:r>
              <a:rPr kumimoji="0" lang="en-US" altLang="zh-CN" b="0" i="0" u="none" strike="noStrike" cap="none" normalizeH="0" baseline="0" dirty="0" smtClean="0">
                <a:ln>
                  <a:noFill/>
                </a:ln>
                <a:solidFill>
                  <a:srgbClr val="0000FF"/>
                </a:solidFill>
                <a:effectLst/>
                <a:latin typeface="Times New Roman" panose="02020603050405020304" pitchFamily="18" charset="0"/>
                <a:ea typeface="新宋体" panose="02010609030101010101" pitchFamily="49" charset="-122"/>
                <a:cs typeface="Times New Roman" panose="02020603050405020304" pitchFamily="18" charset="0"/>
              </a:rPr>
              <a:t>return</a:t>
            </a: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 0;</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smtClean="0">
                <a:ln>
                  <a:noFill/>
                </a:ln>
                <a:solidFill>
                  <a:schemeClr val="tx1"/>
                </a:solidFill>
                <a:effectLst/>
                <a:latin typeface="Times New Roman" panose="02020603050405020304" pitchFamily="18" charset="0"/>
                <a:ea typeface="新宋体" panose="02010609030101010101" pitchFamily="49" charset="-122"/>
                <a:cs typeface="Times New Roman" panose="02020603050405020304" pitchFamily="18" charset="0"/>
              </a:rPr>
              <a:t>}</a:t>
            </a:r>
            <a:r>
              <a:rPr kumimoji="0" lang="en-US" altLang="zh-CN" sz="105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en-US" altLang="zh-CN" sz="3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4325114" y="5061575"/>
          <a:ext cx="3249916" cy="1647423"/>
        </p:xfrm>
        <a:graphic>
          <a:graphicData uri="http://schemas.openxmlformats.org/presentationml/2006/ole">
            <mc:AlternateContent xmlns:mc="http://schemas.openxmlformats.org/markup-compatibility/2006">
              <mc:Choice xmlns:v="urn:schemas-microsoft-com:vml" Requires="v">
                <p:oleObj spid="_x0000_s9241" name="BMP 图像" r:id="rId1" imgW="2066925" imgH="1047750" progId="Paint.Picture">
                  <p:embed/>
                </p:oleObj>
              </mc:Choice>
              <mc:Fallback>
                <p:oleObj name="BMP 图像" r:id="rId1" imgW="2066925" imgH="1047750"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114" y="5061575"/>
                        <a:ext cx="3249916" cy="1647423"/>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1840" y="2589808"/>
            <a:ext cx="1983235" cy="707886"/>
          </a:xfrm>
          <a:prstGeom prst="rect">
            <a:avLst/>
          </a:prstGeom>
          <a:noFill/>
        </p:spPr>
        <p:txBody>
          <a:bodyPr wrap="none" rtlCol="0">
            <a:spAutoFit/>
          </a:bodyPr>
          <a:lstStyle/>
          <a:p>
            <a:r>
              <a:rPr lang="zh-CN" altLang="en-US" sz="4000" dirty="0"/>
              <a:t>习题</a:t>
            </a:r>
            <a:r>
              <a:rPr lang="zh-CN" altLang="en-US" sz="4000" dirty="0" smtClean="0"/>
              <a:t>课</a:t>
            </a:r>
            <a:r>
              <a:rPr lang="en-US" altLang="zh-CN" sz="4000" dirty="0" smtClean="0"/>
              <a:t>4</a:t>
            </a:r>
            <a:endParaRPr lang="zh-CN" altLang="en-US" sz="4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58847"/>
            <a:ext cx="4572000" cy="6740307"/>
          </a:xfrm>
          <a:prstGeom prst="rect">
            <a:avLst/>
          </a:prstGeom>
        </p:spPr>
        <p:txBody>
          <a:bodyPr>
            <a:spAutoFit/>
          </a:bodyPr>
          <a:lstStyle/>
          <a:p>
            <a:r>
              <a:rPr lang="pt-BR" altLang="zh-CN" dirty="0"/>
              <a:t>#include &lt;iostream&gt;</a:t>
            </a:r>
            <a:endParaRPr lang="zh-CN" altLang="zh-CN" dirty="0"/>
          </a:p>
          <a:p>
            <a:r>
              <a:rPr lang="en-US" altLang="zh-CN" dirty="0"/>
              <a:t>#include&lt;</a:t>
            </a:r>
            <a:r>
              <a:rPr lang="en-US" altLang="zh-CN" dirty="0" err="1"/>
              <a:t>cmath</a:t>
            </a:r>
            <a:r>
              <a:rPr lang="en-US" altLang="zh-CN" dirty="0"/>
              <a:t>&gt;</a:t>
            </a:r>
            <a:endParaRPr lang="zh-CN" altLang="zh-CN" dirty="0"/>
          </a:p>
          <a:p>
            <a:r>
              <a:rPr lang="en-US" altLang="zh-CN" dirty="0" smtClean="0"/>
              <a:t>using namespace </a:t>
            </a:r>
            <a:r>
              <a:rPr lang="en-US" altLang="zh-CN" dirty="0" err="1"/>
              <a:t>std</a:t>
            </a:r>
            <a:r>
              <a:rPr lang="en-US" altLang="zh-CN" dirty="0"/>
              <a:t>;</a:t>
            </a:r>
            <a:endParaRPr lang="zh-CN" altLang="zh-CN" dirty="0"/>
          </a:p>
          <a:p>
            <a:r>
              <a:rPr lang="en-US" altLang="zh-CN" u="sng" dirty="0"/>
              <a:t>         (1)         </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double x; </a:t>
            </a:r>
            <a:endParaRPr lang="zh-CN" altLang="zh-CN" dirty="0"/>
          </a:p>
          <a:p>
            <a:r>
              <a:rPr lang="en-US" altLang="zh-CN" dirty="0"/>
              <a:t>	</a:t>
            </a:r>
            <a:r>
              <a:rPr lang="en-US" altLang="zh-CN" dirty="0" err="1"/>
              <a:t>cout</a:t>
            </a:r>
            <a:r>
              <a:rPr lang="en-US" altLang="zh-CN" dirty="0"/>
              <a:t> &lt;&lt; "please enter x:" &lt;&lt; </a:t>
            </a:r>
            <a:r>
              <a:rPr lang="en-US" altLang="zh-CN" dirty="0" err="1"/>
              <a:t>endl</a:t>
            </a:r>
            <a:r>
              <a:rPr lang="en-US" altLang="zh-CN" dirty="0"/>
              <a:t>;</a:t>
            </a:r>
            <a:endParaRPr lang="zh-CN" altLang="zh-CN" dirty="0"/>
          </a:p>
          <a:p>
            <a:r>
              <a:rPr lang="en-US" altLang="zh-CN" dirty="0"/>
              <a:t>    </a:t>
            </a:r>
            <a:r>
              <a:rPr lang="en-US" altLang="zh-CN" dirty="0" err="1"/>
              <a:t>cin</a:t>
            </a:r>
            <a:r>
              <a:rPr lang="en-US" altLang="zh-CN" dirty="0"/>
              <a:t>&gt;&gt;x;</a:t>
            </a:r>
            <a:endParaRPr lang="zh-CN" altLang="zh-CN" dirty="0"/>
          </a:p>
          <a:p>
            <a:r>
              <a:rPr lang="en-US" altLang="zh-CN" dirty="0" err="1"/>
              <a:t>cout</a:t>
            </a:r>
            <a:r>
              <a:rPr lang="en-US" altLang="zh-CN" dirty="0"/>
              <a:t>&lt;&lt;”e^”&lt;&lt;x&lt;&lt;”= “&lt;&lt;exponent(x)&lt;&lt;</a:t>
            </a:r>
            <a:r>
              <a:rPr lang="en-US" altLang="zh-CN" dirty="0" err="1"/>
              <a:t>endl</a:t>
            </a:r>
            <a:r>
              <a:rPr lang="en-US" altLang="zh-CN" dirty="0"/>
              <a:t>;</a:t>
            </a:r>
            <a:endParaRPr lang="zh-CN" altLang="zh-CN" dirty="0"/>
          </a:p>
          <a:p>
            <a:r>
              <a:rPr lang="en-US" altLang="zh-CN" dirty="0"/>
              <a:t>return 0;</a:t>
            </a:r>
            <a:endParaRPr lang="zh-CN" altLang="zh-CN" dirty="0"/>
          </a:p>
          <a:p>
            <a:r>
              <a:rPr lang="en-US" altLang="zh-CN" dirty="0"/>
              <a:t>}</a:t>
            </a:r>
            <a:endParaRPr lang="zh-CN" altLang="zh-CN" dirty="0"/>
          </a:p>
          <a:p>
            <a:r>
              <a:rPr lang="en-US" altLang="zh-CN" dirty="0"/>
              <a:t>double exponent(double x)</a:t>
            </a:r>
            <a:endParaRPr lang="zh-CN" altLang="zh-CN" dirty="0"/>
          </a:p>
          <a:p>
            <a:r>
              <a:rPr lang="en-US" altLang="zh-CN" dirty="0"/>
              <a:t>{ </a:t>
            </a:r>
            <a:endParaRPr lang="zh-CN" altLang="zh-CN" dirty="0"/>
          </a:p>
          <a:p>
            <a:r>
              <a:rPr lang="en-US" altLang="zh-CN" dirty="0"/>
              <a:t>	</a:t>
            </a:r>
            <a:r>
              <a:rPr lang="en-US" altLang="zh-CN" dirty="0" smtClean="0"/>
              <a:t>double </a:t>
            </a:r>
            <a:r>
              <a:rPr lang="en-US" altLang="zh-CN" u="sng" dirty="0" smtClean="0"/>
              <a:t>         </a:t>
            </a:r>
            <a:r>
              <a:rPr lang="en-US" altLang="zh-CN" u="sng" dirty="0"/>
              <a:t>(2)         </a:t>
            </a:r>
            <a:endParaRPr lang="zh-CN" altLang="zh-CN" dirty="0"/>
          </a:p>
          <a:p>
            <a:r>
              <a:rPr lang="en-US" altLang="zh-CN" dirty="0" smtClean="0"/>
              <a:t>	double </a:t>
            </a:r>
            <a:r>
              <a:rPr lang="en-US" altLang="zh-CN" dirty="0"/>
              <a:t>item=1;</a:t>
            </a:r>
            <a:endParaRPr lang="zh-CN" altLang="zh-CN" dirty="0"/>
          </a:p>
          <a:p>
            <a:r>
              <a:rPr lang="en-US" altLang="zh-CN" dirty="0" smtClean="0"/>
              <a:t>	</a:t>
            </a:r>
            <a:r>
              <a:rPr lang="en-US" altLang="zh-CN" dirty="0" err="1" smtClean="0"/>
              <a:t>int</a:t>
            </a:r>
            <a:r>
              <a:rPr lang="en-US" altLang="zh-CN" dirty="0" smtClean="0"/>
              <a:t> </a:t>
            </a:r>
            <a:r>
              <a:rPr lang="en-US" altLang="zh-CN" dirty="0"/>
              <a:t>counter =1;</a:t>
            </a:r>
            <a:endParaRPr lang="zh-CN" altLang="zh-CN" dirty="0"/>
          </a:p>
          <a:p>
            <a:r>
              <a:rPr lang="en-US" altLang="zh-CN" dirty="0"/>
              <a:t>do{</a:t>
            </a:r>
            <a:endParaRPr lang="zh-CN" altLang="zh-CN" dirty="0"/>
          </a:p>
          <a:p>
            <a:r>
              <a:rPr lang="en-US" altLang="zh-CN" dirty="0" smtClean="0"/>
              <a:t>	item</a:t>
            </a:r>
            <a:r>
              <a:rPr lang="en-US" altLang="zh-CN" dirty="0"/>
              <a:t>=</a:t>
            </a:r>
            <a:r>
              <a:rPr lang="en-US" altLang="zh-CN" u="sng" dirty="0"/>
              <a:t>         (3)         </a:t>
            </a:r>
            <a:endParaRPr lang="zh-CN" altLang="zh-CN" dirty="0"/>
          </a:p>
          <a:p>
            <a:r>
              <a:rPr lang="en-US" altLang="zh-CN" dirty="0" smtClean="0"/>
              <a:t>	result</a:t>
            </a:r>
            <a:r>
              <a:rPr lang="en-US" altLang="zh-CN" u="sng" dirty="0" smtClean="0"/>
              <a:t>         </a:t>
            </a:r>
            <a:r>
              <a:rPr lang="en-US" altLang="zh-CN" u="sng" dirty="0"/>
              <a:t>(4)         </a:t>
            </a:r>
            <a:endParaRPr lang="zh-CN" altLang="zh-CN" dirty="0"/>
          </a:p>
          <a:p>
            <a:r>
              <a:rPr lang="en-US" altLang="zh-CN" dirty="0" smtClean="0"/>
              <a:t>	counter</a:t>
            </a:r>
            <a:r>
              <a:rPr lang="en-US" altLang="zh-CN" dirty="0"/>
              <a:t>++;</a:t>
            </a:r>
            <a:endParaRPr lang="zh-CN" altLang="zh-CN" dirty="0"/>
          </a:p>
          <a:p>
            <a:r>
              <a:rPr lang="en-US" altLang="zh-CN" dirty="0"/>
              <a:t>}while</a:t>
            </a:r>
            <a:r>
              <a:rPr lang="en-US" altLang="zh-CN" u="sng" dirty="0"/>
              <a:t>         (5)         </a:t>
            </a:r>
            <a:r>
              <a:rPr lang="en-US" altLang="zh-CN" dirty="0"/>
              <a:t> </a:t>
            </a:r>
            <a:endParaRPr lang="zh-CN" altLang="zh-CN" dirty="0"/>
          </a:p>
          <a:p>
            <a:r>
              <a:rPr lang="en-US" altLang="zh-CN" dirty="0"/>
              <a:t>	return result;</a:t>
            </a:r>
            <a:endParaRPr lang="zh-CN" altLang="zh-CN" dirty="0"/>
          </a:p>
          <a:p>
            <a:r>
              <a:rPr lang="en-US" altLang="zh-CN" dirty="0"/>
              <a:t>}</a:t>
            </a:r>
            <a:endParaRPr lang="zh-CN" altLang="zh-CN" dirty="0"/>
          </a:p>
        </p:txBody>
      </p:sp>
      <p:sp>
        <p:nvSpPr>
          <p:cNvPr id="3" name="矩形 2"/>
          <p:cNvSpPr/>
          <p:nvPr/>
        </p:nvSpPr>
        <p:spPr>
          <a:xfrm>
            <a:off x="5148064" y="2348880"/>
            <a:ext cx="3168352" cy="1477328"/>
          </a:xfrm>
          <a:prstGeom prst="rect">
            <a:avLst/>
          </a:prstGeom>
        </p:spPr>
        <p:txBody>
          <a:bodyPr wrap="square">
            <a:spAutoFit/>
          </a:bodyPr>
          <a:lstStyle/>
          <a:p>
            <a:pPr marL="342900" lvl="0" indent="-342900">
              <a:buFont typeface="+mj-lt"/>
              <a:buAutoNum type="arabicPeriod"/>
            </a:pPr>
            <a:r>
              <a:rPr lang="en-US" altLang="zh-CN" dirty="0"/>
              <a:t>double exponent(double);</a:t>
            </a:r>
            <a:endParaRPr lang="zh-CN" altLang="zh-CN" dirty="0"/>
          </a:p>
          <a:p>
            <a:pPr marL="342900" lvl="0" indent="-342900">
              <a:buFont typeface="+mj-lt"/>
              <a:buAutoNum type="arabicPeriod"/>
            </a:pPr>
            <a:r>
              <a:rPr lang="en-US" altLang="zh-CN" dirty="0"/>
              <a:t>result=1;</a:t>
            </a:r>
            <a:endParaRPr lang="zh-CN" altLang="zh-CN" dirty="0"/>
          </a:p>
          <a:p>
            <a:pPr marL="342900" lvl="0" indent="-342900">
              <a:buFont typeface="+mj-lt"/>
              <a:buAutoNum type="arabicPeriod"/>
            </a:pPr>
            <a:r>
              <a:rPr lang="en-US" altLang="zh-CN" dirty="0"/>
              <a:t>item*x/counter;</a:t>
            </a:r>
            <a:endParaRPr lang="zh-CN" altLang="zh-CN" dirty="0"/>
          </a:p>
          <a:p>
            <a:pPr marL="342900" lvl="0" indent="-342900">
              <a:buFont typeface="+mj-lt"/>
              <a:buAutoNum type="arabicPeriod"/>
            </a:pPr>
            <a:r>
              <a:rPr lang="en-US" altLang="zh-CN" dirty="0"/>
              <a:t>+=item;</a:t>
            </a:r>
            <a:endParaRPr lang="zh-CN" altLang="zh-CN" dirty="0"/>
          </a:p>
          <a:p>
            <a:pPr marL="342900" lvl="0" indent="-342900">
              <a:buFont typeface="+mj-lt"/>
              <a:buAutoNum type="arabicPeriod"/>
            </a:pPr>
            <a:r>
              <a:rPr lang="en-US" altLang="zh-CN" dirty="0"/>
              <a:t>(abs(item))&gt;=1e-9);</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4572000" cy="6463308"/>
          </a:xfrm>
          <a:prstGeom prst="rect">
            <a:avLst/>
          </a:prstGeom>
        </p:spPr>
        <p:txBody>
          <a:bodyPr>
            <a:spAutoFit/>
          </a:bodyPr>
          <a:lstStyle/>
          <a:p>
            <a:r>
              <a:rPr lang="en-US" altLang="zh-CN" dirty="0"/>
              <a:t>#include &lt;</a:t>
            </a:r>
            <a:r>
              <a:rPr lang="en-US" altLang="zh-CN" dirty="0" err="1"/>
              <a:t>iostream</a:t>
            </a:r>
            <a:r>
              <a:rPr lang="en-US" altLang="zh-CN" dirty="0"/>
              <a:t>&gt;</a:t>
            </a:r>
            <a:endParaRPr lang="zh-CN" altLang="zh-CN" dirty="0"/>
          </a:p>
          <a:p>
            <a:r>
              <a:rPr lang="en-US" altLang="zh-CN" dirty="0"/>
              <a:t>using namespace </a:t>
            </a:r>
            <a:r>
              <a:rPr lang="en-US" altLang="zh-CN" dirty="0" err="1"/>
              <a:t>std</a:t>
            </a:r>
            <a:r>
              <a:rPr lang="en-US" altLang="zh-CN" dirty="0" smtClean="0"/>
              <a:t>;</a:t>
            </a:r>
            <a:r>
              <a:rPr lang="en-US" altLang="zh-CN" dirty="0"/>
              <a:t> </a:t>
            </a:r>
            <a:endParaRPr lang="zh-CN" altLang="zh-CN" dirty="0"/>
          </a:p>
          <a:p>
            <a:r>
              <a:rPr lang="en-US" altLang="zh-CN" dirty="0"/>
              <a:t>void function(</a:t>
            </a:r>
            <a:r>
              <a:rPr lang="en-US" altLang="zh-CN" dirty="0" err="1"/>
              <a:t>int</a:t>
            </a:r>
            <a:r>
              <a:rPr lang="en-US" altLang="zh-CN" dirty="0"/>
              <a:t> number, </a:t>
            </a:r>
            <a:r>
              <a:rPr lang="en-US" altLang="zh-CN" u="sng" dirty="0"/>
              <a:t>         (1)    </a:t>
            </a:r>
            <a:r>
              <a:rPr lang="en-US" altLang="zh-CN" dirty="0"/>
              <a:t>)</a:t>
            </a:r>
            <a:endParaRPr lang="zh-CN" altLang="zh-CN" dirty="0"/>
          </a:p>
          <a:p>
            <a:r>
              <a:rPr lang="en-US" altLang="zh-CN" dirty="0"/>
              <a:t>{</a:t>
            </a:r>
            <a:endParaRPr lang="zh-CN" altLang="zh-CN" dirty="0"/>
          </a:p>
          <a:p>
            <a:r>
              <a:rPr lang="en-US" altLang="zh-CN" dirty="0"/>
              <a:t>	</a:t>
            </a:r>
            <a:r>
              <a:rPr lang="en-US" altLang="zh-CN" dirty="0" err="1"/>
              <a:t>int</a:t>
            </a:r>
            <a:r>
              <a:rPr lang="en-US" altLang="zh-CN" dirty="0"/>
              <a:t> factor = </a:t>
            </a:r>
            <a:r>
              <a:rPr lang="en-US" altLang="zh-CN" u="sng" dirty="0"/>
              <a:t>          (2)          </a:t>
            </a:r>
            <a:r>
              <a:rPr lang="en-US" altLang="zh-CN" dirty="0"/>
              <a:t>;</a:t>
            </a:r>
            <a:endParaRPr lang="zh-CN" altLang="zh-CN" dirty="0"/>
          </a:p>
          <a:p>
            <a:r>
              <a:rPr lang="en-US" altLang="zh-CN" dirty="0"/>
              <a:t>	if (</a:t>
            </a:r>
            <a:r>
              <a:rPr lang="en-US" altLang="zh-CN" u="sng" dirty="0"/>
              <a:t>          (3)         </a:t>
            </a:r>
            <a:r>
              <a:rPr lang="en-US" altLang="zh-CN" dirty="0"/>
              <a:t>)</a:t>
            </a:r>
            <a:endParaRPr lang="zh-CN" altLang="zh-CN" dirty="0"/>
          </a:p>
          <a:p>
            <a:r>
              <a:rPr lang="en-US" altLang="zh-CN" dirty="0"/>
              <a:t>		return;</a:t>
            </a:r>
            <a:endParaRPr lang="zh-CN" altLang="zh-CN" dirty="0"/>
          </a:p>
          <a:p>
            <a:r>
              <a:rPr lang="en-US" altLang="zh-CN" dirty="0"/>
              <a:t>	while (number % factor != 0)</a:t>
            </a:r>
            <a:endParaRPr lang="zh-CN" altLang="zh-CN" dirty="0"/>
          </a:p>
          <a:p>
            <a:r>
              <a:rPr lang="en-US" altLang="zh-CN" dirty="0"/>
              <a:t>		</a:t>
            </a:r>
            <a:r>
              <a:rPr lang="en-US" altLang="zh-CN" u="sng" dirty="0"/>
              <a:t>          (4)        </a:t>
            </a:r>
            <a:r>
              <a:rPr lang="en-US" altLang="zh-CN" dirty="0"/>
              <a:t>;</a:t>
            </a:r>
            <a:endParaRPr lang="zh-CN" altLang="zh-CN" dirty="0"/>
          </a:p>
          <a:p>
            <a:r>
              <a:rPr lang="en-US" altLang="zh-CN" dirty="0"/>
              <a:t>	</a:t>
            </a:r>
            <a:r>
              <a:rPr lang="en-US" altLang="zh-CN" dirty="0" smtClean="0"/>
              <a:t>if </a:t>
            </a:r>
            <a:r>
              <a:rPr lang="en-US" altLang="zh-CN" dirty="0"/>
              <a:t>(</a:t>
            </a:r>
            <a:r>
              <a:rPr lang="en-US" altLang="zh-CN" dirty="0" err="1"/>
              <a:t>isFirst</a:t>
            </a:r>
            <a:r>
              <a:rPr lang="en-US" altLang="zh-CN" dirty="0"/>
              <a:t>)</a:t>
            </a:r>
            <a:endParaRPr lang="zh-CN" altLang="zh-CN" dirty="0"/>
          </a:p>
          <a:p>
            <a:r>
              <a:rPr lang="en-US" altLang="zh-CN" dirty="0"/>
              <a:t>	</a:t>
            </a:r>
            <a:r>
              <a:rPr lang="en-US" altLang="zh-CN" dirty="0" smtClean="0"/>
              <a:t>    </a:t>
            </a:r>
            <a:r>
              <a:rPr lang="en-US" altLang="zh-CN" dirty="0" err="1" smtClean="0"/>
              <a:t>cout</a:t>
            </a:r>
            <a:r>
              <a:rPr lang="en-US" altLang="zh-CN" dirty="0" smtClean="0"/>
              <a:t> </a:t>
            </a:r>
            <a:r>
              <a:rPr lang="en-US" altLang="zh-CN" dirty="0"/>
              <a:t>&lt;&lt; number &lt;&lt; " = " &lt;&lt; factor;</a:t>
            </a:r>
            <a:endParaRPr lang="zh-CN" altLang="zh-CN" dirty="0"/>
          </a:p>
          <a:p>
            <a:r>
              <a:rPr lang="en-US" altLang="zh-CN" dirty="0"/>
              <a:t>	else</a:t>
            </a:r>
            <a:endParaRPr lang="zh-CN" altLang="zh-CN" dirty="0"/>
          </a:p>
          <a:p>
            <a:r>
              <a:rPr lang="en-US" altLang="zh-CN" dirty="0"/>
              <a:t>		</a:t>
            </a:r>
            <a:r>
              <a:rPr lang="en-US" altLang="zh-CN" dirty="0" err="1"/>
              <a:t>cout</a:t>
            </a:r>
            <a:r>
              <a:rPr lang="en-US" altLang="zh-CN" dirty="0"/>
              <a:t> &lt;&lt; "*" &lt;&lt; factor;</a:t>
            </a:r>
            <a:endParaRPr lang="zh-CN" altLang="zh-CN" dirty="0"/>
          </a:p>
          <a:p>
            <a:r>
              <a:rPr lang="en-US" altLang="zh-CN" dirty="0"/>
              <a:t>	</a:t>
            </a:r>
            <a:endParaRPr lang="zh-CN" altLang="zh-CN" dirty="0"/>
          </a:p>
          <a:p>
            <a:r>
              <a:rPr lang="en-US" altLang="zh-CN" dirty="0"/>
              <a:t>	function(</a:t>
            </a:r>
            <a:r>
              <a:rPr lang="en-US" altLang="zh-CN" u="sng" dirty="0"/>
              <a:t>        (5)       </a:t>
            </a:r>
            <a:r>
              <a:rPr lang="en-US" altLang="zh-CN" dirty="0"/>
              <a:t>, false);</a:t>
            </a:r>
            <a:endParaRPr lang="zh-CN" altLang="zh-CN" dirty="0"/>
          </a:p>
          <a:p>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function(12);</a:t>
            </a:r>
            <a:endParaRPr lang="zh-CN" altLang="zh-CN" dirty="0"/>
          </a:p>
          <a:p>
            <a:r>
              <a:rPr lang="en-US" altLang="zh-CN" dirty="0"/>
              <a:t>	</a:t>
            </a:r>
            <a:r>
              <a:rPr lang="en-US" altLang="zh-CN" dirty="0" smtClean="0"/>
              <a:t>return </a:t>
            </a:r>
            <a:r>
              <a:rPr lang="en-US" altLang="zh-CN" dirty="0"/>
              <a:t>0;</a:t>
            </a:r>
            <a:endParaRPr lang="zh-CN" altLang="zh-CN" dirty="0"/>
          </a:p>
          <a:p>
            <a:r>
              <a:rPr lang="en-US" altLang="zh-CN" dirty="0"/>
              <a:t>}</a:t>
            </a:r>
            <a:endParaRPr lang="zh-CN" altLang="zh-CN" dirty="0"/>
          </a:p>
          <a:p>
            <a:r>
              <a:rPr lang="en-US" altLang="zh-CN" dirty="0"/>
              <a:t> </a:t>
            </a:r>
            <a:endParaRPr lang="zh-CN" altLang="zh-CN" dirty="0"/>
          </a:p>
          <a:p>
            <a:r>
              <a:rPr lang="en-US" altLang="zh-CN" dirty="0"/>
              <a:t>Output: 12 = 2 * 2 * 3</a:t>
            </a:r>
            <a:endParaRPr lang="zh-CN" altLang="zh-CN" dirty="0"/>
          </a:p>
        </p:txBody>
      </p:sp>
      <p:sp>
        <p:nvSpPr>
          <p:cNvPr id="3" name="矩形 2"/>
          <p:cNvSpPr/>
          <p:nvPr/>
        </p:nvSpPr>
        <p:spPr>
          <a:xfrm>
            <a:off x="5796136" y="1628800"/>
            <a:ext cx="2808312" cy="1477328"/>
          </a:xfrm>
          <a:prstGeom prst="rect">
            <a:avLst/>
          </a:prstGeom>
        </p:spPr>
        <p:txBody>
          <a:bodyPr wrap="square">
            <a:spAutoFit/>
          </a:bodyPr>
          <a:lstStyle/>
          <a:p>
            <a:pPr marL="342900" lvl="0" indent="-342900">
              <a:buFont typeface="+mj-lt"/>
              <a:buAutoNum type="arabicPeriod"/>
            </a:pPr>
            <a:r>
              <a:rPr lang="en-US" altLang="zh-CN" dirty="0" err="1"/>
              <a:t>bool</a:t>
            </a:r>
            <a:r>
              <a:rPr lang="en-US" altLang="zh-CN" dirty="0"/>
              <a:t> </a:t>
            </a:r>
            <a:r>
              <a:rPr lang="en-US" altLang="zh-CN" dirty="0" err="1"/>
              <a:t>isFirst</a:t>
            </a:r>
            <a:r>
              <a:rPr lang="en-US" altLang="zh-CN" dirty="0"/>
              <a:t> = true </a:t>
            </a:r>
            <a:endParaRPr lang="zh-CN" altLang="zh-CN" dirty="0"/>
          </a:p>
          <a:p>
            <a:pPr marL="342900" lvl="0" indent="-342900">
              <a:buFont typeface="+mj-lt"/>
              <a:buAutoNum type="arabicPeriod"/>
            </a:pPr>
            <a:r>
              <a:rPr lang="en-US" altLang="zh-CN" dirty="0"/>
              <a:t>2   </a:t>
            </a:r>
            <a:endParaRPr lang="zh-CN" altLang="zh-CN" dirty="0"/>
          </a:p>
          <a:p>
            <a:pPr marL="342900" lvl="0" indent="-342900">
              <a:buFont typeface="+mj-lt"/>
              <a:buAutoNum type="arabicPeriod"/>
            </a:pPr>
            <a:r>
              <a:rPr lang="en-US" altLang="zh-CN" dirty="0"/>
              <a:t>number == 1  </a:t>
            </a:r>
            <a:endParaRPr lang="zh-CN" altLang="zh-CN" dirty="0"/>
          </a:p>
          <a:p>
            <a:pPr marL="342900" lvl="0" indent="-342900">
              <a:buFont typeface="+mj-lt"/>
              <a:buAutoNum type="arabicPeriod"/>
            </a:pPr>
            <a:r>
              <a:rPr lang="en-US" altLang="zh-CN" dirty="0"/>
              <a:t>factor = factor + 1</a:t>
            </a:r>
            <a:endParaRPr lang="zh-CN" altLang="zh-CN" dirty="0"/>
          </a:p>
          <a:p>
            <a:pPr marL="342900" lvl="0" indent="-342900">
              <a:buFont typeface="+mj-lt"/>
              <a:buAutoNum type="arabicPeriod"/>
            </a:pPr>
            <a:r>
              <a:rPr lang="en-US" altLang="zh-CN" dirty="0"/>
              <a:t>number / factor</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423" y="692696"/>
            <a:ext cx="7110536" cy="3754874"/>
          </a:xfrm>
          <a:prstGeom prst="rect">
            <a:avLst/>
          </a:prstGeom>
        </p:spPr>
        <p:txBody>
          <a:bodyPr wrap="square">
            <a:spAutoFit/>
          </a:bodyPr>
          <a:lstStyle/>
          <a:p>
            <a:r>
              <a:rPr lang="en-US" altLang="zh-CN" sz="2000" b="1" dirty="0"/>
              <a:t>1</a:t>
            </a:r>
            <a:r>
              <a:rPr lang="zh-CN" altLang="zh-CN" sz="2000" b="1" dirty="0"/>
              <a:t>．</a:t>
            </a:r>
            <a:r>
              <a:rPr lang="en-US" altLang="zh-CN" sz="2000" b="1" dirty="0"/>
              <a:t>(10 scores) When x &gt; 1, the definition of </a:t>
            </a:r>
            <a:r>
              <a:rPr lang="en-US" altLang="zh-CN" sz="2000" b="1" dirty="0" err="1"/>
              <a:t>Hermite</a:t>
            </a:r>
            <a:r>
              <a:rPr lang="en-US" altLang="zh-CN" sz="2000" b="1" dirty="0"/>
              <a:t> polynomials is </a:t>
            </a:r>
            <a:endParaRPr lang="zh-CN" altLang="zh-CN" sz="2000" dirty="0"/>
          </a:p>
          <a:p>
            <a:r>
              <a:rPr lang="pt-BR" altLang="zh-CN" sz="2000" dirty="0"/>
              <a:t>H</a:t>
            </a:r>
            <a:r>
              <a:rPr lang="pt-BR" altLang="zh-CN" sz="2000" baseline="-25000" dirty="0"/>
              <a:t>0</a:t>
            </a:r>
            <a:r>
              <a:rPr lang="pt-BR" altLang="zh-CN" sz="2000" dirty="0"/>
              <a:t>(x) = 1</a:t>
            </a:r>
            <a:endParaRPr lang="zh-CN" altLang="zh-CN" sz="2000" dirty="0"/>
          </a:p>
          <a:p>
            <a:r>
              <a:rPr lang="pt-BR" altLang="zh-CN" sz="2000" dirty="0"/>
              <a:t>H</a:t>
            </a:r>
            <a:r>
              <a:rPr lang="pt-BR" altLang="zh-CN" sz="2000" baseline="-25000" dirty="0"/>
              <a:t>1</a:t>
            </a:r>
            <a:r>
              <a:rPr lang="pt-BR" altLang="zh-CN" sz="2000" dirty="0"/>
              <a:t>(x) = 2x</a:t>
            </a:r>
            <a:endParaRPr lang="zh-CN" altLang="zh-CN" sz="2000" dirty="0"/>
          </a:p>
          <a:p>
            <a:r>
              <a:rPr lang="pt-BR" altLang="zh-CN" sz="2000" dirty="0"/>
              <a:t>H</a:t>
            </a:r>
            <a:r>
              <a:rPr lang="pt-BR" altLang="zh-CN" sz="2000" baseline="-25000" dirty="0"/>
              <a:t>n</a:t>
            </a:r>
            <a:r>
              <a:rPr lang="pt-BR" altLang="zh-CN" sz="2000" dirty="0"/>
              <a:t>(x) = 2x</a:t>
            </a:r>
            <a:r>
              <a:rPr lang="zh-CN" altLang="zh-CN" sz="2000" dirty="0"/>
              <a:t>·</a:t>
            </a:r>
            <a:r>
              <a:rPr lang="pt-BR" altLang="zh-CN" sz="2000" dirty="0"/>
              <a:t>H</a:t>
            </a:r>
            <a:r>
              <a:rPr lang="pt-BR" altLang="zh-CN" sz="2000" baseline="-25000" dirty="0"/>
              <a:t>n-1</a:t>
            </a:r>
            <a:r>
              <a:rPr lang="pt-BR" altLang="zh-CN" sz="2000" dirty="0"/>
              <a:t>(x)  - 2(n-1) </a:t>
            </a:r>
            <a:r>
              <a:rPr lang="zh-CN" altLang="zh-CN" sz="2000" dirty="0"/>
              <a:t>·</a:t>
            </a:r>
            <a:r>
              <a:rPr lang="pt-BR" altLang="zh-CN" sz="2000" dirty="0"/>
              <a:t>H</a:t>
            </a:r>
            <a:r>
              <a:rPr lang="pt-BR" altLang="zh-CN" sz="2000" baseline="-25000" dirty="0"/>
              <a:t>n-2</a:t>
            </a:r>
            <a:r>
              <a:rPr lang="pt-BR" altLang="zh-CN" sz="2000" dirty="0"/>
              <a:t>(x) .</a:t>
            </a:r>
            <a:endParaRPr lang="zh-CN" altLang="zh-CN" sz="2000" dirty="0"/>
          </a:p>
          <a:p>
            <a:r>
              <a:rPr lang="en-US" altLang="zh-CN" sz="2000" dirty="0"/>
              <a:t>Write</a:t>
            </a:r>
            <a:r>
              <a:rPr lang="en-US" altLang="zh-CN" sz="2000" b="1" dirty="0"/>
              <a:t> a non-recursive function and a recursive function respectively</a:t>
            </a:r>
            <a:r>
              <a:rPr lang="en-US" altLang="zh-CN" sz="2000" dirty="0"/>
              <a:t> that compute the value of the first </a:t>
            </a:r>
            <a:r>
              <a:rPr lang="en-US" altLang="zh-CN" sz="2000" b="1" dirty="0"/>
              <a:t>n</a:t>
            </a:r>
            <a:r>
              <a:rPr lang="en-US" altLang="zh-CN" sz="2000" dirty="0"/>
              <a:t> </a:t>
            </a:r>
            <a:r>
              <a:rPr lang="en-US" altLang="zh-CN" sz="2000" dirty="0" err="1"/>
              <a:t>Hermite</a:t>
            </a:r>
            <a:r>
              <a:rPr lang="en-US" altLang="zh-CN" sz="2000" dirty="0"/>
              <a:t> polynomials starting from H</a:t>
            </a:r>
            <a:r>
              <a:rPr lang="en-US" altLang="zh-CN" sz="2000" baseline="-25000" dirty="0"/>
              <a:t>0</a:t>
            </a:r>
            <a:r>
              <a:rPr lang="en-US" altLang="zh-CN" sz="2000" dirty="0"/>
              <a:t>(x). </a:t>
            </a:r>
            <a:r>
              <a:rPr lang="en-US" altLang="zh-CN" sz="2000" b="1" dirty="0"/>
              <a:t>n</a:t>
            </a:r>
            <a:r>
              <a:rPr lang="en-US" altLang="zh-CN" sz="2000" dirty="0"/>
              <a:t> and </a:t>
            </a:r>
            <a:r>
              <a:rPr lang="en-US" altLang="zh-CN" sz="2000" b="1" dirty="0"/>
              <a:t>x</a:t>
            </a:r>
            <a:r>
              <a:rPr lang="en-US" altLang="zh-CN" sz="2000" dirty="0"/>
              <a:t> will be given by user from keyboard. </a:t>
            </a:r>
            <a:endParaRPr lang="zh-CN" altLang="zh-CN" sz="2000" dirty="0"/>
          </a:p>
          <a:p>
            <a:r>
              <a:rPr lang="en-US" altLang="zh-CN" sz="2000" u="sng" dirty="0"/>
              <a:t>Note: The main function is not necessary! </a:t>
            </a:r>
            <a:endParaRPr lang="en-US" altLang="zh-CN" sz="2000" u="sng" dirty="0" smtClean="0"/>
          </a:p>
          <a:p>
            <a:endParaRPr lang="en-US" altLang="zh-CN" sz="2000" u="sng" dirty="0"/>
          </a:p>
          <a:p>
            <a:endParaRPr lang="zh-CN" altLang="zh-CN"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443841"/>
            <a:ext cx="7488832" cy="3170099"/>
          </a:xfrm>
          <a:prstGeom prst="rect">
            <a:avLst/>
          </a:prstGeom>
        </p:spPr>
        <p:txBody>
          <a:bodyPr wrap="square">
            <a:spAutoFit/>
          </a:bodyPr>
          <a:lstStyle/>
          <a:p>
            <a:r>
              <a:rPr lang="en-US" altLang="zh-CN" sz="2000" b="1" dirty="0"/>
              <a:t>2</a:t>
            </a:r>
            <a:r>
              <a:rPr lang="zh-CN" altLang="zh-CN" sz="2000" b="1" dirty="0"/>
              <a:t>．</a:t>
            </a:r>
            <a:r>
              <a:rPr lang="en-US" altLang="zh-CN" sz="2000" b="1" dirty="0"/>
              <a:t>(10 scores) Write a function </a:t>
            </a:r>
            <a:r>
              <a:rPr lang="en-US" altLang="zh-CN" sz="2000" dirty="0"/>
              <a:t>to insert a string </a:t>
            </a:r>
            <a:r>
              <a:rPr lang="en-US" altLang="zh-CN" sz="2000" b="1" dirty="0"/>
              <a:t>str1</a:t>
            </a:r>
            <a:r>
              <a:rPr lang="en-US" altLang="zh-CN" sz="2000" dirty="0"/>
              <a:t> into another string </a:t>
            </a:r>
            <a:r>
              <a:rPr lang="en-US" altLang="zh-CN" sz="2000" b="1" dirty="0"/>
              <a:t>str2</a:t>
            </a:r>
            <a:r>
              <a:rPr lang="en-US" altLang="zh-CN" sz="2000" dirty="0"/>
              <a:t>. An integer parameter </a:t>
            </a:r>
            <a:r>
              <a:rPr lang="en-US" altLang="zh-CN" sz="2000" b="1" dirty="0" err="1"/>
              <a:t>pos</a:t>
            </a:r>
            <a:r>
              <a:rPr lang="en-US" altLang="zh-CN" sz="2000" dirty="0"/>
              <a:t> will be given to indicate that </a:t>
            </a:r>
            <a:r>
              <a:rPr lang="en-US" altLang="zh-CN" sz="2000" b="1" dirty="0"/>
              <a:t>str2</a:t>
            </a:r>
            <a:r>
              <a:rPr lang="en-US" altLang="zh-CN" sz="2000" dirty="0"/>
              <a:t> will be inserted after the first </a:t>
            </a:r>
            <a:r>
              <a:rPr lang="en-US" altLang="zh-CN" sz="2000" b="1" dirty="0" err="1"/>
              <a:t>pos</a:t>
            </a:r>
            <a:r>
              <a:rPr lang="en-US" altLang="zh-CN" sz="2000" dirty="0"/>
              <a:t> characters in the </a:t>
            </a:r>
            <a:r>
              <a:rPr lang="en-US" altLang="zh-CN" sz="2000" b="1" dirty="0"/>
              <a:t>str1</a:t>
            </a:r>
            <a:r>
              <a:rPr lang="en-US" altLang="zh-CN" sz="2000" dirty="0"/>
              <a:t>. If </a:t>
            </a:r>
            <a:r>
              <a:rPr lang="en-US" altLang="zh-CN" sz="2000" b="1" dirty="0" err="1"/>
              <a:t>pos</a:t>
            </a:r>
            <a:r>
              <a:rPr lang="en-US" altLang="zh-CN" sz="2000" dirty="0"/>
              <a:t> is larger than the length of </a:t>
            </a:r>
            <a:r>
              <a:rPr lang="en-US" altLang="zh-CN" sz="2000" b="1" dirty="0"/>
              <a:t>str2</a:t>
            </a:r>
            <a:r>
              <a:rPr lang="en-US" altLang="zh-CN" sz="2000" dirty="0"/>
              <a:t>, insert </a:t>
            </a:r>
            <a:r>
              <a:rPr lang="en-US" altLang="zh-CN" sz="2000" b="1" dirty="0"/>
              <a:t>str1</a:t>
            </a:r>
            <a:r>
              <a:rPr lang="en-US" altLang="zh-CN" sz="2000" dirty="0"/>
              <a:t> at the end of </a:t>
            </a:r>
            <a:r>
              <a:rPr lang="en-US" altLang="zh-CN" sz="2000" b="1" dirty="0"/>
              <a:t>str2</a:t>
            </a:r>
            <a:r>
              <a:rPr lang="en-US" altLang="zh-CN" sz="2000" dirty="0"/>
              <a:t>. For example, </a:t>
            </a:r>
            <a:r>
              <a:rPr lang="en-US" altLang="zh-CN" sz="2000" b="1" dirty="0"/>
              <a:t>str1</a:t>
            </a:r>
            <a:r>
              <a:rPr lang="en-US" altLang="zh-CN" sz="2000" dirty="0"/>
              <a:t> = “-</a:t>
            </a:r>
            <a:r>
              <a:rPr lang="en-US" altLang="zh-CN" sz="2000" dirty="0" err="1"/>
              <a:t>abc</a:t>
            </a:r>
            <a:r>
              <a:rPr lang="en-US" altLang="zh-CN" sz="2000" dirty="0"/>
              <a:t>-”, </a:t>
            </a:r>
            <a:r>
              <a:rPr lang="en-US" altLang="zh-CN" sz="2000" b="1" dirty="0"/>
              <a:t>str2</a:t>
            </a:r>
            <a:r>
              <a:rPr lang="en-US" altLang="zh-CN" sz="2000" dirty="0"/>
              <a:t> = “12345678”. If </a:t>
            </a:r>
            <a:r>
              <a:rPr lang="en-US" altLang="zh-CN" sz="2000" b="1" dirty="0" err="1"/>
              <a:t>pos</a:t>
            </a:r>
            <a:r>
              <a:rPr lang="en-US" altLang="zh-CN" sz="2000" dirty="0"/>
              <a:t> = 2, the </a:t>
            </a:r>
            <a:r>
              <a:rPr lang="en-US" altLang="zh-CN" sz="2000" b="1" dirty="0"/>
              <a:t>str1</a:t>
            </a:r>
            <a:r>
              <a:rPr lang="en-US" altLang="zh-CN" sz="2000" dirty="0"/>
              <a:t> will be “12-abc-345678”; if </a:t>
            </a:r>
            <a:r>
              <a:rPr lang="en-US" altLang="zh-CN" sz="2000" b="1" dirty="0" err="1"/>
              <a:t>pos</a:t>
            </a:r>
            <a:r>
              <a:rPr lang="en-US" altLang="zh-CN" sz="2000" dirty="0"/>
              <a:t> = 10, the </a:t>
            </a:r>
            <a:r>
              <a:rPr lang="en-US" altLang="zh-CN" sz="2000" b="1" dirty="0"/>
              <a:t>str1</a:t>
            </a:r>
            <a:r>
              <a:rPr lang="en-US" altLang="zh-CN" sz="2000" dirty="0"/>
              <a:t> will be “12345678-abc-”.</a:t>
            </a:r>
            <a:endParaRPr lang="zh-CN" altLang="zh-CN" sz="2000" dirty="0"/>
          </a:p>
          <a:p>
            <a:r>
              <a:rPr lang="en-US" altLang="zh-CN" sz="2000" u="sng" dirty="0"/>
              <a:t>Note: </a:t>
            </a:r>
            <a:endParaRPr lang="zh-CN" altLang="zh-CN" sz="2000" dirty="0"/>
          </a:p>
          <a:p>
            <a:r>
              <a:rPr lang="en-US" altLang="zh-CN" sz="2000" u="sng" dirty="0"/>
              <a:t>The main function is not necessary! </a:t>
            </a:r>
            <a:endParaRPr lang="zh-CN" altLang="zh-CN" sz="2000" dirty="0"/>
          </a:p>
          <a:p>
            <a:r>
              <a:rPr lang="en-US" altLang="zh-CN" sz="2000" u="sng" dirty="0"/>
              <a:t>Suppose str2 has enough length. </a:t>
            </a:r>
            <a:endParaRPr lang="zh-CN" altLang="zh-CN" sz="2000" dirty="0"/>
          </a:p>
          <a:p>
            <a:r>
              <a:rPr lang="en-US" altLang="zh-CN" sz="2000" u="sng" dirty="0"/>
              <a:t>Class string of library &lt;string&gt; should </a:t>
            </a:r>
            <a:r>
              <a:rPr lang="en-US" altLang="zh-CN" sz="2000" b="1" u="sng" dirty="0"/>
              <a:t>not</a:t>
            </a:r>
            <a:r>
              <a:rPr lang="en-US" altLang="zh-CN" sz="2000" u="sng" dirty="0"/>
              <a:t> be used!</a:t>
            </a:r>
            <a:endParaRPr lang="zh-CN" altLang="zh-CN"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5133" y="620688"/>
            <a:ext cx="7992888" cy="1323439"/>
          </a:xfrm>
          <a:prstGeom prst="rect">
            <a:avLst/>
          </a:prstGeom>
        </p:spPr>
        <p:txBody>
          <a:bodyPr wrap="square">
            <a:spAutoFit/>
          </a:bodyPr>
          <a:lstStyle/>
          <a:p>
            <a:r>
              <a:rPr lang="zh-CN" altLang="en-US" sz="2000" dirty="0" smtClean="0"/>
              <a:t>上机：</a:t>
            </a:r>
            <a:endParaRPr lang="en-US" altLang="zh-CN" sz="2000" dirty="0" smtClean="0"/>
          </a:p>
          <a:p>
            <a:r>
              <a:rPr lang="en-US" altLang="zh-CN" sz="2000" dirty="0" smtClean="0"/>
              <a:t>1</a:t>
            </a:r>
            <a:r>
              <a:rPr lang="zh-CN" altLang="zh-CN" sz="2000" dirty="0"/>
              <a:t>．</a:t>
            </a:r>
            <a:r>
              <a:rPr lang="en-US" altLang="zh-CN" sz="2000" dirty="0"/>
              <a:t>(10 scores)</a:t>
            </a:r>
            <a:endParaRPr lang="zh-CN" altLang="zh-CN" sz="2000" dirty="0"/>
          </a:p>
          <a:p>
            <a:r>
              <a:rPr lang="en-US" altLang="zh-CN" sz="2000" dirty="0"/>
              <a:t>Write a program to generate 10 random numbers between 60 and 99 and sort these numbers in descending order. </a:t>
            </a: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304800"/>
            <a:ext cx="8229600" cy="5821363"/>
          </a:xfrm>
        </p:spPr>
        <p:txBody>
          <a:bodyPr>
            <a:normAutofit lnSpcReduction="10000"/>
          </a:bodyPr>
          <a:lstStyle/>
          <a:p>
            <a:pPr eaLnBrk="1" hangingPunct="1">
              <a:lnSpc>
                <a:spcPct val="90000"/>
              </a:lnSpc>
              <a:buFontTx/>
              <a:buNone/>
            </a:pPr>
            <a:r>
              <a:rPr lang="en-US" altLang="zh-CN" dirty="0" smtClean="0"/>
              <a:t>char c;</a:t>
            </a:r>
            <a:endParaRPr lang="en-US" altLang="zh-CN" dirty="0" smtClean="0"/>
          </a:p>
          <a:p>
            <a:pPr eaLnBrk="1" hangingPunct="1">
              <a:lnSpc>
                <a:spcPct val="90000"/>
              </a:lnSpc>
              <a:buFontTx/>
              <a:buNone/>
            </a:pPr>
            <a:r>
              <a:rPr lang="en-US" altLang="zh-CN" dirty="0" err="1" smtClean="0"/>
              <a:t>int</a:t>
            </a:r>
            <a:r>
              <a:rPr lang="en-US" altLang="zh-CN" dirty="0" smtClean="0"/>
              <a:t> row;</a:t>
            </a:r>
            <a:endParaRPr lang="en-US" altLang="zh-CN" dirty="0" smtClean="0"/>
          </a:p>
          <a:p>
            <a:pPr eaLnBrk="1" hangingPunct="1">
              <a:lnSpc>
                <a:spcPct val="90000"/>
              </a:lnSpc>
              <a:buFontTx/>
              <a:buNone/>
            </a:pPr>
            <a:r>
              <a:rPr lang="en-US" altLang="zh-CN" dirty="0" err="1" smtClean="0"/>
              <a:t>cin</a:t>
            </a:r>
            <a:r>
              <a:rPr lang="en-US" altLang="zh-CN" dirty="0" smtClean="0"/>
              <a:t>&gt;&gt;c&gt;&gt;row;</a:t>
            </a:r>
            <a:endParaRPr lang="en-US" altLang="zh-CN" dirty="0" smtClean="0"/>
          </a:p>
          <a:p>
            <a:pPr>
              <a:lnSpc>
                <a:spcPct val="90000"/>
              </a:lnSpc>
              <a:buNone/>
            </a:pPr>
            <a:r>
              <a:rPr lang="en-US" altLang="zh-CN" b="1" dirty="0"/>
              <a:t>for</a:t>
            </a:r>
            <a:r>
              <a:rPr lang="en-US" altLang="zh-CN" dirty="0"/>
              <a:t>(</a:t>
            </a:r>
            <a:r>
              <a:rPr lang="en-US" altLang="zh-CN" b="1" dirty="0" err="1"/>
              <a:t>int</a:t>
            </a:r>
            <a:r>
              <a:rPr lang="en-US" altLang="zh-CN" dirty="0"/>
              <a:t> i=1;i&lt;=</a:t>
            </a:r>
            <a:r>
              <a:rPr lang="en-US" altLang="zh-CN" dirty="0" err="1"/>
              <a:t>row;i</a:t>
            </a:r>
            <a:r>
              <a:rPr lang="en-US" altLang="zh-CN" dirty="0" smtClean="0"/>
              <a:t>++)</a:t>
            </a:r>
            <a:endParaRPr lang="en-US" altLang="zh-CN" dirty="0" smtClean="0"/>
          </a:p>
          <a:p>
            <a:pPr>
              <a:lnSpc>
                <a:spcPct val="90000"/>
              </a:lnSpc>
              <a:buNone/>
            </a:pPr>
            <a:r>
              <a:rPr lang="en-US" altLang="zh-CN" dirty="0" smtClean="0"/>
              <a:t> </a:t>
            </a:r>
            <a:r>
              <a:rPr lang="en-US" altLang="zh-CN" dirty="0"/>
              <a:t>{ </a:t>
            </a:r>
            <a:endParaRPr lang="en-US" altLang="zh-CN" dirty="0" smtClean="0"/>
          </a:p>
          <a:p>
            <a:pPr>
              <a:lnSpc>
                <a:spcPct val="90000"/>
              </a:lnSpc>
              <a:buNone/>
            </a:pPr>
            <a:r>
              <a:rPr lang="en-US" altLang="zh-CN" b="1" dirty="0"/>
              <a:t>	</a:t>
            </a:r>
            <a:r>
              <a:rPr lang="en-US" altLang="zh-CN" b="1" dirty="0" smtClean="0"/>
              <a:t>for</a:t>
            </a:r>
            <a:r>
              <a:rPr lang="en-US" altLang="zh-CN" dirty="0" smtClean="0"/>
              <a:t>(</a:t>
            </a:r>
            <a:r>
              <a:rPr lang="en-US" altLang="zh-CN" b="1" dirty="0" err="1" smtClean="0"/>
              <a:t>int</a:t>
            </a:r>
            <a:r>
              <a:rPr lang="en-US" altLang="zh-CN" dirty="0" smtClean="0"/>
              <a:t> </a:t>
            </a:r>
            <a:r>
              <a:rPr lang="en-US" altLang="zh-CN" dirty="0"/>
              <a:t>j=1;j&lt;=</a:t>
            </a:r>
            <a:r>
              <a:rPr lang="en-US" altLang="zh-CN" dirty="0" err="1"/>
              <a:t>row-i;j</a:t>
            </a:r>
            <a:r>
              <a:rPr lang="en-US" altLang="zh-CN" dirty="0" smtClean="0"/>
              <a:t>++)</a:t>
            </a:r>
            <a:endParaRPr lang="en-US" altLang="zh-CN" dirty="0" smtClean="0"/>
          </a:p>
          <a:p>
            <a:pPr>
              <a:lnSpc>
                <a:spcPct val="90000"/>
              </a:lnSpc>
              <a:buNone/>
            </a:pPr>
            <a:r>
              <a:rPr lang="en-US" altLang="zh-CN" dirty="0"/>
              <a:t>	</a:t>
            </a:r>
            <a:r>
              <a:rPr lang="en-US" altLang="zh-CN" dirty="0" smtClean="0"/>
              <a:t>	 </a:t>
            </a:r>
            <a:r>
              <a:rPr lang="en-US" altLang="zh-CN" dirty="0" err="1"/>
              <a:t>cout</a:t>
            </a:r>
            <a:r>
              <a:rPr lang="en-US" altLang="zh-CN" dirty="0"/>
              <a:t>&lt;&lt;</a:t>
            </a:r>
            <a:r>
              <a:rPr lang="en-US" altLang="zh-CN" b="1" dirty="0"/>
              <a:t>' </a:t>
            </a:r>
            <a:r>
              <a:rPr lang="en-US" altLang="zh-CN" b="1" dirty="0" smtClean="0"/>
              <a:t>'</a:t>
            </a:r>
            <a:r>
              <a:rPr lang="en-US" altLang="zh-CN" dirty="0" smtClean="0"/>
              <a:t>;</a:t>
            </a:r>
            <a:endParaRPr lang="en-US" altLang="zh-CN" dirty="0" smtClean="0"/>
          </a:p>
          <a:p>
            <a:pPr>
              <a:lnSpc>
                <a:spcPct val="90000"/>
              </a:lnSpc>
              <a:buNone/>
            </a:pPr>
            <a:r>
              <a:rPr lang="en-US" altLang="zh-CN" dirty="0"/>
              <a:t>	</a:t>
            </a:r>
            <a:r>
              <a:rPr lang="en-US" altLang="zh-CN" dirty="0" smtClean="0"/>
              <a:t> </a:t>
            </a:r>
            <a:r>
              <a:rPr lang="en-US" altLang="zh-CN" b="1" dirty="0"/>
              <a:t>for</a:t>
            </a:r>
            <a:r>
              <a:rPr lang="en-US" altLang="zh-CN" dirty="0"/>
              <a:t>(</a:t>
            </a:r>
            <a:r>
              <a:rPr lang="en-US" altLang="zh-CN" b="1" dirty="0" err="1"/>
              <a:t>int</a:t>
            </a:r>
            <a:r>
              <a:rPr lang="en-US" altLang="zh-CN" dirty="0"/>
              <a:t> k=1;k&lt;=2*i-1;k</a:t>
            </a:r>
            <a:r>
              <a:rPr lang="en-US" altLang="zh-CN" dirty="0" smtClean="0"/>
              <a:t>++)</a:t>
            </a:r>
            <a:endParaRPr lang="en-US" altLang="zh-CN" dirty="0" smtClean="0"/>
          </a:p>
          <a:p>
            <a:pPr>
              <a:lnSpc>
                <a:spcPct val="90000"/>
              </a:lnSpc>
              <a:buNone/>
            </a:pPr>
            <a:r>
              <a:rPr lang="en-US" altLang="zh-CN" dirty="0"/>
              <a:t>	</a:t>
            </a:r>
            <a:r>
              <a:rPr lang="en-US" altLang="zh-CN" dirty="0" smtClean="0"/>
              <a:t>	 </a:t>
            </a:r>
            <a:r>
              <a:rPr lang="en-US" altLang="zh-CN" dirty="0" err="1"/>
              <a:t>cout</a:t>
            </a:r>
            <a:r>
              <a:rPr lang="en-US" altLang="zh-CN" dirty="0"/>
              <a:t>&lt;&lt;c</a:t>
            </a:r>
            <a:r>
              <a:rPr lang="en-US" altLang="zh-CN" dirty="0" smtClean="0"/>
              <a:t>;</a:t>
            </a:r>
            <a:endParaRPr lang="en-US" altLang="zh-CN" dirty="0" smtClean="0"/>
          </a:p>
          <a:p>
            <a:pPr>
              <a:lnSpc>
                <a:spcPct val="90000"/>
              </a:lnSpc>
              <a:buNone/>
            </a:pPr>
            <a:r>
              <a:rPr lang="en-US" altLang="zh-CN" dirty="0" smtClean="0"/>
              <a:t>   	</a:t>
            </a:r>
            <a:r>
              <a:rPr lang="en-US" altLang="zh-CN" dirty="0" err="1" smtClean="0"/>
              <a:t>cout</a:t>
            </a:r>
            <a:r>
              <a:rPr lang="en-US" altLang="zh-CN" dirty="0"/>
              <a:t>&lt;&lt;</a:t>
            </a:r>
            <a:r>
              <a:rPr lang="en-US" altLang="zh-CN" dirty="0" err="1"/>
              <a:t>endl</a:t>
            </a:r>
            <a:r>
              <a:rPr lang="en-US" altLang="zh-CN" dirty="0"/>
              <a:t>; </a:t>
            </a:r>
            <a:endParaRPr lang="en-US" altLang="zh-CN" dirty="0" smtClean="0"/>
          </a:p>
          <a:p>
            <a:pPr>
              <a:lnSpc>
                <a:spcPct val="90000"/>
              </a:lnSpc>
              <a:buNone/>
            </a:pPr>
            <a:r>
              <a:rPr lang="en-US" altLang="zh-CN" dirty="0"/>
              <a:t>}</a:t>
            </a:r>
            <a:br>
              <a:rPr lang="en-US" altLang="zh-CN" dirty="0"/>
            </a:b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04664"/>
            <a:ext cx="8712968" cy="2031325"/>
          </a:xfrm>
          <a:prstGeom prst="rect">
            <a:avLst/>
          </a:prstGeom>
        </p:spPr>
        <p:txBody>
          <a:bodyPr wrap="square">
            <a:spAutoFit/>
          </a:bodyPr>
          <a:lstStyle/>
          <a:p>
            <a:r>
              <a:rPr lang="en-US" altLang="zh-CN" dirty="0"/>
              <a:t>2. (15 scores) Create a class called </a:t>
            </a:r>
            <a:r>
              <a:rPr lang="en-US" altLang="zh-CN" b="1" dirty="0" err="1"/>
              <a:t>GradeBook</a:t>
            </a:r>
            <a:r>
              <a:rPr lang="en-US" altLang="zh-CN" dirty="0"/>
              <a:t> that includes three data members which represent student name, student ID (use two array of points to store student name (less than 20 characters) and ID (8 characters) separately) and student grades (2-D array: 10 students, 3 exams). Your class should have a constructor, and a function to search the student’s information by input the student ID and display all the information of this student. Write a test program.</a:t>
            </a:r>
            <a:endParaRPr lang="zh-CN" altLang="zh-CN" dirty="0"/>
          </a:p>
          <a:p>
            <a:r>
              <a:rPr lang="en-US" altLang="zh-CN" dirty="0"/>
              <a:t>For example:</a:t>
            </a:r>
            <a:endParaRPr lang="zh-CN" altLang="zh-CN" dirty="0"/>
          </a:p>
        </p:txBody>
      </p:sp>
      <p:pic>
        <p:nvPicPr>
          <p:cNvPr id="3" name="图片 2"/>
          <p:cNvPicPr/>
          <p:nvPr/>
        </p:nvPicPr>
        <p:blipFill>
          <a:blip r:embed="rId1" cstate="print"/>
          <a:srcRect/>
          <a:stretch>
            <a:fillRect/>
          </a:stretch>
        </p:blipFill>
        <p:spPr bwMode="auto">
          <a:xfrm>
            <a:off x="350050" y="2435988"/>
            <a:ext cx="4077934" cy="4305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548680"/>
            <a:ext cx="8208912" cy="3970318"/>
          </a:xfrm>
          <a:prstGeom prst="rect">
            <a:avLst/>
          </a:prstGeom>
        </p:spPr>
        <p:txBody>
          <a:bodyPr wrap="square">
            <a:spAutoFit/>
          </a:bodyPr>
          <a:lstStyle/>
          <a:p>
            <a:r>
              <a:rPr lang="en-US" altLang="zh-CN" dirty="0"/>
              <a:t>3. (15 scores) Write a character array analysis program. The program will get a sentence as a line of characters and then output each different word and its frequency in a line. Note that one or more space characters not only separate words from each other and also may appear at first place of the line. </a:t>
            </a:r>
            <a:endParaRPr lang="zh-CN" altLang="zh-CN" dirty="0"/>
          </a:p>
          <a:p>
            <a:r>
              <a:rPr lang="en-US" altLang="zh-CN" dirty="0"/>
              <a:t>Sample:</a:t>
            </a:r>
            <a:endParaRPr lang="zh-CN" altLang="zh-CN" dirty="0"/>
          </a:p>
          <a:p>
            <a:r>
              <a:rPr lang="en-US" altLang="zh-CN" dirty="0"/>
              <a:t>Input:</a:t>
            </a:r>
            <a:endParaRPr lang="zh-CN" altLang="zh-CN" dirty="0"/>
          </a:p>
          <a:p>
            <a:r>
              <a:rPr lang="en-US" altLang="zh-CN" dirty="0"/>
              <a:t>A friend in need is a friend in deed</a:t>
            </a:r>
            <a:endParaRPr lang="zh-CN" altLang="zh-CN" dirty="0"/>
          </a:p>
          <a:p>
            <a:r>
              <a:rPr lang="en-US" altLang="zh-CN" dirty="0"/>
              <a:t>Output:</a:t>
            </a:r>
            <a:endParaRPr lang="zh-CN" altLang="zh-CN" dirty="0"/>
          </a:p>
          <a:p>
            <a:r>
              <a:rPr lang="en-US" altLang="zh-CN" dirty="0"/>
              <a:t>a: 2</a:t>
            </a:r>
            <a:endParaRPr lang="zh-CN" altLang="zh-CN" dirty="0"/>
          </a:p>
          <a:p>
            <a:r>
              <a:rPr lang="en-US" altLang="zh-CN" dirty="0"/>
              <a:t>friend: 2</a:t>
            </a:r>
            <a:endParaRPr lang="zh-CN" altLang="zh-CN" dirty="0"/>
          </a:p>
          <a:p>
            <a:r>
              <a:rPr lang="en-US" altLang="zh-CN" dirty="0"/>
              <a:t>in: 2</a:t>
            </a:r>
            <a:endParaRPr lang="zh-CN" altLang="zh-CN" dirty="0"/>
          </a:p>
          <a:p>
            <a:r>
              <a:rPr lang="en-US" altLang="zh-CN" dirty="0"/>
              <a:t>need: 1</a:t>
            </a:r>
            <a:endParaRPr lang="zh-CN" altLang="zh-CN" dirty="0"/>
          </a:p>
          <a:p>
            <a:r>
              <a:rPr lang="en-US" altLang="zh-CN" dirty="0"/>
              <a:t>is: 1</a:t>
            </a:r>
            <a:endParaRPr lang="zh-CN" altLang="zh-CN" dirty="0"/>
          </a:p>
          <a:p>
            <a:r>
              <a:rPr lang="en-US" altLang="zh-CN" dirty="0"/>
              <a:t>deed: 1</a:t>
            </a:r>
            <a:endParaRPr lang="zh-CN"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496944" cy="6124754"/>
          </a:xfrm>
          <a:prstGeom prst="rect">
            <a:avLst/>
          </a:prstGeom>
        </p:spPr>
        <p:txBody>
          <a:bodyPr wrap="square">
            <a:spAutoFit/>
          </a:bodyPr>
          <a:lstStyle/>
          <a:p>
            <a:r>
              <a:rPr lang="en-US" altLang="zh-CN" sz="2800" b="1" dirty="0"/>
              <a:t>1</a:t>
            </a:r>
            <a:r>
              <a:rPr lang="zh-CN" altLang="zh-CN" sz="2800" b="1" dirty="0"/>
              <a:t>． </a:t>
            </a:r>
            <a:r>
              <a:rPr lang="en-US" altLang="zh-CN" sz="2800" b="1" dirty="0"/>
              <a:t>What is the output of the following? ( 4 scores)</a:t>
            </a:r>
            <a:endParaRPr lang="zh-CN" altLang="zh-CN" sz="2800" dirty="0"/>
          </a:p>
          <a:p>
            <a:r>
              <a:rPr lang="en-US" altLang="zh-CN" sz="2800" dirty="0"/>
              <a:t>#include &lt;</a:t>
            </a:r>
            <a:r>
              <a:rPr lang="en-US" altLang="zh-CN" sz="2800" dirty="0" err="1"/>
              <a:t>iostream</a:t>
            </a:r>
            <a:r>
              <a:rPr lang="en-US" altLang="zh-CN" sz="2800" dirty="0"/>
              <a:t>&gt;</a:t>
            </a:r>
            <a:endParaRPr lang="zh-CN" altLang="zh-CN" sz="2800" dirty="0"/>
          </a:p>
          <a:p>
            <a:r>
              <a:rPr lang="en-US" altLang="zh-CN" sz="2800" dirty="0"/>
              <a:t>using namespace </a:t>
            </a:r>
            <a:r>
              <a:rPr lang="en-US" altLang="zh-CN" sz="2800" dirty="0" err="1"/>
              <a:t>std</a:t>
            </a:r>
            <a:r>
              <a:rPr lang="en-US" altLang="zh-CN" sz="2800" dirty="0"/>
              <a:t>;</a:t>
            </a:r>
            <a:endParaRPr lang="zh-CN" altLang="zh-CN" sz="2800" dirty="0"/>
          </a:p>
          <a:p>
            <a:r>
              <a:rPr lang="en-US" altLang="zh-CN" sz="2800" dirty="0" err="1"/>
              <a:t>int</a:t>
            </a:r>
            <a:r>
              <a:rPr lang="en-US" altLang="zh-CN" sz="2800" dirty="0"/>
              <a:t> x=9;</a:t>
            </a:r>
            <a:endParaRPr lang="zh-CN" altLang="zh-CN" sz="2800" dirty="0"/>
          </a:p>
          <a:p>
            <a:r>
              <a:rPr lang="en-US" altLang="zh-CN" sz="2800" dirty="0" err="1"/>
              <a:t>int</a:t>
            </a:r>
            <a:r>
              <a:rPr lang="en-US" altLang="zh-CN" sz="2800" dirty="0"/>
              <a:t> main</a:t>
            </a:r>
            <a:r>
              <a:rPr lang="en-US" altLang="zh-CN" sz="2800" dirty="0" smtClean="0"/>
              <a:t>() {</a:t>
            </a:r>
            <a:endParaRPr lang="zh-CN" altLang="zh-CN" sz="2800" dirty="0"/>
          </a:p>
          <a:p>
            <a:r>
              <a:rPr lang="en-US" altLang="zh-CN" sz="2800" dirty="0"/>
              <a:t>	</a:t>
            </a:r>
            <a:r>
              <a:rPr lang="en-US" altLang="zh-CN" sz="2800" dirty="0" err="1"/>
              <a:t>int</a:t>
            </a:r>
            <a:r>
              <a:rPr lang="en-US" altLang="zh-CN" sz="2800" dirty="0"/>
              <a:t> x=2;</a:t>
            </a:r>
            <a:endParaRPr lang="zh-CN" altLang="zh-CN" sz="2800" dirty="0"/>
          </a:p>
          <a:p>
            <a:r>
              <a:rPr lang="en-US" altLang="zh-CN" sz="2800" dirty="0"/>
              <a:t>	{</a:t>
            </a:r>
            <a:endParaRPr lang="zh-CN" altLang="zh-CN" sz="2800" dirty="0"/>
          </a:p>
          <a:p>
            <a:r>
              <a:rPr lang="en-US" altLang="zh-CN" sz="2800" dirty="0"/>
              <a:t>		</a:t>
            </a:r>
            <a:r>
              <a:rPr lang="en-US" altLang="zh-CN" sz="2800" dirty="0" err="1"/>
              <a:t>int</a:t>
            </a:r>
            <a:r>
              <a:rPr lang="en-US" altLang="zh-CN" sz="2800" dirty="0"/>
              <a:t> x=5;</a:t>
            </a:r>
            <a:endParaRPr lang="zh-CN" altLang="zh-CN" sz="2800" dirty="0"/>
          </a:p>
          <a:p>
            <a:r>
              <a:rPr lang="en-US" altLang="zh-CN" sz="2800" dirty="0"/>
              <a:t>		</a:t>
            </a:r>
            <a:r>
              <a:rPr lang="en-US" altLang="zh-CN" sz="2800" dirty="0" err="1"/>
              <a:t>cout</a:t>
            </a:r>
            <a:r>
              <a:rPr lang="en-US" altLang="zh-CN" sz="2800" dirty="0"/>
              <a:t>&lt;&lt;" 1:"&lt;&lt;++x&lt;&lt;",";</a:t>
            </a:r>
            <a:endParaRPr lang="zh-CN" altLang="zh-CN" sz="2800" dirty="0"/>
          </a:p>
          <a:p>
            <a:r>
              <a:rPr lang="en-US" altLang="zh-CN" sz="2800" dirty="0"/>
              <a:t>		</a:t>
            </a:r>
            <a:r>
              <a:rPr lang="en-US" altLang="zh-CN" sz="2800" dirty="0" err="1"/>
              <a:t>cout</a:t>
            </a:r>
            <a:r>
              <a:rPr lang="en-US" altLang="zh-CN" sz="2800" dirty="0"/>
              <a:t>&lt;&lt;" 2:"&lt;&lt;::x&lt;&lt;",";</a:t>
            </a:r>
            <a:endParaRPr lang="zh-CN" altLang="zh-CN" sz="2800" dirty="0"/>
          </a:p>
          <a:p>
            <a:r>
              <a:rPr lang="en-US" altLang="zh-CN" sz="2800" dirty="0"/>
              <a:t>	}</a:t>
            </a:r>
            <a:endParaRPr lang="zh-CN" altLang="zh-CN" sz="2800" dirty="0"/>
          </a:p>
          <a:p>
            <a:r>
              <a:rPr lang="en-US" altLang="zh-CN" sz="2800" dirty="0"/>
              <a:t>	</a:t>
            </a:r>
            <a:r>
              <a:rPr lang="en-US" altLang="zh-CN" sz="2800" dirty="0" err="1"/>
              <a:t>cout</a:t>
            </a:r>
            <a:r>
              <a:rPr lang="en-US" altLang="zh-CN" sz="2800" dirty="0"/>
              <a:t>&lt;&lt;" 3:"&lt;&lt;x&lt;&lt;</a:t>
            </a:r>
            <a:r>
              <a:rPr lang="en-US" altLang="zh-CN" sz="2800" dirty="0" err="1"/>
              <a:t>endl</a:t>
            </a:r>
            <a:r>
              <a:rPr lang="en-US" altLang="zh-CN" sz="2800" dirty="0"/>
              <a:t>;</a:t>
            </a:r>
            <a:endParaRPr lang="zh-CN" altLang="zh-CN" sz="2800" dirty="0"/>
          </a:p>
          <a:p>
            <a:r>
              <a:rPr lang="en-US" altLang="zh-CN" sz="2800" dirty="0"/>
              <a:t>	return 0;</a:t>
            </a:r>
            <a:endParaRPr lang="zh-CN" altLang="zh-CN" sz="2800" dirty="0"/>
          </a:p>
          <a:p>
            <a:r>
              <a:rPr lang="en-US" altLang="zh-CN" sz="2800" dirty="0"/>
              <a:t>}</a:t>
            </a:r>
            <a:endParaRPr lang="zh-CN" altLang="zh-CN" sz="2800" dirty="0"/>
          </a:p>
        </p:txBody>
      </p:sp>
      <p:sp>
        <p:nvSpPr>
          <p:cNvPr id="3" name="矩形 2"/>
          <p:cNvSpPr/>
          <p:nvPr/>
        </p:nvSpPr>
        <p:spPr>
          <a:xfrm>
            <a:off x="6660232" y="1694736"/>
            <a:ext cx="1654620" cy="461665"/>
          </a:xfrm>
          <a:prstGeom prst="rect">
            <a:avLst/>
          </a:prstGeom>
        </p:spPr>
        <p:txBody>
          <a:bodyPr wrap="none">
            <a:spAutoFit/>
          </a:bodyPr>
          <a:lstStyle/>
          <a:p>
            <a:r>
              <a:rPr lang="en-US" altLang="zh-CN" sz="2400" dirty="0"/>
              <a:t>1:6, 2:9, 3:2</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52" y="52983"/>
            <a:ext cx="8712968" cy="6555641"/>
          </a:xfrm>
          <a:prstGeom prst="rect">
            <a:avLst/>
          </a:prstGeom>
        </p:spPr>
        <p:txBody>
          <a:bodyPr wrap="square">
            <a:spAutoFit/>
          </a:bodyPr>
          <a:lstStyle/>
          <a:p>
            <a:r>
              <a:rPr lang="en-US" altLang="zh-CN" sz="2800" b="1" dirty="0"/>
              <a:t>2</a:t>
            </a:r>
            <a:r>
              <a:rPr lang="zh-CN" altLang="zh-CN" sz="2800" b="1" dirty="0"/>
              <a:t>．</a:t>
            </a:r>
            <a:r>
              <a:rPr lang="en-US" altLang="zh-CN" sz="2800" b="1" dirty="0"/>
              <a:t>What does the following program print?  ( 4 scores)</a:t>
            </a:r>
            <a:endParaRPr lang="zh-CN" altLang="zh-CN" sz="2800" dirty="0"/>
          </a:p>
          <a:p>
            <a:r>
              <a:rPr lang="en-US" altLang="zh-CN" sz="2800" dirty="0"/>
              <a:t>#include &lt;</a:t>
            </a:r>
            <a:r>
              <a:rPr lang="en-US" altLang="zh-CN" sz="2800" dirty="0" err="1"/>
              <a:t>iostream</a:t>
            </a:r>
            <a:r>
              <a:rPr lang="en-US" altLang="zh-CN" sz="2800" dirty="0"/>
              <a:t>&gt;</a:t>
            </a:r>
            <a:endParaRPr lang="zh-CN" altLang="zh-CN" sz="2800" dirty="0"/>
          </a:p>
          <a:p>
            <a:r>
              <a:rPr lang="en-US" altLang="zh-CN" sz="2800" dirty="0"/>
              <a:t>using namespace </a:t>
            </a:r>
            <a:r>
              <a:rPr lang="en-US" altLang="zh-CN" sz="2800" dirty="0" err="1"/>
              <a:t>std</a:t>
            </a:r>
            <a:r>
              <a:rPr lang="en-US" altLang="zh-CN" sz="2800" dirty="0"/>
              <a:t>;</a:t>
            </a:r>
            <a:endParaRPr lang="zh-CN" altLang="zh-CN" sz="2800" dirty="0"/>
          </a:p>
          <a:p>
            <a:r>
              <a:rPr lang="en-US" altLang="zh-CN" sz="2800" dirty="0" err="1"/>
              <a:t>int</a:t>
            </a:r>
            <a:r>
              <a:rPr lang="en-US" altLang="zh-CN" sz="2800" dirty="0"/>
              <a:t> f(</a:t>
            </a:r>
            <a:r>
              <a:rPr lang="en-US" altLang="zh-CN" sz="2800" dirty="0" err="1"/>
              <a:t>int</a:t>
            </a:r>
            <a:r>
              <a:rPr lang="en-US" altLang="zh-CN" sz="2800" dirty="0"/>
              <a:t> a)</a:t>
            </a:r>
            <a:endParaRPr lang="zh-CN" altLang="zh-CN" sz="2800" dirty="0"/>
          </a:p>
          <a:p>
            <a:r>
              <a:rPr lang="en-US" altLang="zh-CN" sz="2800" dirty="0"/>
              <a:t>{</a:t>
            </a:r>
            <a:endParaRPr lang="zh-CN" altLang="zh-CN" sz="2800" dirty="0"/>
          </a:p>
          <a:p>
            <a:r>
              <a:rPr lang="en-US" altLang="zh-CN" sz="2800" dirty="0"/>
              <a:t>	if(a==1) return a;</a:t>
            </a:r>
            <a:endParaRPr lang="zh-CN" altLang="zh-CN" sz="2800" dirty="0"/>
          </a:p>
          <a:p>
            <a:r>
              <a:rPr lang="en-US" altLang="zh-CN" sz="2800" dirty="0"/>
              <a:t>	else</a:t>
            </a:r>
            <a:endParaRPr lang="zh-CN" altLang="zh-CN" sz="2800" dirty="0"/>
          </a:p>
          <a:p>
            <a:r>
              <a:rPr lang="en-US" altLang="zh-CN" sz="2800" dirty="0"/>
              <a:t>		 return 2+f(a-1);</a:t>
            </a:r>
            <a:endParaRPr lang="zh-CN" altLang="zh-CN" sz="2800" dirty="0"/>
          </a:p>
          <a:p>
            <a:r>
              <a:rPr lang="en-US" altLang="zh-CN" sz="2800" dirty="0" smtClean="0"/>
              <a:t>}</a:t>
            </a:r>
            <a:r>
              <a:rPr lang="en-US" altLang="zh-CN" sz="2800" dirty="0"/>
              <a:t> </a:t>
            </a:r>
            <a:endParaRPr lang="zh-CN" altLang="zh-CN" sz="2800" dirty="0"/>
          </a:p>
          <a:p>
            <a:r>
              <a:rPr lang="en-US" altLang="zh-CN" sz="2800" dirty="0" err="1"/>
              <a:t>int</a:t>
            </a:r>
            <a:r>
              <a:rPr lang="en-US" altLang="zh-CN" sz="2800" dirty="0"/>
              <a:t> main()</a:t>
            </a:r>
            <a:endParaRPr lang="zh-CN" altLang="zh-CN" sz="2800" dirty="0"/>
          </a:p>
          <a:p>
            <a:r>
              <a:rPr lang="en-US" altLang="zh-CN" sz="2800" dirty="0"/>
              <a:t>{</a:t>
            </a:r>
            <a:endParaRPr lang="zh-CN" altLang="zh-CN" sz="2800" dirty="0"/>
          </a:p>
          <a:p>
            <a:r>
              <a:rPr lang="en-US" altLang="zh-CN" sz="2800" dirty="0"/>
              <a:t>	</a:t>
            </a:r>
            <a:r>
              <a:rPr lang="en-US" altLang="zh-CN" sz="2800" dirty="0" err="1"/>
              <a:t>int</a:t>
            </a:r>
            <a:r>
              <a:rPr lang="en-US" altLang="zh-CN" sz="2800" dirty="0"/>
              <a:t> a=6;</a:t>
            </a:r>
            <a:endParaRPr lang="zh-CN" altLang="zh-CN" sz="2800" dirty="0"/>
          </a:p>
          <a:p>
            <a:r>
              <a:rPr lang="en-US" altLang="zh-CN" sz="2800" dirty="0"/>
              <a:t>	</a:t>
            </a:r>
            <a:r>
              <a:rPr lang="en-US" altLang="zh-CN" sz="2800" dirty="0" err="1"/>
              <a:t>cout</a:t>
            </a:r>
            <a:r>
              <a:rPr lang="en-US" altLang="zh-CN" sz="2800" dirty="0"/>
              <a:t>&lt;&lt;f(6)&lt;&lt;</a:t>
            </a:r>
            <a:r>
              <a:rPr lang="en-US" altLang="zh-CN" sz="2800" dirty="0" err="1"/>
              <a:t>endl</a:t>
            </a:r>
            <a:r>
              <a:rPr lang="en-US" altLang="zh-CN" sz="2800" dirty="0"/>
              <a:t>;</a:t>
            </a:r>
            <a:endParaRPr lang="zh-CN" altLang="zh-CN" sz="2800" dirty="0"/>
          </a:p>
          <a:p>
            <a:r>
              <a:rPr lang="en-US" altLang="zh-CN" sz="2800" dirty="0"/>
              <a:t>	return 0;</a:t>
            </a:r>
            <a:endParaRPr lang="zh-CN" altLang="zh-CN" sz="2800" dirty="0"/>
          </a:p>
          <a:p>
            <a:r>
              <a:rPr lang="en-US" altLang="zh-CN" sz="2800" dirty="0"/>
              <a:t>}</a:t>
            </a:r>
            <a:endParaRPr lang="zh-CN" altLang="zh-CN" sz="2800" dirty="0"/>
          </a:p>
        </p:txBody>
      </p:sp>
      <p:sp>
        <p:nvSpPr>
          <p:cNvPr id="3" name="矩形 2"/>
          <p:cNvSpPr/>
          <p:nvPr/>
        </p:nvSpPr>
        <p:spPr>
          <a:xfrm>
            <a:off x="7020272" y="2368044"/>
            <a:ext cx="550151" cy="523220"/>
          </a:xfrm>
          <a:prstGeom prst="rect">
            <a:avLst/>
          </a:prstGeom>
        </p:spPr>
        <p:txBody>
          <a:bodyPr wrap="none">
            <a:spAutoFit/>
          </a:bodyPr>
          <a:lstStyle/>
          <a:p>
            <a:r>
              <a:rPr lang="en-US" altLang="zh-CN" sz="2800" dirty="0"/>
              <a:t>11</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3565"/>
            <a:ext cx="8964488" cy="7109639"/>
          </a:xfrm>
          <a:prstGeom prst="rect">
            <a:avLst/>
          </a:prstGeom>
        </p:spPr>
        <p:txBody>
          <a:bodyPr wrap="square">
            <a:spAutoFit/>
          </a:bodyPr>
          <a:lstStyle/>
          <a:p>
            <a:r>
              <a:rPr lang="en-US" altLang="zh-CN" sz="2400" b="1" dirty="0"/>
              <a:t>3</a:t>
            </a:r>
            <a:r>
              <a:rPr lang="zh-CN" altLang="zh-CN" sz="2400" b="1" dirty="0"/>
              <a:t>．</a:t>
            </a:r>
            <a:r>
              <a:rPr lang="en-US" altLang="zh-CN" sz="2400" b="1" dirty="0"/>
              <a:t>What does the following program print?  ( 4 scores)</a:t>
            </a:r>
            <a:endParaRPr lang="zh-CN" altLang="zh-CN" sz="2400" dirty="0"/>
          </a:p>
          <a:p>
            <a:r>
              <a:rPr lang="en-US" altLang="zh-CN" sz="2400" dirty="0"/>
              <a:t>#include &lt;</a:t>
            </a:r>
            <a:r>
              <a:rPr lang="en-US" altLang="zh-CN" sz="2400" dirty="0" err="1"/>
              <a:t>iostream</a:t>
            </a:r>
            <a:r>
              <a:rPr lang="en-US" altLang="zh-CN" sz="2400" dirty="0"/>
              <a:t>&gt;</a:t>
            </a:r>
            <a:endParaRPr lang="zh-CN" altLang="zh-CN" sz="2400" dirty="0"/>
          </a:p>
          <a:p>
            <a:r>
              <a:rPr lang="en-US" altLang="zh-CN" sz="2400" dirty="0"/>
              <a:t>using namespace </a:t>
            </a:r>
            <a:r>
              <a:rPr lang="en-US" altLang="zh-CN" sz="2400" dirty="0" err="1"/>
              <a:t>std</a:t>
            </a:r>
            <a:r>
              <a:rPr lang="en-US" altLang="zh-CN" sz="2400" dirty="0"/>
              <a:t>;</a:t>
            </a:r>
            <a:endParaRPr lang="zh-CN" altLang="zh-CN" sz="2400" dirty="0"/>
          </a:p>
          <a:p>
            <a:r>
              <a:rPr lang="en-US" altLang="zh-CN" sz="2400" dirty="0" err="1"/>
              <a:t>int</a:t>
            </a:r>
            <a:r>
              <a:rPr lang="en-US" altLang="zh-CN" sz="2400" dirty="0"/>
              <a:t> f(</a:t>
            </a:r>
            <a:r>
              <a:rPr lang="en-US" altLang="zh-CN" sz="2400" dirty="0" err="1"/>
              <a:t>int</a:t>
            </a:r>
            <a:r>
              <a:rPr lang="en-US" altLang="zh-CN" sz="2400" dirty="0"/>
              <a:t> </a:t>
            </a:r>
            <a:r>
              <a:rPr lang="en-US" altLang="zh-CN" sz="2400" dirty="0" err="1"/>
              <a:t>a,int</a:t>
            </a:r>
            <a:r>
              <a:rPr lang="en-US" altLang="zh-CN" sz="2400" dirty="0"/>
              <a:t> &amp;r)</a:t>
            </a:r>
            <a:endParaRPr lang="zh-CN" altLang="zh-CN" sz="2400" dirty="0"/>
          </a:p>
          <a:p>
            <a:r>
              <a:rPr lang="en-US" altLang="zh-CN" sz="2400" dirty="0"/>
              <a:t>{</a:t>
            </a:r>
            <a:endParaRPr lang="zh-CN" altLang="zh-CN" sz="2400" dirty="0"/>
          </a:p>
          <a:p>
            <a:r>
              <a:rPr lang="en-US" altLang="zh-CN" sz="2400" dirty="0"/>
              <a:t>	</a:t>
            </a:r>
            <a:r>
              <a:rPr lang="en-US" altLang="zh-CN" sz="2400" dirty="0" err="1"/>
              <a:t>int</a:t>
            </a:r>
            <a:r>
              <a:rPr lang="en-US" altLang="zh-CN" sz="2400" dirty="0"/>
              <a:t> b=0;</a:t>
            </a:r>
            <a:endParaRPr lang="zh-CN" altLang="zh-CN" sz="2400" dirty="0"/>
          </a:p>
          <a:p>
            <a:r>
              <a:rPr lang="en-US" altLang="zh-CN" sz="2400" dirty="0"/>
              <a:t>	static </a:t>
            </a:r>
            <a:r>
              <a:rPr lang="en-US" altLang="zh-CN" sz="2400" dirty="0" err="1"/>
              <a:t>int</a:t>
            </a:r>
            <a:r>
              <a:rPr lang="en-US" altLang="zh-CN" sz="2400" dirty="0"/>
              <a:t> c=5;</a:t>
            </a:r>
            <a:endParaRPr lang="zh-CN" altLang="zh-CN" sz="2400" dirty="0"/>
          </a:p>
          <a:p>
            <a:r>
              <a:rPr lang="en-US" altLang="zh-CN" sz="2400" dirty="0"/>
              <a:t>	b=b+1;</a:t>
            </a:r>
            <a:endParaRPr lang="zh-CN" altLang="zh-CN" sz="2400" dirty="0"/>
          </a:p>
          <a:p>
            <a:r>
              <a:rPr lang="en-US" altLang="zh-CN" sz="2400" dirty="0"/>
              <a:t>	c+=1;</a:t>
            </a:r>
            <a:endParaRPr lang="zh-CN" altLang="zh-CN" sz="2400" dirty="0"/>
          </a:p>
          <a:p>
            <a:r>
              <a:rPr lang="en-US" altLang="zh-CN" sz="2400" dirty="0"/>
              <a:t>	return r+=</a:t>
            </a:r>
            <a:r>
              <a:rPr lang="en-US" altLang="zh-CN" sz="2400" dirty="0" err="1"/>
              <a:t>a+b+c</a:t>
            </a:r>
            <a:r>
              <a:rPr lang="en-US" altLang="zh-CN" sz="2400" dirty="0"/>
              <a:t>;</a:t>
            </a:r>
            <a:endParaRPr lang="zh-CN" altLang="zh-CN" sz="2400" dirty="0"/>
          </a:p>
          <a:p>
            <a:r>
              <a:rPr lang="en-US" altLang="zh-CN" sz="2400" dirty="0"/>
              <a:t>}</a:t>
            </a:r>
            <a:endParaRPr lang="zh-CN" altLang="zh-CN" sz="2400" dirty="0"/>
          </a:p>
          <a:p>
            <a:r>
              <a:rPr lang="en-US" altLang="zh-CN" sz="2400" dirty="0" err="1"/>
              <a:t>int</a:t>
            </a:r>
            <a:r>
              <a:rPr lang="en-US" altLang="zh-CN" sz="2400" dirty="0"/>
              <a:t> main()</a:t>
            </a:r>
            <a:endParaRPr lang="zh-CN" altLang="zh-CN" sz="2400" dirty="0"/>
          </a:p>
          <a:p>
            <a:r>
              <a:rPr lang="en-US" altLang="zh-CN" sz="2400" dirty="0"/>
              <a:t>{</a:t>
            </a:r>
            <a:endParaRPr lang="zh-CN" altLang="zh-CN" sz="2400" dirty="0"/>
          </a:p>
          <a:p>
            <a:r>
              <a:rPr lang="en-US" altLang="zh-CN" sz="2400" dirty="0"/>
              <a:t>	</a:t>
            </a:r>
            <a:r>
              <a:rPr lang="en-US" altLang="zh-CN" sz="2400" dirty="0" err="1"/>
              <a:t>int</a:t>
            </a:r>
            <a:r>
              <a:rPr lang="en-US" altLang="zh-CN" sz="2400" dirty="0"/>
              <a:t> a=2, y=0;</a:t>
            </a:r>
            <a:endParaRPr lang="zh-CN" altLang="zh-CN" sz="2400" dirty="0"/>
          </a:p>
          <a:p>
            <a:r>
              <a:rPr lang="en-US" altLang="zh-CN" sz="2400" dirty="0"/>
              <a:t>	for(</a:t>
            </a:r>
            <a:r>
              <a:rPr lang="en-US" altLang="zh-CN" sz="2400" dirty="0" err="1"/>
              <a:t>int</a:t>
            </a:r>
            <a:r>
              <a:rPr lang="en-US" altLang="zh-CN" sz="2400" dirty="0"/>
              <a:t> i=0;i&lt;4;i++)</a:t>
            </a:r>
            <a:endParaRPr lang="zh-CN" altLang="zh-CN" sz="2400" dirty="0"/>
          </a:p>
          <a:p>
            <a:r>
              <a:rPr lang="en-US" altLang="zh-CN" sz="2400" dirty="0"/>
              <a:t>		</a:t>
            </a:r>
            <a:r>
              <a:rPr lang="en-US" altLang="zh-CN" sz="2400" dirty="0" err="1"/>
              <a:t>cout</a:t>
            </a:r>
            <a:r>
              <a:rPr lang="en-US" altLang="zh-CN" sz="2400" dirty="0"/>
              <a:t>&lt;&lt;f(a, y)&lt;&lt;" ";</a:t>
            </a:r>
            <a:endParaRPr lang="zh-CN" altLang="zh-CN" sz="2400" dirty="0"/>
          </a:p>
          <a:p>
            <a:r>
              <a:rPr lang="en-US" altLang="zh-CN" sz="2400" dirty="0"/>
              <a:t>	</a:t>
            </a:r>
            <a:r>
              <a:rPr lang="en-US" altLang="zh-CN" sz="2400" dirty="0" err="1"/>
              <a:t>cout</a:t>
            </a:r>
            <a:r>
              <a:rPr lang="en-US" altLang="zh-CN" sz="2400" dirty="0"/>
              <a:t>&lt;&lt;</a:t>
            </a:r>
            <a:r>
              <a:rPr lang="en-US" altLang="zh-CN" sz="2400" dirty="0" err="1"/>
              <a:t>endl</a:t>
            </a:r>
            <a:r>
              <a:rPr lang="en-US" altLang="zh-CN" sz="2400" dirty="0"/>
              <a:t>&lt;&lt;y&lt;&lt;</a:t>
            </a:r>
            <a:r>
              <a:rPr lang="en-US" altLang="zh-CN" sz="2400" dirty="0" err="1"/>
              <a:t>endl</a:t>
            </a:r>
            <a:r>
              <a:rPr lang="en-US" altLang="zh-CN" sz="2400" dirty="0"/>
              <a:t>;</a:t>
            </a:r>
            <a:endParaRPr lang="zh-CN" altLang="zh-CN" sz="2400" dirty="0"/>
          </a:p>
          <a:p>
            <a:r>
              <a:rPr lang="en-US" altLang="zh-CN" sz="2400" dirty="0"/>
              <a:t>	return 0;</a:t>
            </a:r>
            <a:endParaRPr lang="zh-CN" altLang="zh-CN" sz="2400" dirty="0"/>
          </a:p>
          <a:p>
            <a:r>
              <a:rPr lang="en-US" altLang="zh-CN" sz="2400" dirty="0"/>
              <a:t>}</a:t>
            </a:r>
            <a:endParaRPr lang="zh-CN" altLang="zh-CN" sz="2400" dirty="0"/>
          </a:p>
        </p:txBody>
      </p:sp>
      <p:sp>
        <p:nvSpPr>
          <p:cNvPr id="3" name="矩形 2"/>
          <p:cNvSpPr/>
          <p:nvPr/>
        </p:nvSpPr>
        <p:spPr>
          <a:xfrm>
            <a:off x="4139952" y="2060848"/>
            <a:ext cx="4572000" cy="830997"/>
          </a:xfrm>
          <a:prstGeom prst="rect">
            <a:avLst/>
          </a:prstGeom>
        </p:spPr>
        <p:txBody>
          <a:bodyPr>
            <a:spAutoFit/>
          </a:bodyPr>
          <a:lstStyle/>
          <a:p>
            <a:r>
              <a:rPr lang="en-US" altLang="zh-CN" sz="2400" dirty="0"/>
              <a:t>9 19 30 42</a:t>
            </a:r>
            <a:endParaRPr lang="zh-CN" altLang="zh-CN" sz="2400" dirty="0"/>
          </a:p>
          <a:p>
            <a:r>
              <a:rPr lang="en-US" altLang="zh-CN" sz="2400" dirty="0"/>
              <a:t>42</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92" y="0"/>
            <a:ext cx="8964488" cy="6370975"/>
          </a:xfrm>
          <a:prstGeom prst="rect">
            <a:avLst/>
          </a:prstGeom>
        </p:spPr>
        <p:txBody>
          <a:bodyPr wrap="square">
            <a:spAutoFit/>
          </a:bodyPr>
          <a:lstStyle/>
          <a:p>
            <a:r>
              <a:rPr lang="en-US" altLang="zh-CN" sz="2400" b="1" dirty="0"/>
              <a:t>4</a:t>
            </a:r>
            <a:r>
              <a:rPr lang="zh-CN" altLang="zh-CN" sz="2400" b="1" dirty="0"/>
              <a:t>．</a:t>
            </a:r>
            <a:r>
              <a:rPr lang="en-US" altLang="zh-CN" sz="2400" b="1" dirty="0"/>
              <a:t>What does the following program print?  ( 4 scores)</a:t>
            </a:r>
            <a:endParaRPr lang="zh-CN" altLang="zh-CN" sz="2400" dirty="0"/>
          </a:p>
          <a:p>
            <a:r>
              <a:rPr lang="en-US" altLang="zh-CN" sz="2400" dirty="0"/>
              <a:t>#include &lt;</a:t>
            </a:r>
            <a:r>
              <a:rPr lang="en-US" altLang="zh-CN" sz="2400" dirty="0" err="1"/>
              <a:t>iostream</a:t>
            </a:r>
            <a:r>
              <a:rPr lang="en-US" altLang="zh-CN" sz="2400" dirty="0"/>
              <a:t>&gt;</a:t>
            </a:r>
            <a:endParaRPr lang="zh-CN" altLang="zh-CN" sz="2400" dirty="0"/>
          </a:p>
          <a:p>
            <a:r>
              <a:rPr lang="en-US" altLang="zh-CN" sz="2400" dirty="0"/>
              <a:t>using namespace </a:t>
            </a:r>
            <a:r>
              <a:rPr lang="en-US" altLang="zh-CN" sz="2400" dirty="0" err="1"/>
              <a:t>std</a:t>
            </a:r>
            <a:r>
              <a:rPr lang="en-US" altLang="zh-CN" sz="2400" dirty="0"/>
              <a:t>;</a:t>
            </a:r>
            <a:endParaRPr lang="zh-CN" altLang="zh-CN" sz="2400" dirty="0"/>
          </a:p>
          <a:p>
            <a:r>
              <a:rPr lang="en-US" altLang="zh-CN" sz="2400" dirty="0"/>
              <a:t> </a:t>
            </a:r>
            <a:endParaRPr lang="zh-CN" altLang="zh-CN" sz="2400" dirty="0"/>
          </a:p>
          <a:p>
            <a:r>
              <a:rPr lang="en-US" altLang="zh-CN" sz="2400" dirty="0" err="1"/>
              <a:t>int</a:t>
            </a:r>
            <a:r>
              <a:rPr lang="en-US" altLang="zh-CN" sz="2400" dirty="0"/>
              <a:t> main()</a:t>
            </a:r>
            <a:endParaRPr lang="zh-CN" altLang="zh-CN" sz="2400" dirty="0"/>
          </a:p>
          <a:p>
            <a:r>
              <a:rPr lang="en-US" altLang="zh-CN" sz="2400" dirty="0"/>
              <a:t>{</a:t>
            </a:r>
            <a:endParaRPr lang="zh-CN" altLang="zh-CN" sz="2400" dirty="0"/>
          </a:p>
          <a:p>
            <a:r>
              <a:rPr lang="en-US" altLang="zh-CN" sz="2400" dirty="0"/>
              <a:t>    char  s1[]="1234567890";</a:t>
            </a:r>
            <a:endParaRPr lang="zh-CN" altLang="zh-CN" sz="2400" dirty="0"/>
          </a:p>
          <a:p>
            <a:r>
              <a:rPr lang="en-US" altLang="zh-CN" sz="2400" dirty="0"/>
              <a:t>	char  s2[]="hello ";</a:t>
            </a:r>
            <a:endParaRPr lang="zh-CN" altLang="zh-CN" sz="2400" dirty="0"/>
          </a:p>
          <a:p>
            <a:r>
              <a:rPr lang="en-US" altLang="zh-CN" sz="2400" dirty="0"/>
              <a:t>    char  s3[]="C++ world";</a:t>
            </a:r>
            <a:endParaRPr lang="zh-CN" altLang="zh-CN" sz="2400" dirty="0"/>
          </a:p>
          <a:p>
            <a:r>
              <a:rPr lang="en-US" altLang="zh-CN" sz="2400" dirty="0"/>
              <a:t>	for(</a:t>
            </a:r>
            <a:r>
              <a:rPr lang="en-US" altLang="zh-CN" sz="2400" dirty="0" err="1"/>
              <a:t>int</a:t>
            </a:r>
            <a:r>
              <a:rPr lang="en-US" altLang="zh-CN" sz="2400" dirty="0"/>
              <a:t> i=0;(s1[i]=s2[i])!='\0';i++) 	;</a:t>
            </a:r>
            <a:endParaRPr lang="zh-CN" altLang="zh-CN" sz="2400" dirty="0"/>
          </a:p>
          <a:p>
            <a:r>
              <a:rPr lang="en-US" altLang="zh-CN" sz="2400" dirty="0"/>
              <a:t>    for(</a:t>
            </a:r>
            <a:r>
              <a:rPr lang="en-US" altLang="zh-CN" sz="2400" dirty="0" err="1"/>
              <a:t>int</a:t>
            </a:r>
            <a:r>
              <a:rPr lang="en-US" altLang="zh-CN" sz="2400" dirty="0"/>
              <a:t> i=0;s2[i]!='\0';i++) </a:t>
            </a:r>
            <a:endParaRPr lang="zh-CN" altLang="zh-CN" sz="2400" dirty="0"/>
          </a:p>
          <a:p>
            <a:r>
              <a:rPr lang="en-US" altLang="zh-CN" sz="2400" dirty="0"/>
              <a:t>		s3[i]=s2[i];</a:t>
            </a:r>
            <a:endParaRPr lang="zh-CN" altLang="zh-CN" sz="2400" dirty="0"/>
          </a:p>
          <a:p>
            <a:r>
              <a:rPr lang="en-US" altLang="zh-CN" sz="2400" dirty="0"/>
              <a:t>	</a:t>
            </a:r>
            <a:r>
              <a:rPr lang="en-US" altLang="zh-CN" sz="2400" dirty="0" err="1"/>
              <a:t>cout</a:t>
            </a:r>
            <a:r>
              <a:rPr lang="en-US" altLang="zh-CN" sz="2400" dirty="0"/>
              <a:t>&lt;&lt;s1&lt;&lt;</a:t>
            </a:r>
            <a:r>
              <a:rPr lang="en-US" altLang="zh-CN" sz="2400" dirty="0" err="1"/>
              <a:t>endl</a:t>
            </a:r>
            <a:r>
              <a:rPr lang="en-US" altLang="zh-CN" sz="2400" dirty="0"/>
              <a:t>;</a:t>
            </a:r>
            <a:endParaRPr lang="zh-CN" altLang="zh-CN" sz="2400" dirty="0"/>
          </a:p>
          <a:p>
            <a:r>
              <a:rPr lang="en-US" altLang="zh-CN" sz="2400" dirty="0"/>
              <a:t>	</a:t>
            </a:r>
            <a:r>
              <a:rPr lang="en-US" altLang="zh-CN" sz="2400" dirty="0" err="1"/>
              <a:t>cout</a:t>
            </a:r>
            <a:r>
              <a:rPr lang="en-US" altLang="zh-CN" sz="2400" dirty="0"/>
              <a:t>&lt;&lt;s2&lt;&lt;</a:t>
            </a:r>
            <a:r>
              <a:rPr lang="en-US" altLang="zh-CN" sz="2400" dirty="0" err="1"/>
              <a:t>endl</a:t>
            </a:r>
            <a:r>
              <a:rPr lang="en-US" altLang="zh-CN" sz="2400" dirty="0"/>
              <a:t>;</a:t>
            </a:r>
            <a:endParaRPr lang="zh-CN" altLang="zh-CN" sz="2400" dirty="0"/>
          </a:p>
          <a:p>
            <a:r>
              <a:rPr lang="en-US" altLang="zh-CN" sz="2400" dirty="0"/>
              <a:t>    </a:t>
            </a:r>
            <a:r>
              <a:rPr lang="en-US" altLang="zh-CN" sz="2400" dirty="0" err="1"/>
              <a:t>cout</a:t>
            </a:r>
            <a:r>
              <a:rPr lang="en-US" altLang="zh-CN" sz="2400" dirty="0"/>
              <a:t>&lt;&lt;s3&lt;&lt;</a:t>
            </a:r>
            <a:r>
              <a:rPr lang="en-US" altLang="zh-CN" sz="2400" dirty="0" err="1"/>
              <a:t>endl</a:t>
            </a:r>
            <a:r>
              <a:rPr lang="en-US" altLang="zh-CN" sz="2400" dirty="0"/>
              <a:t>;</a:t>
            </a:r>
            <a:endParaRPr lang="zh-CN" altLang="zh-CN" sz="2400" dirty="0"/>
          </a:p>
          <a:p>
            <a:r>
              <a:rPr lang="en-US" altLang="zh-CN" sz="2400" dirty="0"/>
              <a:t>    return 0;</a:t>
            </a:r>
            <a:endParaRPr lang="zh-CN" altLang="zh-CN" sz="2400" dirty="0"/>
          </a:p>
          <a:p>
            <a:r>
              <a:rPr lang="en-US" altLang="zh-CN" sz="2400" dirty="0"/>
              <a:t>}</a:t>
            </a:r>
            <a:endParaRPr lang="zh-CN" altLang="zh-CN" sz="2400" dirty="0"/>
          </a:p>
        </p:txBody>
      </p:sp>
      <p:sp>
        <p:nvSpPr>
          <p:cNvPr id="3" name="矩形 2"/>
          <p:cNvSpPr/>
          <p:nvPr/>
        </p:nvSpPr>
        <p:spPr>
          <a:xfrm>
            <a:off x="6084168" y="2018457"/>
            <a:ext cx="2286000" cy="1200329"/>
          </a:xfrm>
          <a:prstGeom prst="rect">
            <a:avLst/>
          </a:prstGeom>
        </p:spPr>
        <p:txBody>
          <a:bodyPr wrap="square">
            <a:spAutoFit/>
          </a:bodyPr>
          <a:lstStyle/>
          <a:p>
            <a:r>
              <a:rPr lang="en-US" altLang="zh-CN" sz="2400" dirty="0"/>
              <a:t>hello </a:t>
            </a:r>
            <a:endParaRPr lang="zh-CN" altLang="zh-CN" sz="2400" dirty="0"/>
          </a:p>
          <a:p>
            <a:r>
              <a:rPr lang="en-US" altLang="zh-CN" sz="2400" dirty="0"/>
              <a:t>hello </a:t>
            </a:r>
            <a:endParaRPr lang="zh-CN" altLang="zh-CN" sz="2400" dirty="0"/>
          </a:p>
          <a:p>
            <a:r>
              <a:rPr lang="en-US" altLang="zh-CN" sz="2400" dirty="0"/>
              <a:t>hello </a:t>
            </a:r>
            <a:r>
              <a:rPr lang="en-US" altLang="zh-CN" sz="2400" dirty="0" err="1"/>
              <a:t>rld</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88" y="12343"/>
            <a:ext cx="9144000" cy="6986528"/>
          </a:xfrm>
          <a:prstGeom prst="rect">
            <a:avLst/>
          </a:prstGeom>
        </p:spPr>
        <p:txBody>
          <a:bodyPr wrap="square">
            <a:spAutoFit/>
          </a:bodyPr>
          <a:lstStyle/>
          <a:p>
            <a:r>
              <a:rPr lang="en-US" altLang="zh-CN" sz="2800" b="1" dirty="0"/>
              <a:t>5</a:t>
            </a:r>
            <a:r>
              <a:rPr lang="zh-CN" altLang="zh-CN" sz="2800" b="1" dirty="0"/>
              <a:t>．</a:t>
            </a:r>
            <a:r>
              <a:rPr lang="en-US" altLang="zh-CN" sz="2800" b="1" dirty="0"/>
              <a:t>What does the following program print?  ( 4 scores)</a:t>
            </a:r>
            <a:endParaRPr lang="zh-CN" altLang="zh-CN" sz="2800" dirty="0"/>
          </a:p>
          <a:p>
            <a:r>
              <a:rPr lang="en-US" altLang="zh-CN" sz="2800" dirty="0"/>
              <a:t>#include &lt;</a:t>
            </a:r>
            <a:r>
              <a:rPr lang="en-US" altLang="zh-CN" sz="2800" dirty="0" err="1"/>
              <a:t>iostream</a:t>
            </a:r>
            <a:r>
              <a:rPr lang="en-US" altLang="zh-CN" sz="2800" dirty="0"/>
              <a:t>&gt;</a:t>
            </a:r>
            <a:endParaRPr lang="zh-CN" altLang="zh-CN" sz="2800" dirty="0"/>
          </a:p>
          <a:p>
            <a:r>
              <a:rPr lang="en-US" altLang="zh-CN" sz="2800" dirty="0"/>
              <a:t>using namespace </a:t>
            </a:r>
            <a:r>
              <a:rPr lang="en-US" altLang="zh-CN" sz="2800" dirty="0" err="1"/>
              <a:t>std</a:t>
            </a:r>
            <a:r>
              <a:rPr lang="en-US" altLang="zh-CN" sz="2800" dirty="0"/>
              <a:t>;</a:t>
            </a:r>
            <a:endParaRPr lang="zh-CN" altLang="zh-CN" sz="2800" dirty="0"/>
          </a:p>
          <a:p>
            <a:r>
              <a:rPr lang="en-US" altLang="zh-CN" sz="2800" dirty="0"/>
              <a:t> </a:t>
            </a:r>
            <a:endParaRPr lang="zh-CN" altLang="zh-CN" sz="2800" dirty="0"/>
          </a:p>
          <a:p>
            <a:r>
              <a:rPr lang="en-US" altLang="zh-CN" sz="2800" dirty="0" err="1"/>
              <a:t>int</a:t>
            </a:r>
            <a:r>
              <a:rPr lang="en-US" altLang="zh-CN" sz="2800" dirty="0"/>
              <a:t> main()</a:t>
            </a:r>
            <a:endParaRPr lang="zh-CN" altLang="zh-CN" sz="2800" dirty="0"/>
          </a:p>
          <a:p>
            <a:r>
              <a:rPr lang="en-US" altLang="zh-CN" sz="2800" dirty="0"/>
              <a:t>{   </a:t>
            </a:r>
            <a:endParaRPr lang="zh-CN" altLang="zh-CN" sz="2800" dirty="0"/>
          </a:p>
          <a:p>
            <a:r>
              <a:rPr lang="en-US" altLang="zh-CN" sz="2800" dirty="0"/>
              <a:t>	char  s[]="1234567890", *p;</a:t>
            </a:r>
            <a:endParaRPr lang="zh-CN" altLang="zh-CN" sz="2800" dirty="0"/>
          </a:p>
          <a:p>
            <a:r>
              <a:rPr lang="en-US" altLang="zh-CN" sz="2800" dirty="0"/>
              <a:t>	</a:t>
            </a:r>
            <a:r>
              <a:rPr lang="en-US" altLang="zh-CN" sz="2800" dirty="0" err="1"/>
              <a:t>int</a:t>
            </a:r>
            <a:r>
              <a:rPr lang="en-US" altLang="zh-CN" sz="2800" dirty="0"/>
              <a:t>  i;</a:t>
            </a:r>
            <a:endParaRPr lang="zh-CN" altLang="zh-CN" sz="2800" dirty="0"/>
          </a:p>
          <a:p>
            <a:r>
              <a:rPr lang="en-US" altLang="zh-CN" sz="2800" dirty="0"/>
              <a:t>	for(p=s+5; *p!='\0';p++)</a:t>
            </a:r>
            <a:endParaRPr lang="zh-CN" altLang="zh-CN" sz="2800" dirty="0"/>
          </a:p>
          <a:p>
            <a:r>
              <a:rPr lang="en-US" altLang="zh-CN" sz="2800" dirty="0"/>
              <a:t>		</a:t>
            </a:r>
            <a:r>
              <a:rPr lang="en-US" altLang="zh-CN" sz="2800" dirty="0" err="1"/>
              <a:t>cout</a:t>
            </a:r>
            <a:r>
              <a:rPr lang="en-US" altLang="zh-CN" sz="2800" dirty="0"/>
              <a:t>&lt;&lt;*p;</a:t>
            </a:r>
            <a:endParaRPr lang="zh-CN" altLang="zh-CN" sz="2800" dirty="0"/>
          </a:p>
          <a:p>
            <a:r>
              <a:rPr lang="en-US" altLang="zh-CN" sz="2800" dirty="0"/>
              <a:t>	p=s+4;</a:t>
            </a:r>
            <a:endParaRPr lang="zh-CN" altLang="zh-CN" sz="2800" dirty="0"/>
          </a:p>
          <a:p>
            <a:r>
              <a:rPr lang="en-US" altLang="zh-CN" sz="2800" dirty="0"/>
              <a:t>	i=0;</a:t>
            </a:r>
            <a:endParaRPr lang="zh-CN" altLang="zh-CN" sz="2800" dirty="0"/>
          </a:p>
          <a:p>
            <a:r>
              <a:rPr lang="en-US" altLang="zh-CN" sz="2800" dirty="0"/>
              <a:t>	while(i++&lt;4)</a:t>
            </a:r>
            <a:endParaRPr lang="zh-CN" altLang="zh-CN" sz="2800" dirty="0"/>
          </a:p>
          <a:p>
            <a:r>
              <a:rPr lang="en-US" altLang="zh-CN" sz="2800" dirty="0"/>
              <a:t>		</a:t>
            </a:r>
            <a:r>
              <a:rPr lang="en-US" altLang="zh-CN" sz="2800" dirty="0" err="1"/>
              <a:t>cout</a:t>
            </a:r>
            <a:r>
              <a:rPr lang="en-US" altLang="zh-CN" sz="2800" dirty="0"/>
              <a:t>&lt;&lt;p[-i];</a:t>
            </a:r>
            <a:endParaRPr lang="zh-CN" altLang="zh-CN" sz="2800" dirty="0"/>
          </a:p>
          <a:p>
            <a:r>
              <a:rPr lang="en-US" altLang="zh-CN" sz="2800" dirty="0"/>
              <a:t>    return 0;</a:t>
            </a:r>
            <a:endParaRPr lang="zh-CN" altLang="zh-CN" sz="2800" dirty="0"/>
          </a:p>
          <a:p>
            <a:r>
              <a:rPr lang="en-US" altLang="zh-CN" sz="2800" dirty="0"/>
              <a:t>}</a:t>
            </a:r>
            <a:endParaRPr lang="zh-CN" altLang="zh-CN" sz="2800" dirty="0"/>
          </a:p>
        </p:txBody>
      </p:sp>
      <p:sp>
        <p:nvSpPr>
          <p:cNvPr id="3" name="矩形 2"/>
          <p:cNvSpPr/>
          <p:nvPr/>
        </p:nvSpPr>
        <p:spPr>
          <a:xfrm>
            <a:off x="6948264" y="1772816"/>
            <a:ext cx="1829347" cy="523220"/>
          </a:xfrm>
          <a:prstGeom prst="rect">
            <a:avLst/>
          </a:prstGeom>
        </p:spPr>
        <p:txBody>
          <a:bodyPr wrap="none">
            <a:spAutoFit/>
          </a:bodyPr>
          <a:lstStyle/>
          <a:p>
            <a:r>
              <a:rPr lang="en-US" altLang="zh-CN" sz="2800" dirty="0"/>
              <a:t>678904321</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496" y="62766"/>
            <a:ext cx="9108504" cy="1200329"/>
          </a:xfrm>
          <a:prstGeom prst="rect">
            <a:avLst/>
          </a:prstGeom>
        </p:spPr>
        <p:txBody>
          <a:bodyPr wrap="square">
            <a:spAutoFit/>
          </a:bodyPr>
          <a:lstStyle/>
          <a:p>
            <a:r>
              <a:rPr lang="en-US" altLang="zh-CN" sz="2400" b="1" dirty="0"/>
              <a:t>1</a:t>
            </a:r>
            <a:r>
              <a:rPr lang="zh-CN" altLang="zh-CN" sz="2400" b="1" dirty="0"/>
              <a:t>．</a:t>
            </a:r>
            <a:r>
              <a:rPr lang="en-US" altLang="zh-CN" sz="2400" b="1" dirty="0"/>
              <a:t>Randomly generate scores (1~100) of 3 students, store in the array a, and display the score by ‘*’ (every 10 points to a '*').</a:t>
            </a:r>
            <a:endParaRPr lang="zh-CN" altLang="zh-CN" sz="2400" dirty="0"/>
          </a:p>
          <a:p>
            <a:r>
              <a:rPr lang="en-US" altLang="zh-CN" sz="2400" dirty="0"/>
              <a:t>For example: </a:t>
            </a:r>
            <a:endParaRPr lang="zh-CN" altLang="zh-CN" sz="2400" dirty="0"/>
          </a:p>
        </p:txBody>
      </p:sp>
      <p:sp>
        <p:nvSpPr>
          <p:cNvPr id="6" name="矩形 2"/>
          <p:cNvSpPr>
            <a:spLocks noChangeArrowheads="1"/>
          </p:cNvSpPr>
          <p:nvPr/>
        </p:nvSpPr>
        <p:spPr bwMode="auto">
          <a:xfrm>
            <a:off x="539552" y="1177033"/>
            <a:ext cx="3690156" cy="975112"/>
          </a:xfrm>
          <a:prstGeom prst="rect">
            <a:avLst/>
          </a:prstGeom>
          <a:solidFill>
            <a:srgbClr val="FFFFFF"/>
          </a:solidFill>
          <a:ln w="25400">
            <a:solidFill>
              <a:srgbClr val="000000"/>
            </a:solidFill>
            <a:miter lim="800000"/>
          </a:ln>
        </p:spPr>
        <p:txBody>
          <a:bodyPr vert="horz" wrap="square" lIns="91440" tIns="45720" rIns="91440" bIns="45720" numCol="1" anchor="ctr"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******a(0)=67</a:t>
            </a:r>
            <a:endPar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********a(1)=82</a:t>
            </a:r>
            <a:endPar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*******a(2)=79</a:t>
            </a:r>
            <a:endParaRPr kumimoji="0" lang="zh-CN"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 name="矩形 6"/>
          <p:cNvSpPr/>
          <p:nvPr/>
        </p:nvSpPr>
        <p:spPr>
          <a:xfrm>
            <a:off x="251520" y="2152145"/>
            <a:ext cx="7956376" cy="4832092"/>
          </a:xfrm>
          <a:prstGeom prst="rect">
            <a:avLst/>
          </a:prstGeom>
        </p:spPr>
        <p:txBody>
          <a:bodyPr wrap="square">
            <a:spAutoFit/>
          </a:bodyPr>
          <a:lstStyle/>
          <a:p>
            <a:r>
              <a:rPr lang="en-US" altLang="zh-CN" sz="2800" dirty="0" err="1" smtClean="0"/>
              <a:t>int</a:t>
            </a:r>
            <a:r>
              <a:rPr lang="en-US" altLang="zh-CN" sz="2800" dirty="0" smtClean="0"/>
              <a:t> </a:t>
            </a:r>
            <a:r>
              <a:rPr lang="en-US" altLang="zh-CN" sz="2800" dirty="0"/>
              <a:t>main</a:t>
            </a:r>
            <a:r>
              <a:rPr lang="en-US" altLang="zh-CN" sz="2800" dirty="0" smtClean="0"/>
              <a:t>() { </a:t>
            </a:r>
            <a:endParaRPr lang="zh-CN" altLang="zh-CN" sz="2800" dirty="0"/>
          </a:p>
          <a:p>
            <a:r>
              <a:rPr lang="en-US" altLang="zh-CN" sz="2800" dirty="0"/>
              <a:t> </a:t>
            </a:r>
            <a:r>
              <a:rPr lang="en-US" altLang="zh-CN" sz="2800" dirty="0" smtClean="0"/>
              <a:t>     </a:t>
            </a:r>
            <a:r>
              <a:rPr lang="en-US" altLang="zh-CN" sz="2800" dirty="0" err="1" smtClean="0"/>
              <a:t>int</a:t>
            </a:r>
            <a:r>
              <a:rPr lang="en-US" altLang="zh-CN" sz="2800" dirty="0" smtClean="0"/>
              <a:t> </a:t>
            </a:r>
            <a:r>
              <a:rPr lang="en-US" altLang="zh-CN" sz="2800" dirty="0"/>
              <a:t>a[3],</a:t>
            </a:r>
            <a:r>
              <a:rPr lang="en-US" altLang="zh-CN" sz="2800" dirty="0" err="1"/>
              <a:t>i,j</a:t>
            </a:r>
            <a:r>
              <a:rPr lang="en-US" altLang="zh-CN" sz="2800" dirty="0"/>
              <a:t>;</a:t>
            </a:r>
            <a:endParaRPr lang="zh-CN" altLang="zh-CN" sz="2800" dirty="0"/>
          </a:p>
          <a:p>
            <a:r>
              <a:rPr lang="en-US" altLang="zh-CN" sz="2800" dirty="0" smtClean="0"/>
              <a:t>     </a:t>
            </a:r>
            <a:r>
              <a:rPr lang="da-DK" altLang="zh-CN" sz="2800" dirty="0" smtClean="0"/>
              <a:t>__(</a:t>
            </a:r>
            <a:r>
              <a:rPr lang="da-DK" altLang="zh-CN" sz="2800" dirty="0"/>
              <a:t>1)___</a:t>
            </a:r>
            <a:endParaRPr lang="zh-CN" altLang="zh-CN" sz="2800" dirty="0"/>
          </a:p>
          <a:p>
            <a:r>
              <a:rPr lang="da-DK" altLang="zh-CN" sz="2800" dirty="0"/>
              <a:t>        for(i=0;i&lt;3;i</a:t>
            </a:r>
            <a:r>
              <a:rPr lang="da-DK" altLang="zh-CN" sz="2800" dirty="0" smtClean="0"/>
              <a:t>++) </a:t>
            </a:r>
            <a:r>
              <a:rPr lang="da-DK" altLang="zh-CN" sz="2800" dirty="0"/>
              <a:t>{ </a:t>
            </a:r>
            <a:endParaRPr lang="zh-CN" altLang="zh-CN" sz="2800" dirty="0"/>
          </a:p>
          <a:p>
            <a:r>
              <a:rPr lang="da-DK" altLang="zh-CN" sz="2800" dirty="0"/>
              <a:t>	</a:t>
            </a:r>
            <a:r>
              <a:rPr lang="da-DK" altLang="zh-CN" sz="2800" dirty="0" smtClean="0"/>
              <a:t> </a:t>
            </a:r>
            <a:r>
              <a:rPr lang="da-DK" altLang="zh-CN" sz="2800" dirty="0"/>
              <a:t>____(2)__________</a:t>
            </a:r>
            <a:endParaRPr lang="zh-CN" altLang="zh-CN" sz="2800" dirty="0"/>
          </a:p>
          <a:p>
            <a:r>
              <a:rPr lang="da-DK" altLang="zh-CN" sz="2800" dirty="0"/>
              <a:t>	</a:t>
            </a:r>
            <a:r>
              <a:rPr lang="da-DK" altLang="zh-CN" sz="2800" dirty="0" smtClean="0"/>
              <a:t> </a:t>
            </a:r>
            <a:r>
              <a:rPr lang="da-DK" altLang="zh-CN" sz="2800" dirty="0"/>
              <a:t>for (j=0;j&lt;__(3)____;j++)</a:t>
            </a:r>
            <a:endParaRPr lang="zh-CN" altLang="zh-CN" sz="2800" dirty="0"/>
          </a:p>
          <a:p>
            <a:r>
              <a:rPr lang="da-DK" altLang="zh-CN" sz="2800" dirty="0"/>
              <a:t>                      </a:t>
            </a:r>
            <a:r>
              <a:rPr lang="en-US" altLang="zh-CN" sz="2800" dirty="0" err="1"/>
              <a:t>cout</a:t>
            </a:r>
            <a:r>
              <a:rPr lang="en-US" altLang="zh-CN" sz="2800" dirty="0"/>
              <a:t>&lt;&lt;"*";</a:t>
            </a:r>
            <a:endParaRPr lang="zh-CN" altLang="zh-CN" sz="2800" dirty="0"/>
          </a:p>
          <a:p>
            <a:r>
              <a:rPr lang="en-US" altLang="zh-CN" sz="2800" dirty="0"/>
              <a:t>	</a:t>
            </a:r>
            <a:r>
              <a:rPr lang="en-US" altLang="zh-CN" sz="2800" dirty="0" smtClean="0"/>
              <a:t> </a:t>
            </a:r>
            <a:r>
              <a:rPr lang="en-US" altLang="zh-CN" sz="2800" dirty="0" err="1"/>
              <a:t>cout</a:t>
            </a:r>
            <a:r>
              <a:rPr lang="en-US" altLang="zh-CN" sz="2800" dirty="0"/>
              <a:t>&lt;&lt;"a("&lt;&lt;i&lt;&lt;")"&lt;&lt;a[i]&lt;&lt;</a:t>
            </a:r>
            <a:r>
              <a:rPr lang="en-US" altLang="zh-CN" sz="2800" dirty="0" err="1"/>
              <a:t>endl</a:t>
            </a:r>
            <a:r>
              <a:rPr lang="en-US" altLang="zh-CN" sz="2800" dirty="0"/>
              <a:t>;</a:t>
            </a:r>
            <a:endParaRPr lang="zh-CN" altLang="zh-CN" sz="2800" dirty="0"/>
          </a:p>
          <a:p>
            <a:r>
              <a:rPr lang="en-US" altLang="zh-CN" sz="2800" dirty="0"/>
              <a:t> </a:t>
            </a:r>
            <a:r>
              <a:rPr lang="en-US" altLang="zh-CN" sz="2800" dirty="0" smtClean="0"/>
              <a:t>     </a:t>
            </a:r>
            <a:r>
              <a:rPr lang="en-US" altLang="zh-CN" sz="2800" dirty="0"/>
              <a:t>}</a:t>
            </a:r>
            <a:endParaRPr lang="zh-CN" altLang="zh-CN" sz="2800" dirty="0"/>
          </a:p>
          <a:p>
            <a:r>
              <a:rPr lang="en-US" altLang="zh-CN" sz="2800" dirty="0"/>
              <a:t>return 0; </a:t>
            </a:r>
            <a:endParaRPr lang="zh-CN" altLang="zh-CN" sz="2800" dirty="0"/>
          </a:p>
          <a:p>
            <a:r>
              <a:rPr lang="en-US" altLang="zh-CN" sz="2800" dirty="0"/>
              <a:t> }</a:t>
            </a:r>
            <a:endParaRPr lang="zh-CN" altLang="zh-CN" sz="2800" dirty="0"/>
          </a:p>
        </p:txBody>
      </p:sp>
      <p:sp>
        <p:nvSpPr>
          <p:cNvPr id="8" name="矩形 7"/>
          <p:cNvSpPr/>
          <p:nvPr/>
        </p:nvSpPr>
        <p:spPr>
          <a:xfrm>
            <a:off x="4932040" y="1772816"/>
            <a:ext cx="3618148" cy="1384995"/>
          </a:xfrm>
          <a:prstGeom prst="rect">
            <a:avLst/>
          </a:prstGeom>
        </p:spPr>
        <p:txBody>
          <a:bodyPr wrap="square">
            <a:spAutoFit/>
          </a:bodyPr>
          <a:lstStyle/>
          <a:p>
            <a:r>
              <a:rPr lang="en-US" altLang="zh-CN" sz="2800" dirty="0" err="1"/>
              <a:t>srand</a:t>
            </a:r>
            <a:r>
              <a:rPr lang="en-US" altLang="zh-CN" sz="2800" dirty="0"/>
              <a:t>(time(0));</a:t>
            </a:r>
            <a:endParaRPr lang="zh-CN" altLang="zh-CN" sz="2800" dirty="0"/>
          </a:p>
          <a:p>
            <a:r>
              <a:rPr lang="en-US" altLang="zh-CN" sz="2800" dirty="0"/>
              <a:t>a[i]=random()%100+1;</a:t>
            </a:r>
            <a:endParaRPr lang="zh-CN" altLang="zh-CN" sz="2800" dirty="0"/>
          </a:p>
          <a:p>
            <a:r>
              <a:rPr lang="en-US" altLang="zh-CN" sz="2800" dirty="0"/>
              <a:t>a[i]/10</a:t>
            </a:r>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8847"/>
            <a:ext cx="9144000" cy="7109639"/>
          </a:xfrm>
          <a:prstGeom prst="rect">
            <a:avLst/>
          </a:prstGeom>
        </p:spPr>
        <p:txBody>
          <a:bodyPr wrap="square">
            <a:spAutoFit/>
          </a:bodyPr>
          <a:lstStyle/>
          <a:p>
            <a:r>
              <a:rPr lang="en-US" altLang="zh-CN" sz="2400" b="1" dirty="0"/>
              <a:t>2. Fill in the blanks, to print numbers as below:</a:t>
            </a:r>
            <a:endParaRPr lang="zh-CN" altLang="zh-CN" sz="2400" dirty="0"/>
          </a:p>
          <a:p>
            <a:r>
              <a:rPr lang="en-US" altLang="zh-CN" sz="2400" dirty="0"/>
              <a:t>1 5 6 7 8 10 12 13 15 17 18 24 25 31 34 34 37 38 39 43 </a:t>
            </a:r>
            <a:endParaRPr lang="zh-CN" altLang="zh-CN" sz="2400" dirty="0"/>
          </a:p>
          <a:p>
            <a:r>
              <a:rPr lang="en-US" altLang="zh-CN" sz="2400" dirty="0" err="1" smtClean="0"/>
              <a:t>int</a:t>
            </a:r>
            <a:r>
              <a:rPr lang="en-US" altLang="zh-CN" sz="2400" dirty="0" smtClean="0"/>
              <a:t> </a:t>
            </a:r>
            <a:r>
              <a:rPr lang="en-US" altLang="zh-CN" sz="2400" dirty="0"/>
              <a:t>main()</a:t>
            </a:r>
            <a:endParaRPr lang="zh-CN" altLang="zh-CN" sz="2400" dirty="0"/>
          </a:p>
          <a:p>
            <a:r>
              <a:rPr lang="en-US" altLang="zh-CN" sz="2400" dirty="0"/>
              <a:t>{ </a:t>
            </a:r>
            <a:endParaRPr lang="zh-CN" altLang="zh-CN" sz="2400" dirty="0"/>
          </a:p>
          <a:p>
            <a:r>
              <a:rPr lang="en-US" altLang="zh-CN" sz="2400" dirty="0"/>
              <a:t>    </a:t>
            </a:r>
            <a:r>
              <a:rPr lang="en-US" altLang="zh-CN" sz="2400" dirty="0" err="1"/>
              <a:t>const</a:t>
            </a:r>
            <a:r>
              <a:rPr lang="en-US" altLang="zh-CN" sz="2400" dirty="0"/>
              <a:t> </a:t>
            </a:r>
            <a:r>
              <a:rPr lang="en-US" altLang="zh-CN" sz="2400" dirty="0" err="1"/>
              <a:t>int</a:t>
            </a:r>
            <a:r>
              <a:rPr lang="en-US" altLang="zh-CN" sz="2400" dirty="0"/>
              <a:t> M=10</a:t>
            </a:r>
            <a:r>
              <a:rPr lang="en-US" altLang="zh-CN" sz="2400" dirty="0" smtClean="0"/>
              <a:t>;      </a:t>
            </a:r>
            <a:r>
              <a:rPr lang="en-US" altLang="zh-CN" sz="2400" dirty="0" err="1"/>
              <a:t>const</a:t>
            </a:r>
            <a:r>
              <a:rPr lang="en-US" altLang="zh-CN" sz="2400" dirty="0"/>
              <a:t> </a:t>
            </a:r>
            <a:r>
              <a:rPr lang="en-US" altLang="zh-CN" sz="2400" dirty="0" err="1"/>
              <a:t>int</a:t>
            </a:r>
            <a:r>
              <a:rPr lang="en-US" altLang="zh-CN" sz="2400" dirty="0"/>
              <a:t> N=10;</a:t>
            </a:r>
            <a:endParaRPr lang="zh-CN" altLang="zh-CN" sz="2400" dirty="0"/>
          </a:p>
          <a:p>
            <a:r>
              <a:rPr lang="en-US" altLang="zh-CN" sz="2400" dirty="0"/>
              <a:t>    </a:t>
            </a:r>
            <a:r>
              <a:rPr lang="en-US" altLang="zh-CN" sz="2400" dirty="0" err="1"/>
              <a:t>int</a:t>
            </a:r>
            <a:r>
              <a:rPr lang="en-US" altLang="zh-CN" sz="2400" dirty="0"/>
              <a:t>  a[M]={6,8,10,12,13,18,24,34,38,43};</a:t>
            </a:r>
            <a:endParaRPr lang="zh-CN" altLang="zh-CN" sz="2400" dirty="0"/>
          </a:p>
          <a:p>
            <a:r>
              <a:rPr lang="en-US" altLang="zh-CN" sz="2400" dirty="0"/>
              <a:t>    </a:t>
            </a:r>
            <a:r>
              <a:rPr lang="en-US" altLang="zh-CN" sz="2400" dirty="0" err="1"/>
              <a:t>int</a:t>
            </a:r>
            <a:r>
              <a:rPr lang="en-US" altLang="zh-CN" sz="2400" dirty="0"/>
              <a:t>  b[N]={1,5,7,15,17,25,31,34,37,39};</a:t>
            </a:r>
            <a:endParaRPr lang="zh-CN" altLang="zh-CN" sz="2400" dirty="0"/>
          </a:p>
          <a:p>
            <a:r>
              <a:rPr lang="en-US" altLang="zh-CN" sz="2400" dirty="0"/>
              <a:t>    </a:t>
            </a:r>
            <a:r>
              <a:rPr lang="en-US" altLang="zh-CN" sz="2400" dirty="0" err="1"/>
              <a:t>int</a:t>
            </a:r>
            <a:r>
              <a:rPr lang="en-US" altLang="zh-CN" sz="2400" dirty="0"/>
              <a:t>  c[M+N],  i=0, j=0, k=0;</a:t>
            </a:r>
            <a:endParaRPr lang="zh-CN" altLang="zh-CN" sz="2400" dirty="0"/>
          </a:p>
          <a:p>
            <a:r>
              <a:rPr lang="en-US" altLang="zh-CN" sz="2400" dirty="0"/>
              <a:t>    while(k&lt;M+N &amp;&amp;_____(1</a:t>
            </a:r>
            <a:r>
              <a:rPr lang="en-US" altLang="zh-CN" sz="2400" dirty="0" smtClean="0"/>
              <a:t>)___)  </a:t>
            </a:r>
            <a:r>
              <a:rPr lang="en-US" altLang="zh-CN" sz="2400" dirty="0"/>
              <a:t>{</a:t>
            </a:r>
            <a:endParaRPr lang="zh-CN" altLang="zh-CN" sz="2400" dirty="0"/>
          </a:p>
          <a:p>
            <a:r>
              <a:rPr lang="en-US" altLang="zh-CN" sz="2400" dirty="0"/>
              <a:t>    if(a[i]&lt;b[j])</a:t>
            </a:r>
            <a:endParaRPr lang="zh-CN" altLang="zh-CN" sz="2400" dirty="0"/>
          </a:p>
          <a:p>
            <a:r>
              <a:rPr lang="en-US" altLang="zh-CN" sz="2400" dirty="0"/>
              <a:t>      __(2)____</a:t>
            </a:r>
            <a:endParaRPr lang="zh-CN" altLang="zh-CN" sz="2400" dirty="0"/>
          </a:p>
          <a:p>
            <a:r>
              <a:rPr lang="en-US" altLang="zh-CN" sz="2400" dirty="0"/>
              <a:t>    else</a:t>
            </a:r>
            <a:endParaRPr lang="zh-CN" altLang="zh-CN" sz="2400" dirty="0"/>
          </a:p>
          <a:p>
            <a:r>
              <a:rPr lang="en-US" altLang="zh-CN" sz="2400" dirty="0"/>
              <a:t>      ___(3)____</a:t>
            </a:r>
            <a:endParaRPr lang="zh-CN" altLang="zh-CN" sz="2400" dirty="0"/>
          </a:p>
          <a:p>
            <a:r>
              <a:rPr lang="en-US" altLang="zh-CN" sz="2400" dirty="0"/>
              <a:t>    }</a:t>
            </a:r>
            <a:endParaRPr lang="zh-CN" altLang="zh-CN" sz="2400" dirty="0"/>
          </a:p>
          <a:p>
            <a:r>
              <a:rPr lang="en-US" altLang="zh-CN" sz="2400" dirty="0"/>
              <a:t> while(k&lt;M+N &amp;&amp;__(4)___)   c[k++]=b[j++];</a:t>
            </a:r>
            <a:endParaRPr lang="zh-CN" altLang="zh-CN" sz="2400" dirty="0"/>
          </a:p>
          <a:p>
            <a:r>
              <a:rPr lang="en-US" altLang="zh-CN" sz="2400" dirty="0"/>
              <a:t> while(k&lt;M+N&amp;&amp;__(5)____)   c[k++]=a[i++];</a:t>
            </a:r>
            <a:endParaRPr lang="zh-CN" altLang="zh-CN" sz="2400" dirty="0"/>
          </a:p>
          <a:p>
            <a:r>
              <a:rPr lang="en-US" altLang="zh-CN" sz="2400" dirty="0"/>
              <a:t> for(k=0;  k&lt;M+N;  k++)   </a:t>
            </a:r>
            <a:r>
              <a:rPr lang="en-US" altLang="zh-CN" sz="2400" dirty="0" err="1"/>
              <a:t>cout</a:t>
            </a:r>
            <a:r>
              <a:rPr lang="en-US" altLang="zh-CN" sz="2400" dirty="0"/>
              <a:t>&lt;&lt;c[k]&lt;&lt;" ";</a:t>
            </a:r>
            <a:endParaRPr lang="zh-CN" altLang="zh-CN" sz="2400" dirty="0"/>
          </a:p>
          <a:p>
            <a:r>
              <a:rPr lang="en-US" altLang="zh-CN" sz="2400" dirty="0"/>
              <a:t>return 0;</a:t>
            </a:r>
            <a:endParaRPr lang="zh-CN" altLang="zh-CN" sz="2400" dirty="0"/>
          </a:p>
          <a:p>
            <a:r>
              <a:rPr lang="en-US" altLang="zh-CN" sz="2400" dirty="0"/>
              <a:t>}</a:t>
            </a:r>
            <a:endParaRPr lang="zh-CN" altLang="zh-CN" sz="2400" dirty="0"/>
          </a:p>
        </p:txBody>
      </p:sp>
      <p:sp>
        <p:nvSpPr>
          <p:cNvPr id="3" name="矩形 2"/>
          <p:cNvSpPr/>
          <p:nvPr/>
        </p:nvSpPr>
        <p:spPr>
          <a:xfrm>
            <a:off x="6732240" y="1556792"/>
            <a:ext cx="2016224" cy="1938992"/>
          </a:xfrm>
          <a:prstGeom prst="rect">
            <a:avLst/>
          </a:prstGeom>
        </p:spPr>
        <p:txBody>
          <a:bodyPr wrap="square">
            <a:spAutoFit/>
          </a:bodyPr>
          <a:lstStyle/>
          <a:p>
            <a:r>
              <a:rPr lang="pt-BR" altLang="zh-CN" sz="2400" dirty="0"/>
              <a:t>j&lt;M&amp;&amp;j&lt;N</a:t>
            </a:r>
            <a:endParaRPr lang="zh-CN" altLang="zh-CN" sz="2400" dirty="0"/>
          </a:p>
          <a:p>
            <a:r>
              <a:rPr lang="pt-BR" altLang="zh-CN" sz="2400" dirty="0"/>
              <a:t>c[k++]=a[i++]; </a:t>
            </a:r>
            <a:endParaRPr lang="zh-CN" altLang="zh-CN" sz="2400" dirty="0"/>
          </a:p>
          <a:p>
            <a:r>
              <a:rPr lang="pt-BR" altLang="zh-CN" sz="2400" dirty="0"/>
              <a:t>c[k++]=b[j++];</a:t>
            </a:r>
            <a:endParaRPr lang="zh-CN" altLang="zh-CN" sz="2400" dirty="0"/>
          </a:p>
          <a:p>
            <a:r>
              <a:rPr lang="pt-BR" altLang="zh-CN" sz="2400" dirty="0"/>
              <a:t>j&lt;N</a:t>
            </a:r>
            <a:endParaRPr lang="zh-CN" altLang="zh-CN" sz="2400" dirty="0"/>
          </a:p>
          <a:p>
            <a:r>
              <a:rPr lang="pt-BR" altLang="zh-CN" sz="2400" dirty="0"/>
              <a:t>i&lt;M</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92696"/>
            <a:ext cx="8712968" cy="1200329"/>
          </a:xfrm>
          <a:prstGeom prst="rect">
            <a:avLst/>
          </a:prstGeom>
        </p:spPr>
        <p:txBody>
          <a:bodyPr wrap="square">
            <a:spAutoFit/>
          </a:bodyPr>
          <a:lstStyle/>
          <a:p>
            <a:pPr lvl="0"/>
            <a:r>
              <a:rPr lang="en-US" altLang="zh-CN" sz="2400" b="1" dirty="0" smtClean="0"/>
              <a:t>1. User </a:t>
            </a:r>
            <a:r>
              <a:rPr lang="en-US" altLang="zh-CN" sz="2400" b="1" dirty="0"/>
              <a:t>input a string. Please count the number of different letters, and the number of each letter appears (case insensitive).(10 score)</a:t>
            </a:r>
            <a:endParaRPr lang="zh-CN" altLang="zh-CN" sz="2400" dirty="0"/>
          </a:p>
          <a:p>
            <a:r>
              <a:rPr lang="en-US" altLang="zh-CN" sz="2400" dirty="0"/>
              <a:t>Sample Output:</a:t>
            </a:r>
            <a:endParaRPr lang="zh-CN" altLang="zh-CN" sz="2400" dirty="0"/>
          </a:p>
        </p:txBody>
      </p:sp>
      <p:sp>
        <p:nvSpPr>
          <p:cNvPr id="6" name="矩形 3"/>
          <p:cNvSpPr>
            <a:spLocks noChangeArrowheads="1"/>
          </p:cNvSpPr>
          <p:nvPr/>
        </p:nvSpPr>
        <p:spPr bwMode="auto">
          <a:xfrm>
            <a:off x="395536" y="2060848"/>
            <a:ext cx="6336704" cy="1513567"/>
          </a:xfrm>
          <a:prstGeom prst="rect">
            <a:avLst/>
          </a:prstGeom>
          <a:solidFill>
            <a:srgbClr val="FFFFFF"/>
          </a:solidFill>
          <a:ln w="25400">
            <a:solidFill>
              <a:srgbClr val="000000"/>
            </a:solidFill>
            <a:miter lim="800000"/>
          </a:ln>
        </p:spPr>
        <p:txBody>
          <a:bodyPr vert="horz" wrap="square" lIns="91440" tIns="45720" rIns="91440" bIns="45720" numCol="1" anchor="ctr"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Please input a string:</a:t>
            </a:r>
            <a:endParaRPr kumimoji="0" lang="en-US"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This is a C++ world!</a:t>
            </a:r>
            <a:endParaRPr kumimoji="0" lang="en-US"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pt-BR"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The results:</a:t>
            </a:r>
            <a:endParaRPr kumimoji="0" lang="pt-BR"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pt-BR"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A=1 C=1 D=1 H=1 I=2 L=1 O=1 R=1 S=2 T=1 W=1 </a:t>
            </a:r>
            <a:endParaRPr kumimoji="0" lang="pt-BR"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There are 11 different letters in this sentence.</a:t>
            </a:r>
            <a:endParaRPr kumimoji="0" lang="zh-CN" altLang="zh-CN" sz="4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对上例修改</a:t>
            </a:r>
            <a:endParaRPr lang="zh-CN" altLang="en-US" smtClean="0"/>
          </a:p>
        </p:txBody>
      </p:sp>
      <p:sp>
        <p:nvSpPr>
          <p:cNvPr id="13315" name="Rectangle 3"/>
          <p:cNvSpPr>
            <a:spLocks noGrp="1" noChangeArrowheads="1"/>
          </p:cNvSpPr>
          <p:nvPr>
            <p:ph type="body" idx="1"/>
          </p:nvPr>
        </p:nvSpPr>
        <p:spPr/>
        <p:txBody>
          <a:bodyPr/>
          <a:lstStyle/>
          <a:p>
            <a:pPr eaLnBrk="1" hangingPunct="1">
              <a:lnSpc>
                <a:spcPct val="90000"/>
              </a:lnSpc>
              <a:buFontTx/>
              <a:buNone/>
            </a:pPr>
            <a:r>
              <a:rPr lang="zh-CN" altLang="en-US" smtClean="0"/>
              <a:t>输入</a:t>
            </a:r>
            <a:r>
              <a:rPr lang="en-US" altLang="zh-CN" smtClean="0"/>
              <a:t>c 4</a:t>
            </a:r>
            <a:r>
              <a:rPr lang="zh-CN" altLang="en-US" smtClean="0"/>
              <a:t>，输出：</a:t>
            </a:r>
            <a:endParaRPr lang="zh-CN" altLang="en-US" smtClean="0"/>
          </a:p>
          <a:p>
            <a:pPr eaLnBrk="1" hangingPunct="1">
              <a:lnSpc>
                <a:spcPct val="90000"/>
              </a:lnSpc>
              <a:buFontTx/>
              <a:buNone/>
            </a:pPr>
            <a:r>
              <a:rPr lang="zh-CN" altLang="en-US" smtClean="0"/>
              <a:t>                      </a:t>
            </a:r>
            <a:r>
              <a:rPr lang="en-US" altLang="zh-CN" smtClean="0"/>
              <a:t>c</a:t>
            </a:r>
            <a:endParaRPr lang="en-US" altLang="zh-CN" smtClean="0"/>
          </a:p>
          <a:p>
            <a:pPr eaLnBrk="1" hangingPunct="1">
              <a:lnSpc>
                <a:spcPct val="90000"/>
              </a:lnSpc>
              <a:buFontTx/>
              <a:buNone/>
            </a:pPr>
            <a:r>
              <a:rPr lang="en-US" altLang="zh-CN" smtClean="0"/>
              <a:t>                     ccc</a:t>
            </a:r>
            <a:endParaRPr lang="en-US" altLang="zh-CN" smtClean="0"/>
          </a:p>
          <a:p>
            <a:pPr eaLnBrk="1" hangingPunct="1">
              <a:lnSpc>
                <a:spcPct val="90000"/>
              </a:lnSpc>
              <a:buFontTx/>
              <a:buNone/>
            </a:pPr>
            <a:r>
              <a:rPr lang="en-US" altLang="zh-CN" smtClean="0"/>
              <a:t>                   ccccc</a:t>
            </a:r>
            <a:endParaRPr lang="en-US" altLang="zh-CN" smtClean="0"/>
          </a:p>
          <a:p>
            <a:pPr eaLnBrk="1" hangingPunct="1">
              <a:lnSpc>
                <a:spcPct val="90000"/>
              </a:lnSpc>
              <a:buFontTx/>
              <a:buNone/>
            </a:pPr>
            <a:r>
              <a:rPr lang="en-US" altLang="zh-CN" smtClean="0"/>
              <a:t>                 ccccccc</a:t>
            </a:r>
            <a:endParaRPr lang="en-US" altLang="zh-CN" smtClean="0"/>
          </a:p>
          <a:p>
            <a:pPr eaLnBrk="1" hangingPunct="1">
              <a:lnSpc>
                <a:spcPct val="90000"/>
              </a:lnSpc>
              <a:buFontTx/>
              <a:buNone/>
            </a:pPr>
            <a:r>
              <a:rPr lang="en-US" altLang="zh-CN" smtClean="0"/>
              <a:t>                   ccccc</a:t>
            </a:r>
            <a:endParaRPr lang="en-US" altLang="zh-CN" smtClean="0"/>
          </a:p>
          <a:p>
            <a:pPr eaLnBrk="1" hangingPunct="1">
              <a:lnSpc>
                <a:spcPct val="90000"/>
              </a:lnSpc>
              <a:buFontTx/>
              <a:buNone/>
            </a:pPr>
            <a:r>
              <a:rPr lang="en-US" altLang="zh-CN" smtClean="0"/>
              <a:t>                     ccc</a:t>
            </a:r>
            <a:endParaRPr lang="en-US" altLang="zh-CN" smtClean="0"/>
          </a:p>
          <a:p>
            <a:pPr eaLnBrk="1" hangingPunct="1">
              <a:lnSpc>
                <a:spcPct val="90000"/>
              </a:lnSpc>
              <a:buFontTx/>
              <a:buNone/>
            </a:pPr>
            <a:r>
              <a:rPr lang="en-US" altLang="zh-CN" smtClean="0"/>
              <a:t>                       c</a:t>
            </a:r>
            <a:endParaRPr lang="en-US" altLang="zh-CN"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836712"/>
            <a:ext cx="8604448" cy="2308324"/>
          </a:xfrm>
          <a:prstGeom prst="rect">
            <a:avLst/>
          </a:prstGeom>
        </p:spPr>
        <p:txBody>
          <a:bodyPr wrap="square">
            <a:spAutoFit/>
          </a:bodyPr>
          <a:lstStyle/>
          <a:p>
            <a:pPr lvl="0"/>
            <a:r>
              <a:rPr lang="en-US" altLang="zh-CN" sz="2400" b="1" dirty="0" smtClean="0"/>
              <a:t>2. Create </a:t>
            </a:r>
            <a:r>
              <a:rPr lang="en-US" altLang="zh-CN" sz="2400" b="1" dirty="0"/>
              <a:t>a class called </a:t>
            </a:r>
            <a:r>
              <a:rPr lang="en-US" altLang="zh-CN" sz="2400" b="1" i="1" dirty="0"/>
              <a:t>Box</a:t>
            </a:r>
            <a:r>
              <a:rPr lang="en-US" altLang="zh-CN" sz="2400" b="1" dirty="0"/>
              <a:t> that includes three data members- length, width, height. Your class should have a constructor with three parameters to initialize the three data members. Provide a </a:t>
            </a:r>
            <a:r>
              <a:rPr lang="en-US" altLang="zh-CN" sz="2400" b="1" i="1" dirty="0"/>
              <a:t>set</a:t>
            </a:r>
            <a:r>
              <a:rPr lang="en-US" altLang="zh-CN" sz="2400" b="1" dirty="0"/>
              <a:t> and a </a:t>
            </a:r>
            <a:r>
              <a:rPr lang="en-US" altLang="zh-CN" sz="2400" b="1" i="1" dirty="0"/>
              <a:t>get</a:t>
            </a:r>
            <a:r>
              <a:rPr lang="en-US" altLang="zh-CN" sz="2400" b="1" dirty="0"/>
              <a:t> function for each data member. Provide a member function </a:t>
            </a:r>
            <a:r>
              <a:rPr lang="en-US" altLang="zh-CN" sz="2400" b="1" i="1" dirty="0" err="1"/>
              <a:t>calVolume</a:t>
            </a:r>
            <a:r>
              <a:rPr lang="en-US" altLang="zh-CN" sz="2400" b="1" dirty="0"/>
              <a:t> that calculates the box’s volume. Write a test program that demonstrate class </a:t>
            </a:r>
            <a:r>
              <a:rPr lang="en-US" altLang="zh-CN" sz="2400" b="1" i="1" dirty="0"/>
              <a:t>Box</a:t>
            </a:r>
            <a:r>
              <a:rPr lang="en-US" altLang="zh-CN" sz="2400" b="1" dirty="0"/>
              <a:t>’s capabilities.(10score)</a:t>
            </a:r>
            <a:endParaRPr lang="zh-CN" altLang="zh-CN"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2656"/>
            <a:ext cx="7848872" cy="1569660"/>
          </a:xfrm>
          <a:prstGeom prst="rect">
            <a:avLst/>
          </a:prstGeom>
        </p:spPr>
        <p:txBody>
          <a:bodyPr wrap="square">
            <a:spAutoFit/>
          </a:bodyPr>
          <a:lstStyle/>
          <a:p>
            <a:r>
              <a:rPr lang="en-US" altLang="zh-CN" sz="2400" dirty="0"/>
              <a:t>1</a:t>
            </a:r>
            <a:r>
              <a:rPr lang="zh-CN" altLang="zh-CN" sz="2400" dirty="0"/>
              <a:t>．</a:t>
            </a:r>
            <a:r>
              <a:rPr lang="en-US" altLang="zh-CN" sz="2400" dirty="0"/>
              <a:t>(10 scores)</a:t>
            </a:r>
            <a:endParaRPr lang="zh-CN" altLang="zh-CN" sz="2400" dirty="0"/>
          </a:p>
          <a:p>
            <a:r>
              <a:rPr lang="en-US" altLang="zh-CN" sz="2400" dirty="0"/>
              <a:t>Use pointers and pointer arithmetic to write the string-comparison function </a:t>
            </a:r>
            <a:r>
              <a:rPr lang="en-US" altLang="zh-CN" sz="2400" dirty="0" err="1"/>
              <a:t>strcmp</a:t>
            </a:r>
            <a:r>
              <a:rPr lang="en-US" altLang="zh-CN" sz="2400" dirty="0"/>
              <a:t>. </a:t>
            </a:r>
            <a:endParaRPr lang="zh-CN" altLang="zh-CN" sz="2400" dirty="0"/>
          </a:p>
          <a:p>
            <a:r>
              <a:rPr lang="en-US" altLang="zh-CN" sz="2400" dirty="0"/>
              <a:t>Sample Output:</a:t>
            </a:r>
            <a:endParaRPr lang="zh-CN" altLang="zh-CN" sz="2400" dirty="0"/>
          </a:p>
        </p:txBody>
      </p:sp>
      <p:sp>
        <p:nvSpPr>
          <p:cNvPr id="3" name="矩形 4"/>
          <p:cNvSpPr>
            <a:spLocks noChangeArrowheads="1"/>
          </p:cNvSpPr>
          <p:nvPr/>
        </p:nvSpPr>
        <p:spPr bwMode="auto">
          <a:xfrm>
            <a:off x="976696" y="2132856"/>
            <a:ext cx="5179479" cy="2016224"/>
          </a:xfrm>
          <a:prstGeom prst="rect">
            <a:avLst/>
          </a:prstGeom>
          <a:solidFill>
            <a:srgbClr val="FFFFFF"/>
          </a:solidFill>
          <a:ln w="25400">
            <a:solidFill>
              <a:srgbClr val="000000"/>
            </a:solidFill>
            <a:miter lim="800000"/>
          </a:ln>
        </p:spPr>
        <p:txBody>
          <a:bodyPr vert="horz" wrap="square" lIns="91440" tIns="45720" rIns="91440" bIns="45720" numCol="1" anchor="ctr"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Enter string1:</a:t>
            </a:r>
            <a:endPar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Hello world</a:t>
            </a:r>
            <a:endPar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Enter string2:</a:t>
            </a:r>
            <a:endPar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Hello c++</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The result is: </a:t>
            </a:r>
            <a:endPar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Calibri" panose="020F0502020204030204" charset="0"/>
                <a:ea typeface="宋体" panose="02010600030101010101" pitchFamily="2" charset="-122"/>
                <a:cs typeface="宋体" panose="02010600030101010101" pitchFamily="2" charset="-122"/>
              </a:rPr>
              <a:t>“ Hello world”  &gt; “Hello c++”</a:t>
            </a:r>
            <a:endParaRPr kumimoji="0" lang="zh-CN" altLang="zh-CN" sz="4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84976" cy="5693866"/>
          </a:xfrm>
          <a:prstGeom prst="rect">
            <a:avLst/>
          </a:prstGeom>
        </p:spPr>
        <p:txBody>
          <a:bodyPr wrap="square">
            <a:spAutoFit/>
          </a:bodyPr>
          <a:lstStyle/>
          <a:p>
            <a:pPr algn="just"/>
            <a:r>
              <a:rPr lang="en-US" altLang="zh-CN" sz="2800" dirty="0"/>
              <a:t>2. (15 scores)</a:t>
            </a:r>
            <a:endParaRPr lang="zh-CN" altLang="zh-CN" sz="2800" dirty="0"/>
          </a:p>
          <a:p>
            <a:pPr algn="just"/>
            <a:r>
              <a:rPr lang="en-US" altLang="zh-CN" sz="2800" dirty="0"/>
              <a:t> </a:t>
            </a:r>
            <a:endParaRPr lang="zh-CN" altLang="zh-CN" sz="2800" dirty="0"/>
          </a:p>
          <a:p>
            <a:pPr algn="just"/>
            <a:r>
              <a:rPr lang="en-US" altLang="zh-CN" sz="2800" dirty="0"/>
              <a:t>Write a program to generate 10 random numbers between 60 and 99 and store them in an array with </a:t>
            </a:r>
            <a:r>
              <a:rPr lang="en-US" altLang="zh-CN" sz="2800" dirty="0" err="1"/>
              <a:t>int</a:t>
            </a:r>
            <a:r>
              <a:rPr lang="en-US" altLang="zh-CN" sz="2800" dirty="0"/>
              <a:t> type.</a:t>
            </a:r>
            <a:endParaRPr lang="zh-CN" altLang="zh-CN" sz="2800" dirty="0"/>
          </a:p>
          <a:p>
            <a:pPr algn="just"/>
            <a:r>
              <a:rPr lang="en-US" altLang="zh-CN" sz="2800" dirty="0"/>
              <a:t>Sort these numbers in descending order by the algorithm described as following:</a:t>
            </a:r>
            <a:endParaRPr lang="zh-CN" altLang="zh-CN" sz="2800" dirty="0"/>
          </a:p>
          <a:p>
            <a:pPr algn="just"/>
            <a:r>
              <a:rPr lang="en-US" altLang="zh-CN" sz="2800" dirty="0"/>
              <a:t>1) Separate the array into two parts, one is sorted, another is not sorted. </a:t>
            </a:r>
            <a:endParaRPr lang="zh-CN" altLang="zh-CN" sz="2800" dirty="0"/>
          </a:p>
          <a:p>
            <a:pPr algn="just"/>
            <a:r>
              <a:rPr lang="en-US" altLang="zh-CN" sz="2800" dirty="0"/>
              <a:t>2) Select the largest one from the unsorted part and swap it with the first element of unsorted part.</a:t>
            </a:r>
            <a:r>
              <a:rPr lang="zh-CN" altLang="zh-CN" sz="2800" dirty="0"/>
              <a:t>（将要排序的对象分作两部份，一个是已排序的，一个是未排序的。从后端未排序部份选择一个最大值，放入前端已排序部份的最后一个。）</a:t>
            </a:r>
            <a:endParaRPr lang="zh-CN" altLang="zh-CN" sz="2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87" name="Picture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033463"/>
            <a:ext cx="9277350"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304800"/>
            <a:ext cx="8229600" cy="6324600"/>
          </a:xfrm>
        </p:spPr>
        <p:txBody>
          <a:bodyPr>
            <a:normAutofit/>
          </a:bodyPr>
          <a:lstStyle/>
          <a:p>
            <a:pPr eaLnBrk="1" hangingPunct="1">
              <a:lnSpc>
                <a:spcPct val="80000"/>
              </a:lnSpc>
              <a:buFontTx/>
              <a:buNone/>
            </a:pPr>
            <a:r>
              <a:rPr lang="en-US" altLang="zh-CN" sz="2400" dirty="0" smtClean="0"/>
              <a:t>char c;</a:t>
            </a:r>
            <a:endParaRPr lang="en-US" altLang="zh-CN" sz="2400" dirty="0" smtClean="0"/>
          </a:p>
          <a:p>
            <a:pPr eaLnBrk="1" hangingPunct="1">
              <a:lnSpc>
                <a:spcPct val="80000"/>
              </a:lnSpc>
              <a:buFontTx/>
              <a:buNone/>
            </a:pPr>
            <a:r>
              <a:rPr lang="en-US" altLang="zh-CN" sz="2400" dirty="0" err="1" smtClean="0"/>
              <a:t>int</a:t>
            </a:r>
            <a:r>
              <a:rPr lang="en-US" altLang="zh-CN" sz="2400" dirty="0" smtClean="0"/>
              <a:t> row;</a:t>
            </a:r>
            <a:endParaRPr lang="en-US" altLang="zh-CN" sz="2400" dirty="0" smtClean="0"/>
          </a:p>
          <a:p>
            <a:pPr eaLnBrk="1" hangingPunct="1">
              <a:lnSpc>
                <a:spcPct val="80000"/>
              </a:lnSpc>
              <a:buFontTx/>
              <a:buNone/>
            </a:pPr>
            <a:r>
              <a:rPr lang="en-US" altLang="zh-CN" sz="2400" dirty="0" err="1" smtClean="0"/>
              <a:t>cin</a:t>
            </a:r>
            <a:r>
              <a:rPr lang="en-US" altLang="zh-CN" sz="2400" dirty="0" smtClean="0"/>
              <a:t>&gt;&gt;c&gt;&gt;row;</a:t>
            </a:r>
            <a:endParaRPr lang="en-US" altLang="zh-CN" sz="2400" dirty="0" smtClean="0"/>
          </a:p>
          <a:p>
            <a:pPr>
              <a:lnSpc>
                <a:spcPct val="80000"/>
              </a:lnSpc>
              <a:buNone/>
            </a:pPr>
            <a:r>
              <a:rPr lang="en-US" altLang="zh-CN" sz="2400" b="1" dirty="0"/>
              <a:t>for</a:t>
            </a:r>
            <a:r>
              <a:rPr lang="en-US" altLang="zh-CN" sz="2400" dirty="0"/>
              <a:t>(</a:t>
            </a:r>
            <a:r>
              <a:rPr lang="en-US" altLang="zh-CN" sz="2400" b="1" dirty="0" err="1"/>
              <a:t>int</a:t>
            </a:r>
            <a:r>
              <a:rPr lang="en-US" altLang="zh-CN" sz="2400" dirty="0"/>
              <a:t> i=1;i&lt;=</a:t>
            </a:r>
            <a:r>
              <a:rPr lang="en-US" altLang="zh-CN" sz="2400" dirty="0" err="1"/>
              <a:t>row;i</a:t>
            </a:r>
            <a:r>
              <a:rPr lang="en-US" altLang="zh-CN" sz="2400" dirty="0" smtClean="0"/>
              <a:t>++) </a:t>
            </a:r>
            <a:r>
              <a:rPr lang="en-US" altLang="zh-CN" sz="2400" dirty="0"/>
              <a:t>{ </a:t>
            </a:r>
            <a:endParaRPr lang="en-US" altLang="zh-CN" sz="2400" dirty="0" smtClean="0"/>
          </a:p>
          <a:p>
            <a:pPr>
              <a:lnSpc>
                <a:spcPct val="80000"/>
              </a:lnSpc>
              <a:buNone/>
            </a:pPr>
            <a:r>
              <a:rPr lang="en-US" altLang="zh-CN" sz="2400" b="1" dirty="0"/>
              <a:t>	</a:t>
            </a:r>
            <a:r>
              <a:rPr lang="en-US" altLang="zh-CN" sz="2400" b="1" dirty="0" smtClean="0"/>
              <a:t>for</a:t>
            </a:r>
            <a:r>
              <a:rPr lang="en-US" altLang="zh-CN" sz="2400" dirty="0" smtClean="0"/>
              <a:t>(</a:t>
            </a:r>
            <a:r>
              <a:rPr lang="en-US" altLang="zh-CN" sz="2400" b="1" dirty="0" err="1" smtClean="0"/>
              <a:t>int</a:t>
            </a:r>
            <a:r>
              <a:rPr lang="en-US" altLang="zh-CN" sz="2400" dirty="0" smtClean="0"/>
              <a:t> </a:t>
            </a:r>
            <a:r>
              <a:rPr lang="en-US" altLang="zh-CN" sz="2400" dirty="0"/>
              <a:t>j=1;j&lt;=</a:t>
            </a:r>
            <a:r>
              <a:rPr lang="en-US" altLang="zh-CN" sz="2400" dirty="0" err="1"/>
              <a:t>row-i;j</a:t>
            </a:r>
            <a:r>
              <a:rPr lang="en-US" altLang="zh-CN" sz="2400" dirty="0"/>
              <a:t>++) </a:t>
            </a:r>
            <a:endParaRPr lang="en-US" altLang="zh-CN" sz="2400" dirty="0" smtClean="0"/>
          </a:p>
          <a:p>
            <a:pPr>
              <a:lnSpc>
                <a:spcPct val="80000"/>
              </a:lnSpc>
              <a:buNone/>
            </a:pPr>
            <a:r>
              <a:rPr lang="en-US" altLang="zh-CN" sz="2400" dirty="0"/>
              <a:t>	</a:t>
            </a:r>
            <a:r>
              <a:rPr lang="en-US" altLang="zh-CN" sz="2400" dirty="0" smtClean="0"/>
              <a:t>	</a:t>
            </a:r>
            <a:r>
              <a:rPr lang="en-US" altLang="zh-CN" sz="2400" dirty="0" err="1" smtClean="0"/>
              <a:t>cout</a:t>
            </a:r>
            <a:r>
              <a:rPr lang="en-US" altLang="zh-CN" sz="2400" dirty="0"/>
              <a:t>&lt;&lt;</a:t>
            </a:r>
            <a:r>
              <a:rPr lang="en-US" altLang="zh-CN" sz="2400" b="1" dirty="0"/>
              <a:t>' '</a:t>
            </a:r>
            <a:r>
              <a:rPr lang="en-US" altLang="zh-CN" sz="2400" dirty="0"/>
              <a:t>; </a:t>
            </a:r>
            <a:endParaRPr lang="en-US" altLang="zh-CN" sz="2400" dirty="0" smtClean="0"/>
          </a:p>
          <a:p>
            <a:pPr>
              <a:lnSpc>
                <a:spcPct val="80000"/>
              </a:lnSpc>
              <a:buNone/>
            </a:pPr>
            <a:r>
              <a:rPr lang="en-US" altLang="zh-CN" sz="2400" b="1" dirty="0"/>
              <a:t>	</a:t>
            </a:r>
            <a:r>
              <a:rPr lang="en-US" altLang="zh-CN" sz="2400" b="1" dirty="0" smtClean="0"/>
              <a:t>for</a:t>
            </a:r>
            <a:r>
              <a:rPr lang="en-US" altLang="zh-CN" sz="2400" dirty="0" smtClean="0"/>
              <a:t>(</a:t>
            </a:r>
            <a:r>
              <a:rPr lang="en-US" altLang="zh-CN" sz="2400" b="1" dirty="0" err="1" smtClean="0"/>
              <a:t>int</a:t>
            </a:r>
            <a:r>
              <a:rPr lang="en-US" altLang="zh-CN" sz="2400" dirty="0" smtClean="0"/>
              <a:t> </a:t>
            </a:r>
            <a:r>
              <a:rPr lang="en-US" altLang="zh-CN" sz="2400" dirty="0"/>
              <a:t>k=1;k&lt;=2*i-1;k++) </a:t>
            </a:r>
            <a:endParaRPr lang="en-US" altLang="zh-CN" sz="2400" dirty="0" smtClean="0"/>
          </a:p>
          <a:p>
            <a:pPr>
              <a:lnSpc>
                <a:spcPct val="80000"/>
              </a:lnSpc>
              <a:buNone/>
            </a:pPr>
            <a:r>
              <a:rPr lang="en-US" altLang="zh-CN" sz="2400" dirty="0"/>
              <a:t>	</a:t>
            </a:r>
            <a:r>
              <a:rPr lang="en-US" altLang="zh-CN" sz="2400" dirty="0" smtClean="0"/>
              <a:t>	</a:t>
            </a:r>
            <a:r>
              <a:rPr lang="en-US" altLang="zh-CN" sz="2400" dirty="0" err="1" smtClean="0"/>
              <a:t>cout</a:t>
            </a:r>
            <a:r>
              <a:rPr lang="en-US" altLang="zh-CN" sz="2400" dirty="0"/>
              <a:t>&lt;&lt;c; </a:t>
            </a:r>
            <a:endParaRPr lang="en-US" altLang="zh-CN" sz="2400" dirty="0" smtClean="0"/>
          </a:p>
          <a:p>
            <a:pPr>
              <a:lnSpc>
                <a:spcPct val="80000"/>
              </a:lnSpc>
              <a:buNone/>
            </a:pPr>
            <a:r>
              <a:rPr lang="en-US" altLang="zh-CN" sz="2400" dirty="0" smtClean="0"/>
              <a:t>	</a:t>
            </a:r>
            <a:r>
              <a:rPr lang="en-US" altLang="zh-CN" sz="2400" dirty="0" err="1" smtClean="0"/>
              <a:t>cout</a:t>
            </a:r>
            <a:r>
              <a:rPr lang="en-US" altLang="zh-CN" sz="2400" dirty="0"/>
              <a:t>&lt;&lt;</a:t>
            </a:r>
            <a:r>
              <a:rPr lang="en-US" altLang="zh-CN" sz="2400" dirty="0" err="1"/>
              <a:t>endl</a:t>
            </a:r>
            <a:r>
              <a:rPr lang="en-US" altLang="zh-CN" sz="2400" dirty="0"/>
              <a:t>; </a:t>
            </a:r>
            <a:endParaRPr lang="en-US" altLang="zh-CN" sz="2400" dirty="0" smtClean="0"/>
          </a:p>
          <a:p>
            <a:pPr>
              <a:lnSpc>
                <a:spcPct val="80000"/>
              </a:lnSpc>
              <a:buNone/>
            </a:pPr>
            <a:r>
              <a:rPr lang="en-US" altLang="zh-CN" sz="2400" dirty="0" smtClean="0"/>
              <a:t>}</a:t>
            </a:r>
            <a:endParaRPr lang="en-US" altLang="zh-CN" sz="2400" dirty="0" smtClean="0"/>
          </a:p>
          <a:p>
            <a:pPr>
              <a:lnSpc>
                <a:spcPct val="80000"/>
              </a:lnSpc>
              <a:buNone/>
            </a:pPr>
            <a:r>
              <a:rPr lang="en-US" altLang="zh-CN" sz="2400" dirty="0" smtClean="0"/>
              <a:t> </a:t>
            </a:r>
            <a:r>
              <a:rPr lang="en-US" altLang="zh-CN" sz="2400" b="1" dirty="0"/>
              <a:t>for</a:t>
            </a:r>
            <a:r>
              <a:rPr lang="en-US" altLang="zh-CN" sz="2400" dirty="0"/>
              <a:t>(</a:t>
            </a:r>
            <a:r>
              <a:rPr lang="en-US" altLang="zh-CN" sz="2400" b="1" dirty="0" err="1"/>
              <a:t>int</a:t>
            </a:r>
            <a:r>
              <a:rPr lang="en-US" altLang="zh-CN" sz="2400" dirty="0"/>
              <a:t> i=1;i&lt;=row-1;i</a:t>
            </a:r>
            <a:r>
              <a:rPr lang="en-US" altLang="zh-CN" sz="2400" dirty="0" smtClean="0"/>
              <a:t>++){ </a:t>
            </a:r>
            <a:endParaRPr lang="en-US" altLang="zh-CN" sz="2400" dirty="0" smtClean="0"/>
          </a:p>
          <a:p>
            <a:pPr>
              <a:lnSpc>
                <a:spcPct val="80000"/>
              </a:lnSpc>
              <a:buNone/>
            </a:pPr>
            <a:r>
              <a:rPr lang="en-US" altLang="zh-CN" sz="2400" b="1" dirty="0"/>
              <a:t>	</a:t>
            </a:r>
            <a:r>
              <a:rPr lang="en-US" altLang="zh-CN" sz="2400" b="1" dirty="0" smtClean="0"/>
              <a:t>for</a:t>
            </a:r>
            <a:r>
              <a:rPr lang="en-US" altLang="zh-CN" sz="2400" dirty="0" smtClean="0"/>
              <a:t>(</a:t>
            </a:r>
            <a:r>
              <a:rPr lang="en-US" altLang="zh-CN" sz="2400" b="1" dirty="0" err="1" smtClean="0"/>
              <a:t>int</a:t>
            </a:r>
            <a:r>
              <a:rPr lang="en-US" altLang="zh-CN" sz="2400" dirty="0" smtClean="0"/>
              <a:t> </a:t>
            </a:r>
            <a:r>
              <a:rPr lang="en-US" altLang="zh-CN" sz="2400" dirty="0"/>
              <a:t>j=1;j&lt;=</a:t>
            </a:r>
            <a:r>
              <a:rPr lang="en-US" altLang="zh-CN" sz="2400" dirty="0" err="1"/>
              <a:t>i;j</a:t>
            </a:r>
            <a:r>
              <a:rPr lang="en-US" altLang="zh-CN" sz="2400" dirty="0"/>
              <a:t>++) </a:t>
            </a:r>
            <a:endParaRPr lang="en-US" altLang="zh-CN" sz="2400" dirty="0" smtClean="0"/>
          </a:p>
          <a:p>
            <a:pPr>
              <a:lnSpc>
                <a:spcPct val="80000"/>
              </a:lnSpc>
              <a:buNone/>
            </a:pPr>
            <a:r>
              <a:rPr lang="en-US" altLang="zh-CN" sz="2400" dirty="0"/>
              <a:t>	</a:t>
            </a:r>
            <a:r>
              <a:rPr lang="en-US" altLang="zh-CN" sz="2400" dirty="0" smtClean="0"/>
              <a:t>	</a:t>
            </a:r>
            <a:r>
              <a:rPr lang="en-US" altLang="zh-CN" sz="2400" dirty="0" err="1" smtClean="0"/>
              <a:t>cout</a:t>
            </a:r>
            <a:r>
              <a:rPr lang="en-US" altLang="zh-CN" sz="2400" dirty="0"/>
              <a:t>&lt;&lt;</a:t>
            </a:r>
            <a:r>
              <a:rPr lang="en-US" altLang="zh-CN" sz="2400" b="1" dirty="0"/>
              <a:t>' '</a:t>
            </a:r>
            <a:r>
              <a:rPr lang="en-US" altLang="zh-CN" sz="2400" dirty="0"/>
              <a:t>; </a:t>
            </a:r>
            <a:endParaRPr lang="en-US" altLang="zh-CN" sz="2400" dirty="0" smtClean="0"/>
          </a:p>
          <a:p>
            <a:pPr>
              <a:lnSpc>
                <a:spcPct val="80000"/>
              </a:lnSpc>
              <a:buNone/>
            </a:pPr>
            <a:r>
              <a:rPr lang="en-US" altLang="zh-CN" sz="2400" b="1" dirty="0"/>
              <a:t>	</a:t>
            </a:r>
            <a:r>
              <a:rPr lang="en-US" altLang="zh-CN" sz="2400" b="1" dirty="0" smtClean="0"/>
              <a:t>for</a:t>
            </a:r>
            <a:r>
              <a:rPr lang="en-US" altLang="zh-CN" sz="2400" dirty="0" smtClean="0"/>
              <a:t>(</a:t>
            </a:r>
            <a:r>
              <a:rPr lang="en-US" altLang="zh-CN" sz="2400" b="1" dirty="0" err="1" smtClean="0"/>
              <a:t>int</a:t>
            </a:r>
            <a:r>
              <a:rPr lang="en-US" altLang="zh-CN" sz="2400" dirty="0" smtClean="0"/>
              <a:t> </a:t>
            </a:r>
            <a:r>
              <a:rPr lang="en-US" altLang="zh-CN" sz="2400" dirty="0"/>
              <a:t>k=1;k&lt;=2*row-1-2*</a:t>
            </a:r>
            <a:r>
              <a:rPr lang="en-US" altLang="zh-CN" sz="2400" dirty="0" err="1"/>
              <a:t>i;k</a:t>
            </a:r>
            <a:r>
              <a:rPr lang="en-US" altLang="zh-CN" sz="2400" dirty="0"/>
              <a:t>++) </a:t>
            </a:r>
            <a:endParaRPr lang="en-US" altLang="zh-CN" sz="2400" dirty="0" smtClean="0"/>
          </a:p>
          <a:p>
            <a:pPr>
              <a:lnSpc>
                <a:spcPct val="80000"/>
              </a:lnSpc>
              <a:buNone/>
            </a:pPr>
            <a:r>
              <a:rPr lang="en-US" altLang="zh-CN" sz="2400" dirty="0"/>
              <a:t>	</a:t>
            </a:r>
            <a:r>
              <a:rPr lang="en-US" altLang="zh-CN" sz="2400" dirty="0" smtClean="0"/>
              <a:t>	</a:t>
            </a:r>
            <a:r>
              <a:rPr lang="en-US" altLang="zh-CN" sz="2400" dirty="0" err="1" smtClean="0"/>
              <a:t>cout</a:t>
            </a:r>
            <a:r>
              <a:rPr lang="en-US" altLang="zh-CN" sz="2400" dirty="0"/>
              <a:t>&lt;&lt;c; </a:t>
            </a:r>
            <a:endParaRPr lang="en-US" altLang="zh-CN" sz="2400" dirty="0" smtClean="0"/>
          </a:p>
          <a:p>
            <a:pPr>
              <a:lnSpc>
                <a:spcPct val="80000"/>
              </a:lnSpc>
              <a:buNone/>
            </a:pPr>
            <a:r>
              <a:rPr lang="en-US" altLang="zh-CN" sz="2400" dirty="0"/>
              <a:t>	</a:t>
            </a:r>
            <a:r>
              <a:rPr lang="en-US" altLang="zh-CN" sz="2400" dirty="0" smtClean="0"/>
              <a:t>	</a:t>
            </a:r>
            <a:r>
              <a:rPr lang="en-US" altLang="zh-CN" sz="2400" dirty="0" err="1" smtClean="0"/>
              <a:t>cout</a:t>
            </a:r>
            <a:r>
              <a:rPr lang="en-US" altLang="zh-CN" sz="2400" dirty="0"/>
              <a:t>&lt;&lt;</a:t>
            </a:r>
            <a:r>
              <a:rPr lang="en-US" altLang="zh-CN" sz="2400" dirty="0" err="1"/>
              <a:t>endl</a:t>
            </a:r>
            <a:r>
              <a:rPr lang="en-US" altLang="zh-CN" sz="2400" dirty="0"/>
              <a:t>; </a:t>
            </a:r>
            <a:endParaRPr lang="en-US" altLang="zh-CN" sz="2400" dirty="0" smtClean="0"/>
          </a:p>
          <a:p>
            <a:pPr>
              <a:lnSpc>
                <a:spcPct val="80000"/>
              </a:lnSpc>
              <a:buNone/>
            </a:pPr>
            <a:r>
              <a:rPr lang="en-US" altLang="zh-CN" sz="2400" dirty="0" smtClean="0"/>
              <a:t>} </a:t>
            </a:r>
            <a:endParaRPr lang="en-US" altLang="zh-C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20221</Words>
  <Application>WPS 演示</Application>
  <PresentationFormat>全屏显示(4:3)</PresentationFormat>
  <Paragraphs>1132</Paragraphs>
  <Slides>83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11</vt:i4>
      </vt:variant>
      <vt:variant>
        <vt:lpstr>幻灯片标题</vt:lpstr>
      </vt:variant>
      <vt:variant>
        <vt:i4>83</vt:i4>
      </vt:variant>
    </vt:vector>
  </HeadingPairs>
  <TitlesOfParts>
    <vt:vector size="106" baseType="lpstr">
      <vt:lpstr>Arial</vt:lpstr>
      <vt:lpstr>宋体</vt:lpstr>
      <vt:lpstr>Wingdings</vt:lpstr>
      <vt:lpstr>Times New Roman</vt:lpstr>
      <vt:lpstr>楷体_GB2312</vt:lpstr>
      <vt:lpstr>Calibri</vt:lpstr>
      <vt:lpstr>微软雅黑</vt:lpstr>
      <vt:lpstr>Arial Unicode MS</vt:lpstr>
      <vt:lpstr>楷体_GB2312</vt:lpstr>
      <vt:lpstr>黑体</vt:lpstr>
      <vt:lpstr>新宋体</vt:lpstr>
      <vt:lpstr>Office 主题</vt:lpstr>
      <vt:lpstr>Equation.3</vt:lpstr>
      <vt:lpstr>Paint.Picture</vt:lpstr>
      <vt:lpstr>Paint.Picture</vt:lpstr>
      <vt:lpstr>Equation.3</vt:lpstr>
      <vt:lpstr>Word.Picture.8</vt:lpstr>
      <vt:lpstr>Paint.Picture</vt:lpstr>
      <vt:lpstr>PBrush</vt:lpstr>
      <vt:lpstr>Paint.Picture</vt:lpstr>
      <vt:lpstr>Paint.Picture</vt:lpstr>
      <vt:lpstr>Paint.Picture</vt:lpstr>
      <vt:lpstr>Paint.Picture</vt:lpstr>
      <vt:lpstr>习题课 1</vt:lpstr>
      <vt:lpstr>PowerPoint 演示文稿</vt:lpstr>
      <vt:lpstr>PowerPoint 演示文稿</vt:lpstr>
      <vt:lpstr>PowerPoint 演示文稿</vt:lpstr>
      <vt:lpstr>PowerPoint 演示文稿</vt:lpstr>
      <vt:lpstr>PowerPoint 演示文稿</vt:lpstr>
      <vt:lpstr>PowerPoint 演示文稿</vt:lpstr>
      <vt:lpstr>对上例修改</vt:lpstr>
      <vt:lpstr>PowerPoint 演示文稿</vt:lpstr>
      <vt:lpstr>PowerPoint 演示文稿</vt:lpstr>
      <vt:lpstr>第一种方法</vt:lpstr>
      <vt:lpstr>第二种方法</vt:lpstr>
      <vt:lpstr>第三种方法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冒泡法排序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习题课3</vt:lpstr>
      <vt:lpstr>杨辉三角</vt:lpstr>
      <vt:lpstr>PowerPoint 演示文稿</vt:lpstr>
      <vt:lpstr>杨辉三角</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蟠龙菜</cp:lastModifiedBy>
  <cp:revision>49</cp:revision>
  <dcterms:created xsi:type="dcterms:W3CDTF">2016-11-18T08:18:00Z</dcterms:created>
  <dcterms:modified xsi:type="dcterms:W3CDTF">2017-12-28T08:52:51Z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