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CA92-0BB5-49AF-BBC3-1618944B4DDE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B9F-88F8-4C86-99AD-25F21D04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0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CA92-0BB5-49AF-BBC3-1618944B4DDE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B9F-88F8-4C86-99AD-25F21D04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5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CA92-0BB5-49AF-BBC3-1618944B4DDE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B9F-88F8-4C86-99AD-25F21D04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2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CA92-0BB5-49AF-BBC3-1618944B4DDE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B9F-88F8-4C86-99AD-25F21D04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94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CA92-0BB5-49AF-BBC3-1618944B4DDE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B9F-88F8-4C86-99AD-25F21D04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6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CA92-0BB5-49AF-BBC3-1618944B4DDE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B9F-88F8-4C86-99AD-25F21D04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2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CA92-0BB5-49AF-BBC3-1618944B4DDE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B9F-88F8-4C86-99AD-25F21D04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3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CA92-0BB5-49AF-BBC3-1618944B4DDE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B9F-88F8-4C86-99AD-25F21D04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CA92-0BB5-49AF-BBC3-1618944B4DDE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B9F-88F8-4C86-99AD-25F21D04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8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CA92-0BB5-49AF-BBC3-1618944B4DDE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B9F-88F8-4C86-99AD-25F21D04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2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CA92-0BB5-49AF-BBC3-1618944B4DDE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2B9F-88F8-4C86-99AD-25F21D04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2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CA92-0BB5-49AF-BBC3-1618944B4DDE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2B9F-88F8-4C86-99AD-25F21D044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1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习题课 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467850" cy="60483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400" b="1" smtClean="0"/>
              <a:t>下列程序将数组ａ中的每四个相邻元素的平均值存放于数组ｂ中。</a:t>
            </a:r>
          </a:p>
          <a:p>
            <a:pPr eaLnBrk="1" hangingPunct="1">
              <a:buFontTx/>
              <a:buNone/>
            </a:pP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void main()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{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int  a[10], m, n;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float  b[7];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for(m=0; m&lt;10; m++)     cin&gt;&gt;a[m];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for(m=0;  m&lt;7;  m++)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{_______;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		  for(n=m; ________; n++)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		            b[m]=b[m]+a[n];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		        ___________;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		  }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	 for(m=0; m&lt;7; m++)   cout&lt;&lt; b[m];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}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2123728" y="3526097"/>
            <a:ext cx="1366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>
                <a:latin typeface="Arial" panose="020B0604020202020204" pitchFamily="34" charset="0"/>
              </a:rPr>
              <a:t>n&lt;m+4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95288" y="3140968"/>
            <a:ext cx="1368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>
                <a:latin typeface="Arial" panose="020B0604020202020204" pitchFamily="34" charset="0"/>
              </a:rPr>
              <a:t>b[m]=0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294485" y="4221088"/>
            <a:ext cx="2232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>
                <a:latin typeface="Arial" panose="020B0604020202020204" pitchFamily="34" charset="0"/>
              </a:rPr>
              <a:t>b[m]=b[m]/4</a:t>
            </a:r>
          </a:p>
        </p:txBody>
      </p:sp>
    </p:spTree>
    <p:extLst>
      <p:ext uri="{BB962C8B-B14F-4D97-AF65-F5344CB8AC3E}">
        <p14:creationId xmlns:p14="http://schemas.microsoft.com/office/powerpoint/2010/main" val="286438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/>
      <p:bldP spid="119812" grpId="0"/>
      <p:bldP spid="1198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17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 b="1" dirty="0">
                <a:latin typeface="Arial" panose="020B0604020202020204" pitchFamily="34" charset="0"/>
              </a:rPr>
              <a:t>已知数组</a:t>
            </a:r>
            <a:r>
              <a:rPr kumimoji="0" lang="en-US" altLang="zh-CN" sz="2000" b="1" dirty="0">
                <a:latin typeface="Arial" panose="020B0604020202020204" pitchFamily="34" charset="0"/>
              </a:rPr>
              <a:t>a</a:t>
            </a:r>
            <a:r>
              <a:rPr kumimoji="0" lang="zh-CN" altLang="en-US" sz="2000" b="1" dirty="0">
                <a:latin typeface="Arial" panose="020B0604020202020204" pitchFamily="34" charset="0"/>
              </a:rPr>
              <a:t>和ｂ都是按由小到大顺序排列的有序数组，试将其合并后放入数组ｃ中，使ｃ也按由小到大顺序排列。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main()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kumimoji="0" lang="en-US" altLang="zh-CN" sz="2000" b="1" dirty="0" err="1">
                <a:latin typeface="Arial" panose="020B0604020202020204" pitchFamily="34" charset="0"/>
              </a:rPr>
              <a:t>const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</a:t>
            </a:r>
            <a:r>
              <a:rPr kumimoji="0" lang="en-US" altLang="zh-CN" sz="2000" b="1" dirty="0" err="1">
                <a:latin typeface="Arial" panose="020B0604020202020204" pitchFamily="34" charset="0"/>
              </a:rPr>
              <a:t>int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M=10;</a:t>
            </a:r>
          </a:p>
          <a:p>
            <a:pPr eaLnBrk="1" hangingPunct="1"/>
            <a:r>
              <a:rPr kumimoji="0" lang="en-US" altLang="zh-CN" sz="2000" b="1" dirty="0" err="1">
                <a:latin typeface="Arial" panose="020B0604020202020204" pitchFamily="34" charset="0"/>
              </a:rPr>
              <a:t>const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</a:t>
            </a:r>
            <a:r>
              <a:rPr kumimoji="0" lang="en-US" altLang="zh-CN" sz="2000" b="1" dirty="0" err="1">
                <a:latin typeface="Arial" panose="020B0604020202020204" pitchFamily="34" charset="0"/>
              </a:rPr>
              <a:t>int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N=10;</a:t>
            </a:r>
          </a:p>
          <a:p>
            <a:pPr eaLnBrk="1" hangingPunct="1"/>
            <a:r>
              <a:rPr kumimoji="0" lang="en-US" altLang="zh-CN" sz="2000" b="1" dirty="0" err="1">
                <a:latin typeface="Arial" panose="020B0604020202020204" pitchFamily="34" charset="0"/>
              </a:rPr>
              <a:t>int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 a[M],  b[N],  c[M+N],  j, k, l;  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 for(k=0;  k&lt;M;  k++)   </a:t>
            </a:r>
            <a:r>
              <a:rPr kumimoji="0" lang="en-US" altLang="zh-CN" sz="2000" b="1" dirty="0" err="1">
                <a:latin typeface="Arial" panose="020B0604020202020204" pitchFamily="34" charset="0"/>
              </a:rPr>
              <a:t>cin</a:t>
            </a:r>
            <a:r>
              <a:rPr kumimoji="0" lang="en-US" altLang="zh-CN" sz="2000" b="1" dirty="0">
                <a:latin typeface="Arial" panose="020B0604020202020204" pitchFamily="34" charset="0"/>
              </a:rPr>
              <a:t>&gt;&gt;a[k];  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 for(k=0;  k&lt;N;  k++)   </a:t>
            </a:r>
            <a:r>
              <a:rPr kumimoji="0" lang="en-US" altLang="zh-CN" sz="2000" b="1" dirty="0" err="1">
                <a:latin typeface="Arial" panose="020B0604020202020204" pitchFamily="34" charset="0"/>
              </a:rPr>
              <a:t>cin</a:t>
            </a:r>
            <a:r>
              <a:rPr kumimoji="0" lang="en-US" altLang="zh-CN" sz="2000" b="1" dirty="0">
                <a:latin typeface="Arial" panose="020B0604020202020204" pitchFamily="34" charset="0"/>
              </a:rPr>
              <a:t>&gt;&gt;b[k];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 _______________;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 while(l&lt;M+N &amp;&amp; ______________)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   {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    if(a[j]&lt;b[k])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     {____________; 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      j++;       l++;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     }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    else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      ____________;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    }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 while(l&lt;M+N &amp;&amp;_______)   c[l++]=b[k++];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 while(l&lt;M+N&amp;&amp;________)   c[l++]=a[j++];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 for(l=0;  l&lt;M+N;  l++)   </a:t>
            </a:r>
            <a:r>
              <a:rPr kumimoji="0" lang="en-US" altLang="zh-CN" sz="2000" b="1" dirty="0" err="1">
                <a:latin typeface="Arial" panose="020B0604020202020204" pitchFamily="34" charset="0"/>
              </a:rPr>
              <a:t>cout</a:t>
            </a:r>
            <a:r>
              <a:rPr kumimoji="0" lang="en-US" altLang="zh-CN" sz="2000" b="1" dirty="0">
                <a:latin typeface="Arial" panose="020B0604020202020204" pitchFamily="34" charset="0"/>
              </a:rPr>
              <a:t>&lt;&lt;c[l];</a:t>
            </a:r>
          </a:p>
          <a:p>
            <a:pPr eaLnBrk="1" hangingPunct="1"/>
            <a:r>
              <a:rPr kumimoji="0" lang="en-US" altLang="zh-CN" sz="2000" b="1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68114" y="2780928"/>
            <a:ext cx="2305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 b="1">
                <a:latin typeface="Arial" panose="020B0604020202020204" pitchFamily="34" charset="0"/>
              </a:rPr>
              <a:t>j=k=l=0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2195513" y="2997200"/>
            <a:ext cx="1944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 b="1">
                <a:latin typeface="Arial" panose="020B0604020202020204" pitchFamily="34" charset="0"/>
              </a:rPr>
              <a:t>j&lt;M&amp;&amp;k&lt;N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682452" y="3977903"/>
            <a:ext cx="1800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 b="1">
                <a:latin typeface="Arial" panose="020B0604020202020204" pitchFamily="34" charset="0"/>
              </a:rPr>
              <a:t>c[l]=a[j]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322089" y="5201866"/>
            <a:ext cx="2303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 b="1">
                <a:latin typeface="Arial" panose="020B0604020202020204" pitchFamily="34" charset="0"/>
              </a:rPr>
              <a:t>c[l++]=b[k++]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2122314" y="5752728"/>
            <a:ext cx="1225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 b="1">
                <a:latin typeface="Arial" panose="020B0604020202020204" pitchFamily="34" charset="0"/>
              </a:rPr>
              <a:t>k&lt;N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2051050" y="6067425"/>
            <a:ext cx="9350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 b="1">
                <a:latin typeface="Arial" panose="020B0604020202020204" pitchFamily="34" charset="0"/>
              </a:rPr>
              <a:t>j&lt;M</a:t>
            </a:r>
          </a:p>
        </p:txBody>
      </p:sp>
    </p:spTree>
    <p:extLst>
      <p:ext uri="{BB962C8B-B14F-4D97-AF65-F5344CB8AC3E}">
        <p14:creationId xmlns:p14="http://schemas.microsoft.com/office/powerpoint/2010/main" val="228060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/>
      <p:bldP spid="121860" grpId="0"/>
      <p:bldP spid="121861" grpId="0"/>
      <p:bldP spid="121862" grpId="0"/>
      <p:bldP spid="121863" grpId="0"/>
      <p:bldP spid="1218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将螺旋方阵存放到</a:t>
            </a:r>
            <a:r>
              <a:rPr lang="en-US" altLang="zh-CN" smtClean="0"/>
              <a:t>n×n</a:t>
            </a:r>
            <a:r>
              <a:rPr lang="zh-CN" altLang="en-US" smtClean="0"/>
              <a:t>的二维数组中并把它打印输出。要求由程序自动生成下图所示螺旋方阵。</a:t>
            </a:r>
            <a:r>
              <a:rPr lang="en-US" altLang="zh-CN" smtClean="0"/>
              <a:t>n</a:t>
            </a:r>
            <a:r>
              <a:rPr lang="zh-CN" altLang="en-US" smtClean="0"/>
              <a:t>由程序读入。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644900"/>
            <a:ext cx="3886200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0"/>
            <a:ext cx="7772400" cy="610393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//n-</a:t>
            </a:r>
            <a:r>
              <a:rPr lang="zh-CN" altLang="en-US" sz="1800" b="1" dirty="0" smtClean="0"/>
              <a:t>方阵大小，</a:t>
            </a:r>
            <a:r>
              <a:rPr lang="en-US" altLang="zh-CN" sz="1800" b="1" dirty="0" smtClean="0"/>
              <a:t>m-</a:t>
            </a:r>
            <a:r>
              <a:rPr lang="zh-CN" altLang="en-US" sz="1800" b="1" dirty="0" smtClean="0"/>
              <a:t>起始下标，填充的起始数字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void array(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a[100][100],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n,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m,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count)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if( n &lt;= 0)    	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&lt;&lt;"error!";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if(n == 1)	return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else{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	for(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i = m; i &lt; n; i++, count ++)    	a[i][m] = count;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	for(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j = m + 1; j &lt; n; j++, count ++)	a[n - 1][j] = count;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	for(i = n -2; i &gt;= m; i--, count ++)  	a[i ][n - 1] = count;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	for(j = n -2; j &gt; m; j--, count ++)	a[m][j] = count;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	array(a, n - 1, m + 1,count);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}//end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}//end array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a[100][100];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&lt;&lt;"</a:t>
            </a:r>
            <a:r>
              <a:rPr lang="zh-CN" altLang="en-US" sz="1800" b="1" dirty="0" smtClean="0"/>
              <a:t>输入方阵阶数</a:t>
            </a:r>
            <a:r>
              <a:rPr lang="en-US" altLang="zh-CN" sz="1800" b="1" dirty="0" smtClean="0"/>
              <a:t>:"&lt;&lt;</a:t>
            </a:r>
            <a:r>
              <a:rPr lang="en-US" altLang="zh-CN" sz="1800" b="1" dirty="0" err="1" smtClean="0"/>
              <a:t>endl</a:t>
            </a:r>
            <a:r>
              <a:rPr lang="en-US" altLang="zh-CN" sz="18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 &gt;&gt;n;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array(a, n, 0</a:t>
            </a:r>
            <a:r>
              <a:rPr lang="zh-CN" altLang="en-US" sz="1800" b="1" dirty="0" smtClean="0"/>
              <a:t>，</a:t>
            </a:r>
            <a:r>
              <a:rPr lang="en-US" altLang="zh-CN" sz="1800" b="1" dirty="0" smtClean="0"/>
              <a:t>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for(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i = 0; i &lt;= n - 1; i++){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	for(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j = 0; j &lt;= n - 1; j++)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		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&lt;&lt;a[i][j]&lt;&lt;</a:t>
            </a:r>
            <a:r>
              <a:rPr lang="en-US" altLang="zh-CN" sz="1800" b="1" dirty="0" err="1" smtClean="0"/>
              <a:t>setw</a:t>
            </a:r>
            <a:r>
              <a:rPr lang="en-US" altLang="zh-CN" sz="1800" b="1" dirty="0" smtClean="0"/>
              <a:t>(6);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	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&lt;&lt;</a:t>
            </a:r>
            <a:r>
              <a:rPr lang="en-US" altLang="zh-CN" sz="1800" b="1" dirty="0" err="1" smtClean="0"/>
              <a:t>endl</a:t>
            </a:r>
            <a:r>
              <a:rPr lang="en-US" altLang="zh-CN" sz="18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0281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冒泡法排序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将相邻的两个数进行比较，较小的数冒到数组的顶部，较大的数沉到数组的底部。例如：</a:t>
            </a:r>
          </a:p>
          <a:p>
            <a:pPr>
              <a:lnSpc>
                <a:spcPct val="90000"/>
              </a:lnSpc>
            </a:pPr>
            <a:r>
              <a:rPr lang="zh-CN" altLang="zh-CN" noProof="1" smtClean="0"/>
              <a:t>2, 6, 4, 8, 10, 12, 89, 68, 45, 37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noProof="1" smtClean="0"/>
              <a:t>2, 4, 6, 8, 10, 12, 89, 68, 45, 37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noProof="1" smtClean="0"/>
              <a:t>2, 4, 6, 8, 10, 12, 68, 89, 45, 37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noProof="1" smtClean="0"/>
              <a:t>2, 4, 6, 8, 10, 12, 68, 45, 89, 37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noProof="1" smtClean="0"/>
              <a:t>2, 4, 6, 8, 10, 12, 68, 45, 37</a:t>
            </a:r>
            <a:r>
              <a:rPr lang="en-US" altLang="zh-CN" smtClean="0"/>
              <a:t>,</a:t>
            </a:r>
            <a:r>
              <a:rPr lang="zh-CN" altLang="zh-CN" smtClean="0"/>
              <a:t> </a:t>
            </a:r>
            <a:r>
              <a:rPr lang="zh-CN" altLang="zh-CN" noProof="1" smtClean="0"/>
              <a:t>89 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noProof="1" smtClean="0"/>
              <a:t>2, 4, 6, 8, 10, 12, 45, 68, 37</a:t>
            </a:r>
            <a:r>
              <a:rPr lang="en-US" altLang="zh-CN" smtClean="0"/>
              <a:t>,</a:t>
            </a:r>
            <a:r>
              <a:rPr lang="zh-CN" altLang="zh-CN" smtClean="0"/>
              <a:t> </a:t>
            </a:r>
            <a:r>
              <a:rPr lang="zh-CN" altLang="zh-CN" noProof="1" smtClean="0"/>
              <a:t>89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noProof="1" smtClean="0"/>
              <a:t>2, 4, 6, 8, 10, 12, 45, 37</a:t>
            </a:r>
            <a:r>
              <a:rPr lang="en-US" altLang="zh-CN" smtClean="0"/>
              <a:t>,</a:t>
            </a:r>
            <a:r>
              <a:rPr lang="zh-CN" altLang="zh-CN" smtClean="0"/>
              <a:t> </a:t>
            </a:r>
            <a:r>
              <a:rPr lang="zh-CN" altLang="zh-CN" noProof="1" smtClean="0"/>
              <a:t>68, 89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noProof="1" smtClean="0"/>
              <a:t>2, 4, 6, 8, 10, 12, 37</a:t>
            </a:r>
            <a:r>
              <a:rPr lang="en-US" altLang="zh-CN" smtClean="0"/>
              <a:t>,</a:t>
            </a:r>
            <a:r>
              <a:rPr lang="zh-CN" altLang="zh-CN" smtClean="0"/>
              <a:t> </a:t>
            </a:r>
            <a:r>
              <a:rPr lang="zh-CN" altLang="zh-CN" noProof="1" smtClean="0"/>
              <a:t>45, 68, 89</a:t>
            </a:r>
            <a:endParaRPr lang="en-US" altLang="zh-CN" smtClean="0"/>
          </a:p>
          <a:p>
            <a:pPr>
              <a:lnSpc>
                <a:spcPct val="90000"/>
              </a:lnSpc>
            </a:pPr>
            <a:endParaRPr lang="en-US" altLang="zh-CN" smtClean="0"/>
          </a:p>
          <a:p>
            <a:pPr>
              <a:lnSpc>
                <a:spcPct val="90000"/>
              </a:lnSpc>
            </a:pPr>
            <a:endParaRPr lang="en-US" altLang="zh-CN" smtClean="0"/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1331913" y="2852738"/>
            <a:ext cx="304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3979863" y="3357563"/>
            <a:ext cx="304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4572000" y="3933825"/>
            <a:ext cx="304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5203825" y="4437063"/>
            <a:ext cx="304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3924300" y="4941888"/>
            <a:ext cx="304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4554538" y="5516563"/>
            <a:ext cx="304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3924300" y="6021388"/>
            <a:ext cx="304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#include &lt;iostream&gt;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#include &lt;iomanip&gt;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using </a:t>
            </a:r>
            <a:r>
              <a:rPr lang="en-US" altLang="zh-CN" sz="1800" smtClean="0"/>
              <a:t>name space </a:t>
            </a:r>
            <a:r>
              <a:rPr lang="en-US" altLang="zh-CN" sz="1800" noProof="1" smtClean="0"/>
              <a:t>std</a:t>
            </a:r>
            <a:r>
              <a:rPr lang="en-US" altLang="zh-CN" sz="1800" smtClean="0"/>
              <a:t>;</a:t>
            </a:r>
            <a:endParaRPr lang="en-US" altLang="zh-CN" sz="1800" noProof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int main()</a:t>
            </a:r>
            <a:r>
              <a:rPr lang="en-US" altLang="zh-CN" sz="1800" smtClean="0"/>
              <a:t>   </a:t>
            </a:r>
            <a:r>
              <a:rPr lang="en-US" altLang="zh-CN" sz="1800" noProof="1" smtClean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   const int arraySize = 10; // size of array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   int a[ arraySize ] = { 2, 6, 4, 8, 10, 12, 89, 68, 45, 37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   int hold; // temporary location used to swap array elements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</a:t>
            </a:r>
            <a:r>
              <a:rPr lang="en-US" altLang="zh-CN" sz="1800" noProof="1" smtClean="0"/>
              <a:t>cout &lt;&lt; "Data items in original order\n";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</a:t>
            </a:r>
            <a:r>
              <a:rPr lang="en-US" altLang="zh-CN" sz="1800" noProof="1" smtClean="0"/>
              <a:t>for ( int i = 0; i &lt; arraySize; i++ )</a:t>
            </a:r>
            <a:r>
              <a:rPr lang="en-US" altLang="zh-CN" sz="1800" smtClean="0"/>
              <a:t>     </a:t>
            </a:r>
            <a:r>
              <a:rPr lang="en-US" altLang="zh-CN" sz="1800" noProof="1" smtClean="0"/>
              <a:t>     cout &lt;&lt; setw( 4 ) &lt;&lt; a[ i 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</a:t>
            </a:r>
            <a:r>
              <a:rPr lang="en-US" altLang="zh-CN" sz="1800" noProof="1" smtClean="0"/>
              <a:t>// bubble sort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</a:t>
            </a:r>
            <a:r>
              <a:rPr lang="en-US" altLang="zh-CN" sz="1800" noProof="1" smtClean="0"/>
              <a:t>for ( int pass = 0; pass &lt; arraySize - 1; pass++ )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</a:t>
            </a:r>
            <a:r>
              <a:rPr lang="en-US" altLang="zh-CN" sz="1800" noProof="1" smtClean="0"/>
              <a:t>for ( int j = 0; j &lt; arraySize - 1; j++ 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      </a:t>
            </a:r>
            <a:r>
              <a:rPr lang="en-US" altLang="zh-CN" sz="1800" noProof="1" smtClean="0"/>
              <a:t>if ( a[ j ] &gt; a[ j + 1 ] )  {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            hold = a[ j ];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            a[ j ] = a[ j + 1 ];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            a[ j + 1 ] = hold;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         } // end if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      } // end for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   } // end for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</a:t>
            </a:r>
            <a:r>
              <a:rPr lang="en-US" altLang="zh-CN" sz="1800" noProof="1" smtClean="0"/>
              <a:t>cout &lt;&lt; "\nData items in ascending order\n";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 </a:t>
            </a:r>
            <a:r>
              <a:rPr lang="en-US" altLang="zh-CN" sz="1800" noProof="1" smtClean="0"/>
              <a:t>for ( int k = 0; k &lt; arraySize; k++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      cout &lt;&lt; setw( 4 ) &lt;&lt; a[ k 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  </a:t>
            </a:r>
            <a:r>
              <a:rPr lang="en-US" altLang="zh-CN" sz="1800" noProof="1" smtClean="0"/>
              <a:t>cout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   return 0; // indicates successful termination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noProof="1" smtClean="0"/>
              <a:t>} // end main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15543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6632"/>
            <a:ext cx="9144000" cy="6126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#include &lt;iostream&gt;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#include &lt;iomanip&gt;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using </a:t>
            </a:r>
            <a:r>
              <a:rPr lang="en-US" altLang="zh-CN" sz="2000" dirty="0" smtClean="0"/>
              <a:t>name space </a:t>
            </a:r>
            <a:r>
              <a:rPr lang="en-US" altLang="zh-CN" sz="2000" noProof="1" smtClean="0"/>
              <a:t>std</a:t>
            </a:r>
            <a:r>
              <a:rPr lang="en-US" altLang="zh-CN" sz="2000" dirty="0" smtClean="0"/>
              <a:t>;</a:t>
            </a:r>
            <a:endParaRPr lang="en-US" altLang="zh-CN" sz="2000" noProof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int main()</a:t>
            </a:r>
            <a:r>
              <a:rPr lang="en-US" altLang="zh-CN" sz="2000" dirty="0" smtClean="0"/>
              <a:t>   </a:t>
            </a:r>
            <a:r>
              <a:rPr lang="en-US" altLang="zh-CN" sz="2000" noProof="1" smtClean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900" noProof="1" smtClean="0"/>
              <a:t>   </a:t>
            </a:r>
            <a:r>
              <a:rPr lang="en-US" altLang="zh-CN" sz="900" dirty="0" smtClean="0"/>
              <a:t> </a:t>
            </a:r>
            <a:r>
              <a:rPr lang="en-US" altLang="zh-CN" sz="2000" noProof="1" smtClean="0"/>
              <a:t>const int arraySize = 10; // size of array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   int a[arraySize ] = { 6, 4, 2, 8, 10, 12, 37, 45, 68, 89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   int hold; // temporary variable used for swapping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   bool swapCheck = true; // was a swap made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</a:t>
            </a:r>
            <a:r>
              <a:rPr lang="en-US" altLang="zh-CN" sz="2000" noProof="1" smtClean="0"/>
              <a:t>cout &lt;&lt; "Data items in original order\n";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   for ( int i = 0; i &lt; arraySize ; ++i )</a:t>
            </a:r>
            <a:r>
              <a:rPr lang="en-US" altLang="zh-CN" sz="2000" dirty="0" smtClean="0"/>
              <a:t> </a:t>
            </a:r>
            <a:r>
              <a:rPr lang="en-US" altLang="zh-CN" sz="2000" noProof="1" smtClean="0"/>
              <a:t>      cout &lt;&lt; setw( 4 ) &lt;&lt; a[ i ];</a:t>
            </a:r>
            <a:r>
              <a:rPr lang="en-US" altLang="zh-CN" sz="2000" dirty="0" smtClean="0"/>
              <a:t> </a:t>
            </a:r>
            <a:endParaRPr lang="en-US" altLang="zh-CN" sz="2000" noProof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</a:t>
            </a:r>
            <a:r>
              <a:rPr lang="en-US" altLang="zh-CN" sz="2000" noProof="1" smtClean="0"/>
              <a:t>for ( int pass = 1; pass &lt; arraySize - 1 </a:t>
            </a:r>
            <a:r>
              <a:rPr lang="en-US" altLang="zh-CN" sz="2000" noProof="1" smtClean="0">
                <a:solidFill>
                  <a:srgbClr val="FF3300"/>
                </a:solidFill>
              </a:rPr>
              <a:t>&amp;&amp; swapCheck == true</a:t>
            </a:r>
            <a:r>
              <a:rPr lang="en-US" altLang="zh-CN" sz="2000" noProof="1" smtClean="0"/>
              <a:t>; pass++ 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noProof="1" smtClean="0"/>
              <a:t>swapCheck =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      for (int </a:t>
            </a:r>
            <a:r>
              <a:rPr lang="en-US" altLang="zh-CN" sz="2000" dirty="0" smtClean="0"/>
              <a:t>j</a:t>
            </a:r>
            <a:r>
              <a:rPr lang="en-US" altLang="zh-CN" sz="2000" noProof="1" smtClean="0"/>
              <a:t> = 0; </a:t>
            </a:r>
            <a:r>
              <a:rPr lang="en-US" altLang="zh-CN" sz="2000" dirty="0" smtClean="0"/>
              <a:t>j</a:t>
            </a:r>
            <a:r>
              <a:rPr lang="en-US" altLang="zh-CN" sz="2000" noProof="1" smtClean="0"/>
              <a:t> &lt; </a:t>
            </a:r>
            <a:r>
              <a:rPr lang="en-US" altLang="zh-CN" sz="2000" noProof="1" smtClean="0">
                <a:solidFill>
                  <a:srgbClr val="FF3300"/>
                </a:solidFill>
              </a:rPr>
              <a:t>arraySize - pass</a:t>
            </a:r>
            <a:r>
              <a:rPr lang="en-US" altLang="zh-CN" sz="2000" noProof="1" smtClean="0"/>
              <a:t>; comp++ 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noProof="1" smtClean="0"/>
              <a:t>if ( a[ </a:t>
            </a:r>
            <a:r>
              <a:rPr lang="en-US" altLang="zh-CN" sz="2000" dirty="0" smtClean="0"/>
              <a:t>j</a:t>
            </a:r>
            <a:r>
              <a:rPr lang="en-US" altLang="zh-CN" sz="2000" noProof="1" smtClean="0"/>
              <a:t> ] &gt; a[ </a:t>
            </a:r>
            <a:r>
              <a:rPr lang="en-US" altLang="zh-CN" sz="2000" dirty="0" smtClean="0"/>
              <a:t>j</a:t>
            </a:r>
            <a:r>
              <a:rPr lang="en-US" altLang="zh-CN" sz="2000" noProof="1" smtClean="0"/>
              <a:t> + 1 ] 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            hold = a[ </a:t>
            </a:r>
            <a:r>
              <a:rPr lang="en-US" altLang="zh-CN" sz="2000" dirty="0" smtClean="0"/>
              <a:t>j</a:t>
            </a:r>
            <a:r>
              <a:rPr lang="en-US" altLang="zh-CN" sz="2000" noProof="1" smtClean="0"/>
              <a:t> ];</a:t>
            </a:r>
            <a:r>
              <a:rPr lang="en-US" altLang="zh-CN" sz="2000" dirty="0" smtClean="0"/>
              <a:t>   </a:t>
            </a:r>
            <a:r>
              <a:rPr lang="en-US" altLang="zh-CN" sz="2000" noProof="1" smtClean="0"/>
              <a:t>            a[ </a:t>
            </a:r>
            <a:r>
              <a:rPr lang="en-US" altLang="zh-CN" sz="2000" dirty="0" smtClean="0"/>
              <a:t>j</a:t>
            </a:r>
            <a:r>
              <a:rPr lang="en-US" altLang="zh-CN" sz="2000" noProof="1" smtClean="0"/>
              <a:t> ] = a[ </a:t>
            </a:r>
            <a:r>
              <a:rPr lang="en-US" altLang="zh-CN" sz="2000" dirty="0" smtClean="0"/>
              <a:t>j</a:t>
            </a:r>
            <a:r>
              <a:rPr lang="en-US" altLang="zh-CN" sz="2000" noProof="1" smtClean="0"/>
              <a:t> + 1 ];</a:t>
            </a:r>
            <a:r>
              <a:rPr lang="en-US" altLang="zh-CN" sz="2000" dirty="0" smtClean="0"/>
              <a:t> </a:t>
            </a:r>
            <a:r>
              <a:rPr lang="en-US" altLang="zh-CN" sz="2000" noProof="1" smtClean="0"/>
              <a:t>            a[ </a:t>
            </a:r>
            <a:r>
              <a:rPr lang="en-US" altLang="zh-CN" sz="2000" dirty="0" smtClean="0"/>
              <a:t>j</a:t>
            </a:r>
            <a:r>
              <a:rPr lang="en-US" altLang="zh-CN" sz="2000" noProof="1" smtClean="0"/>
              <a:t> + 1 ] = hold;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            </a:t>
            </a:r>
            <a:r>
              <a:rPr lang="en-US" altLang="zh-CN" sz="2000" noProof="1" smtClean="0">
                <a:solidFill>
                  <a:srgbClr val="FF3300"/>
                </a:solidFill>
              </a:rPr>
              <a:t>swapCheck = true</a:t>
            </a:r>
            <a:r>
              <a:rPr lang="en-US" altLang="zh-CN" sz="2000" noProof="1" smtClean="0"/>
              <a:t>; // a swap has been made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         } // end if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noProof="1" smtClean="0"/>
              <a:t>} // end inner for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} // end outer for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</a:t>
            </a:r>
            <a:r>
              <a:rPr lang="en-US" altLang="zh-CN" sz="2000" noProof="1" smtClean="0"/>
              <a:t>cout &lt;&lt; "\nData items in ascending order\n";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   for ( int q = 0; q &lt; arraySize ; q++ )</a:t>
            </a:r>
            <a:r>
              <a:rPr lang="en-US" altLang="zh-CN" sz="2000" dirty="0" smtClean="0"/>
              <a:t>  </a:t>
            </a:r>
            <a:r>
              <a:rPr lang="en-US" altLang="zh-CN" sz="2000" noProof="1" smtClean="0"/>
              <a:t>     cout &lt;&lt; setw( 4 ) &lt;&lt; a[ q 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noProof="1" smtClean="0"/>
              <a:t>return 0; // indicates successful termination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noProof="1" smtClean="0"/>
              <a:t>} // end main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636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将一个数字字符串转换为一个整数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填空）</a:t>
            </a: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509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229600" cy="45259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int i,num;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char s[10];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cin&gt;&gt;s;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num=0;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___________;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while(s[i]!='\0')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   num=_________________;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	  i++;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cout&lt;&lt;num;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 smtClean="0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827584" y="1916832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b="1" dirty="0">
                <a:latin typeface="Arial" panose="020B0604020202020204" pitchFamily="34" charset="0"/>
              </a:rPr>
              <a:t>i=0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1619672" y="2636912"/>
            <a:ext cx="2338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 b="1" dirty="0" err="1">
                <a:latin typeface="Arial" panose="020B0604020202020204" pitchFamily="34" charset="0"/>
              </a:rPr>
              <a:t>num</a:t>
            </a:r>
            <a:r>
              <a:rPr kumimoji="0" lang="en-US" altLang="zh-CN" sz="2400" b="1" dirty="0">
                <a:latin typeface="Arial" panose="020B0604020202020204" pitchFamily="34" charset="0"/>
              </a:rPr>
              <a:t>*10+s[i]-'0'</a:t>
            </a:r>
          </a:p>
        </p:txBody>
      </p:sp>
    </p:spTree>
    <p:extLst>
      <p:ext uri="{BB962C8B-B14F-4D97-AF65-F5344CB8AC3E}">
        <p14:creationId xmlns:p14="http://schemas.microsoft.com/office/powerpoint/2010/main" val="5008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  <p:bldP spid="1239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mtClean="0"/>
              <a:t>鸡兔同笼</a:t>
            </a:r>
            <a:r>
              <a:rPr lang="en-US" altLang="zh-CN" smtClean="0"/>
              <a:t>: </a:t>
            </a:r>
            <a:r>
              <a:rPr lang="zh-CN" altLang="en-US" smtClean="0"/>
              <a:t>总头数</a:t>
            </a:r>
            <a:r>
              <a:rPr lang="en-US" altLang="zh-CN" smtClean="0"/>
              <a:t>m</a:t>
            </a:r>
            <a:r>
              <a:rPr lang="zh-CN" altLang="en-US" smtClean="0"/>
              <a:t>只</a:t>
            </a:r>
            <a:r>
              <a:rPr lang="en-US" altLang="zh-CN" smtClean="0"/>
              <a:t>,</a:t>
            </a:r>
            <a:r>
              <a:rPr lang="zh-CN" altLang="en-US" smtClean="0"/>
              <a:t>总脚数</a:t>
            </a:r>
            <a:r>
              <a:rPr lang="en-US" altLang="zh-CN" smtClean="0"/>
              <a:t>n</a:t>
            </a:r>
            <a:r>
              <a:rPr lang="zh-CN" altLang="en-US" smtClean="0"/>
              <a:t>只</a:t>
            </a:r>
            <a:r>
              <a:rPr lang="en-US" altLang="zh-CN" smtClean="0"/>
              <a:t>,</a:t>
            </a:r>
            <a:r>
              <a:rPr lang="zh-CN" altLang="en-US" smtClean="0"/>
              <a:t>求鸡兔的只数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224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-19756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删除数据</a:t>
            </a:r>
            <a:r>
              <a:rPr lang="zh-CN" altLang="en-US" sz="2400" b="1" dirty="0"/>
              <a:t>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删除操作首先也是要找到欲删除的元素的位置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k</a:t>
            </a:r>
            <a:r>
              <a:rPr lang="zh-CN" altLang="en-US" sz="2400" b="1" dirty="0">
                <a:latin typeface="宋体" panose="02010600030101010101" pitchFamily="2" charset="-122"/>
              </a:rPr>
              <a:t>；然后从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k+1</a:t>
            </a:r>
            <a:r>
              <a:rPr lang="zh-CN" altLang="en-US" sz="2400" b="1" dirty="0">
                <a:latin typeface="宋体" panose="02010600030101010101" pitchFamily="2" charset="-122"/>
              </a:rPr>
              <a:t>到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个位置开始向前移动；最后将数组元素减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 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028950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01" name="Object 4"/>
          <p:cNvGraphicFramePr>
            <a:graphicFrameLocks noChangeAspect="1"/>
          </p:cNvGraphicFramePr>
          <p:nvPr/>
        </p:nvGraphicFramePr>
        <p:xfrm>
          <a:off x="685800" y="1752600"/>
          <a:ext cx="76962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5272405" imgH="3237865" progId="Word.Picture.8">
                  <p:embed/>
                </p:oleObj>
              </mc:Choice>
              <mc:Fallback>
                <p:oleObj r:id="rId3" imgW="5272405" imgH="323786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32" t="10777" r="37184" b="65546"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769620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3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424862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000">
                <a:latin typeface="Times New Roman" panose="02020603050405020304" pitchFamily="18" charset="0"/>
                <a:ea typeface="楷体_GB2312"/>
                <a:cs typeface="楷体_GB2312"/>
              </a:rPr>
              <a:t>鸡兔同笼</a:t>
            </a:r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: </a:t>
            </a:r>
            <a:r>
              <a:rPr kumimoji="1" lang="zh-CN" altLang="en-US" sz="3000">
                <a:latin typeface="Times New Roman" panose="02020603050405020304" pitchFamily="18" charset="0"/>
                <a:ea typeface="楷体_GB2312"/>
                <a:cs typeface="楷体_GB2312"/>
              </a:rPr>
              <a:t>总头数</a:t>
            </a:r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m</a:t>
            </a:r>
            <a:r>
              <a:rPr kumimoji="1" lang="zh-CN" altLang="en-US" sz="3000">
                <a:latin typeface="Times New Roman" panose="02020603050405020304" pitchFamily="18" charset="0"/>
                <a:ea typeface="楷体_GB2312"/>
                <a:cs typeface="楷体_GB2312"/>
              </a:rPr>
              <a:t>只</a:t>
            </a:r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kumimoji="1" lang="zh-CN" altLang="en-US" sz="3000">
                <a:latin typeface="Times New Roman" panose="02020603050405020304" pitchFamily="18" charset="0"/>
                <a:ea typeface="楷体_GB2312"/>
                <a:cs typeface="楷体_GB2312"/>
              </a:rPr>
              <a:t>总脚数</a:t>
            </a:r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zh-CN" altLang="en-US" sz="3000">
                <a:latin typeface="Times New Roman" panose="02020603050405020304" pitchFamily="18" charset="0"/>
                <a:ea typeface="楷体_GB2312"/>
                <a:cs typeface="楷体_GB2312"/>
              </a:rPr>
              <a:t>只</a:t>
            </a:r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kumimoji="1" lang="zh-CN" altLang="en-US" sz="3000">
                <a:latin typeface="Times New Roman" panose="02020603050405020304" pitchFamily="18" charset="0"/>
                <a:ea typeface="楷体_GB2312"/>
                <a:cs typeface="楷体_GB2312"/>
              </a:rPr>
              <a:t>求鸡兔的只数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30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586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zh-CN" sz="300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int main()</a:t>
            </a:r>
          </a:p>
          <a:p>
            <a:pPr eaLnBrk="1" hangingPunct="1"/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{int m,n,ji,tu;</a:t>
            </a:r>
          </a:p>
          <a:p>
            <a:pPr eaLnBrk="1" hangingPunct="1"/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cin&gt;&gt;m&gt;&gt;n;</a:t>
            </a:r>
          </a:p>
          <a:p>
            <a:pPr eaLnBrk="1" hangingPunct="1"/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 ji=2*m-n/2;</a:t>
            </a:r>
          </a:p>
          <a:p>
            <a:pPr eaLnBrk="1" hangingPunct="1"/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 tu=n/2-m; </a:t>
            </a:r>
          </a:p>
          <a:p>
            <a:pPr eaLnBrk="1" hangingPunct="1"/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 cout&lt;&lt;"</a:t>
            </a:r>
            <a:r>
              <a:rPr kumimoji="1" lang="zh-CN" altLang="en-US" sz="3000">
                <a:latin typeface="Times New Roman" panose="02020603050405020304" pitchFamily="18" charset="0"/>
                <a:ea typeface="楷体_GB2312"/>
                <a:cs typeface="楷体_GB2312"/>
              </a:rPr>
              <a:t>鸡：</a:t>
            </a:r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"&lt;&lt;ji&lt;&lt;"  "&lt;&lt;"</a:t>
            </a:r>
            <a:r>
              <a:rPr kumimoji="1" lang="zh-CN" altLang="en-US" sz="3000">
                <a:latin typeface="Times New Roman" panose="02020603050405020304" pitchFamily="18" charset="0"/>
                <a:ea typeface="楷体_GB2312"/>
                <a:cs typeface="楷体_GB2312"/>
              </a:rPr>
              <a:t>兔</a:t>
            </a:r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:"&lt;&lt;tu&lt;&lt;endl;</a:t>
            </a:r>
          </a:p>
          <a:p>
            <a:pPr eaLnBrk="1" hangingPunct="1"/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return 0;</a:t>
            </a:r>
          </a:p>
          <a:p>
            <a:pPr eaLnBrk="1" hangingPunct="1"/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</a:p>
          <a:p>
            <a:pPr eaLnBrk="1" hangingPunct="1"/>
            <a:endParaRPr kumimoji="1" lang="en-US" altLang="zh-CN" sz="300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kumimoji="1" lang="zh-CN" altLang="en-US" sz="300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是不是需要做有效性判断？</a:t>
            </a:r>
            <a:r>
              <a:rPr kumimoji="1" lang="en-US" altLang="zh-CN" sz="300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m=20, n=10</a:t>
            </a:r>
            <a:endParaRPr kumimoji="1" lang="zh-CN" altLang="en-US" sz="3000">
              <a:solidFill>
                <a:srgbClr val="FF33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3000">
              <a:solidFill>
                <a:srgbClr val="FF33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562600" y="1143000"/>
            <a:ext cx="338455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x+y=m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2x+4y=n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580063" y="2420938"/>
            <a:ext cx="3384550" cy="106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x=2*m-n/2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3000">
                <a:latin typeface="Times New Roman" panose="02020603050405020304" pitchFamily="18" charset="0"/>
                <a:ea typeface="楷体_GB2312"/>
                <a:cs typeface="楷体_GB2312"/>
              </a:rPr>
              <a:t>y=n/2-m</a:t>
            </a:r>
          </a:p>
        </p:txBody>
      </p:sp>
    </p:spTree>
    <p:extLst>
      <p:ext uri="{BB962C8B-B14F-4D97-AF65-F5344CB8AC3E}">
        <p14:creationId xmlns:p14="http://schemas.microsoft.com/office/powerpoint/2010/main" val="3269780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"/>
          <p:cNvSpPr>
            <a:spLocks noChangeArrowheads="1"/>
          </p:cNvSpPr>
          <p:nvPr/>
        </p:nvSpPr>
        <p:spPr bwMode="auto">
          <a:xfrm>
            <a:off x="684213" y="188913"/>
            <a:ext cx="7848600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int main(){</a:t>
            </a:r>
          </a:p>
          <a:p>
            <a:r>
              <a:rPr lang="en-US" altLang="zh-CN" sz="2400"/>
              <a:t>int chicken,rabbit;</a:t>
            </a:r>
          </a:p>
          <a:p>
            <a:r>
              <a:rPr lang="en-US" altLang="zh-CN" sz="2400"/>
              <a:t>bool solved=false;</a:t>
            </a:r>
          </a:p>
          <a:p>
            <a:r>
              <a:rPr lang="en-US" altLang="zh-CN" sz="2400"/>
              <a:t>int m=0,n=0;</a:t>
            </a:r>
          </a:p>
          <a:p>
            <a:r>
              <a:rPr lang="en-US" altLang="zh-CN" sz="2400"/>
              <a:t>cin&gt;&gt;m,n;</a:t>
            </a:r>
          </a:p>
          <a:p>
            <a:endParaRPr lang="en-US" altLang="zh-CN" sz="2400"/>
          </a:p>
          <a:p>
            <a:r>
              <a:rPr lang="en-US" altLang="zh-CN" sz="2400"/>
              <a:t>for(chicken=0; chicken&lt;=m; chicken++)</a:t>
            </a:r>
          </a:p>
          <a:p>
            <a:r>
              <a:rPr lang="en-US" altLang="zh-CN" sz="2400"/>
              <a:t>   for(rabbit=0; rabbit&lt;= m; rabbit++)</a:t>
            </a:r>
          </a:p>
          <a:p>
            <a:r>
              <a:rPr lang="en-US" altLang="zh-CN" sz="2400"/>
              <a:t>     if(chicken*2+rabbit*4==n&amp;&amp;chicken+rabbit==m)</a:t>
            </a:r>
          </a:p>
          <a:p>
            <a:r>
              <a:rPr lang="en-US" altLang="zh-CN" sz="2400"/>
              <a:t>       {</a:t>
            </a:r>
          </a:p>
          <a:p>
            <a:r>
              <a:rPr lang="en-US" altLang="zh-CN" sz="2400"/>
              <a:t>            cout&lt;&lt;"</a:t>
            </a:r>
            <a:r>
              <a:rPr lang="zh-CN" altLang="en-US" sz="2400"/>
              <a:t>鸡</a:t>
            </a:r>
            <a:r>
              <a:rPr lang="en-US" altLang="zh-CN" sz="2400"/>
              <a:t>:"&lt;&lt;chicken&lt;&lt;"</a:t>
            </a:r>
            <a:r>
              <a:rPr lang="zh-CN" altLang="en-US" sz="2400"/>
              <a:t>兔</a:t>
            </a:r>
            <a:r>
              <a:rPr lang="en-US" altLang="zh-CN" sz="2400"/>
              <a:t>:"&lt;&lt; rabbit &lt;&lt;endl;</a:t>
            </a:r>
          </a:p>
          <a:p>
            <a:r>
              <a:rPr lang="en-US" altLang="zh-CN" sz="2400"/>
              <a:t>            solved=true;</a:t>
            </a:r>
          </a:p>
          <a:p>
            <a:r>
              <a:rPr lang="en-US" altLang="zh-CN" sz="2400"/>
              <a:t>       }</a:t>
            </a:r>
          </a:p>
          <a:p>
            <a:r>
              <a:rPr lang="en-US" altLang="zh-CN" sz="2400"/>
              <a:t>if(!solved)</a:t>
            </a:r>
          </a:p>
          <a:p>
            <a:r>
              <a:rPr lang="en-US" altLang="zh-CN" sz="2400"/>
              <a:t>	cout&lt;&lt;"</a:t>
            </a:r>
            <a:r>
              <a:rPr lang="zh-CN" altLang="en-US" sz="2400"/>
              <a:t>无解！</a:t>
            </a:r>
            <a:r>
              <a:rPr lang="en-US" altLang="zh-CN" sz="2400"/>
              <a:t>";</a:t>
            </a:r>
          </a:p>
          <a:p>
            <a:r>
              <a:rPr lang="en-US" altLang="zh-CN" sz="2400"/>
              <a:t>return 0;</a:t>
            </a:r>
          </a:p>
          <a:p>
            <a:r>
              <a:rPr lang="en-US" altLang="zh-CN" sz="2400"/>
              <a:t>}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131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课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39552" y="692696"/>
            <a:ext cx="6480720" cy="5681555"/>
          </a:xfrm>
          <a:prstGeom prst="rect">
            <a:avLst/>
          </a:prstGeom>
          <a:gradFill rotWithShape="0">
            <a:gsLst>
              <a:gs pos="0">
                <a:srgbClr val="FFFFE3"/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b="1" dirty="0" err="1">
                <a:solidFill>
                  <a:srgbClr val="000000"/>
                </a:solidFill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</a:rPr>
              <a:t> a[10]={10,34,23,1,3,67,1,2,4,8};  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dirty="0">
                <a:solidFill>
                  <a:srgbClr val="000000"/>
                </a:solidFill>
              </a:rPr>
              <a:t>    </a:t>
            </a:r>
            <a:r>
              <a:rPr lang="en-US" altLang="zh-CN" sz="3200" b="1" dirty="0" err="1">
                <a:solidFill>
                  <a:srgbClr val="000000"/>
                </a:solidFill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</a:rPr>
              <a:t> </a:t>
            </a:r>
            <a:r>
              <a:rPr lang="en-US" altLang="zh-CN" sz="3200" b="1" dirty="0" err="1" smtClean="0">
                <a:solidFill>
                  <a:srgbClr val="000000"/>
                </a:solidFill>
              </a:rPr>
              <a:t>key,i,j,k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dirty="0" smtClean="0">
                <a:solidFill>
                  <a:srgbClr val="000000"/>
                </a:solidFill>
              </a:rPr>
              <a:t>    </a:t>
            </a:r>
            <a:r>
              <a:rPr lang="en-US" altLang="zh-CN" sz="3200" b="1" dirty="0" err="1" smtClean="0">
                <a:solidFill>
                  <a:srgbClr val="000000"/>
                </a:solidFill>
              </a:rPr>
              <a:t>cin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&gt;&gt;key;</a:t>
            </a:r>
            <a:endParaRPr lang="en-US" altLang="zh-CN" sz="32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dirty="0">
                <a:solidFill>
                  <a:srgbClr val="000000"/>
                </a:solidFill>
              </a:rPr>
              <a:t>    for(k=0;k&lt;10;k++)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dirty="0">
                <a:solidFill>
                  <a:srgbClr val="000000"/>
                </a:solidFill>
              </a:rPr>
              <a:t>    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	if(key</a:t>
            </a:r>
            <a:r>
              <a:rPr lang="en-US" altLang="zh-CN" sz="3200" b="1" dirty="0">
                <a:solidFill>
                  <a:srgbClr val="000000"/>
                </a:solidFill>
              </a:rPr>
              <a:t>==a[k])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dirty="0">
                <a:solidFill>
                  <a:srgbClr val="000000"/>
                </a:solidFill>
              </a:rPr>
              <a:t>           break;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dirty="0">
                <a:solidFill>
                  <a:srgbClr val="000000"/>
                </a:solidFill>
              </a:rPr>
              <a:t>    </a:t>
            </a:r>
            <a:r>
              <a:rPr lang="en-US" altLang="zh-CN" sz="3200" b="1" dirty="0" err="1">
                <a:solidFill>
                  <a:srgbClr val="000000"/>
                </a:solidFill>
              </a:rPr>
              <a:t>cout</a:t>
            </a:r>
            <a:r>
              <a:rPr lang="en-US" altLang="zh-CN" sz="3200" b="1" dirty="0">
                <a:solidFill>
                  <a:srgbClr val="000000"/>
                </a:solidFill>
              </a:rPr>
              <a:t>&lt;&lt;k&lt;&lt;</a:t>
            </a:r>
            <a:r>
              <a:rPr lang="en-US" altLang="zh-CN" sz="3200" b="1" dirty="0" err="1">
                <a:solidFill>
                  <a:srgbClr val="000000"/>
                </a:solidFill>
              </a:rPr>
              <a:t>endl</a:t>
            </a:r>
            <a:r>
              <a:rPr lang="en-US" altLang="zh-CN" sz="32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dirty="0">
                <a:solidFill>
                  <a:srgbClr val="000000"/>
                </a:solidFill>
              </a:rPr>
              <a:t>    for(j=</a:t>
            </a:r>
            <a:r>
              <a:rPr lang="en-US" altLang="zh-CN" sz="3200" b="1" dirty="0" err="1">
                <a:solidFill>
                  <a:srgbClr val="000000"/>
                </a:solidFill>
              </a:rPr>
              <a:t>k;j</a:t>
            </a:r>
            <a:r>
              <a:rPr lang="en-US" altLang="zh-CN" sz="3200" b="1" dirty="0">
                <a:solidFill>
                  <a:srgbClr val="000000"/>
                </a:solidFill>
              </a:rPr>
              <a:t>&lt;9;j++)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dirty="0">
                <a:solidFill>
                  <a:srgbClr val="000000"/>
                </a:solidFill>
              </a:rPr>
              <a:t>   	  a[j]=a[j+1];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dirty="0">
                <a:solidFill>
                  <a:srgbClr val="000000"/>
                </a:solidFill>
              </a:rPr>
              <a:t>     a[j]=-1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;//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用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-1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表示空</a:t>
            </a:r>
            <a:endParaRPr lang="en-US" altLang="zh-CN" sz="3200" b="1" dirty="0">
              <a:solidFill>
                <a:srgbClr val="000000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516216" y="1988840"/>
            <a:ext cx="27363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思考：如果此题要求删除数组中所有与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key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值相同的值，应该如何修改？</a:t>
            </a:r>
            <a:r>
              <a:rPr lang="zh-CN" altLang="en-US" sz="2400" b="1" dirty="0" smtClean="0"/>
              <a:t>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694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二分法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查找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填空）</a:t>
            </a:r>
            <a:endParaRPr lang="zh-CN" altLang="en-US" sz="2400" dirty="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0" y="533400"/>
            <a:ext cx="9144000" cy="47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zh-CN" altLang="en-US" sz="2400" b="1" dirty="0">
                <a:solidFill>
                  <a:schemeClr val="tx2"/>
                </a:solidFill>
              </a:rPr>
              <a:t>分析：</a:t>
            </a:r>
            <a:r>
              <a:rPr lang="zh-CN" altLang="en-US" sz="2400" b="1" dirty="0"/>
              <a:t>二分法查找只适合于在已排好序的数组中进行。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zh-CN" altLang="en-US" sz="2400" b="1" dirty="0"/>
              <a:t>  设</a:t>
            </a:r>
            <a:r>
              <a:rPr lang="en-US" altLang="zh-CN" sz="2400" b="1" dirty="0"/>
              <a:t>a[low]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a[high]</a:t>
            </a:r>
            <a:r>
              <a:rPr lang="zh-CN" altLang="en-US" sz="2400" b="1" dirty="0"/>
              <a:t>是有序数组中最小和最大元素，待查找的数为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算法描述如下：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①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开始假设待查区间的下界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low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，上界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high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②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求待查区间中间元素的下标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mid = (</a:t>
            </a:r>
            <a:r>
              <a:rPr lang="en-US" altLang="zh-CN" sz="2200" b="1" dirty="0" err="1">
                <a:latin typeface="宋体" panose="02010600030101010101" pitchFamily="2" charset="-122"/>
                <a:cs typeface="Times New Roman" panose="02020603050405020304" pitchFamily="18" charset="0"/>
              </a:rPr>
              <a:t>low+high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)/2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a[mid]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比较。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③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若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x==a[mid]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，则查找完毕，结束程序；若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x&gt;a[mid]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，则继续查找的范围应为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a[mid]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后面的元素，修改查找区间的下界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low = mid+1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；若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x&lt;a[mid]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，则继续查找的范围应为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a[mid]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前面的元素，修改查找区间的上界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high = mid-1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； 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④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重复第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步，直到找到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low&gt;high</a:t>
            </a:r>
            <a:r>
              <a:rPr lang="zh-CN" altLang="en-US" sz="2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无查找区域，找不到。</a:t>
            </a:r>
            <a:endParaRPr lang="zh-CN" altLang="en-US" sz="2200" b="1" dirty="0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3343275" y="2695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3343275" y="2695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3343275" y="2695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51" name="Rectangle 14"/>
          <p:cNvSpPr>
            <a:spLocks noChangeArrowheads="1"/>
          </p:cNvSpPr>
          <p:nvPr/>
        </p:nvSpPr>
        <p:spPr bwMode="auto">
          <a:xfrm>
            <a:off x="3343275" y="2695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152" name="Object 15"/>
          <p:cNvGraphicFramePr>
            <a:graphicFrameLocks noChangeAspect="1"/>
          </p:cNvGraphicFramePr>
          <p:nvPr/>
        </p:nvGraphicFramePr>
        <p:xfrm>
          <a:off x="4495800" y="3962400"/>
          <a:ext cx="4648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位图图像" r:id="rId3" imgW="2476500" imgH="1485900" progId="Paint.Picture">
                  <p:embed/>
                </p:oleObj>
              </mc:Choice>
              <mc:Fallback>
                <p:oleObj name="位图图像" r:id="rId3" imgW="2476500" imgH="14859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962400"/>
                        <a:ext cx="46482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5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4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#include  &lt;iostream&gt;</a:t>
            </a:r>
          </a:p>
          <a:p>
            <a:pPr eaLnBrk="1" hangingPunct="1">
              <a:lnSpc>
                <a:spcPct val="95000"/>
              </a:lnSpc>
            </a:pPr>
            <a:endParaRPr lang="en-US" altLang="zh-CN" sz="2400" b="1"/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void main()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{int a[10]={9,8,7,6,5,4,3,2,1,0};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    int  i=0, mid,bot=0, top=9,x;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   cin&gt;&gt;x;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   mid=(bot+top)/2;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   while(bot&lt;top&amp;&amp;___________)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	{if(___________)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        	        top=mid-1;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              else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	        bot=mid+1;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     	 mid=(bot+top)/2;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  	 }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   if(__________)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	   cout&lt;&lt;x&lt;&lt;" is not in array"&lt;&lt;endl;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   else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	   cout&lt;&lt;"a["&lt;&lt;mid&lt;&lt;"]:"&lt;&lt;x&lt;&lt;endl;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/>
              <a:t>}</a:t>
            </a:r>
          </a:p>
          <a:p>
            <a:pPr eaLnBrk="1" hangingPunct="1">
              <a:lnSpc>
                <a:spcPct val="95000"/>
              </a:lnSpc>
            </a:pPr>
            <a:endParaRPr lang="en-US" altLang="zh-CN" sz="2400" b="1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2514600" y="2438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a[mid]!=x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524000" y="2743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/>
              <a:t>x&gt;a[mid</a:t>
            </a:r>
            <a:r>
              <a:rPr lang="en-US" altLang="zh-CN" sz="2400" b="1" dirty="0"/>
              <a:t>]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85800" y="4876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bot&gt;=top</a:t>
            </a:r>
          </a:p>
        </p:txBody>
      </p:sp>
    </p:spTree>
    <p:extLst>
      <p:ext uri="{BB962C8B-B14F-4D97-AF65-F5344CB8AC3E}">
        <p14:creationId xmlns:p14="http://schemas.microsoft.com/office/powerpoint/2010/main" val="105045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  <p:bldP spid="112644" grpId="0" build="p" autoUpdateAnimBg="0"/>
      <p:bldP spid="11264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0" y="533400"/>
            <a:ext cx="9144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统计一串字符中各字母出现的次数</a:t>
            </a:r>
            <a:r>
              <a:rPr lang="en-US" altLang="zh-CN" sz="2400" b="1" dirty="0"/>
              <a:t>(</a:t>
            </a:r>
            <a:r>
              <a:rPr lang="zh-CN" altLang="en-US" sz="2400" b="1" dirty="0">
                <a:latin typeface="宋体" panose="02010600030101010101" pitchFamily="2" charset="-122"/>
              </a:rPr>
              <a:t>大小写字母不区分</a:t>
            </a:r>
            <a:r>
              <a:rPr lang="en-US" altLang="zh-CN" sz="2400" b="1" dirty="0"/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，并对出现的字母显示其出现的个数和总字母数。</a:t>
            </a:r>
            <a:r>
              <a:rPr lang="zh-CN" altLang="en-US" sz="2400" b="1" dirty="0"/>
              <a:t> 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3376613" y="2862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0" y="3048000"/>
            <a:ext cx="91440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3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分析</a:t>
            </a:r>
            <a:r>
              <a:rPr lang="zh-CN" altLang="en-US" sz="2400" b="1"/>
              <a:t>：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30000"/>
              </a:spcBef>
            </a:pPr>
            <a:r>
              <a:rPr lang="zh-CN" altLang="en-US" sz="2400" b="1">
                <a:latin typeface="宋体" panose="02010600030101010101" pitchFamily="2" charset="-122"/>
              </a:rPr>
              <a:t>① </a:t>
            </a:r>
            <a:r>
              <a:rPr lang="zh-CN" altLang="en-US" sz="2400" b="1"/>
              <a:t>声明一个具有</a:t>
            </a:r>
            <a:r>
              <a:rPr lang="en-US" altLang="zh-CN" sz="2400" b="1">
                <a:latin typeface="宋体" panose="02010600030101010101" pitchFamily="2" charset="-122"/>
              </a:rPr>
              <a:t>26</a:t>
            </a:r>
            <a:r>
              <a:rPr lang="zh-CN" altLang="en-US" sz="2400" b="1"/>
              <a:t>个元素的数组，每个元素的下标表示对应的字母，元素的值表示对应字母出现的次数。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30000"/>
              </a:spcBef>
            </a:pPr>
            <a:r>
              <a:rPr lang="zh-CN" altLang="en-US" sz="2400" b="1">
                <a:latin typeface="宋体" panose="02010600030101010101" pitchFamily="2" charset="-122"/>
              </a:rPr>
              <a:t>② </a:t>
            </a:r>
            <a:r>
              <a:rPr lang="zh-CN" altLang="en-US" sz="2400" b="1"/>
              <a:t>从输入的字符串中逐一取出字符，转换成大写字符</a:t>
            </a:r>
            <a:r>
              <a:rPr lang="en-US" altLang="zh-CN" sz="2400" b="1">
                <a:latin typeface="宋体" panose="02010600030101010101" pitchFamily="2" charset="-122"/>
              </a:rPr>
              <a:t>(</a:t>
            </a:r>
            <a:r>
              <a:rPr lang="zh-CN" altLang="en-US" sz="2400" b="1"/>
              <a:t>使得大小写不区分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r>
              <a:rPr lang="zh-CN" altLang="en-US" sz="2400" b="1"/>
              <a:t>，进行判断。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1295400" y="1600200"/>
          <a:ext cx="5508848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位图图像" r:id="rId3" imgW="3581400" imgH="876300" progId="PBrush">
                  <p:embed/>
                </p:oleObj>
              </mc:Choice>
              <mc:Fallback>
                <p:oleObj name="位图图像" r:id="rId3" imgW="3581400" imgH="87630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5508848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41"/>
          <p:cNvGraphicFramePr>
            <a:graphicFrameLocks noChangeAspect="1"/>
          </p:cNvGraphicFramePr>
          <p:nvPr/>
        </p:nvGraphicFramePr>
        <p:xfrm>
          <a:off x="914400" y="5257800"/>
          <a:ext cx="7696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位图图像" r:id="rId5" imgW="3638550" imgH="695325" progId="Paint.Picture">
                  <p:embed/>
                </p:oleObj>
              </mc:Choice>
              <mc:Fallback>
                <p:oleObj name="位图图像" r:id="rId5" imgW="3638550" imgH="69532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7696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8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b="1" dirty="0"/>
              <a:t>程序：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void main()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{  char s[256],c;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cs typeface="Times New Roman" panose="02020603050405020304" pitchFamily="18" charset="0"/>
              </a:rPr>
              <a:t> a[26]={0},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i,j,le</a:t>
            </a:r>
            <a:r>
              <a:rPr lang="en-US" altLang="zh-CN" sz="2400" b="1" dirty="0"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cin.getline</a:t>
            </a:r>
            <a:r>
              <a:rPr lang="en-US" altLang="zh-CN" sz="2400" b="1" dirty="0">
                <a:cs typeface="Times New Roman" panose="02020603050405020304" pitchFamily="18" charset="0"/>
              </a:rPr>
              <a:t>(s);   						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   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   for(i=0;s[i]!='\0';i++)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      {  c =s[i]; 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          if (c &gt;= 'A' &amp;&amp; c &lt;= 'Z')     </a:t>
            </a:r>
            <a:r>
              <a:rPr lang="en-US" altLang="zh-CN" b="1" dirty="0"/>
              <a:t>a[c-'A']++</a:t>
            </a:r>
            <a:r>
              <a:rPr lang="en-US" altLang="zh-CN" sz="2400" b="1" dirty="0"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          else </a:t>
            </a:r>
            <a:r>
              <a:rPr lang="en-US" altLang="zh-CN" b="1" dirty="0"/>
              <a:t>if (c &gt;= ‘a' &amp;&amp; c &lt;= ‘z')     a[c-‘a']++;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  for(i=0;i&lt;=25;i++)          //'</a:t>
            </a:r>
            <a:r>
              <a:rPr lang="zh-CN" altLang="en-US" sz="2400" b="1" dirty="0">
                <a:cs typeface="Times New Roman" panose="02020603050405020304" pitchFamily="18" charset="0"/>
              </a:rPr>
              <a:t>输出字母及其出现的次数</a:t>
            </a:r>
          </a:p>
          <a:p>
            <a:pPr eaLnBrk="1" hangingPunct="1"/>
            <a:r>
              <a:rPr lang="zh-CN" altLang="en-US" sz="2400" b="1" dirty="0"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cs typeface="Times New Roman" panose="02020603050405020304" pitchFamily="18" charset="0"/>
              </a:rPr>
              <a:t>if (a[i] ){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	 c=‘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A’+i</a:t>
            </a:r>
            <a:r>
              <a:rPr lang="en-US" altLang="zh-CN" sz="2400" b="1" dirty="0">
                <a:cs typeface="Times New Roman" panose="02020603050405020304" pitchFamily="18" charset="0"/>
              </a:rPr>
              <a:t>; 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	  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cout</a:t>
            </a:r>
            <a:r>
              <a:rPr lang="en-US" altLang="zh-CN" sz="2400" b="1" dirty="0">
                <a:cs typeface="Times New Roman" panose="02020603050405020304" pitchFamily="18" charset="0"/>
              </a:rPr>
              <a:t>&lt;&lt;c&lt;&lt;"="&lt;&lt;a[i]&lt;&lt;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endl</a:t>
            </a:r>
            <a:r>
              <a:rPr lang="en-US" altLang="zh-CN" sz="2400" b="1" dirty="0"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       }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41246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964612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pt-BR" sz="2400" b="1" dirty="0">
                <a:latin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kumimoji="0" lang="zh-CN" altLang="pt-BR" sz="2400" b="1" dirty="0">
                <a:latin typeface="Arial" panose="020B0604020202020204" pitchFamily="34" charset="0"/>
              </a:rPr>
              <a:t>利用一维数组求显示</a:t>
            </a:r>
            <a:r>
              <a:rPr kumimoji="0" lang="pt-BR" altLang="zh-CN" sz="2400" b="1" dirty="0">
                <a:latin typeface="Arial" panose="020B0604020202020204" pitchFamily="34" charset="0"/>
              </a:rPr>
              <a:t>fibonacci</a:t>
            </a:r>
            <a:r>
              <a:rPr kumimoji="0" lang="zh-CN" altLang="pt-BR" sz="2400" b="1" dirty="0">
                <a:latin typeface="Arial" panose="020B0604020202020204" pitchFamily="34" charset="0"/>
              </a:rPr>
              <a:t>数列的前</a:t>
            </a:r>
            <a:r>
              <a:rPr kumimoji="0" lang="pt-BR" altLang="zh-CN" sz="2400" b="1" dirty="0">
                <a:latin typeface="Arial" panose="020B0604020202020204" pitchFamily="34" charset="0"/>
              </a:rPr>
              <a:t>20</a:t>
            </a:r>
            <a:r>
              <a:rPr kumimoji="0" lang="zh-CN" altLang="pt-BR" sz="2400" b="1" dirty="0">
                <a:latin typeface="Arial" panose="020B0604020202020204" pitchFamily="34" charset="0"/>
              </a:rPr>
              <a:t>项，每行显示</a:t>
            </a:r>
            <a:r>
              <a:rPr kumimoji="0" lang="pt-BR" altLang="zh-CN" sz="2400" b="1" dirty="0">
                <a:latin typeface="Arial" panose="020B0604020202020204" pitchFamily="34" charset="0"/>
              </a:rPr>
              <a:t>5</a:t>
            </a:r>
            <a:r>
              <a:rPr kumimoji="0" lang="zh-CN" altLang="pt-BR" sz="2400" b="1" dirty="0">
                <a:latin typeface="Arial" panose="020B0604020202020204" pitchFamily="34" charset="0"/>
              </a:rPr>
              <a:t>个数，每个数宽度</a:t>
            </a:r>
            <a:r>
              <a:rPr kumimoji="0" lang="pt-BR" altLang="zh-CN" sz="2400" b="1" dirty="0">
                <a:latin typeface="Arial" panose="020B0604020202020204" pitchFamily="34" charset="0"/>
              </a:rPr>
              <a:t>5</a:t>
            </a:r>
            <a:r>
              <a:rPr kumimoji="0" lang="zh-CN" altLang="pt-BR" sz="2400" b="1" dirty="0">
                <a:latin typeface="Arial" panose="020B0604020202020204" pitchFamily="34" charset="0"/>
              </a:rPr>
              <a:t>位。即：</a:t>
            </a:r>
            <a:r>
              <a:rPr kumimoji="0" lang="pt-BR" altLang="zh-CN" sz="2400" b="1" dirty="0">
                <a:latin typeface="Arial" panose="020B0604020202020204" pitchFamily="34" charset="0"/>
              </a:rPr>
              <a:t>0</a:t>
            </a:r>
            <a:r>
              <a:rPr kumimoji="0" lang="zh-CN" altLang="pt-BR" sz="2400" b="1" dirty="0">
                <a:latin typeface="Arial" panose="020B0604020202020204" pitchFamily="34" charset="0"/>
              </a:rPr>
              <a:t>、</a:t>
            </a:r>
            <a:r>
              <a:rPr kumimoji="0" lang="pt-BR" altLang="zh-CN" sz="2400" b="1" dirty="0">
                <a:latin typeface="Arial" panose="020B0604020202020204" pitchFamily="34" charset="0"/>
              </a:rPr>
              <a:t>1</a:t>
            </a:r>
            <a:r>
              <a:rPr kumimoji="0" lang="zh-CN" altLang="pt-BR" sz="2400" b="1" dirty="0">
                <a:latin typeface="Arial" panose="020B0604020202020204" pitchFamily="34" charset="0"/>
              </a:rPr>
              <a:t>、</a:t>
            </a:r>
            <a:r>
              <a:rPr kumimoji="0" lang="pt-BR" altLang="zh-CN" sz="2400" b="1" dirty="0">
                <a:latin typeface="Arial" panose="020B0604020202020204" pitchFamily="34" charset="0"/>
              </a:rPr>
              <a:t>1</a:t>
            </a:r>
            <a:r>
              <a:rPr kumimoji="0" lang="zh-CN" altLang="pt-BR" sz="2400" b="1" dirty="0">
                <a:latin typeface="Arial" panose="020B0604020202020204" pitchFamily="34" charset="0"/>
              </a:rPr>
              <a:t>、</a:t>
            </a:r>
            <a:r>
              <a:rPr kumimoji="0" lang="pt-BR" altLang="zh-CN" sz="2400" b="1" dirty="0">
                <a:latin typeface="Arial" panose="020B0604020202020204" pitchFamily="34" charset="0"/>
              </a:rPr>
              <a:t>2</a:t>
            </a:r>
            <a:r>
              <a:rPr kumimoji="0" lang="zh-CN" altLang="pt-BR" sz="2400" b="1" dirty="0">
                <a:latin typeface="Arial" panose="020B0604020202020204" pitchFamily="34" charset="0"/>
              </a:rPr>
              <a:t>、</a:t>
            </a:r>
            <a:r>
              <a:rPr kumimoji="0" lang="pt-BR" altLang="zh-CN" sz="2400" b="1" dirty="0">
                <a:latin typeface="Arial" panose="020B0604020202020204" pitchFamily="34" charset="0"/>
              </a:rPr>
              <a:t>3</a:t>
            </a:r>
            <a:r>
              <a:rPr kumimoji="0" lang="zh-CN" altLang="pt-BR" sz="2400" b="1" dirty="0">
                <a:latin typeface="Arial" panose="020B0604020202020204" pitchFamily="34" charset="0"/>
              </a:rPr>
              <a:t>、</a:t>
            </a:r>
            <a:r>
              <a:rPr kumimoji="0" lang="pt-BR" altLang="zh-CN" sz="2400" b="1" dirty="0">
                <a:latin typeface="Arial" panose="020B0604020202020204" pitchFamily="34" charset="0"/>
              </a:rPr>
              <a:t>5</a:t>
            </a:r>
            <a:r>
              <a:rPr kumimoji="0" lang="zh-CN" altLang="pt-BR" sz="2400" b="1" dirty="0">
                <a:latin typeface="Arial" panose="020B0604020202020204" pitchFamily="34" charset="0"/>
              </a:rPr>
              <a:t>、</a:t>
            </a:r>
            <a:r>
              <a:rPr kumimoji="0" lang="pt-BR" altLang="zh-CN" sz="2400" b="1" dirty="0">
                <a:latin typeface="Arial" panose="020B0604020202020204" pitchFamily="34" charset="0"/>
              </a:rPr>
              <a:t>8</a:t>
            </a:r>
            <a:r>
              <a:rPr kumimoji="0" lang="zh-CN" altLang="pt-BR" sz="2400" b="1" dirty="0">
                <a:latin typeface="Arial" panose="020B0604020202020204" pitchFamily="34" charset="0"/>
              </a:rPr>
              <a:t>、</a:t>
            </a:r>
            <a:r>
              <a:rPr kumimoji="0" lang="pt-BR" altLang="zh-CN" sz="2400" b="1" dirty="0">
                <a:latin typeface="Arial" panose="020B0604020202020204" pitchFamily="34" charset="0"/>
              </a:rPr>
              <a:t>13</a:t>
            </a:r>
            <a:r>
              <a:rPr kumimoji="0" lang="zh-CN" altLang="pt-BR" sz="2400" b="1" dirty="0">
                <a:latin typeface="Arial" panose="020B0604020202020204" pitchFamily="34" charset="0"/>
              </a:rPr>
              <a:t>、</a:t>
            </a:r>
            <a:r>
              <a:rPr kumimoji="0" lang="pt-BR" altLang="zh-CN" sz="2400" b="1" dirty="0">
                <a:latin typeface="Arial" panose="020B0604020202020204" pitchFamily="34" charset="0"/>
              </a:rPr>
              <a:t>…</a:t>
            </a:r>
            <a:r>
              <a:rPr kumimoji="0" lang="zh-CN" altLang="pt-BR" sz="2400" b="1" dirty="0">
                <a:latin typeface="Arial" panose="020B0604020202020204" pitchFamily="34" charset="0"/>
              </a:rPr>
              <a:t>。</a:t>
            </a:r>
            <a:endParaRPr kumimoji="0" lang="zh-CN" altLang="en-US" sz="2400" b="1" dirty="0">
              <a:latin typeface="Arial" panose="020B0604020202020204" pitchFamily="34" charset="0"/>
            </a:endParaRPr>
          </a:p>
          <a:p>
            <a:pPr eaLnBrk="1" hangingPunct="1"/>
            <a:endParaRPr kumimoji="0" lang="zh-CN" altLang="en-US" sz="2400" b="1" dirty="0">
              <a:latin typeface="Arial" panose="020B0604020202020204" pitchFamily="34" charset="0"/>
            </a:endParaRPr>
          </a:p>
          <a:p>
            <a:pPr eaLnBrk="1" hangingPunct="1"/>
            <a:r>
              <a:rPr kumimoji="0" lang="en-US" altLang="zh-CN" sz="2400" b="1" dirty="0">
                <a:latin typeface="Arial" panose="020B0604020202020204" pitchFamily="34" charset="0"/>
              </a:rPr>
              <a:t>void main()</a:t>
            </a:r>
          </a:p>
          <a:p>
            <a:pPr eaLnBrk="1" hangingPunct="1"/>
            <a:r>
              <a:rPr kumimoji="0" lang="en-US" altLang="zh-CN" sz="2400" b="1" dirty="0">
                <a:latin typeface="Arial" panose="020B0604020202020204" pitchFamily="34" charset="0"/>
              </a:rPr>
              <a:t>{ 	</a:t>
            </a:r>
            <a:r>
              <a:rPr kumimoji="0" lang="en-US" altLang="zh-CN" sz="2400" b="1" dirty="0" err="1">
                <a:latin typeface="Arial" panose="020B0604020202020204" pitchFamily="34" charset="0"/>
              </a:rPr>
              <a:t>int</a:t>
            </a:r>
            <a:r>
              <a:rPr kumimoji="0" lang="en-US" altLang="zh-CN" sz="2400" b="1" dirty="0">
                <a:latin typeface="Arial" panose="020B0604020202020204" pitchFamily="34" charset="0"/>
              </a:rPr>
              <a:t> i;</a:t>
            </a:r>
          </a:p>
          <a:p>
            <a:pPr eaLnBrk="1" hangingPunct="1"/>
            <a:r>
              <a:rPr kumimoji="0" lang="en-US" altLang="zh-CN" sz="2400" b="1" dirty="0">
                <a:latin typeface="Arial" panose="020B0604020202020204" pitchFamily="34" charset="0"/>
              </a:rPr>
              <a:t> 	</a:t>
            </a:r>
            <a:r>
              <a:rPr kumimoji="0" lang="en-US" altLang="zh-CN" sz="2400" b="1" dirty="0" err="1">
                <a:latin typeface="Arial" panose="020B0604020202020204" pitchFamily="34" charset="0"/>
              </a:rPr>
              <a:t>int</a:t>
            </a:r>
            <a:r>
              <a:rPr kumimoji="0" lang="en-US" altLang="zh-CN" sz="2400" b="1" dirty="0">
                <a:latin typeface="Arial" panose="020B0604020202020204" pitchFamily="34" charset="0"/>
              </a:rPr>
              <a:t> x[20]=</a:t>
            </a:r>
            <a:r>
              <a:rPr kumimoji="0" lang="en-US" altLang="zh-CN" sz="2400" b="1" u="sng" dirty="0">
                <a:latin typeface="Arial" panose="020B0604020202020204" pitchFamily="34" charset="0"/>
              </a:rPr>
              <a:t>            </a:t>
            </a:r>
            <a:r>
              <a:rPr kumimoji="0" lang="en-US" altLang="zh-CN" sz="2400" b="1" dirty="0">
                <a:latin typeface="Arial" panose="020B0604020202020204" pitchFamily="34" charset="0"/>
              </a:rPr>
              <a:t> ;</a:t>
            </a:r>
          </a:p>
          <a:p>
            <a:pPr eaLnBrk="1" hangingPunct="1"/>
            <a:r>
              <a:rPr kumimoji="0" lang="en-US" altLang="zh-CN" sz="2400" b="1" dirty="0">
                <a:latin typeface="Arial" panose="020B0604020202020204" pitchFamily="34" charset="0"/>
              </a:rPr>
              <a:t>	for(i=2;i&lt;20;i++)</a:t>
            </a:r>
          </a:p>
          <a:p>
            <a:pPr eaLnBrk="1" hangingPunct="1"/>
            <a:r>
              <a:rPr kumimoji="0" lang="en-US" altLang="zh-CN" sz="2400" b="1" dirty="0">
                <a:latin typeface="Arial" panose="020B0604020202020204" pitchFamily="34" charset="0"/>
              </a:rPr>
              <a:t>   		      __________________;</a:t>
            </a:r>
          </a:p>
          <a:p>
            <a:pPr eaLnBrk="1" hangingPunct="1"/>
            <a:r>
              <a:rPr kumimoji="0" lang="en-US" altLang="zh-CN" sz="2400" b="1" dirty="0">
                <a:latin typeface="Arial" panose="020B0604020202020204" pitchFamily="34" charset="0"/>
              </a:rPr>
              <a:t> 	for(i=0;i&lt;20;i++)</a:t>
            </a:r>
          </a:p>
          <a:p>
            <a:pPr eaLnBrk="1" hangingPunct="1"/>
            <a:r>
              <a:rPr kumimoji="0" lang="en-US" altLang="zh-CN" sz="2400" b="1" dirty="0">
                <a:latin typeface="Arial" panose="020B0604020202020204" pitchFamily="34" charset="0"/>
              </a:rPr>
              <a:t>	{ </a:t>
            </a:r>
          </a:p>
          <a:p>
            <a:pPr eaLnBrk="1" hangingPunct="1"/>
            <a:r>
              <a:rPr kumimoji="0" lang="en-US" altLang="zh-CN" sz="2400" b="1" dirty="0">
                <a:latin typeface="Arial" panose="020B0604020202020204" pitchFamily="34" charset="0"/>
              </a:rPr>
              <a:t>		if(i%5==0) </a:t>
            </a:r>
            <a:r>
              <a:rPr kumimoji="0" lang="en-US" altLang="zh-CN" sz="2400" b="1" dirty="0" err="1">
                <a:latin typeface="Arial" panose="020B0604020202020204" pitchFamily="34" charset="0"/>
              </a:rPr>
              <a:t>cout</a:t>
            </a:r>
            <a:r>
              <a:rPr kumimoji="0" lang="en-US" altLang="zh-CN" sz="2400" b="1" dirty="0">
                <a:latin typeface="Arial" panose="020B0604020202020204" pitchFamily="34" charset="0"/>
              </a:rPr>
              <a:t>&lt;&lt;</a:t>
            </a:r>
            <a:r>
              <a:rPr kumimoji="0" lang="en-US" altLang="zh-CN" sz="2400" b="1" dirty="0" err="1">
                <a:latin typeface="Arial" panose="020B0604020202020204" pitchFamily="34" charset="0"/>
              </a:rPr>
              <a:t>endl</a:t>
            </a:r>
            <a:r>
              <a:rPr kumimoji="0" lang="en-US" altLang="zh-CN" sz="2400" b="1" dirty="0">
                <a:latin typeface="Arial" panose="020B0604020202020204" pitchFamily="34" charset="0"/>
              </a:rPr>
              <a:t>;</a:t>
            </a:r>
          </a:p>
          <a:p>
            <a:pPr eaLnBrk="1" hangingPunct="1"/>
            <a:r>
              <a:rPr kumimoji="0" lang="en-US" altLang="zh-CN" sz="2400" b="1" dirty="0">
                <a:latin typeface="Arial" panose="020B0604020202020204" pitchFamily="34" charset="0"/>
              </a:rPr>
              <a:t>	        		</a:t>
            </a:r>
            <a:r>
              <a:rPr kumimoji="0" lang="en-US" altLang="zh-CN" sz="2400" b="1" dirty="0" err="1">
                <a:latin typeface="Arial" panose="020B0604020202020204" pitchFamily="34" charset="0"/>
              </a:rPr>
              <a:t>cout</a:t>
            </a:r>
            <a:r>
              <a:rPr kumimoji="0" lang="en-US" altLang="zh-CN" sz="2400" b="1" dirty="0">
                <a:latin typeface="Arial" panose="020B0604020202020204" pitchFamily="34" charset="0"/>
              </a:rPr>
              <a:t>&lt;&lt;______________;</a:t>
            </a:r>
          </a:p>
          <a:p>
            <a:pPr eaLnBrk="1" hangingPunct="1"/>
            <a:r>
              <a:rPr kumimoji="0" lang="en-US" altLang="zh-CN" sz="2400" b="1" dirty="0">
                <a:latin typeface="Arial" panose="020B0604020202020204" pitchFamily="34" charset="0"/>
              </a:rPr>
              <a:t> 	}</a:t>
            </a:r>
          </a:p>
          <a:p>
            <a:pPr eaLnBrk="1" hangingPunct="1"/>
            <a:r>
              <a:rPr kumimoji="0" lang="en-US" altLang="zh-CN" sz="2400" b="1" dirty="0">
                <a:latin typeface="Arial" panose="020B0604020202020204" pitchFamily="34" charset="0"/>
              </a:rPr>
              <a:t>	</a:t>
            </a:r>
            <a:r>
              <a:rPr kumimoji="0" lang="en-US" altLang="zh-CN" sz="2400" b="1" dirty="0" err="1">
                <a:latin typeface="Arial" panose="020B0604020202020204" pitchFamily="34" charset="0"/>
              </a:rPr>
              <a:t>cout</a:t>
            </a:r>
            <a:r>
              <a:rPr kumimoji="0" lang="en-US" altLang="zh-CN" sz="2400" b="1" dirty="0">
                <a:latin typeface="Arial" panose="020B0604020202020204" pitchFamily="34" charset="0"/>
              </a:rPr>
              <a:t>&lt;&lt;</a:t>
            </a:r>
            <a:r>
              <a:rPr kumimoji="0" lang="en-US" altLang="zh-CN" sz="2400" b="1" dirty="0" err="1">
                <a:latin typeface="Arial" panose="020B0604020202020204" pitchFamily="34" charset="0"/>
              </a:rPr>
              <a:t>endl</a:t>
            </a:r>
            <a:r>
              <a:rPr kumimoji="0" lang="en-US" altLang="zh-CN" sz="2400" b="1" dirty="0">
                <a:latin typeface="Arial" panose="020B0604020202020204" pitchFamily="34" charset="0"/>
              </a:rPr>
              <a:t>;</a:t>
            </a:r>
          </a:p>
          <a:p>
            <a:pPr eaLnBrk="1" hangingPunct="1"/>
            <a:r>
              <a:rPr kumimoji="0" lang="en-US" altLang="zh-CN" sz="2400" b="1" dirty="0">
                <a:latin typeface="Arial" panose="020B0604020202020204" pitchFamily="34" charset="0"/>
              </a:rPr>
              <a:t> }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2627313" y="242093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>
                <a:latin typeface="Arial" panose="020B0604020202020204" pitchFamily="34" charset="0"/>
              </a:rPr>
              <a:t>{0,1}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3275013" y="3187700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>
                <a:latin typeface="Arial" panose="020B0604020202020204" pitchFamily="34" charset="0"/>
              </a:rPr>
              <a:t>X[i]=x[i-1]+x[i-2]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4140200" y="4700588"/>
            <a:ext cx="204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 b="1">
                <a:latin typeface="Arial" panose="020B0604020202020204" pitchFamily="34" charset="0"/>
              </a:rPr>
              <a:t>setw(5)&lt;&lt;x[i]</a:t>
            </a:r>
          </a:p>
        </p:txBody>
      </p:sp>
    </p:spTree>
    <p:extLst>
      <p:ext uri="{BB962C8B-B14F-4D97-AF65-F5344CB8AC3E}">
        <p14:creationId xmlns:p14="http://schemas.microsoft.com/office/powerpoint/2010/main" val="385843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/>
      <p:bldP spid="117764" grpId="0"/>
      <p:bldP spid="1177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0"/>
            <a:ext cx="8229600" cy="62261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pt-BR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pt-BR" sz="2400" b="1" smtClean="0"/>
              <a:t>随机产生</a:t>
            </a:r>
            <a:r>
              <a:rPr lang="pt-BR" altLang="zh-CN" sz="2400" b="1" smtClean="0"/>
              <a:t>3</a:t>
            </a:r>
            <a:r>
              <a:rPr lang="zh-CN" altLang="pt-BR" sz="2400" b="1" smtClean="0"/>
              <a:t>位学生的分数（分数范围</a:t>
            </a:r>
            <a:r>
              <a:rPr lang="pt-BR" altLang="zh-CN" sz="2400" b="1" smtClean="0"/>
              <a:t>1</a:t>
            </a:r>
            <a:r>
              <a:rPr lang="zh-CN" altLang="pt-BR" sz="2400" b="1" smtClean="0"/>
              <a:t>～</a:t>
            </a:r>
            <a:r>
              <a:rPr lang="pt-BR" altLang="zh-CN" sz="2400" b="1" smtClean="0"/>
              <a:t>100</a:t>
            </a:r>
            <a:r>
              <a:rPr lang="zh-CN" altLang="pt-BR" sz="2400" b="1" smtClean="0"/>
              <a:t>），存放在数组</a:t>
            </a:r>
            <a:r>
              <a:rPr lang="pt-BR" altLang="zh-CN" sz="2400" b="1" smtClean="0"/>
              <a:t>a</a:t>
            </a:r>
            <a:r>
              <a:rPr lang="zh-CN" altLang="pt-BR" sz="2400" b="1" smtClean="0"/>
              <a:t>中，以每</a:t>
            </a:r>
            <a:r>
              <a:rPr lang="pt-BR" altLang="zh-CN" sz="2400" b="1" smtClean="0"/>
              <a:t>10</a:t>
            </a:r>
            <a:r>
              <a:rPr lang="zh-CN" altLang="pt-BR" sz="2400" b="1" smtClean="0"/>
              <a:t>分一个’*’显示。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pt-BR" sz="2400" b="1" smtClean="0"/>
              <a:t>******</a:t>
            </a:r>
            <a:r>
              <a:rPr lang="pt-BR" altLang="zh-CN" sz="2400" b="1" smtClean="0"/>
              <a:t>a(0)=67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pt-BR" sz="2400" b="1" smtClean="0"/>
              <a:t>********</a:t>
            </a:r>
            <a:r>
              <a:rPr lang="pt-BR" altLang="zh-CN" sz="2400" b="1" smtClean="0"/>
              <a:t>a(1)=82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sz="2400" b="1" smtClean="0"/>
              <a:t>*******a(2)=79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 int a[3],i,j;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 for(i=0;i&lt;3;i++)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	 a[i]=</a:t>
            </a:r>
            <a:r>
              <a:rPr lang="en-US" altLang="zh-CN" sz="2400" b="1" u="sng" smtClean="0"/>
              <a:t>_______________</a:t>
            </a:r>
            <a:r>
              <a:rPr lang="en-US" altLang="zh-CN" sz="2400" b="1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	  for (j=0;_____________;j++)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         cout&lt;&lt;'*';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	  cout&lt;&lt;___________________&lt;&lt;a[i]&lt;&lt;endl;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	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}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2051720" y="4098925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dirty="0">
                <a:latin typeface="Arial" panose="020B0604020202020204" pitchFamily="34" charset="0"/>
              </a:rPr>
              <a:t>rand()%100+1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697251" y="4470754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dirty="0">
                <a:latin typeface="Arial" panose="020B0604020202020204" pitchFamily="34" charset="0"/>
              </a:rPr>
              <a:t>j&lt;a[i]/10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2786661" y="5085184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 dirty="0">
                <a:latin typeface="Arial" panose="020B0604020202020204" pitchFamily="34" charset="0"/>
              </a:rPr>
              <a:t>“a("&lt;&lt;i&lt;&lt;")="</a:t>
            </a:r>
          </a:p>
        </p:txBody>
      </p:sp>
    </p:spTree>
    <p:extLst>
      <p:ext uri="{BB962C8B-B14F-4D97-AF65-F5344CB8AC3E}">
        <p14:creationId xmlns:p14="http://schemas.microsoft.com/office/powerpoint/2010/main" val="350219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/>
      <p:bldP spid="118788" grpId="0"/>
      <p:bldP spid="11878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Microsoft Office PowerPoint</Application>
  <PresentationFormat>全屏显示(4:3)</PresentationFormat>
  <Paragraphs>289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Office 主题​​</vt:lpstr>
      <vt:lpstr>Microsoft Word Picture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冒泡法排序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习题课3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1</cp:revision>
  <dcterms:created xsi:type="dcterms:W3CDTF">2017-12-28T07:38:51Z</dcterms:created>
  <dcterms:modified xsi:type="dcterms:W3CDTF">2017-12-28T07:39:10Z</dcterms:modified>
</cp:coreProperties>
</file>