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7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FFF9-FBF4-49B8-B9D0-E1709F9B995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A95E-B03A-4237-BDCB-F7EA512F2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2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albums/29649/29649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编制一个函数并实现测试，判断输入年份是否为闰年，在主程序中实现输入输出。 </a:t>
            </a:r>
          </a:p>
          <a:p>
            <a:pPr lvl="1" eaLnBrk="1" hangingPunct="1"/>
            <a:r>
              <a:rPr lang="zh-CN" altLang="en-US" smtClean="0"/>
              <a:t>普通年能被</a:t>
            </a:r>
            <a:r>
              <a:rPr lang="en-US" altLang="zh-CN" smtClean="0"/>
              <a:t>4</a:t>
            </a:r>
            <a:r>
              <a:rPr lang="zh-CN" altLang="en-US" smtClean="0"/>
              <a:t>整除且不能被</a:t>
            </a:r>
            <a:r>
              <a:rPr lang="en-US" altLang="zh-CN" smtClean="0"/>
              <a:t>100</a:t>
            </a:r>
            <a:r>
              <a:rPr lang="zh-CN" altLang="en-US" smtClean="0"/>
              <a:t>整除的为闰年。（如</a:t>
            </a:r>
            <a:r>
              <a:rPr lang="en-US" altLang="zh-CN" smtClean="0"/>
              <a:t>2004</a:t>
            </a:r>
            <a:r>
              <a:rPr lang="zh-CN" altLang="en-US" smtClean="0"/>
              <a:t>年就是闰年</a:t>
            </a:r>
            <a:r>
              <a:rPr lang="en-US" altLang="zh-CN" smtClean="0"/>
              <a:t>,1901</a:t>
            </a:r>
            <a:r>
              <a:rPr lang="zh-CN" altLang="en-US" smtClean="0"/>
              <a:t>年不是闰年）</a:t>
            </a:r>
            <a:r>
              <a:rPr lang="zh-CN" altLang="en-US" u="sng" smtClean="0">
                <a:hlinkClick r:id="rId2"/>
              </a:rPr>
              <a:t>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世纪年能被</a:t>
            </a:r>
            <a:r>
              <a:rPr lang="en-US" altLang="zh-CN" smtClean="0"/>
              <a:t>400</a:t>
            </a:r>
            <a:r>
              <a:rPr lang="zh-CN" altLang="en-US" smtClean="0"/>
              <a:t>整除的是闰年。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2000</a:t>
            </a:r>
            <a:r>
              <a:rPr lang="zh-CN" altLang="en-US" smtClean="0"/>
              <a:t>年是闰年，</a:t>
            </a:r>
            <a:r>
              <a:rPr lang="en-US" altLang="zh-CN" smtClean="0"/>
              <a:t>1900</a:t>
            </a:r>
            <a:r>
              <a:rPr lang="zh-CN" altLang="en-US" smtClean="0"/>
              <a:t>年不是闰年</a:t>
            </a:r>
            <a:r>
              <a:rPr lang="en-US" altLang="zh-CN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69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s-ES" smtClean="0"/>
              <a:t>判断条件：</a:t>
            </a:r>
          </a:p>
          <a:p>
            <a:pPr eaLnBrk="1" hangingPunct="1">
              <a:buFontTx/>
              <a:buNone/>
            </a:pPr>
            <a:r>
              <a:rPr lang="es-ES" altLang="zh-CN" smtClean="0"/>
              <a:t>y % 4 == 0 &amp;&amp; y % 100 != 0 || y % 400 == 0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456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8913"/>
            <a:ext cx="7772400" cy="5907087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int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cout &lt;&lt;"please enter a year:"&lt;&lt;endl;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cin &gt;&gt;y;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year(y);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cout 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void year(int x){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if (</a:t>
            </a:r>
            <a:r>
              <a:rPr lang="es-ES" altLang="zh-CN" sz="2800" b="1" smtClean="0"/>
              <a:t>y % 4 == 0 &amp;&amp; y % 100 != 0 || y % 400 == 0</a:t>
            </a:r>
            <a:r>
              <a:rPr lang="en-US" altLang="zh-CN" sz="2800" b="1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	cout &lt;&lt;"yes";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		cout &lt;&lt;"no";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4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看代码给出输出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1967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 = 10;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da-DK" altLang="zh-CN" dirty="0"/>
              <a:t>for (int i = 0; i &lt; n; i++)</a:t>
            </a:r>
            <a:endParaRPr lang="zh-CN" altLang="zh-CN" dirty="0"/>
          </a:p>
          <a:p>
            <a:r>
              <a:rPr lang="da-DK" altLang="zh-CN" dirty="0"/>
              <a:t>	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if ( i % 2 )</a:t>
            </a:r>
            <a:endParaRPr lang="zh-CN" altLang="zh-CN" dirty="0"/>
          </a:p>
          <a:p>
            <a:r>
              <a:rPr lang="en-US" altLang="zh-CN" dirty="0"/>
              <a:t>			continue;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&lt;&lt;i&lt;&lt;" ";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 smtClean="0"/>
              <a:t>	return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88303" y="4797152"/>
          <a:ext cx="4289268" cy="98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像" r:id="rId3" imgW="2105025" imgH="485775" progId="Paint.Picture">
                  <p:embed/>
                </p:oleObj>
              </mc:Choice>
              <mc:Fallback>
                <p:oleObj name="BMP 图像" r:id="rId3" imgW="2105025" imgH="4857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03" y="4797152"/>
                        <a:ext cx="4289268" cy="989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385" y="192981"/>
            <a:ext cx="341987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iostream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f1(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*a)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 = 0;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pt-BR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 += *a;</a:t>
            </a:r>
            <a:endParaRPr kumimoji="0" lang="pt-BR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*a = 0;</a:t>
            </a:r>
            <a:endParaRPr kumimoji="0" lang="pt-BR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pt-BR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kumimoji="0" lang="pt-BR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n;</a:t>
            </a:r>
            <a:endParaRPr kumimoji="0" lang="pt-BR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f2(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 *= 2;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984" y="191492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size = 10;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[size];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size; i++ )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[i] = i;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size; i+=2 )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pt-BR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a = f1(&amp;num[i]);</a:t>
            </a:r>
            <a:endParaRPr lang="pt-BR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pt-BR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cout&lt;&lt;</a:t>
            </a:r>
            <a:r>
              <a:rPr lang="pt-BR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"a="</a:t>
            </a: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&lt;&lt;a &lt;&lt;endl;</a:t>
            </a:r>
            <a:endParaRPr lang="pt-BR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da-DK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b=0;</a:t>
            </a:r>
            <a:endParaRPr lang="da-DK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da-DK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da-DK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1; i &lt; size; i+=2 )</a:t>
            </a:r>
            <a:endParaRPr lang="da-DK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da-DK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b += f2(num[i]);</a:t>
            </a:r>
            <a:endParaRPr lang="da-DK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"b="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&lt;&lt;b 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size; i++ )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[i]&lt;&lt;</a:t>
            </a:r>
            <a:r>
              <a:rPr lang="en-US" altLang="zh-CN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 "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r>
              <a:rPr lang="en-US" altLang="zh-CN" sz="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9512" y="5013176"/>
          <a:ext cx="3324168" cy="133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MP 图像" r:id="rId3" imgW="2066925" imgH="828675" progId="Paint.Picture">
                  <p:embed/>
                </p:oleObj>
              </mc:Choice>
              <mc:Fallback>
                <p:oleObj name="BMP 图像" r:id="rId3" imgW="2066925" imgH="8286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13176"/>
                        <a:ext cx="3324168" cy="1332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6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072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void mys1(</a:t>
            </a:r>
            <a:r>
              <a:rPr lang="en-US" altLang="zh-CN" dirty="0" err="1"/>
              <a:t>int</a:t>
            </a:r>
            <a:r>
              <a:rPr lang="en-US" altLang="zh-CN" dirty="0"/>
              <a:t> *s, </a:t>
            </a:r>
            <a:r>
              <a:rPr lang="en-US" altLang="zh-CN" dirty="0" err="1"/>
              <a:t>int</a:t>
            </a:r>
            <a:r>
              <a:rPr lang="en-US" altLang="zh-CN" dirty="0"/>
              <a:t> &amp;d,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csize</a:t>
            </a:r>
            <a:r>
              <a:rPr lang="en-US" altLang="zh-CN" dirty="0"/>
              <a:t>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 = 0; i &lt; </a:t>
            </a:r>
            <a:r>
              <a:rPr lang="en-US" altLang="zh-CN" dirty="0" err="1"/>
              <a:t>csize</a:t>
            </a:r>
            <a:r>
              <a:rPr lang="en-US" altLang="zh-CN" dirty="0"/>
              <a:t>; i++)</a:t>
            </a:r>
            <a:endParaRPr lang="zh-CN" altLang="zh-CN" dirty="0"/>
          </a:p>
          <a:p>
            <a:r>
              <a:rPr lang="en-US" altLang="zh-CN" dirty="0"/>
              <a:t>		d += *(s + i);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void mys2(</a:t>
            </a:r>
            <a:r>
              <a:rPr lang="en-US" altLang="zh-CN" dirty="0" err="1"/>
              <a:t>int</a:t>
            </a:r>
            <a:r>
              <a:rPr lang="en-US" altLang="zh-CN" dirty="0"/>
              <a:t> *s, </a:t>
            </a:r>
            <a:r>
              <a:rPr lang="en-US" altLang="zh-CN" dirty="0" err="1"/>
              <a:t>int</a:t>
            </a:r>
            <a:r>
              <a:rPr lang="en-US" altLang="zh-CN" dirty="0"/>
              <a:t> *d,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rsize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csize</a:t>
            </a:r>
            <a:r>
              <a:rPr lang="en-US" altLang="zh-CN" dirty="0"/>
              <a:t>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 = 0; i &lt; </a:t>
            </a:r>
            <a:r>
              <a:rPr lang="en-US" altLang="zh-CN" dirty="0" err="1"/>
              <a:t>rsize</a:t>
            </a:r>
            <a:r>
              <a:rPr lang="en-US" altLang="zh-CN" dirty="0"/>
              <a:t>; i++)</a:t>
            </a:r>
            <a:endParaRPr lang="zh-CN" altLang="zh-CN" dirty="0"/>
          </a:p>
          <a:p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j=0; j &lt; </a:t>
            </a:r>
            <a:r>
              <a:rPr lang="en-US" altLang="zh-CN" dirty="0" err="1"/>
              <a:t>csize</a:t>
            </a:r>
            <a:r>
              <a:rPr lang="en-US" altLang="zh-CN" dirty="0"/>
              <a:t>; j++)</a:t>
            </a:r>
            <a:endParaRPr lang="zh-CN" altLang="zh-CN" dirty="0"/>
          </a:p>
          <a:p>
            <a:r>
              <a:rPr lang="en-US" altLang="zh-CN" dirty="0"/>
              <a:t>			*(d + </a:t>
            </a:r>
            <a:r>
              <a:rPr lang="en-US" altLang="zh-CN" dirty="0" err="1"/>
              <a:t>csize</a:t>
            </a:r>
            <a:r>
              <a:rPr lang="en-US" altLang="zh-CN" dirty="0"/>
              <a:t> * j + i) = *(s + </a:t>
            </a:r>
            <a:r>
              <a:rPr lang="en-US" altLang="zh-CN" dirty="0" err="1"/>
              <a:t>csize</a:t>
            </a:r>
            <a:r>
              <a:rPr lang="en-US" altLang="zh-CN" dirty="0"/>
              <a:t> * i + j);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55976" y="569591"/>
            <a:ext cx="460851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4;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]={1,2,3,4,5,6,7,8,0};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]={0};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C[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][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]={0};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i=0; i&lt;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i++)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mys1(A[i], B[i],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i=0; i&lt;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i++)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out &lt;&lt;B[i]&lt;&lt;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"\t"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mys2(*A, *C,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i=0; i&lt;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i++)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for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j=0; j&lt;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j++)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&lt;&lt;C[i][j]&lt;&lt;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"\t"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"\n"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520" y="5085184"/>
          <a:ext cx="2880320" cy="145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MP 图像" r:id="rId3" imgW="2143125" imgH="1085850" progId="Paint.Picture">
                  <p:embed/>
                </p:oleObj>
              </mc:Choice>
              <mc:Fallback>
                <p:oleObj name="BMP 图像" r:id="rId3" imgW="2143125" imgH="10858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85184"/>
                        <a:ext cx="2880320" cy="145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77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27955"/>
            <a:ext cx="640871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mys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*m,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n)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kumimoji="0" lang="da-DK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i=0; i&lt;n; i++)</a:t>
            </a:r>
            <a:endParaRPr kumimoji="0" lang="da-DK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da-DK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"&gt;"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mys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("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&lt;&lt;n&lt;&lt;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")\n"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(n == 1)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*(m + n - 1) +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mys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(m, n-1);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size = 5;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a[size] = {1,2,3,4,5};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&lt;&lt;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mys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(a, size);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45399" y="4077072"/>
          <a:ext cx="320573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MP 图像" r:id="rId3" imgW="2057400" imgH="1247775" progId="Paint.Picture">
                  <p:embed/>
                </p:oleObj>
              </mc:Choice>
              <mc:Fallback>
                <p:oleObj name="BMP 图像" r:id="rId3" imgW="2057400" imgH="12477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399" y="4077072"/>
                        <a:ext cx="3205730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2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r>
              <a:rPr lang="zh-CN" altLang="en-US" smtClean="0"/>
              <a:t>杨辉三角</a:t>
            </a:r>
          </a:p>
        </p:txBody>
      </p:sp>
      <p:pic>
        <p:nvPicPr>
          <p:cNvPr id="19459" name="Picture 3" descr="yanghui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76400"/>
            <a:ext cx="3595687" cy="2460625"/>
          </a:xfrm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5013325"/>
            <a:ext cx="8280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性质：每个元素都是上一层对应的两个元素之和。</a:t>
            </a:r>
          </a:p>
          <a:p>
            <a:endParaRPr lang="zh-CN" altLang="en-US"/>
          </a:p>
          <a:p>
            <a:r>
              <a:rPr lang="en-US" altLang="zh-CN"/>
              <a:t>a[i][j]=a[i-1][j-1]+a[i-1][j];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105400" y="1597025"/>
            <a:ext cx="39624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  <a:p>
            <a:r>
              <a:rPr lang="en-US" altLang="zh-CN"/>
              <a:t>1  1</a:t>
            </a:r>
          </a:p>
          <a:p>
            <a:r>
              <a:rPr lang="en-US" altLang="zh-CN"/>
              <a:t>1  2  1</a:t>
            </a:r>
          </a:p>
          <a:p>
            <a:r>
              <a:rPr lang="en-US" altLang="zh-CN"/>
              <a:t>1  3  3  1</a:t>
            </a:r>
          </a:p>
          <a:p>
            <a:r>
              <a:rPr lang="en-US" altLang="zh-CN"/>
              <a:t>1  4  6  4 1</a:t>
            </a:r>
          </a:p>
          <a:p>
            <a:r>
              <a:rPr lang="en-US" altLang="zh-CN"/>
              <a:t>1  5  10  10  5  1</a:t>
            </a:r>
          </a:p>
          <a:p>
            <a:r>
              <a:rPr lang="en-US" altLang="zh-CN"/>
              <a:t>1  6  15  20  15  6   1</a:t>
            </a:r>
          </a:p>
        </p:txBody>
      </p:sp>
    </p:spTree>
    <p:extLst>
      <p:ext uri="{BB962C8B-B14F-4D97-AF65-F5344CB8AC3E}">
        <p14:creationId xmlns:p14="http://schemas.microsoft.com/office/powerpoint/2010/main" val="3413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60350"/>
            <a:ext cx="7772400" cy="6337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void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const int N=10;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int a[N][N]={0};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int n=1;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cin&gt;&gt;n;  //</a:t>
            </a:r>
            <a:r>
              <a:rPr lang="zh-CN" altLang="en-US" sz="1800" smtClean="0"/>
              <a:t>添加提示和检查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for(int i=0;i&lt;n;i++){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for(int j=0;j&lt;=i;j++){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if(j==0||j==i){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	a[i][j]=1;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}  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	a[i][j]=a[i-1][j-1]+a[i-1][j];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if(j==0)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	cout&lt;&lt;setw(3*(n-i));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	cout&lt;&lt;setw(6);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	cout&lt;&lt;a[i][j];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	cout&lt;&lt;endl;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/>
              <a:t>}</a:t>
            </a:r>
            <a:endParaRPr lang="zh-CN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9063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杨辉三角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1676400"/>
            <a:ext cx="9144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杨辉三角形式：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sz="1600" b="1">
                <a:latin typeface="宋体" panose="02010600030101010101" pitchFamily="2" charset="-122"/>
              </a:rPr>
              <a:t>0,0</a:t>
            </a:r>
          </a:p>
          <a:p>
            <a:pPr eaLnBrk="1" hangingPunct="1"/>
            <a:r>
              <a:rPr kumimoji="1" lang="en-US" altLang="zh-CN" sz="1600" b="1">
                <a:latin typeface="宋体" panose="02010600030101010101" pitchFamily="2" charset="-122"/>
              </a:rPr>
              <a:t>		       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sz="1600" b="1">
                <a:latin typeface="宋体" panose="02010600030101010101" pitchFamily="2" charset="-122"/>
              </a:rPr>
              <a:t>1,0 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sz="1600" b="1">
                <a:latin typeface="宋体" panose="02010600030101010101" pitchFamily="2" charset="-122"/>
              </a:rPr>
              <a:t>1,1</a:t>
            </a:r>
          </a:p>
          <a:p>
            <a:pPr eaLnBrk="1" hangingPunct="1"/>
            <a:r>
              <a:rPr kumimoji="1" lang="en-US" altLang="zh-CN" sz="1600" b="1">
                <a:latin typeface="宋体" panose="02010600030101010101" pitchFamily="2" charset="-122"/>
              </a:rPr>
              <a:t>		       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r>
              <a:rPr kumimoji="1" lang="en-US" altLang="zh-CN" sz="1600" b="1">
                <a:latin typeface="宋体" panose="02010600030101010101" pitchFamily="2" charset="-122"/>
              </a:rPr>
              <a:t>,0 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b="1">
                <a:latin typeface="宋体" panose="02010600030101010101" pitchFamily="2" charset="-122"/>
              </a:rPr>
              <a:t>2</a:t>
            </a:r>
            <a:r>
              <a:rPr kumimoji="1" lang="en-US" altLang="zh-CN" sz="1600" b="1">
                <a:latin typeface="宋体" panose="02010600030101010101" pitchFamily="2" charset="-122"/>
              </a:rPr>
              <a:t>,1 </a:t>
            </a:r>
            <a:r>
              <a:rPr kumimoji="1" lang="en-US" altLang="zh-CN" sz="2800" b="1">
                <a:latin typeface="宋体" panose="02010600030101010101" pitchFamily="2" charset="-122"/>
              </a:rPr>
              <a:t>C</a:t>
            </a:r>
            <a:r>
              <a:rPr kumimoji="1" lang="en-US" altLang="zh-CN" sz="1600" b="1">
                <a:latin typeface="宋体" panose="02010600030101010101" pitchFamily="2" charset="-122"/>
              </a:rPr>
              <a:t>2,2</a:t>
            </a:r>
          </a:p>
          <a:p>
            <a:pPr eaLnBrk="1" hangingPunct="1"/>
            <a:endParaRPr kumimoji="1" lang="en-US" altLang="zh-CN" sz="1600" b="1">
              <a:latin typeface="宋体" panose="02010600030101010101" pitchFamily="2" charset="-122"/>
            </a:endParaRPr>
          </a:p>
          <a:p>
            <a:pPr eaLnBrk="1" hangingPunct="1"/>
            <a:endParaRPr kumimoji="1" lang="zh-CN" altLang="en-US" sz="1600" b="1">
              <a:latin typeface="宋体" panose="02010600030101010101" pitchFamily="2" charset="-122"/>
            </a:endParaRPr>
          </a:p>
          <a:p>
            <a:pPr eaLnBrk="1" hangingPunct="1"/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				</a:t>
            </a:r>
          </a:p>
          <a:p>
            <a:pPr eaLnBrk="1" hangingPunct="1"/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b="1">
                <a:latin typeface="宋体" panose="02010600030101010101" pitchFamily="2" charset="-122"/>
              </a:rPr>
              <a:t>   C</a:t>
            </a:r>
            <a:r>
              <a:rPr kumimoji="1" lang="en-US" altLang="zh-CN" sz="2000" b="1">
                <a:latin typeface="宋体" panose="02010600030101010101" pitchFamily="2" charset="-122"/>
              </a:rPr>
              <a:t>n,m</a:t>
            </a:r>
            <a:r>
              <a:rPr kumimoji="1" lang="en-US" altLang="zh-CN" sz="2800" b="1">
                <a:latin typeface="宋体" panose="02010600030101010101" pitchFamily="2" charset="-122"/>
              </a:rPr>
              <a:t>=n!/(m!(n-m)!)</a:t>
            </a:r>
          </a:p>
        </p:txBody>
      </p:sp>
      <p:pic>
        <p:nvPicPr>
          <p:cNvPr id="21508" name="Picture 7" descr="yanghu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828800"/>
            <a:ext cx="34290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/>
              <a:t>C</a:t>
            </a:r>
            <a:r>
              <a:rPr kumimoji="1" lang="en-US" altLang="zh-CN" sz="2400" b="1" smtClean="0"/>
              <a:t>n,m</a:t>
            </a:r>
            <a:r>
              <a:rPr kumimoji="1" lang="en-US" altLang="zh-CN" b="1" smtClean="0"/>
              <a:t>=n!/(m!(n-m)!)</a:t>
            </a:r>
          </a:p>
          <a:p>
            <a:pPr eaLnBrk="1" hangingPunct="1"/>
            <a:endParaRPr kumimoji="1" lang="en-US" altLang="zh-CN" b="1" smtClean="0"/>
          </a:p>
          <a:p>
            <a:pPr eaLnBrk="1" hangingPunct="1">
              <a:buFontTx/>
              <a:buNone/>
            </a:pPr>
            <a:r>
              <a:rPr kumimoji="1" lang="en-US" altLang="zh-CN" b="1" smtClean="0"/>
              <a:t>Base case:</a:t>
            </a:r>
          </a:p>
          <a:p>
            <a:pPr eaLnBrk="1" hangingPunct="1">
              <a:buFontTx/>
              <a:buNone/>
            </a:pPr>
            <a:r>
              <a:rPr kumimoji="1" lang="en-US" altLang="zh-CN" b="1" smtClean="0"/>
              <a:t> m=0; C</a:t>
            </a:r>
            <a:r>
              <a:rPr kumimoji="1" lang="en-US" altLang="zh-CN" sz="2400" b="1" smtClean="0"/>
              <a:t>n,m</a:t>
            </a:r>
            <a:r>
              <a:rPr kumimoji="1" lang="en-US" altLang="zh-CN" b="1" smtClean="0"/>
              <a:t>=1</a:t>
            </a:r>
          </a:p>
          <a:p>
            <a:pPr eaLnBrk="1" hangingPunct="1">
              <a:buFontTx/>
              <a:buNone/>
            </a:pPr>
            <a:r>
              <a:rPr kumimoji="1" lang="zh-CN" altLang="en-US" b="1" smtClean="0"/>
              <a:t>递推公式：</a:t>
            </a:r>
          </a:p>
          <a:p>
            <a:pPr eaLnBrk="1" hangingPunct="1">
              <a:buFontTx/>
              <a:buNone/>
            </a:pPr>
            <a:r>
              <a:rPr kumimoji="1" lang="en-US" altLang="zh-CN" b="1" smtClean="0"/>
              <a:t>C</a:t>
            </a:r>
            <a:r>
              <a:rPr kumimoji="1" lang="en-US" altLang="zh-CN" sz="2400" b="1" smtClean="0"/>
              <a:t>n,m</a:t>
            </a:r>
            <a:r>
              <a:rPr kumimoji="1" lang="en-US" altLang="zh-CN" b="1" smtClean="0"/>
              <a:t>=C</a:t>
            </a:r>
            <a:r>
              <a:rPr kumimoji="1" lang="en-US" altLang="zh-CN" sz="2400" b="1" smtClean="0"/>
              <a:t>n-1,m-1</a:t>
            </a:r>
            <a:r>
              <a:rPr kumimoji="1" lang="en-US" altLang="zh-CN" b="1" smtClean="0"/>
              <a:t> *n/m</a:t>
            </a:r>
          </a:p>
        </p:txBody>
      </p:sp>
    </p:spTree>
    <p:extLst>
      <p:ext uri="{BB962C8B-B14F-4D97-AF65-F5344CB8AC3E}">
        <p14:creationId xmlns:p14="http://schemas.microsoft.com/office/powerpoint/2010/main" val="207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int combi(int n,int m)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if(m==0)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	return 1;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else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	return combi(n-1,m-1)*n/m;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int n=1;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cin&gt;&gt;n;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for(int i=0;i&lt;n;i++)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for(int j=0;j&lt;=i;j++)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	int pos=(j==0)?(3*n-3*i):6;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	cout&lt;&lt;setw(pos)&lt;&lt;combi(i,j);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		cout&lt;&lt;endl;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} // end main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7848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检查输入的算术表达式中括号是否配对</a:t>
            </a:r>
            <a:r>
              <a:rPr lang="en-US" altLang="zh-CN" sz="2400" b="1"/>
              <a:t>, </a:t>
            </a:r>
            <a:r>
              <a:rPr lang="zh-CN" altLang="en-US" sz="2400" b="1"/>
              <a:t>边输入，边统计，以输入’</a:t>
            </a:r>
            <a:r>
              <a:rPr lang="en-US" altLang="zh-CN" sz="2400" b="1"/>
              <a:t>?’</a:t>
            </a:r>
            <a:r>
              <a:rPr lang="zh-CN" altLang="en-US" sz="2400" b="1"/>
              <a:t>作为表达式输入结束，然后显示结果。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void  main()</a:t>
            </a:r>
          </a:p>
          <a:p>
            <a:pPr eaLnBrk="1" hangingPunct="1"/>
            <a:r>
              <a:rPr lang="en-US" altLang="zh-CN" sz="2400" b="1"/>
              <a:t> { int count=0;   char c;</a:t>
            </a:r>
          </a:p>
          <a:p>
            <a:pPr eaLnBrk="1" hangingPunct="1"/>
            <a:r>
              <a:rPr lang="en-US" altLang="zh-CN" sz="2400" b="1"/>
              <a:t>   cout&lt;&lt;"</a:t>
            </a:r>
            <a:r>
              <a:rPr lang="zh-CN" altLang="en-US" sz="2400" b="1"/>
              <a:t>请输入表达式，以输入？表示结束</a:t>
            </a:r>
            <a:r>
              <a:rPr lang="en-US" altLang="zh-CN" sz="2400" b="1"/>
              <a:t>"&lt;&lt;endl;</a:t>
            </a:r>
          </a:p>
          <a:p>
            <a:pPr eaLnBrk="1" hangingPunct="1"/>
            <a:r>
              <a:rPr lang="en-US" altLang="zh-CN" sz="2400" b="1"/>
              <a:t>   while(cin&gt;&gt;c,c!='?')</a:t>
            </a:r>
          </a:p>
          <a:p>
            <a:pPr eaLnBrk="1" hangingPunct="1"/>
            <a:r>
              <a:rPr lang="en-US" altLang="zh-CN" sz="2400" b="1"/>
              <a:t>   { if(c=='(') </a:t>
            </a:r>
          </a:p>
          <a:p>
            <a:pPr eaLnBrk="1" hangingPunct="1"/>
            <a:r>
              <a:rPr lang="en-US" altLang="zh-CN" sz="2400" b="1"/>
              <a:t>       count++;</a:t>
            </a:r>
          </a:p>
          <a:p>
            <a:pPr eaLnBrk="1" hangingPunct="1"/>
            <a:r>
              <a:rPr lang="en-US" altLang="zh-CN" sz="2400" b="1"/>
              <a:t>     else if(___________ )</a:t>
            </a:r>
          </a:p>
          <a:p>
            <a:pPr eaLnBrk="1" hangingPunct="1"/>
            <a:r>
              <a:rPr lang="en-US" altLang="zh-CN" sz="2400" b="1"/>
              <a:t>       count--;   }</a:t>
            </a:r>
          </a:p>
          <a:p>
            <a:pPr eaLnBrk="1" hangingPunct="1"/>
            <a:r>
              <a:rPr lang="en-US" altLang="zh-CN" sz="2400" b="1"/>
              <a:t>   if (___________)</a:t>
            </a:r>
          </a:p>
          <a:p>
            <a:pPr eaLnBrk="1" hangingPunct="1"/>
            <a:r>
              <a:rPr lang="en-US" altLang="zh-CN" sz="2400" b="1"/>
              <a:t>      cout&lt;&lt;"</a:t>
            </a:r>
            <a:r>
              <a:rPr lang="zh-CN" altLang="en-US" sz="2400" b="1"/>
              <a:t>左右括号配对</a:t>
            </a:r>
            <a:r>
              <a:rPr lang="en-US" altLang="zh-CN" sz="2400" b="1"/>
              <a:t>"&lt;&lt;endl;</a:t>
            </a:r>
          </a:p>
          <a:p>
            <a:pPr eaLnBrk="1" hangingPunct="1"/>
            <a:r>
              <a:rPr lang="en-US" altLang="zh-CN" sz="2400" b="1"/>
              <a:t>   else if (_____________)</a:t>
            </a:r>
          </a:p>
          <a:p>
            <a:pPr eaLnBrk="1" hangingPunct="1"/>
            <a:r>
              <a:rPr lang="en-US" altLang="zh-CN" sz="2400" b="1"/>
              <a:t>      cout&lt;&lt;"</a:t>
            </a:r>
            <a:r>
              <a:rPr lang="zh-CN" altLang="en-US" sz="2400" b="1"/>
              <a:t>左括号多于右括号 </a:t>
            </a:r>
            <a:r>
              <a:rPr lang="en-US" altLang="zh-CN" sz="2400" b="1"/>
              <a:t>"&lt;&lt;count&lt;&lt;" </a:t>
            </a:r>
            <a:r>
              <a:rPr lang="zh-CN" altLang="en-US" sz="2400" b="1"/>
              <a:t>个</a:t>
            </a:r>
            <a:r>
              <a:rPr lang="en-US" altLang="zh-CN" sz="2400" b="1"/>
              <a:t>"&lt;&lt;endl;</a:t>
            </a:r>
          </a:p>
          <a:p>
            <a:pPr eaLnBrk="1" hangingPunct="1"/>
            <a:r>
              <a:rPr lang="en-US" altLang="zh-CN" sz="2400" b="1"/>
              <a:t>   else</a:t>
            </a:r>
          </a:p>
          <a:p>
            <a:pPr eaLnBrk="1" hangingPunct="1"/>
            <a:r>
              <a:rPr lang="en-US" altLang="zh-CN" sz="2400" b="1"/>
              <a:t>      cout&lt;&lt;"</a:t>
            </a:r>
            <a:r>
              <a:rPr lang="zh-CN" altLang="en-US" sz="2400" b="1"/>
              <a:t>右括号多于左括号 </a:t>
            </a:r>
            <a:r>
              <a:rPr lang="en-US" altLang="zh-CN" sz="2400" b="1"/>
              <a:t>"&lt;&lt;__________&lt;&lt;" </a:t>
            </a:r>
            <a:r>
              <a:rPr lang="zh-CN" altLang="en-US" sz="2400" b="1"/>
              <a:t>个</a:t>
            </a:r>
            <a:r>
              <a:rPr lang="en-US" altLang="zh-CN" sz="2400" b="1"/>
              <a:t>"&lt;&lt;endl;</a:t>
            </a:r>
          </a:p>
          <a:p>
            <a:pPr eaLnBrk="1" hangingPunct="1"/>
            <a:r>
              <a:rPr lang="en-US" altLang="zh-CN" sz="2400" b="1"/>
              <a:t>}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979613" y="3573463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c==‘)’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900113" y="4365625"/>
            <a:ext cx="153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count==0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692275" y="5084763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count&gt;0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5076825" y="616585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-count</a:t>
            </a:r>
          </a:p>
        </p:txBody>
      </p:sp>
    </p:spTree>
    <p:extLst>
      <p:ext uri="{BB962C8B-B14F-4D97-AF65-F5344CB8AC3E}">
        <p14:creationId xmlns:p14="http://schemas.microsoft.com/office/powerpoint/2010/main" val="13519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2" grpId="0"/>
      <p:bldP spid="114693" grpId="0"/>
      <p:bldP spid="1146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188913"/>
            <a:ext cx="8964613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求</a:t>
            </a:r>
            <a:r>
              <a:rPr lang="en-US" altLang="zh-CN" sz="2400" b="1"/>
              <a:t>100</a:t>
            </a:r>
            <a:r>
              <a:rPr lang="zh-CN" altLang="en-US" sz="2400" b="1"/>
              <a:t>的阶乘的末尾包含多少个０？程序通过找出</a:t>
            </a:r>
            <a:r>
              <a:rPr lang="en-US" altLang="zh-CN" sz="2400" b="1"/>
              <a:t>1~100</a:t>
            </a:r>
            <a:r>
              <a:rPr lang="zh-CN" altLang="en-US" sz="2400" b="1"/>
              <a:t>之间的所有整数中包含５这个因子的个数来求解。如</a:t>
            </a:r>
            <a:r>
              <a:rPr lang="en-US" altLang="zh-CN" sz="2400" b="1"/>
              <a:t>100=5*5*4</a:t>
            </a:r>
            <a:r>
              <a:rPr lang="zh-CN" altLang="en-US" sz="2400" b="1"/>
              <a:t>含５的因子个数为２，在求阶乘过程中会在末尾产生２个０。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400" b="1"/>
              <a:t>int main()</a:t>
            </a:r>
          </a:p>
          <a:p>
            <a:pPr eaLnBrk="1" hangingPunct="1"/>
            <a:r>
              <a:rPr lang="en-US" altLang="zh-CN" sz="2400" b="1"/>
              <a:t> { int  m,  n,  k=0;</a:t>
            </a:r>
          </a:p>
          <a:p>
            <a:pPr eaLnBrk="1" hangingPunct="1"/>
            <a:r>
              <a:rPr lang="en-US" altLang="zh-CN" sz="2400" b="1"/>
              <a:t>  for (m=5;  m&lt;=100;)</a:t>
            </a:r>
          </a:p>
          <a:p>
            <a:pPr eaLnBrk="1" hangingPunct="1"/>
            <a:r>
              <a:rPr lang="en-US" altLang="zh-CN" sz="2400" b="1"/>
              <a:t>    {__________;</a:t>
            </a:r>
          </a:p>
          <a:p>
            <a:pPr eaLnBrk="1" hangingPunct="1"/>
            <a:r>
              <a:rPr lang="en-US" altLang="zh-CN" sz="2400" b="1"/>
              <a:t>     while(n%5==0)</a:t>
            </a:r>
          </a:p>
          <a:p>
            <a:pPr eaLnBrk="1" hangingPunct="1"/>
            <a:r>
              <a:rPr lang="en-US" altLang="zh-CN" sz="2400" b="1"/>
              <a:t>      {k++;</a:t>
            </a:r>
          </a:p>
          <a:p>
            <a:pPr eaLnBrk="1" hangingPunct="1"/>
            <a:r>
              <a:rPr lang="en-US" altLang="zh-CN" sz="2400" b="1"/>
              <a:t>        _________;</a:t>
            </a:r>
          </a:p>
          <a:p>
            <a:pPr eaLnBrk="1" hangingPunct="1"/>
            <a:r>
              <a:rPr lang="en-US" altLang="zh-CN" sz="2400" b="1"/>
              <a:t>      }</a:t>
            </a:r>
          </a:p>
          <a:p>
            <a:pPr eaLnBrk="1" hangingPunct="1"/>
            <a:r>
              <a:rPr lang="en-US" altLang="zh-CN" sz="2400" b="1"/>
              <a:t>      __________;</a:t>
            </a:r>
          </a:p>
          <a:p>
            <a:pPr eaLnBrk="1" hangingPunct="1"/>
            <a:r>
              <a:rPr lang="en-US" altLang="zh-CN" sz="2400" b="1"/>
              <a:t> }</a:t>
            </a:r>
          </a:p>
          <a:p>
            <a:pPr eaLnBrk="1" hangingPunct="1"/>
            <a:r>
              <a:rPr lang="en-US" altLang="zh-CN" sz="2400" b="1"/>
              <a:t> cout&lt;&lt;"100!  Include "&lt;&lt;k;</a:t>
            </a:r>
          </a:p>
          <a:p>
            <a:pPr eaLnBrk="1" hangingPunct="1"/>
            <a:r>
              <a:rPr lang="en-US" altLang="zh-CN" sz="2400" b="1"/>
              <a:t>Return 0; </a:t>
            </a:r>
          </a:p>
          <a:p>
            <a:pPr eaLnBrk="1" hangingPunct="1"/>
            <a:r>
              <a:rPr lang="en-US" altLang="zh-CN" sz="2400" b="1"/>
              <a:t>}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900113" y="2708275"/>
            <a:ext cx="903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en-US" altLang="zh-CN" sz="2400" b="1"/>
              <a:t>n=m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00113" y="3789363"/>
            <a:ext cx="98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n=n/5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827088" y="4437063"/>
            <a:ext cx="1252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m=m+5</a:t>
            </a:r>
          </a:p>
        </p:txBody>
      </p:sp>
    </p:spTree>
    <p:extLst>
      <p:ext uri="{BB962C8B-B14F-4D97-AF65-F5344CB8AC3E}">
        <p14:creationId xmlns:p14="http://schemas.microsoft.com/office/powerpoint/2010/main" val="41257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/>
      <p:bldP spid="1157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全屏显示(4:3)</PresentationFormat>
  <Paragraphs>229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BMP 图像</vt:lpstr>
      <vt:lpstr>习题课3</vt:lpstr>
      <vt:lpstr>杨辉三角</vt:lpstr>
      <vt:lpstr>PowerPoint 演示文稿</vt:lpstr>
      <vt:lpstr>杨辉三角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习题课3</dc:title>
  <dc:creator>hp</dc:creator>
  <cp:lastModifiedBy>hp</cp:lastModifiedBy>
  <cp:revision>1</cp:revision>
  <dcterms:created xsi:type="dcterms:W3CDTF">2018-01-03T03:34:34Z</dcterms:created>
  <dcterms:modified xsi:type="dcterms:W3CDTF">2018-01-03T03:34:47Z</dcterms:modified>
</cp:coreProperties>
</file>