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位操作基础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83541"/>
              </p:ext>
            </p:extLst>
          </p:nvPr>
        </p:nvGraphicFramePr>
        <p:xfrm>
          <a:off x="894016" y="1600201"/>
          <a:ext cx="7355967" cy="4056621"/>
        </p:xfrm>
        <a:graphic>
          <a:graphicData uri="http://schemas.openxmlformats.org/drawingml/2006/table">
            <a:tbl>
              <a:tblPr/>
              <a:tblGrid>
                <a:gridCol w="94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0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3355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符号</a:t>
                      </a:r>
                    </a:p>
                  </a:txBody>
                  <a:tcPr marL="25542" marR="25542" marT="25542" marB="25542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 描述</a:t>
                      </a:r>
                    </a:p>
                  </a:txBody>
                  <a:tcPr marL="25542" marR="25542" marT="25542" marB="25542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 运算规则 </a:t>
                      </a:r>
                      <a:endParaRPr lang="en-US" sz="1600" dirty="0">
                        <a:solidFill>
                          <a:srgbClr val="454545"/>
                        </a:solidFill>
                        <a:effectLst/>
                        <a:latin typeface="Verdana"/>
                      </a:endParaRPr>
                    </a:p>
                  </a:txBody>
                  <a:tcPr marL="25542" marR="25542" marT="25542" marB="25542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244"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&amp;      </a:t>
                      </a:r>
                    </a:p>
                  </a:txBody>
                  <a:tcPr marL="25542" marR="25542" marT="25542" marB="25542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 与</a:t>
                      </a:r>
                    </a:p>
                  </a:txBody>
                  <a:tcPr marL="25542" marR="25542" marT="25542" marB="25542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两个位都为</a:t>
                      </a:r>
                      <a:r>
                        <a:rPr lang="en-US" altLang="zh-CN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1</a:t>
                      </a:r>
                      <a:r>
                        <a:rPr lang="zh-CN" altLang="en-US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时，结果才为</a:t>
                      </a:r>
                      <a:r>
                        <a:rPr lang="en-US" altLang="zh-CN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25542" marR="25542" marT="25542" marB="25542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244"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|  </a:t>
                      </a:r>
                    </a:p>
                  </a:txBody>
                  <a:tcPr marL="25542" marR="25542" marT="25542" marB="25542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 或    </a:t>
                      </a:r>
                    </a:p>
                  </a:txBody>
                  <a:tcPr marL="25542" marR="25542" marT="25542" marB="25542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两个位都为</a:t>
                      </a:r>
                      <a:r>
                        <a:rPr lang="en-US" altLang="zh-CN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0</a:t>
                      </a:r>
                      <a:r>
                        <a:rPr lang="zh-CN" altLang="en-US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时，结果才为</a:t>
                      </a:r>
                      <a:r>
                        <a:rPr lang="en-US" altLang="zh-CN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25542" marR="25542" marT="25542" marB="25542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134"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^    </a:t>
                      </a:r>
                    </a:p>
                  </a:txBody>
                  <a:tcPr marL="25542" marR="25542" marT="25542" marB="25542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异或</a:t>
                      </a:r>
                    </a:p>
                  </a:txBody>
                  <a:tcPr marL="25542" marR="25542" marT="25542" marB="25542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两个位相同为</a:t>
                      </a:r>
                      <a:r>
                        <a:rPr lang="en-US" altLang="zh-CN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0</a:t>
                      </a:r>
                      <a:r>
                        <a:rPr lang="zh-CN" altLang="en-US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，相异为</a:t>
                      </a:r>
                      <a:r>
                        <a:rPr lang="en-US" altLang="zh-CN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25542" marR="25542" marT="25542" marB="25542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134"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~   </a:t>
                      </a:r>
                    </a:p>
                  </a:txBody>
                  <a:tcPr marL="25542" marR="25542" marT="25542" marB="25542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取反</a:t>
                      </a:r>
                    </a:p>
                  </a:txBody>
                  <a:tcPr marL="25542" marR="25542" marT="25542" marB="25542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0</a:t>
                      </a:r>
                      <a:r>
                        <a:rPr lang="zh-CN" altLang="en-US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变</a:t>
                      </a:r>
                      <a:r>
                        <a:rPr lang="en-US" altLang="zh-CN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1</a:t>
                      </a:r>
                      <a:r>
                        <a:rPr lang="zh-CN" altLang="en-US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，</a:t>
                      </a:r>
                      <a:r>
                        <a:rPr lang="en-US" altLang="zh-CN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1</a:t>
                      </a:r>
                      <a:r>
                        <a:rPr lang="zh-CN" altLang="en-US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变</a:t>
                      </a:r>
                      <a:r>
                        <a:rPr lang="en-US" altLang="zh-CN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25542" marR="25542" marT="25542" marB="25542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244"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&lt;&lt; </a:t>
                      </a:r>
                    </a:p>
                  </a:txBody>
                  <a:tcPr marL="25542" marR="25542" marT="25542" marB="25542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左移</a:t>
                      </a:r>
                    </a:p>
                  </a:txBody>
                  <a:tcPr marL="25542" marR="25542" marT="25542" marB="25542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各二进位全部左移若干位，高位丢弃，低位补</a:t>
                      </a:r>
                      <a:r>
                        <a:rPr lang="en-US" altLang="zh-CN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25542" marR="25542" marT="25542" marB="25542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1686"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&gt;&gt; </a:t>
                      </a:r>
                    </a:p>
                  </a:txBody>
                  <a:tcPr marL="25542" marR="25542" marT="25542" marB="25542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右移</a:t>
                      </a:r>
                    </a:p>
                  </a:txBody>
                  <a:tcPr marL="25542" marR="25542" marT="25542" marB="25542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各二进位全部右移若干位，对无符号数，高位补</a:t>
                      </a:r>
                      <a:r>
                        <a:rPr lang="en-US" altLang="zh-CN" sz="1600" dirty="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0</a:t>
                      </a:r>
                      <a:r>
                        <a:rPr lang="zh-CN" altLang="en-US" sz="1600" dirty="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，有符号数，各编译器处理方法不一样，有的补符号位（算术右移），有的补</a:t>
                      </a:r>
                      <a:r>
                        <a:rPr lang="en-US" altLang="zh-CN" sz="1600" dirty="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0</a:t>
                      </a:r>
                      <a:r>
                        <a:rPr lang="zh-CN" altLang="en-US" sz="1600" dirty="0">
                          <a:solidFill>
                            <a:srgbClr val="454545"/>
                          </a:solidFill>
                          <a:effectLst/>
                          <a:latin typeface="Verdana"/>
                        </a:rPr>
                        <a:t>（逻辑右移）</a:t>
                      </a:r>
                    </a:p>
                  </a:txBody>
                  <a:tcPr marL="25542" marR="25542" marT="25542" marB="25542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402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可以用位操作来实现交换两数而不用第三方变量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 Swap(</a:t>
            </a:r>
            <a:r>
              <a:rPr lang="en-US" altLang="zh-CN" dirty="0" err="1"/>
              <a:t>int</a:t>
            </a:r>
            <a:r>
              <a:rPr lang="en-US" altLang="zh-CN" dirty="0"/>
              <a:t> &amp;a, </a:t>
            </a:r>
            <a:r>
              <a:rPr lang="en-US" altLang="zh-CN" dirty="0" err="1"/>
              <a:t>int</a:t>
            </a:r>
            <a:r>
              <a:rPr lang="en-US" altLang="zh-CN" dirty="0"/>
              <a:t> &amp;b)  </a:t>
            </a:r>
          </a:p>
          <a:p>
            <a:pPr marL="0" indent="0">
              <a:buNone/>
            </a:pPr>
            <a:r>
              <a:rPr lang="en-US" altLang="zh-CN" dirty="0"/>
              <a:t>{  </a:t>
            </a:r>
          </a:p>
          <a:p>
            <a:pPr marL="0" indent="0">
              <a:buNone/>
            </a:pPr>
            <a:r>
              <a:rPr lang="en-US" altLang="zh-CN" dirty="0"/>
              <a:t>    if (a != b)  </a:t>
            </a:r>
          </a:p>
          <a:p>
            <a:pPr marL="0" indent="0">
              <a:buNone/>
            </a:pPr>
            <a:r>
              <a:rPr lang="en-US" altLang="zh-CN" dirty="0"/>
              <a:t>    {  </a:t>
            </a:r>
          </a:p>
          <a:p>
            <a:pPr marL="0" indent="0">
              <a:buNone/>
            </a:pPr>
            <a:r>
              <a:rPr lang="en-US" altLang="zh-CN" dirty="0"/>
              <a:t>        a ^= b;  </a:t>
            </a:r>
          </a:p>
          <a:p>
            <a:pPr marL="0" indent="0">
              <a:buNone/>
            </a:pPr>
            <a:r>
              <a:rPr lang="en-US" altLang="zh-CN" dirty="0"/>
              <a:t>        b ^= a;  </a:t>
            </a:r>
          </a:p>
          <a:p>
            <a:pPr marL="0" indent="0">
              <a:buNone/>
            </a:pPr>
            <a:r>
              <a:rPr lang="en-US" altLang="zh-CN" dirty="0"/>
              <a:t>        a ^= b;  </a:t>
            </a:r>
          </a:p>
          <a:p>
            <a:pPr marL="0" indent="0">
              <a:buNone/>
            </a:pPr>
            <a:r>
              <a:rPr lang="en-US" altLang="zh-CN" dirty="0"/>
              <a:t>    }  </a:t>
            </a:r>
          </a:p>
          <a:p>
            <a:pPr marL="0" indent="0">
              <a:buNone/>
            </a:pPr>
            <a:r>
              <a:rPr lang="en-US" altLang="zh-CN" dirty="0"/>
              <a:t>}  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55976" y="2132856"/>
            <a:ext cx="3272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pt-BR" sz="2400" dirty="0"/>
              <a:t>第一步  </a:t>
            </a:r>
            <a:r>
              <a:rPr lang="pt-BR" altLang="zh-CN" sz="2400" dirty="0"/>
              <a:t>a^=b </a:t>
            </a:r>
            <a:r>
              <a:rPr lang="zh-CN" altLang="pt-BR" sz="2400" dirty="0"/>
              <a:t>即</a:t>
            </a:r>
            <a:r>
              <a:rPr lang="pt-BR" altLang="zh-CN" sz="2400" dirty="0"/>
              <a:t>a=(a^b);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148832" y="3140968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第二步  </a:t>
            </a:r>
            <a:r>
              <a:rPr lang="en-US" altLang="zh-CN" sz="2000" dirty="0"/>
              <a:t>b^=a </a:t>
            </a:r>
            <a:r>
              <a:rPr lang="zh-CN" altLang="en-US" sz="2000" dirty="0"/>
              <a:t>即</a:t>
            </a:r>
            <a:r>
              <a:rPr lang="en-US" altLang="zh-CN" sz="2000" dirty="0"/>
              <a:t>b=b^(</a:t>
            </a:r>
            <a:r>
              <a:rPr lang="en-US" altLang="zh-CN" sz="2000" dirty="0" err="1"/>
              <a:t>a^b</a:t>
            </a:r>
            <a:r>
              <a:rPr lang="en-US" altLang="zh-CN" sz="2000" dirty="0"/>
              <a:t>)</a:t>
            </a:r>
            <a:r>
              <a:rPr lang="zh-CN" altLang="en-US" sz="2000" dirty="0"/>
              <a:t>，由于</a:t>
            </a:r>
            <a:r>
              <a:rPr lang="en-US" altLang="zh-CN" sz="2000" dirty="0"/>
              <a:t>^</a:t>
            </a:r>
            <a:r>
              <a:rPr lang="zh-CN" altLang="en-US" sz="2000" dirty="0"/>
              <a:t>运算满足交换律，</a:t>
            </a:r>
            <a:r>
              <a:rPr lang="en-US" altLang="zh-CN" sz="2000" dirty="0"/>
              <a:t>b^(</a:t>
            </a:r>
            <a:r>
              <a:rPr lang="en-US" altLang="zh-CN" sz="2000" dirty="0" err="1"/>
              <a:t>a^b</a:t>
            </a:r>
            <a:r>
              <a:rPr lang="en-US" altLang="zh-CN" sz="2000" dirty="0"/>
              <a:t>)=</a:t>
            </a:r>
            <a:r>
              <a:rPr lang="en-US" altLang="zh-CN" sz="2000" dirty="0" err="1"/>
              <a:t>b^b^a</a:t>
            </a:r>
            <a:r>
              <a:rPr lang="zh-CN" altLang="en-US" sz="2000" dirty="0"/>
              <a:t>。由于一个数和自己异或的结果为</a:t>
            </a:r>
            <a:r>
              <a:rPr lang="en-US" altLang="zh-CN" sz="2000" dirty="0"/>
              <a:t>0</a:t>
            </a:r>
            <a:r>
              <a:rPr lang="zh-CN" altLang="en-US" sz="2000" dirty="0"/>
              <a:t>并且任何数与</a:t>
            </a:r>
            <a:r>
              <a:rPr lang="en-US" altLang="zh-CN" sz="2000" dirty="0"/>
              <a:t>0</a:t>
            </a:r>
            <a:r>
              <a:rPr lang="zh-CN" altLang="en-US" sz="2000" dirty="0"/>
              <a:t>异或都会不变的，所以此时</a:t>
            </a:r>
            <a:r>
              <a:rPr lang="en-US" altLang="zh-CN" sz="2000" dirty="0"/>
              <a:t>b</a:t>
            </a:r>
            <a:r>
              <a:rPr lang="zh-CN" altLang="en-US" sz="2000" dirty="0"/>
              <a:t>被赋上了</a:t>
            </a:r>
            <a:r>
              <a:rPr lang="en-US" altLang="zh-CN" sz="2000" dirty="0"/>
              <a:t>a</a:t>
            </a:r>
            <a:r>
              <a:rPr lang="zh-CN" altLang="en-US" sz="2000" dirty="0"/>
              <a:t>的值。</a:t>
            </a:r>
          </a:p>
        </p:txBody>
      </p:sp>
      <p:sp>
        <p:nvSpPr>
          <p:cNvPr id="7" name="矩形 6"/>
          <p:cNvSpPr/>
          <p:nvPr/>
        </p:nvSpPr>
        <p:spPr>
          <a:xfrm>
            <a:off x="4008506" y="52292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第三步 </a:t>
            </a:r>
            <a:r>
              <a:rPr lang="en-US" altLang="zh-CN" sz="2000" dirty="0"/>
              <a:t>a^=b </a:t>
            </a:r>
            <a:r>
              <a:rPr lang="zh-CN" altLang="en-US" sz="2000" dirty="0"/>
              <a:t>就是</a:t>
            </a:r>
            <a:r>
              <a:rPr lang="en-US" altLang="zh-CN" sz="2000" dirty="0"/>
              <a:t>a=</a:t>
            </a:r>
            <a:r>
              <a:rPr lang="en-US" altLang="zh-CN" sz="2000" dirty="0" err="1"/>
              <a:t>a^b</a:t>
            </a:r>
            <a:r>
              <a:rPr lang="zh-CN" altLang="en-US" sz="2000" dirty="0"/>
              <a:t>，由于前面二步可知</a:t>
            </a:r>
            <a:r>
              <a:rPr lang="en-US" altLang="zh-CN" sz="2000" dirty="0"/>
              <a:t>a=(</a:t>
            </a:r>
            <a:r>
              <a:rPr lang="en-US" altLang="zh-CN" sz="2000" dirty="0" err="1"/>
              <a:t>a^b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b=a</a:t>
            </a:r>
            <a:r>
              <a:rPr lang="zh-CN" altLang="en-US" sz="2000" dirty="0"/>
              <a:t>，所以</a:t>
            </a:r>
            <a:r>
              <a:rPr lang="en-US" altLang="zh-CN" sz="2000" dirty="0"/>
              <a:t>a=</a:t>
            </a:r>
            <a:r>
              <a:rPr lang="en-US" altLang="zh-CN" sz="2000" dirty="0" err="1"/>
              <a:t>a^b</a:t>
            </a:r>
            <a:r>
              <a:rPr lang="zh-CN" altLang="en-US" sz="2000" dirty="0"/>
              <a:t>即</a:t>
            </a:r>
            <a:r>
              <a:rPr lang="en-US" altLang="zh-CN" sz="2000" dirty="0"/>
              <a:t>a=(</a:t>
            </a:r>
            <a:r>
              <a:rPr lang="en-US" altLang="zh-CN" sz="2000" dirty="0" err="1"/>
              <a:t>a^b</a:t>
            </a:r>
            <a:r>
              <a:rPr lang="en-US" altLang="zh-CN" sz="2000" dirty="0"/>
              <a:t>)^a</a:t>
            </a:r>
            <a:r>
              <a:rPr lang="zh-CN" altLang="en-US" sz="2000" dirty="0"/>
              <a:t>。故</a:t>
            </a:r>
            <a:r>
              <a:rPr lang="en-US" altLang="zh-CN" sz="2000" dirty="0"/>
              <a:t>a</a:t>
            </a:r>
            <a:r>
              <a:rPr lang="zh-CN" altLang="en-US" sz="2000" dirty="0"/>
              <a:t>会被赋上</a:t>
            </a:r>
            <a:r>
              <a:rPr lang="en-US" altLang="zh-CN" sz="2000" dirty="0"/>
              <a:t>b</a:t>
            </a:r>
            <a:r>
              <a:rPr lang="zh-CN" altLang="en-US" sz="2000" dirty="0"/>
              <a:t>的值。</a:t>
            </a:r>
          </a:p>
        </p:txBody>
      </p:sp>
    </p:spTree>
    <p:extLst>
      <p:ext uri="{BB962C8B-B14F-4D97-AF65-F5344CB8AC3E}">
        <p14:creationId xmlns:p14="http://schemas.microsoft.com/office/powerpoint/2010/main" val="365788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变换符号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变换符号就是正数变成负数，负数变成正数。</a:t>
            </a:r>
          </a:p>
          <a:p>
            <a:pPr marL="0" indent="0">
              <a:buNone/>
            </a:pPr>
            <a:r>
              <a:rPr lang="zh-CN" altLang="en-US" dirty="0"/>
              <a:t>如对于</a:t>
            </a:r>
            <a:r>
              <a:rPr lang="en-US" altLang="zh-CN" dirty="0"/>
              <a:t>-11</a:t>
            </a:r>
            <a:r>
              <a:rPr lang="zh-CN" altLang="en-US" dirty="0"/>
              <a:t>和</a:t>
            </a:r>
            <a:r>
              <a:rPr lang="en-US" altLang="zh-CN" dirty="0"/>
              <a:t>11</a:t>
            </a:r>
            <a:r>
              <a:rPr lang="zh-CN" altLang="en-US" dirty="0"/>
              <a:t>，可以通过下面的变换方法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将</a:t>
            </a:r>
            <a:r>
              <a:rPr lang="en-US" altLang="zh-CN" dirty="0"/>
              <a:t>-11</a:t>
            </a:r>
            <a:r>
              <a:rPr lang="zh-CN" altLang="en-US" dirty="0"/>
              <a:t>变成</a:t>
            </a:r>
            <a:r>
              <a:rPr lang="en-US" altLang="zh-CN" dirty="0"/>
              <a:t>11</a:t>
            </a:r>
          </a:p>
          <a:p>
            <a:pPr marL="0" indent="0">
              <a:buNone/>
            </a:pPr>
            <a:r>
              <a:rPr lang="en-US" altLang="zh-CN" dirty="0"/>
              <a:t>      1111 0101(</a:t>
            </a:r>
            <a:r>
              <a:rPr lang="zh-CN" altLang="en-US" dirty="0"/>
              <a:t>二进制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 –</a:t>
            </a:r>
            <a:r>
              <a:rPr lang="zh-CN" altLang="en-US" dirty="0"/>
              <a:t>取反</a:t>
            </a:r>
            <a:r>
              <a:rPr lang="en-US" altLang="zh-CN" dirty="0"/>
              <a:t>-&gt; 0000 1010(</a:t>
            </a:r>
            <a:r>
              <a:rPr lang="zh-CN" altLang="en-US" dirty="0"/>
              <a:t>二进制</a:t>
            </a:r>
            <a:r>
              <a:rPr lang="en-US" altLang="zh-CN" dirty="0"/>
              <a:t>) </a:t>
            </a:r>
          </a:p>
          <a:p>
            <a:pPr marL="0" indent="0">
              <a:buNone/>
            </a:pPr>
            <a:r>
              <a:rPr lang="en-US" altLang="zh-CN" dirty="0"/>
              <a:t>        –</a:t>
            </a:r>
            <a:r>
              <a:rPr lang="zh-CN" altLang="en-US" dirty="0"/>
              <a:t>加</a:t>
            </a:r>
            <a:r>
              <a:rPr lang="en-US" altLang="zh-CN" dirty="0"/>
              <a:t>1-&gt; 0000 1011(</a:t>
            </a:r>
            <a:r>
              <a:rPr lang="zh-CN" altLang="en-US" dirty="0"/>
              <a:t>二进制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   将</a:t>
            </a:r>
            <a:r>
              <a:rPr lang="en-US" altLang="zh-CN" dirty="0"/>
              <a:t>11</a:t>
            </a:r>
            <a:r>
              <a:rPr lang="zh-CN" altLang="en-US" dirty="0"/>
              <a:t>变成</a:t>
            </a:r>
            <a:r>
              <a:rPr lang="en-US" altLang="zh-CN" dirty="0"/>
              <a:t>-11</a:t>
            </a:r>
          </a:p>
          <a:p>
            <a:pPr marL="0" indent="0">
              <a:buNone/>
            </a:pPr>
            <a:r>
              <a:rPr lang="en-US" altLang="zh-CN" dirty="0"/>
              <a:t>      0000 1011(</a:t>
            </a:r>
            <a:r>
              <a:rPr lang="zh-CN" altLang="en-US" dirty="0"/>
              <a:t>二进制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   –</a:t>
            </a:r>
            <a:r>
              <a:rPr lang="zh-CN" altLang="en-US" dirty="0"/>
              <a:t>取反</a:t>
            </a:r>
            <a:r>
              <a:rPr lang="en-US" altLang="zh-CN" dirty="0"/>
              <a:t>-&gt; 0000 1010(</a:t>
            </a:r>
            <a:r>
              <a:rPr lang="zh-CN" altLang="en-US" dirty="0"/>
              <a:t>二进制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  –</a:t>
            </a:r>
            <a:r>
              <a:rPr lang="zh-CN" altLang="en-US" dirty="0"/>
              <a:t>加</a:t>
            </a:r>
            <a:r>
              <a:rPr lang="en-US" altLang="zh-CN" dirty="0"/>
              <a:t>1-&gt; 1111 0101(</a:t>
            </a:r>
            <a:r>
              <a:rPr lang="zh-CN" altLang="en-US" dirty="0"/>
              <a:t>二进制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180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404664"/>
            <a:ext cx="8784976" cy="6453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SignReversal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a)  </a:t>
            </a:r>
          </a:p>
          <a:p>
            <a:pPr marL="0" indent="0">
              <a:buNone/>
            </a:pPr>
            <a:r>
              <a:rPr lang="en-US" altLang="zh-CN" dirty="0"/>
              <a:t>{  </a:t>
            </a:r>
          </a:p>
          <a:p>
            <a:pPr marL="0" indent="0">
              <a:buNone/>
            </a:pPr>
            <a:r>
              <a:rPr lang="en-US" altLang="zh-CN" dirty="0"/>
              <a:t>    return ~a + 1;  </a:t>
            </a:r>
          </a:p>
          <a:p>
            <a:pPr marL="0" indent="0">
              <a:buNone/>
            </a:pPr>
            <a:r>
              <a:rPr lang="en-US" altLang="zh-CN" dirty="0"/>
              <a:t>}  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 </a:t>
            </a:r>
          </a:p>
          <a:p>
            <a:pPr marL="0" indent="0">
              <a:buNone/>
            </a:pPr>
            <a:r>
              <a:rPr lang="en-US" altLang="zh-CN" dirty="0"/>
              <a:t>{  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a = 7, b = -12345;  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SignReversal</a:t>
            </a:r>
            <a:r>
              <a:rPr lang="en-US" altLang="zh-CN" dirty="0"/>
              <a:t>(a) </a:t>
            </a:r>
          </a:p>
          <a:p>
            <a:pPr marL="0" indent="0">
              <a:buNone/>
            </a:pPr>
            <a:r>
              <a:rPr lang="en-US" altLang="zh-CN" dirty="0"/>
              <a:t>            &lt;&lt;"  "&lt;&lt; </a:t>
            </a:r>
            <a:r>
              <a:rPr lang="en-US" altLang="zh-CN" dirty="0" err="1"/>
              <a:t>SignReversal</a:t>
            </a:r>
            <a:r>
              <a:rPr lang="en-US" altLang="zh-CN" dirty="0"/>
              <a:t>(b);  </a:t>
            </a:r>
          </a:p>
          <a:p>
            <a:pPr marL="0" indent="0">
              <a:buNone/>
            </a:pPr>
            <a:r>
              <a:rPr lang="en-US" altLang="zh-CN" dirty="0"/>
              <a:t>    return 0;  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78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求绝对值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位操作也可以用来求绝对值，对于负数可以通过对其取反后加</a:t>
            </a:r>
            <a:r>
              <a:rPr lang="en-US" altLang="zh-CN" dirty="0"/>
              <a:t>1</a:t>
            </a:r>
            <a:r>
              <a:rPr lang="zh-CN" altLang="en-US" dirty="0"/>
              <a:t>来得到正数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-6</a:t>
            </a:r>
            <a:r>
              <a:rPr lang="zh-CN" altLang="en-US" dirty="0"/>
              <a:t>可以这样：</a:t>
            </a:r>
          </a:p>
          <a:p>
            <a:pPr lvl="1"/>
            <a:r>
              <a:rPr lang="zh-CN" altLang="en-US" dirty="0"/>
              <a:t>   </a:t>
            </a:r>
            <a:r>
              <a:rPr lang="en-US" altLang="zh-CN" dirty="0"/>
              <a:t>1111 1010(</a:t>
            </a:r>
            <a:r>
              <a:rPr lang="zh-CN" altLang="en-US" dirty="0"/>
              <a:t>二进制</a:t>
            </a:r>
            <a:r>
              <a:rPr lang="en-US" altLang="zh-CN" dirty="0"/>
              <a:t>) –</a:t>
            </a:r>
            <a:r>
              <a:rPr lang="zh-CN" altLang="en-US" dirty="0"/>
              <a:t>取反</a:t>
            </a:r>
            <a:r>
              <a:rPr lang="en-US" altLang="zh-CN" dirty="0"/>
              <a:t>-&gt;0000 0101(</a:t>
            </a:r>
            <a:r>
              <a:rPr lang="zh-CN" altLang="en-US" dirty="0"/>
              <a:t>二进制</a:t>
            </a:r>
            <a:r>
              <a:rPr lang="en-US" altLang="zh-CN" dirty="0"/>
              <a:t>) -</a:t>
            </a:r>
            <a:r>
              <a:rPr lang="zh-CN" altLang="en-US" dirty="0"/>
              <a:t>加</a:t>
            </a:r>
            <a:r>
              <a:rPr lang="en-US" altLang="zh-CN" dirty="0"/>
              <a:t>1-&gt; 0000 0110(</a:t>
            </a:r>
            <a:r>
              <a:rPr lang="zh-CN" altLang="en-US" dirty="0"/>
              <a:t>二进制</a:t>
            </a:r>
            <a:r>
              <a:rPr lang="en-US" altLang="zh-CN" dirty="0"/>
              <a:t>)  </a:t>
            </a:r>
            <a:r>
              <a:rPr lang="zh-CN" altLang="en-US" dirty="0"/>
              <a:t>来得到</a:t>
            </a:r>
            <a:r>
              <a:rPr lang="en-US" altLang="zh-CN" dirty="0"/>
              <a:t>6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因此先移位来取符号位，</a:t>
            </a:r>
            <a:r>
              <a:rPr lang="en-US" altLang="zh-CN" dirty="0" err="1"/>
              <a:t>int</a:t>
            </a:r>
            <a:r>
              <a:rPr lang="en-US" altLang="zh-CN" dirty="0"/>
              <a:t> i = a &gt;&gt; 31;</a:t>
            </a:r>
            <a:r>
              <a:rPr lang="zh-CN" altLang="en-US" dirty="0"/>
              <a:t>要注意如果</a:t>
            </a:r>
            <a:r>
              <a:rPr lang="en-US" altLang="zh-CN" dirty="0"/>
              <a:t>a</a:t>
            </a:r>
            <a:r>
              <a:rPr lang="zh-CN" altLang="en-US" dirty="0"/>
              <a:t>为正数，</a:t>
            </a:r>
            <a:r>
              <a:rPr lang="en-US" altLang="zh-CN" dirty="0"/>
              <a:t>i</a:t>
            </a:r>
            <a:r>
              <a:rPr lang="zh-CN" altLang="en-US" dirty="0"/>
              <a:t>等于</a:t>
            </a:r>
            <a:r>
              <a:rPr lang="en-US" altLang="zh-CN" dirty="0"/>
              <a:t>0</a:t>
            </a:r>
            <a:r>
              <a:rPr lang="zh-CN" altLang="en-US" dirty="0"/>
              <a:t>，为负数，</a:t>
            </a:r>
            <a:r>
              <a:rPr lang="en-US" altLang="zh-CN" dirty="0"/>
              <a:t>i</a:t>
            </a:r>
            <a:r>
              <a:rPr lang="zh-CN" altLang="en-US" dirty="0"/>
              <a:t>等于</a:t>
            </a:r>
            <a:r>
              <a:rPr lang="en-US" altLang="zh-CN" dirty="0"/>
              <a:t>-1</a:t>
            </a:r>
            <a:r>
              <a:rPr lang="zh-CN" altLang="en-US" dirty="0"/>
              <a:t>。然后对</a:t>
            </a:r>
            <a:r>
              <a:rPr lang="en-US" altLang="zh-CN" dirty="0"/>
              <a:t>i</a:t>
            </a:r>
            <a:r>
              <a:rPr lang="zh-CN" altLang="en-US" dirty="0"/>
              <a:t>进行判断</a:t>
            </a:r>
            <a:r>
              <a:rPr lang="en-US" altLang="zh-CN" dirty="0"/>
              <a:t>——</a:t>
            </a:r>
            <a:r>
              <a:rPr lang="zh-CN" altLang="en-US" dirty="0"/>
              <a:t>如果</a:t>
            </a:r>
            <a:r>
              <a:rPr lang="en-US" altLang="zh-CN" dirty="0"/>
              <a:t>i</a:t>
            </a:r>
            <a:r>
              <a:rPr lang="zh-CN" altLang="en-US" dirty="0"/>
              <a:t>等于</a:t>
            </a:r>
            <a:r>
              <a:rPr lang="en-US" altLang="zh-CN" dirty="0"/>
              <a:t>0</a:t>
            </a:r>
            <a:r>
              <a:rPr lang="zh-CN" altLang="en-US" dirty="0"/>
              <a:t>，直接返回。否之，返回</a:t>
            </a:r>
            <a:r>
              <a:rPr lang="en-US" altLang="zh-CN" dirty="0"/>
              <a:t>~a+1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169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my_abs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a)  </a:t>
            </a:r>
          </a:p>
          <a:p>
            <a:pPr marL="0" indent="0">
              <a:buNone/>
            </a:pPr>
            <a:r>
              <a:rPr lang="en-US" altLang="zh-CN" sz="2800" dirty="0"/>
              <a:t>{  </a:t>
            </a:r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i = a &gt;&gt; </a:t>
            </a:r>
            <a:r>
              <a:rPr lang="en-US" altLang="zh-CN" sz="2800" dirty="0" err="1"/>
              <a:t>sizeof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) -1;  </a:t>
            </a:r>
          </a:p>
          <a:p>
            <a:pPr marL="0" indent="0">
              <a:buNone/>
            </a:pPr>
            <a:r>
              <a:rPr lang="en-US" altLang="zh-CN" sz="2800" dirty="0"/>
              <a:t>    return i == 0 ? a : (~a + 1);  </a:t>
            </a:r>
          </a:p>
          <a:p>
            <a:pPr marL="0" indent="0">
              <a:buNone/>
            </a:pPr>
            <a:r>
              <a:rPr lang="en-US" altLang="zh-CN" sz="2800" dirty="0"/>
              <a:t>}</a:t>
            </a:r>
          </a:p>
          <a:p>
            <a:pPr marL="0" indent="0"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main()  </a:t>
            </a:r>
          </a:p>
          <a:p>
            <a:pPr marL="0" indent="0">
              <a:buNone/>
            </a:pPr>
            <a:r>
              <a:rPr lang="en-US" altLang="zh-CN" sz="2800" dirty="0"/>
              <a:t>{  </a:t>
            </a:r>
          </a:p>
          <a:p>
            <a:pPr marL="0" indent="0">
              <a:buNone/>
            </a:pPr>
            <a:r>
              <a:rPr lang="en-US" altLang="zh-CN" sz="2800" dirty="0"/>
              <a:t> 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a = 7, b = -12345;  </a:t>
            </a:r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</a:t>
            </a:r>
            <a:r>
              <a:rPr lang="en-US" altLang="zh-CN" sz="2800" dirty="0" err="1"/>
              <a:t>my_abs</a:t>
            </a:r>
            <a:r>
              <a:rPr lang="en-US" altLang="zh-CN" sz="2800" dirty="0"/>
              <a:t>(a) &lt;&lt;"  "&lt;&lt; </a:t>
            </a:r>
            <a:r>
              <a:rPr lang="en-US" altLang="zh-CN" sz="2800" dirty="0" err="1"/>
              <a:t>my_abs</a:t>
            </a:r>
            <a:r>
              <a:rPr lang="en-US" altLang="zh-CN" sz="2800" dirty="0"/>
              <a:t>(b);  </a:t>
            </a:r>
          </a:p>
          <a:p>
            <a:pPr marL="0" indent="0">
              <a:buNone/>
            </a:pPr>
            <a:r>
              <a:rPr lang="en-US" altLang="zh-CN" sz="2800" dirty="0"/>
              <a:t>    return 0;  </a:t>
            </a:r>
          </a:p>
          <a:p>
            <a:pPr marL="0" indent="0">
              <a:buNone/>
            </a:pPr>
            <a:r>
              <a:rPr lang="en-US" altLang="zh-CN" sz="2800" dirty="0"/>
              <a:t>}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8628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现在再分析下。对于任何数，与</a:t>
            </a:r>
            <a:r>
              <a:rPr lang="en-US" altLang="zh-CN" dirty="0"/>
              <a:t>0</a:t>
            </a:r>
            <a:r>
              <a:rPr lang="zh-CN" altLang="en-US" dirty="0"/>
              <a:t>异或都会保持不变，与</a:t>
            </a:r>
            <a:r>
              <a:rPr lang="en-US" altLang="zh-CN" dirty="0"/>
              <a:t>-1</a:t>
            </a:r>
            <a:r>
              <a:rPr lang="zh-CN" altLang="en-US" dirty="0"/>
              <a:t>即</a:t>
            </a:r>
            <a:r>
              <a:rPr lang="en-US" altLang="zh-CN" dirty="0"/>
              <a:t>0xFFFFFFFF</a:t>
            </a:r>
            <a:r>
              <a:rPr lang="zh-CN" altLang="en-US" dirty="0"/>
              <a:t>异或就相当于取反。因此，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i</a:t>
            </a:r>
            <a:r>
              <a:rPr lang="zh-CN" altLang="en-US" dirty="0"/>
              <a:t>异或后再减</a:t>
            </a:r>
            <a:r>
              <a:rPr lang="en-US" altLang="zh-CN" dirty="0"/>
              <a:t>i</a:t>
            </a:r>
            <a:r>
              <a:rPr lang="zh-CN" altLang="en-US" dirty="0"/>
              <a:t>（因为</a:t>
            </a:r>
            <a:r>
              <a:rPr lang="en-US" altLang="zh-CN" dirty="0"/>
              <a:t>i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-1</a:t>
            </a:r>
            <a:r>
              <a:rPr lang="zh-CN" altLang="en-US" dirty="0"/>
              <a:t>，所以减</a:t>
            </a:r>
            <a:r>
              <a:rPr lang="en-US" altLang="zh-CN" dirty="0"/>
              <a:t>i</a:t>
            </a:r>
            <a:r>
              <a:rPr lang="zh-CN" altLang="en-US" dirty="0"/>
              <a:t>即是要么加</a:t>
            </a:r>
            <a:r>
              <a:rPr lang="en-US" altLang="zh-CN" dirty="0"/>
              <a:t>0</a:t>
            </a:r>
            <a:r>
              <a:rPr lang="zh-CN" altLang="en-US" dirty="0"/>
              <a:t>要么加</a:t>
            </a:r>
            <a:r>
              <a:rPr lang="en-US" altLang="zh-CN" dirty="0"/>
              <a:t>1</a:t>
            </a:r>
            <a:r>
              <a:rPr lang="zh-CN" altLang="en-US" dirty="0"/>
              <a:t>）也可以得到绝对值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3568" y="4149080"/>
            <a:ext cx="5544616" cy="23488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my_abs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a) 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800" dirty="0"/>
              <a:t>{ 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i = a &gt;&gt; </a:t>
            </a:r>
            <a:r>
              <a:rPr lang="en-US" altLang="zh-CN" sz="2800" dirty="0" err="1"/>
              <a:t>sizeof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) -1;  </a:t>
            </a:r>
          </a:p>
          <a:p>
            <a:pPr marL="0" indent="0">
              <a:buNone/>
            </a:pPr>
            <a:r>
              <a:rPr lang="en-US" altLang="zh-CN" sz="2800" dirty="0"/>
              <a:t>    return ((a ^ i) - i); 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338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．  在这</a:t>
            </a:r>
            <a:r>
              <a:rPr lang="en-US" altLang="zh-CN" dirty="0"/>
              <a:t>6</a:t>
            </a:r>
            <a:r>
              <a:rPr lang="zh-CN" altLang="en-US" dirty="0"/>
              <a:t>种操作符，只有</a:t>
            </a:r>
            <a:r>
              <a:rPr lang="en-US" altLang="zh-CN" dirty="0"/>
              <a:t>~</a:t>
            </a:r>
            <a:r>
              <a:rPr lang="zh-CN" altLang="en-US" dirty="0"/>
              <a:t>取反是单目操作符，其它</a:t>
            </a:r>
            <a:r>
              <a:rPr lang="en-US" altLang="zh-CN" dirty="0"/>
              <a:t>5</a:t>
            </a:r>
            <a:r>
              <a:rPr lang="zh-CN" altLang="en-US" dirty="0"/>
              <a:t>种都是双目操作符。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  </a:t>
            </a:r>
            <a:r>
              <a:rPr lang="zh-CN" altLang="en-US" b="1" dirty="0"/>
              <a:t>位操作只能用于整形数据，对</a:t>
            </a:r>
            <a:r>
              <a:rPr lang="en-US" altLang="zh-CN" b="1" dirty="0"/>
              <a:t>float</a:t>
            </a:r>
            <a:r>
              <a:rPr lang="zh-CN" altLang="en-US" b="1" dirty="0"/>
              <a:t>和</a:t>
            </a:r>
            <a:r>
              <a:rPr lang="en-US" altLang="zh-CN" b="1" dirty="0"/>
              <a:t>double</a:t>
            </a:r>
            <a:r>
              <a:rPr lang="zh-CN" altLang="en-US" b="1" dirty="0"/>
              <a:t>类型进行位操作会被编译器报错。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．  对于移位操作，在微软的</a:t>
            </a:r>
            <a:r>
              <a:rPr lang="en-US" altLang="zh-CN" dirty="0"/>
              <a:t>VC6.0</a:t>
            </a:r>
            <a:r>
              <a:rPr lang="zh-CN" altLang="en-US" dirty="0"/>
              <a:t>和</a:t>
            </a:r>
            <a:r>
              <a:rPr lang="en-US" altLang="zh-CN" dirty="0"/>
              <a:t>VS2008</a:t>
            </a:r>
            <a:r>
              <a:rPr lang="zh-CN" altLang="en-US" dirty="0"/>
              <a:t>编译器都是采取算术称位即算术移位操作，算术移位是相对于逻辑移位，它们在右移操作中都一样，低位补</a:t>
            </a:r>
            <a:r>
              <a:rPr lang="en-US" altLang="zh-CN" dirty="0"/>
              <a:t>0</a:t>
            </a:r>
            <a:r>
              <a:rPr lang="zh-CN" altLang="en-US" dirty="0"/>
              <a:t>即可，但在左移中逻辑移位的高位补</a:t>
            </a:r>
            <a:r>
              <a:rPr lang="en-US" altLang="zh-CN" dirty="0"/>
              <a:t>0</a:t>
            </a:r>
            <a:r>
              <a:rPr lang="zh-CN" altLang="en-US" dirty="0"/>
              <a:t>而算术移位的高位是补符号位。如下面代码会输出</a:t>
            </a:r>
            <a:r>
              <a:rPr lang="en-US" altLang="zh-CN" dirty="0"/>
              <a:t>-4</a:t>
            </a:r>
            <a:r>
              <a:rPr lang="zh-CN" altLang="en-US" dirty="0"/>
              <a:t>和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a = -15, b = 15;  </a:t>
            </a:r>
          </a:p>
          <a:p>
            <a:pPr marL="0" indent="0">
              <a:buNone/>
            </a:pPr>
            <a:r>
              <a:rPr lang="en-US" altLang="zh-CN" dirty="0" err="1"/>
              <a:t>cout</a:t>
            </a:r>
            <a:r>
              <a:rPr lang="en-US" altLang="zh-CN" dirty="0"/>
              <a:t>&lt;&lt;( a &gt;&gt; 2)&lt;&lt;"  "&lt;&lt;( b &gt;&gt; 2)&lt;&lt;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39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zh-CN" altLang="en-US" dirty="0">
                <a:sym typeface="Wingdings" pitchFamily="2" charset="2"/>
              </a:rPr>
              <a:t>二进制</a:t>
            </a:r>
            <a:endParaRPr lang="zh-CN" altLang="en-US" dirty="0"/>
          </a:p>
        </p:txBody>
      </p:sp>
      <p:pic>
        <p:nvPicPr>
          <p:cNvPr id="2050" name="Picture 2" descr="负数的二进制表示方法 - 加菲 -  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06" y="1600200"/>
            <a:ext cx="623278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81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负数是用补码来表示</a:t>
            </a:r>
            <a:endParaRPr lang="en-US" altLang="zh-CN" dirty="0"/>
          </a:p>
          <a:p>
            <a:pPr lvl="1"/>
            <a:r>
              <a:rPr lang="zh-CN" altLang="en-US" dirty="0"/>
              <a:t>原码： </a:t>
            </a:r>
            <a:r>
              <a:rPr lang="en-US" altLang="zh-CN" dirty="0"/>
              <a:t>15 </a:t>
            </a:r>
            <a:r>
              <a:rPr lang="zh-CN" altLang="en-US" dirty="0"/>
              <a:t>的原码  </a:t>
            </a:r>
            <a:r>
              <a:rPr lang="en-US" altLang="zh-CN" dirty="0"/>
              <a:t>00001111</a:t>
            </a:r>
          </a:p>
          <a:p>
            <a:pPr lvl="1"/>
            <a:r>
              <a:rPr lang="zh-CN" altLang="en-US" dirty="0"/>
              <a:t>反码：</a:t>
            </a:r>
            <a:r>
              <a:rPr lang="en-US" altLang="zh-CN" dirty="0"/>
              <a:t>15</a:t>
            </a:r>
            <a:r>
              <a:rPr lang="zh-CN" altLang="en-US" dirty="0"/>
              <a:t>的反码    </a:t>
            </a:r>
            <a:r>
              <a:rPr lang="en-US" altLang="zh-CN" dirty="0"/>
              <a:t>11110000</a:t>
            </a:r>
          </a:p>
          <a:p>
            <a:pPr lvl="1"/>
            <a:r>
              <a:rPr lang="zh-CN" altLang="en-US" dirty="0"/>
              <a:t>补码：反码</a:t>
            </a:r>
            <a:r>
              <a:rPr lang="en-US" altLang="zh-CN" dirty="0"/>
              <a:t>+1</a:t>
            </a:r>
          </a:p>
          <a:p>
            <a:pPr marL="457200" lvl="1" indent="0">
              <a:buNone/>
            </a:pPr>
            <a:r>
              <a:rPr lang="en-US" altLang="zh-CN" dirty="0"/>
              <a:t>                 15</a:t>
            </a:r>
            <a:r>
              <a:rPr lang="zh-CN" altLang="en-US" dirty="0"/>
              <a:t>的反码    </a:t>
            </a:r>
            <a:r>
              <a:rPr lang="en-US" altLang="zh-CN" dirty="0"/>
              <a:t>11110001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0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 = -15, b = 15;  </a:t>
            </a:r>
          </a:p>
          <a:p>
            <a:pPr marL="0" indent="0">
              <a:buNone/>
            </a:pPr>
            <a:r>
              <a:rPr lang="en-US" altLang="zh-CN" dirty="0" err="1"/>
              <a:t>cout</a:t>
            </a:r>
            <a:r>
              <a:rPr lang="en-US" altLang="zh-CN" dirty="0"/>
              <a:t>&lt;&lt;( a &gt;&gt; 2)&lt;&lt;"  "&lt;&lt;( b &gt;&gt; 2)&lt;&lt;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的补码：</a:t>
            </a:r>
            <a:r>
              <a:rPr lang="en-US" altLang="zh-CN" dirty="0"/>
              <a:t>11110001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a&gt;&gt;2</a:t>
            </a:r>
            <a:r>
              <a:rPr lang="zh-CN" altLang="en-US" dirty="0"/>
              <a:t>的结果为</a:t>
            </a:r>
            <a:r>
              <a:rPr lang="en-US" altLang="zh-CN" dirty="0"/>
              <a:t>11111100 </a:t>
            </a:r>
            <a:r>
              <a:rPr lang="zh-CN" altLang="en-US" dirty="0"/>
              <a:t>转化为十进制（减</a:t>
            </a:r>
            <a:r>
              <a:rPr lang="en-US" altLang="zh-CN" dirty="0"/>
              <a:t>1</a:t>
            </a:r>
            <a:r>
              <a:rPr lang="zh-CN" altLang="en-US" dirty="0"/>
              <a:t>取反）的</a:t>
            </a:r>
            <a:r>
              <a:rPr lang="en-US" altLang="zh-CN" dirty="0"/>
              <a:t>-4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b </a:t>
            </a:r>
            <a:r>
              <a:rPr lang="zh-CN" altLang="en-US" dirty="0"/>
              <a:t>的二进制：</a:t>
            </a:r>
            <a:r>
              <a:rPr lang="en-US" altLang="zh-CN" dirty="0"/>
              <a:t>00001111 </a:t>
            </a:r>
          </a:p>
          <a:p>
            <a:pPr marL="0" lvl="1" indent="0">
              <a:buNone/>
            </a:pPr>
            <a:r>
              <a:rPr lang="en-US" altLang="zh-CN" dirty="0"/>
              <a:t>    b &gt;&gt; 2 </a:t>
            </a:r>
            <a:r>
              <a:rPr lang="zh-CN" altLang="en-US" dirty="0"/>
              <a:t>的结果</a:t>
            </a:r>
            <a:r>
              <a:rPr lang="en-US" altLang="zh-CN" dirty="0"/>
              <a:t>00000011, </a:t>
            </a:r>
            <a:r>
              <a:rPr lang="zh-CN" altLang="en-US" dirty="0"/>
              <a:t>十进制</a:t>
            </a:r>
            <a:r>
              <a:rPr lang="en-US" altLang="zh-CN" dirty="0"/>
              <a:t>3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84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．  位操作符的运算优先级比较低，因为尽量使用括号来确保运算顺序，否则很可能会得到莫明其妙的结果。</a:t>
            </a:r>
            <a:endParaRPr lang="en-US" altLang="zh-CN" dirty="0"/>
          </a:p>
          <a:p>
            <a:r>
              <a:rPr lang="zh-CN" altLang="en-US" dirty="0"/>
              <a:t>比如要得到像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这些</a:t>
            </a:r>
            <a:r>
              <a:rPr lang="en-US" altLang="zh-CN" dirty="0"/>
              <a:t>2^i+1</a:t>
            </a:r>
            <a:r>
              <a:rPr lang="zh-CN" altLang="en-US" dirty="0"/>
              <a:t>的数字。写成 </a:t>
            </a:r>
            <a:r>
              <a:rPr lang="en-US" altLang="zh-CN" dirty="0" err="1"/>
              <a:t>int</a:t>
            </a:r>
            <a:r>
              <a:rPr lang="en-US" altLang="zh-CN" dirty="0"/>
              <a:t> a = 1 &lt;&lt; i + 1;</a:t>
            </a:r>
            <a:r>
              <a:rPr lang="zh-CN" altLang="en-US" dirty="0"/>
              <a:t>是不对的，程序会先执行</a:t>
            </a:r>
            <a:r>
              <a:rPr lang="en-US" altLang="zh-CN" dirty="0"/>
              <a:t>i + 1</a:t>
            </a:r>
            <a:r>
              <a:rPr lang="zh-CN" altLang="en-US" dirty="0"/>
              <a:t>，再执行左移操作。应该写成</a:t>
            </a:r>
            <a:r>
              <a:rPr lang="en-US" altLang="zh-CN" dirty="0" err="1"/>
              <a:t>int</a:t>
            </a:r>
            <a:r>
              <a:rPr lang="en-US" altLang="zh-CN" dirty="0"/>
              <a:t> a = (1 &lt;&lt; i) + 1;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44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．  另外位操作还有一些复合操作符，如</a:t>
            </a:r>
            <a:r>
              <a:rPr lang="en-US" altLang="zh-CN" dirty="0"/>
              <a:t>&amp;=</a:t>
            </a:r>
            <a:r>
              <a:rPr lang="zh-CN" altLang="en-US" dirty="0"/>
              <a:t>、</a:t>
            </a:r>
            <a:r>
              <a:rPr lang="en-US" altLang="zh-CN" dirty="0"/>
              <a:t>|=</a:t>
            </a:r>
            <a:r>
              <a:rPr lang="zh-CN" altLang="en-US" dirty="0"/>
              <a:t>、 </a:t>
            </a:r>
            <a:r>
              <a:rPr lang="en-US" altLang="zh-CN" dirty="0"/>
              <a:t>^=</a:t>
            </a:r>
            <a:r>
              <a:rPr lang="zh-CN" altLang="en-US" dirty="0"/>
              <a:t>、</a:t>
            </a:r>
            <a:r>
              <a:rPr lang="en-US" altLang="zh-CN" dirty="0"/>
              <a:t>&lt;&lt;=</a:t>
            </a:r>
            <a:r>
              <a:rPr lang="zh-CN" altLang="en-US" dirty="0"/>
              <a:t>、</a:t>
            </a:r>
            <a:r>
              <a:rPr lang="en-US" altLang="zh-CN" dirty="0"/>
              <a:t>&gt;&gt;=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43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常用位操作小技巧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判断奇偶</a:t>
            </a:r>
          </a:p>
          <a:p>
            <a:pPr marL="0" indent="0">
              <a:buNone/>
            </a:pPr>
            <a:r>
              <a:rPr lang="zh-CN" altLang="en-US" dirty="0"/>
              <a:t>只要根据最未位是</a:t>
            </a:r>
            <a:r>
              <a:rPr lang="en-US" altLang="zh-CN" dirty="0"/>
              <a:t>0</a:t>
            </a:r>
            <a:r>
              <a:rPr lang="zh-CN" altLang="en-US" dirty="0"/>
              <a:t>还是</a:t>
            </a:r>
            <a:r>
              <a:rPr lang="en-US" altLang="zh-CN" dirty="0"/>
              <a:t>1</a:t>
            </a:r>
            <a:r>
              <a:rPr lang="zh-CN" altLang="en-US" dirty="0"/>
              <a:t>来决定，为</a:t>
            </a:r>
            <a:r>
              <a:rPr lang="en-US" altLang="zh-CN" dirty="0"/>
              <a:t>0</a:t>
            </a:r>
            <a:r>
              <a:rPr lang="zh-CN" altLang="en-US" dirty="0"/>
              <a:t>就是偶数，为</a:t>
            </a:r>
            <a:r>
              <a:rPr lang="en-US" altLang="zh-CN" dirty="0"/>
              <a:t>1</a:t>
            </a:r>
            <a:r>
              <a:rPr lang="zh-CN" altLang="en-US" dirty="0"/>
              <a:t>就是奇数。因此可以用</a:t>
            </a:r>
            <a:r>
              <a:rPr lang="en-US" altLang="zh-CN" dirty="0"/>
              <a:t>if (a &amp; 1 == 0)</a:t>
            </a:r>
            <a:r>
              <a:rPr lang="zh-CN" altLang="en-US" dirty="0"/>
              <a:t>代替</a:t>
            </a:r>
            <a:r>
              <a:rPr lang="en-US" altLang="zh-CN" dirty="0"/>
              <a:t>if (a % 2 == 0)</a:t>
            </a:r>
            <a:r>
              <a:rPr lang="zh-CN" altLang="en-US" dirty="0"/>
              <a:t>来判断</a:t>
            </a:r>
            <a:r>
              <a:rPr lang="en-US" altLang="zh-CN" dirty="0"/>
              <a:t>a</a:t>
            </a:r>
            <a:r>
              <a:rPr lang="zh-CN" altLang="en-US" dirty="0"/>
              <a:t>是不是偶数。</a:t>
            </a:r>
            <a:endParaRPr lang="en-US" altLang="zh-CN" dirty="0"/>
          </a:p>
          <a:p>
            <a:pPr marL="0" indent="0">
              <a:buNone/>
            </a:pPr>
            <a:r>
              <a:rPr lang="nn-NO" altLang="zh-CN" dirty="0"/>
              <a:t>for (int i = 0; i &lt; 10; ++i)  </a:t>
            </a:r>
          </a:p>
          <a:p>
            <a:pPr marL="0" indent="0">
              <a:buNone/>
            </a:pPr>
            <a:r>
              <a:rPr lang="nn-NO" altLang="zh-CN" dirty="0"/>
              <a:t>    if (i &amp; 1)  </a:t>
            </a:r>
          </a:p>
          <a:p>
            <a:pPr marL="0" indent="0">
              <a:buNone/>
            </a:pPr>
            <a:r>
              <a:rPr lang="nn-NO" altLang="zh-CN" dirty="0"/>
              <a:t>        cout&lt;&lt; i&lt;&lt;endl;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41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交换两数</a:t>
            </a:r>
            <a:endParaRPr lang="en-US" altLang="zh-CN" b="1" dirty="0"/>
          </a:p>
          <a:p>
            <a:r>
              <a:rPr lang="zh-CN" altLang="en-US" dirty="0"/>
              <a:t>一般的写法是：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 Swap(</a:t>
            </a:r>
            <a:r>
              <a:rPr lang="en-US" altLang="zh-CN" dirty="0" err="1"/>
              <a:t>int</a:t>
            </a:r>
            <a:r>
              <a:rPr lang="en-US" altLang="zh-CN" dirty="0"/>
              <a:t> &amp;a, </a:t>
            </a:r>
            <a:r>
              <a:rPr lang="en-US" altLang="zh-CN" dirty="0" err="1"/>
              <a:t>int</a:t>
            </a:r>
            <a:r>
              <a:rPr lang="en-US" altLang="zh-CN" dirty="0"/>
              <a:t> &amp;b)  </a:t>
            </a:r>
          </a:p>
          <a:p>
            <a:pPr marL="0" indent="0">
              <a:buNone/>
            </a:pPr>
            <a:r>
              <a:rPr lang="en-US" altLang="zh-CN" dirty="0"/>
              <a:t>{  </a:t>
            </a:r>
          </a:p>
          <a:p>
            <a:pPr marL="0" indent="0">
              <a:buNone/>
            </a:pPr>
            <a:r>
              <a:rPr lang="en-US" altLang="zh-CN" dirty="0"/>
              <a:t>   	 if (a != b)  </a:t>
            </a:r>
          </a:p>
          <a:p>
            <a:pPr marL="0" indent="0">
              <a:buNone/>
            </a:pPr>
            <a:r>
              <a:rPr lang="en-US" altLang="zh-CN" dirty="0"/>
              <a:t>    	{  </a:t>
            </a:r>
          </a:p>
          <a:p>
            <a:pPr marL="0" indent="0">
              <a:buNone/>
            </a:pPr>
            <a:r>
              <a:rPr lang="en-US" altLang="zh-CN" dirty="0"/>
              <a:t>       		 </a:t>
            </a:r>
            <a:r>
              <a:rPr lang="en-US" altLang="zh-CN" dirty="0" err="1"/>
              <a:t>int</a:t>
            </a:r>
            <a:r>
              <a:rPr lang="en-US" altLang="zh-CN" dirty="0"/>
              <a:t> c = a;  </a:t>
            </a:r>
          </a:p>
          <a:p>
            <a:pPr marL="0" indent="0">
              <a:buNone/>
            </a:pPr>
            <a:r>
              <a:rPr lang="en-US" altLang="zh-CN" dirty="0"/>
              <a:t>     	 	  a = b;  </a:t>
            </a:r>
          </a:p>
          <a:p>
            <a:pPr marL="0" indent="0">
              <a:buNone/>
            </a:pPr>
            <a:r>
              <a:rPr lang="en-US" altLang="zh-CN" dirty="0"/>
              <a:t>     		   b = c;  </a:t>
            </a:r>
          </a:p>
          <a:p>
            <a:pPr marL="0" indent="0">
              <a:buNone/>
            </a:pPr>
            <a:r>
              <a:rPr lang="en-US" altLang="zh-CN" dirty="0"/>
              <a:t>   	 }  </a:t>
            </a:r>
          </a:p>
          <a:p>
            <a:pPr marL="0" indent="0">
              <a:buNone/>
            </a:pPr>
            <a:r>
              <a:rPr lang="en-US" altLang="zh-CN" dirty="0"/>
              <a:t>}  </a:t>
            </a:r>
          </a:p>
          <a:p>
            <a:pPr marL="0" indent="0">
              <a:buNone/>
            </a:pPr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21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649</Words>
  <Application>Microsoft Office PowerPoint</Application>
  <PresentationFormat>全屏显示(4:3)</PresentationFormat>
  <Paragraphs>118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Verdana</vt:lpstr>
      <vt:lpstr>Wingdings</vt:lpstr>
      <vt:lpstr>Office 主题</vt:lpstr>
      <vt:lpstr>位操作基础</vt:lpstr>
      <vt:lpstr>PowerPoint 演示文稿</vt:lpstr>
      <vt:lpstr>十进制 二进制</vt:lpstr>
      <vt:lpstr>PowerPoint 演示文稿</vt:lpstr>
      <vt:lpstr>PowerPoint 演示文稿</vt:lpstr>
      <vt:lpstr>PowerPoint 演示文稿</vt:lpstr>
      <vt:lpstr>PowerPoint 演示文稿</vt:lpstr>
      <vt:lpstr>常用位操作小技巧</vt:lpstr>
      <vt:lpstr>PowerPoint 演示文稿</vt:lpstr>
      <vt:lpstr>PowerPoint 演示文稿</vt:lpstr>
      <vt:lpstr>PowerPoint 演示文稿</vt:lpstr>
      <vt:lpstr>PowerPoint 演示文稿</vt:lpstr>
      <vt:lpstr>求绝对值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位操作</dc:title>
  <dc:creator>Administrator</dc:creator>
  <cp:lastModifiedBy>1254300985@qq.com</cp:lastModifiedBy>
  <cp:revision>17</cp:revision>
  <dcterms:created xsi:type="dcterms:W3CDTF">2016-12-27T05:50:01Z</dcterms:created>
  <dcterms:modified xsi:type="dcterms:W3CDTF">2018-01-05T16:09:14Z</dcterms:modified>
</cp:coreProperties>
</file>