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8ECD-AD13-4A9B-AA0B-2AACEA7977DC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4E2A-5297-4D15-BAC0-9B0BCEEF1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27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8ECD-AD13-4A9B-AA0B-2AACEA7977DC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4E2A-5297-4D15-BAC0-9B0BCEEF1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09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8ECD-AD13-4A9B-AA0B-2AACEA7977DC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4E2A-5297-4D15-BAC0-9B0BCEEF1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88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8ECD-AD13-4A9B-AA0B-2AACEA7977DC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4E2A-5297-4D15-BAC0-9B0BCEEF1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79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8ECD-AD13-4A9B-AA0B-2AACEA7977DC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4E2A-5297-4D15-BAC0-9B0BCEEF1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28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8ECD-AD13-4A9B-AA0B-2AACEA7977DC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4E2A-5297-4D15-BAC0-9B0BCEEF1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98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8ECD-AD13-4A9B-AA0B-2AACEA7977DC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4E2A-5297-4D15-BAC0-9B0BCEEF1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68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8ECD-AD13-4A9B-AA0B-2AACEA7977DC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4E2A-5297-4D15-BAC0-9B0BCEEF1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36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8ECD-AD13-4A9B-AA0B-2AACEA7977DC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4E2A-5297-4D15-BAC0-9B0BCEEF1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65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8ECD-AD13-4A9B-AA0B-2AACEA7977DC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4E2A-5297-4D15-BAC0-9B0BCEEF1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87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8ECD-AD13-4A9B-AA0B-2AACEA7977DC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4E2A-5297-4D15-BAC0-9B0BCEEF1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93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18ECD-AD13-4A9B-AA0B-2AACEA7977DC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94E2A-5297-4D15-BAC0-9B0BCEEF1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89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5841" y="2589808"/>
            <a:ext cx="1983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习题课</a:t>
            </a:r>
            <a:r>
              <a:rPr lang="en-US" altLang="zh-CN" sz="4000" dirty="0"/>
              <a:t>4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74513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00" y="23566"/>
            <a:ext cx="8964488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3</a:t>
            </a:r>
            <a:r>
              <a:rPr lang="zh-CN" altLang="zh-CN" sz="2400" b="1" dirty="0"/>
              <a:t>．</a:t>
            </a:r>
            <a:r>
              <a:rPr lang="en-US" altLang="zh-CN" sz="2400" b="1" dirty="0"/>
              <a:t>What does the following program print?  ( 4 scores)</a:t>
            </a:r>
            <a:endParaRPr lang="zh-CN" altLang="zh-CN" sz="2400" dirty="0"/>
          </a:p>
          <a:p>
            <a:r>
              <a:rPr lang="en-US" altLang="zh-CN" sz="2400" dirty="0"/>
              <a:t>#include 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  <a:endParaRPr lang="zh-CN" altLang="zh-CN" sz="2400" dirty="0"/>
          </a:p>
          <a:p>
            <a:r>
              <a:rPr lang="en-US" altLang="zh-CN" sz="2400" dirty="0"/>
              <a:t>using namespace </a:t>
            </a:r>
            <a:r>
              <a:rPr lang="en-US" altLang="zh-CN" sz="2400" dirty="0" err="1"/>
              <a:t>std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f(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a,int</a:t>
            </a:r>
            <a:r>
              <a:rPr lang="en-US" altLang="zh-CN" sz="2400" dirty="0"/>
              <a:t> &amp;r)</a:t>
            </a:r>
            <a:endParaRPr lang="zh-CN" altLang="zh-CN" sz="2400" dirty="0"/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b=0;</a:t>
            </a:r>
            <a:endParaRPr lang="zh-CN" altLang="zh-CN" sz="2400" dirty="0"/>
          </a:p>
          <a:p>
            <a:r>
              <a:rPr lang="en-US" altLang="zh-CN" sz="2400" dirty="0"/>
              <a:t>	static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c=5;</a:t>
            </a:r>
            <a:endParaRPr lang="zh-CN" altLang="zh-CN" sz="2400" dirty="0"/>
          </a:p>
          <a:p>
            <a:r>
              <a:rPr lang="en-US" altLang="zh-CN" sz="2400" dirty="0"/>
              <a:t>	b=b+1;</a:t>
            </a:r>
            <a:endParaRPr lang="zh-CN" altLang="zh-CN" sz="2400" dirty="0"/>
          </a:p>
          <a:p>
            <a:r>
              <a:rPr lang="en-US" altLang="zh-CN" sz="2400" dirty="0"/>
              <a:t>	c+=1;</a:t>
            </a:r>
            <a:endParaRPr lang="zh-CN" altLang="zh-CN" sz="2400" dirty="0"/>
          </a:p>
          <a:p>
            <a:r>
              <a:rPr lang="en-US" altLang="zh-CN" sz="2400" dirty="0"/>
              <a:t>	return r+=</a:t>
            </a:r>
            <a:r>
              <a:rPr lang="en-US" altLang="zh-CN" sz="2400" dirty="0" err="1"/>
              <a:t>a+b+c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r>
              <a:rPr lang="en-US" altLang="zh-CN" sz="2400" dirty="0"/>
              <a:t>}</a:t>
            </a:r>
            <a:endParaRPr lang="zh-CN" altLang="zh-CN" sz="2400" dirty="0"/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  <a:endParaRPr lang="zh-CN" altLang="zh-CN" sz="2400" dirty="0"/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a=2, y=0;</a:t>
            </a:r>
            <a:endParaRPr lang="zh-CN" altLang="zh-CN" sz="2400" dirty="0"/>
          </a:p>
          <a:p>
            <a:r>
              <a:rPr lang="en-US" altLang="zh-CN" sz="2400" dirty="0"/>
              <a:t>	for(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i=0;i&lt;4;i++)</a:t>
            </a:r>
            <a:endParaRPr lang="zh-CN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&lt;&lt;f(a, y)&lt;&lt;" ";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&lt;&lt;y&lt;&lt;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r>
              <a:rPr lang="en-US" altLang="zh-CN" sz="2400" dirty="0"/>
              <a:t>	return 0;</a:t>
            </a:r>
            <a:endParaRPr lang="zh-CN" altLang="zh-CN" sz="2400" dirty="0"/>
          </a:p>
          <a:p>
            <a:r>
              <a:rPr lang="en-US" altLang="zh-CN" sz="2400" dirty="0"/>
              <a:t>}</a:t>
            </a:r>
            <a:endParaRPr lang="zh-CN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5663952" y="206084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/>
              <a:t>9 19 30 42</a:t>
            </a:r>
            <a:endParaRPr lang="zh-CN" altLang="zh-CN" sz="2400" dirty="0"/>
          </a:p>
          <a:p>
            <a:r>
              <a:rPr lang="en-US" altLang="zh-CN" sz="2400" dirty="0"/>
              <a:t>42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596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38392" y="1"/>
            <a:ext cx="896448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4</a:t>
            </a:r>
            <a:r>
              <a:rPr lang="zh-CN" altLang="zh-CN" sz="2400" b="1" dirty="0"/>
              <a:t>．</a:t>
            </a:r>
            <a:r>
              <a:rPr lang="en-US" altLang="zh-CN" sz="2400" b="1" dirty="0"/>
              <a:t>What does the following program print?  ( 4 scores)</a:t>
            </a:r>
            <a:endParaRPr lang="zh-CN" altLang="zh-CN" sz="2400" dirty="0"/>
          </a:p>
          <a:p>
            <a:r>
              <a:rPr lang="en-US" altLang="zh-CN" sz="2400" dirty="0"/>
              <a:t>#include 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  <a:endParaRPr lang="zh-CN" altLang="zh-CN" sz="2400" dirty="0"/>
          </a:p>
          <a:p>
            <a:r>
              <a:rPr lang="en-US" altLang="zh-CN" sz="2400" dirty="0"/>
              <a:t>using namespace </a:t>
            </a:r>
            <a:r>
              <a:rPr lang="en-US" altLang="zh-CN" sz="2400" dirty="0" err="1"/>
              <a:t>std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r>
              <a:rPr lang="en-US" altLang="zh-CN" sz="2400" dirty="0"/>
              <a:t> </a:t>
            </a:r>
            <a:endParaRPr lang="zh-CN" altLang="zh-CN" sz="2400" dirty="0"/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  <a:endParaRPr lang="zh-CN" altLang="zh-CN" sz="2400" dirty="0"/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/>
              <a:t>    char  s1[]="1234567890";</a:t>
            </a:r>
            <a:endParaRPr lang="zh-CN" altLang="zh-CN" sz="2400" dirty="0"/>
          </a:p>
          <a:p>
            <a:r>
              <a:rPr lang="en-US" altLang="zh-CN" sz="2400" dirty="0"/>
              <a:t>	char  s2[]="hello ";</a:t>
            </a:r>
            <a:endParaRPr lang="zh-CN" altLang="zh-CN" sz="2400" dirty="0"/>
          </a:p>
          <a:p>
            <a:r>
              <a:rPr lang="en-US" altLang="zh-CN" sz="2400" dirty="0"/>
              <a:t>    char  s3[]="C++ world";</a:t>
            </a:r>
            <a:endParaRPr lang="zh-CN" altLang="zh-CN" sz="2400" dirty="0"/>
          </a:p>
          <a:p>
            <a:r>
              <a:rPr lang="en-US" altLang="zh-CN" sz="2400" dirty="0"/>
              <a:t>	for(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i=0;(s1[i]=s2[i])!='\0';i++) 	;</a:t>
            </a:r>
            <a:endParaRPr lang="zh-CN" altLang="zh-CN" sz="2400" dirty="0"/>
          </a:p>
          <a:p>
            <a:r>
              <a:rPr lang="en-US" altLang="zh-CN" sz="2400" dirty="0"/>
              <a:t>    for(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i=0;s2[i]!='\0';i++) </a:t>
            </a:r>
            <a:endParaRPr lang="zh-CN" altLang="zh-CN" sz="2400" dirty="0"/>
          </a:p>
          <a:p>
            <a:r>
              <a:rPr lang="en-US" altLang="zh-CN" sz="2400" dirty="0"/>
              <a:t>		s3[i]=s2[i];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&lt;&lt;s1&lt;&lt;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&lt;&lt;s2&lt;&lt;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&lt;&lt;s3&lt;&lt;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r>
              <a:rPr lang="en-US" altLang="zh-CN" sz="2400" dirty="0"/>
              <a:t>    return 0;</a:t>
            </a:r>
            <a:endParaRPr lang="zh-CN" altLang="zh-CN" sz="2400" dirty="0"/>
          </a:p>
          <a:p>
            <a:r>
              <a:rPr lang="en-US" altLang="zh-CN" sz="2400" dirty="0"/>
              <a:t>}</a:t>
            </a:r>
            <a:endParaRPr lang="zh-CN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7608168" y="2018458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hello </a:t>
            </a:r>
            <a:endParaRPr lang="zh-CN" altLang="zh-CN" sz="2400" dirty="0"/>
          </a:p>
          <a:p>
            <a:r>
              <a:rPr lang="en-US" altLang="zh-CN" sz="2400" dirty="0"/>
              <a:t>hello </a:t>
            </a:r>
            <a:endParaRPr lang="zh-CN" altLang="zh-CN" sz="2400" dirty="0"/>
          </a:p>
          <a:p>
            <a:r>
              <a:rPr lang="en-US" altLang="zh-CN" sz="2400" dirty="0"/>
              <a:t>hello </a:t>
            </a:r>
            <a:r>
              <a:rPr lang="en-US" altLang="zh-CN" sz="2400" dirty="0" err="1"/>
              <a:t>rld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3816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31888" y="12343"/>
            <a:ext cx="9144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5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What does the following program print?  ( 4 scores)</a:t>
            </a:r>
            <a:endParaRPr lang="zh-CN" altLang="zh-CN" sz="2800" dirty="0"/>
          </a:p>
          <a:p>
            <a:r>
              <a:rPr lang="en-US" altLang="zh-CN" sz="2800" dirty="0"/>
              <a:t>#include &lt;</a:t>
            </a:r>
            <a:r>
              <a:rPr lang="en-US" altLang="zh-CN" sz="2800" dirty="0" err="1"/>
              <a:t>iostream</a:t>
            </a:r>
            <a:r>
              <a:rPr lang="en-US" altLang="zh-CN" sz="2800" dirty="0"/>
              <a:t>&gt;</a:t>
            </a:r>
            <a:endParaRPr lang="zh-CN" altLang="zh-CN" sz="2800" dirty="0"/>
          </a:p>
          <a:p>
            <a:r>
              <a:rPr lang="en-US" altLang="zh-CN" sz="2800" dirty="0"/>
              <a:t>using namespace </a:t>
            </a:r>
            <a:r>
              <a:rPr lang="en-US" altLang="zh-CN" sz="2800" dirty="0" err="1"/>
              <a:t>std</a:t>
            </a:r>
            <a:r>
              <a:rPr lang="en-US" altLang="zh-CN" sz="2800" dirty="0"/>
              <a:t>;</a:t>
            </a:r>
            <a:endParaRPr lang="zh-CN" altLang="zh-CN" sz="2800" dirty="0"/>
          </a:p>
          <a:p>
            <a:r>
              <a:rPr lang="en-US" altLang="zh-CN" sz="2800" dirty="0"/>
              <a:t> </a:t>
            </a:r>
            <a:endParaRPr lang="zh-CN" altLang="zh-CN" sz="2800" dirty="0"/>
          </a:p>
          <a:p>
            <a:r>
              <a:rPr lang="en-US" altLang="zh-CN" sz="2800" dirty="0" err="1"/>
              <a:t>int</a:t>
            </a:r>
            <a:r>
              <a:rPr lang="en-US" altLang="zh-CN" sz="2800" dirty="0"/>
              <a:t> main()</a:t>
            </a:r>
            <a:endParaRPr lang="zh-CN" altLang="zh-CN" sz="2800" dirty="0"/>
          </a:p>
          <a:p>
            <a:r>
              <a:rPr lang="en-US" altLang="zh-CN" sz="2800" dirty="0"/>
              <a:t>{   </a:t>
            </a:r>
            <a:endParaRPr lang="zh-CN" altLang="zh-CN" sz="2800" dirty="0"/>
          </a:p>
          <a:p>
            <a:r>
              <a:rPr lang="en-US" altLang="zh-CN" sz="2800" dirty="0"/>
              <a:t>	char  s[]="1234567890", *p;</a:t>
            </a:r>
            <a:endParaRPr lang="zh-CN" altLang="zh-CN" sz="2800" dirty="0"/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 i;</a:t>
            </a:r>
            <a:endParaRPr lang="zh-CN" altLang="zh-CN" sz="2800" dirty="0"/>
          </a:p>
          <a:p>
            <a:r>
              <a:rPr lang="en-US" altLang="zh-CN" sz="2800" dirty="0"/>
              <a:t>	for(p=s+5; *p!='\0';p++)</a:t>
            </a:r>
            <a:endParaRPr lang="zh-CN" altLang="zh-CN" sz="2800" dirty="0"/>
          </a:p>
          <a:p>
            <a:r>
              <a:rPr lang="en-US" altLang="zh-CN" sz="2800" dirty="0"/>
              <a:t>		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&lt;&lt;*p;</a:t>
            </a:r>
            <a:endParaRPr lang="zh-CN" altLang="zh-CN" sz="2800" dirty="0"/>
          </a:p>
          <a:p>
            <a:r>
              <a:rPr lang="en-US" altLang="zh-CN" sz="2800" dirty="0"/>
              <a:t>	p=s+4;</a:t>
            </a:r>
            <a:endParaRPr lang="zh-CN" altLang="zh-CN" sz="2800" dirty="0"/>
          </a:p>
          <a:p>
            <a:r>
              <a:rPr lang="en-US" altLang="zh-CN" sz="2800" dirty="0"/>
              <a:t>	i=0;</a:t>
            </a:r>
            <a:endParaRPr lang="zh-CN" altLang="zh-CN" sz="2800" dirty="0"/>
          </a:p>
          <a:p>
            <a:r>
              <a:rPr lang="en-US" altLang="zh-CN" sz="2800" dirty="0"/>
              <a:t>	while(i++&lt;4)</a:t>
            </a:r>
            <a:endParaRPr lang="zh-CN" altLang="zh-CN" sz="2800" dirty="0"/>
          </a:p>
          <a:p>
            <a:r>
              <a:rPr lang="en-US" altLang="zh-CN" sz="2800" dirty="0"/>
              <a:t>		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&lt;&lt;p[-i];</a:t>
            </a:r>
            <a:endParaRPr lang="zh-CN" altLang="zh-CN" sz="2800" dirty="0"/>
          </a:p>
          <a:p>
            <a:r>
              <a:rPr lang="en-US" altLang="zh-CN" sz="2800" dirty="0"/>
              <a:t>    return 0;</a:t>
            </a:r>
            <a:endParaRPr lang="zh-CN" altLang="zh-CN" sz="2800" dirty="0"/>
          </a:p>
          <a:p>
            <a:r>
              <a:rPr lang="en-US" altLang="zh-CN" sz="2800" dirty="0"/>
              <a:t>}</a:t>
            </a:r>
            <a:endParaRPr lang="zh-CN" altLang="zh-CN" sz="2800" dirty="0"/>
          </a:p>
        </p:txBody>
      </p:sp>
      <p:sp>
        <p:nvSpPr>
          <p:cNvPr id="3" name="矩形 2"/>
          <p:cNvSpPr/>
          <p:nvPr/>
        </p:nvSpPr>
        <p:spPr>
          <a:xfrm>
            <a:off x="8472265" y="1772816"/>
            <a:ext cx="18870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678904321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47728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59496" y="62767"/>
            <a:ext cx="91085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zh-CN" sz="2400" b="1" dirty="0"/>
              <a:t>．</a:t>
            </a:r>
            <a:r>
              <a:rPr lang="en-US" altLang="zh-CN" sz="2400" b="1" dirty="0"/>
              <a:t>Randomly generate scores (1~100) of 3 students, store in the array a, and display the score by ‘*’ (every 10 points to a '*').</a:t>
            </a:r>
            <a:endParaRPr lang="zh-CN" altLang="zh-CN" sz="2400" dirty="0"/>
          </a:p>
          <a:p>
            <a:r>
              <a:rPr lang="en-US" altLang="zh-CN" sz="2400" dirty="0"/>
              <a:t>For example: </a:t>
            </a:r>
            <a:endParaRPr lang="zh-CN" altLang="zh-CN" sz="2400" dirty="0"/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2063552" y="1177033"/>
            <a:ext cx="3690156" cy="9751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******a(0)=67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********a(1)=82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*******a(2)=79</a:t>
            </a:r>
            <a:endParaRPr lang="zh-CN" altLang="zh-CN" sz="440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75520" y="2152145"/>
            <a:ext cx="795637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int</a:t>
            </a:r>
            <a:r>
              <a:rPr lang="en-US" altLang="zh-CN" sz="2800" dirty="0"/>
              <a:t> main() { </a:t>
            </a:r>
            <a:endParaRPr lang="zh-CN" altLang="zh-CN" sz="2800" dirty="0"/>
          </a:p>
          <a:p>
            <a:r>
              <a:rPr lang="en-US" altLang="zh-CN" sz="2800" dirty="0"/>
              <a:t>   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a[3],</a:t>
            </a:r>
            <a:r>
              <a:rPr lang="en-US" altLang="zh-CN" sz="2800" dirty="0" err="1"/>
              <a:t>i,j</a:t>
            </a:r>
            <a:r>
              <a:rPr lang="en-US" altLang="zh-CN" sz="2800" dirty="0"/>
              <a:t>;</a:t>
            </a:r>
            <a:endParaRPr lang="zh-CN" altLang="zh-CN" sz="2800" dirty="0"/>
          </a:p>
          <a:p>
            <a:r>
              <a:rPr lang="en-US" altLang="zh-CN" sz="2800" dirty="0"/>
              <a:t>     </a:t>
            </a:r>
            <a:r>
              <a:rPr lang="da-DK" altLang="zh-CN" sz="2800" dirty="0"/>
              <a:t>__(1)___</a:t>
            </a:r>
            <a:endParaRPr lang="zh-CN" altLang="zh-CN" sz="2800" dirty="0"/>
          </a:p>
          <a:p>
            <a:r>
              <a:rPr lang="da-DK" altLang="zh-CN" sz="2800" dirty="0"/>
              <a:t>        for(i=0;i&lt;3;i++) { </a:t>
            </a:r>
            <a:endParaRPr lang="zh-CN" altLang="zh-CN" sz="2800" dirty="0"/>
          </a:p>
          <a:p>
            <a:r>
              <a:rPr lang="da-DK" altLang="zh-CN" sz="2800" dirty="0"/>
              <a:t>	 ____(2)__________</a:t>
            </a:r>
            <a:endParaRPr lang="zh-CN" altLang="zh-CN" sz="2800" dirty="0"/>
          </a:p>
          <a:p>
            <a:r>
              <a:rPr lang="da-DK" altLang="zh-CN" sz="2800" dirty="0"/>
              <a:t>	 for (j=0;j&lt;__(3)____;j++)</a:t>
            </a:r>
            <a:endParaRPr lang="zh-CN" altLang="zh-CN" sz="2800" dirty="0"/>
          </a:p>
          <a:p>
            <a:r>
              <a:rPr lang="da-DK" altLang="zh-CN" sz="2800" dirty="0"/>
              <a:t>                      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&lt;&lt;"*";</a:t>
            </a:r>
            <a:endParaRPr lang="zh-CN" altLang="zh-CN" sz="2800" dirty="0"/>
          </a:p>
          <a:p>
            <a:r>
              <a:rPr lang="en-US" altLang="zh-CN" sz="2800" dirty="0"/>
              <a:t>	 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&lt;&lt;"a("&lt;&lt;i&lt;&lt;")"&lt;&lt;a[i]&lt;&lt;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</a:t>
            </a:r>
            <a:endParaRPr lang="zh-CN" altLang="zh-CN" sz="2800" dirty="0"/>
          </a:p>
          <a:p>
            <a:r>
              <a:rPr lang="en-US" altLang="zh-CN" sz="2800" dirty="0"/>
              <a:t>      }</a:t>
            </a:r>
            <a:endParaRPr lang="zh-CN" altLang="zh-CN" sz="2800" dirty="0"/>
          </a:p>
          <a:p>
            <a:r>
              <a:rPr lang="en-US" altLang="zh-CN" sz="2800" dirty="0"/>
              <a:t>return 0; </a:t>
            </a:r>
            <a:endParaRPr lang="zh-CN" altLang="zh-CN" sz="2800" dirty="0"/>
          </a:p>
          <a:p>
            <a:r>
              <a:rPr lang="en-US" altLang="zh-CN" sz="2800" dirty="0"/>
              <a:t> }</a:t>
            </a:r>
            <a:endParaRPr lang="zh-CN" altLang="zh-CN" sz="2800" dirty="0"/>
          </a:p>
        </p:txBody>
      </p:sp>
      <p:sp>
        <p:nvSpPr>
          <p:cNvPr id="8" name="矩形 7"/>
          <p:cNvSpPr/>
          <p:nvPr/>
        </p:nvSpPr>
        <p:spPr>
          <a:xfrm>
            <a:off x="6456040" y="1772817"/>
            <a:ext cx="36181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srand</a:t>
            </a:r>
            <a:r>
              <a:rPr lang="en-US" altLang="zh-CN" sz="2800" dirty="0"/>
              <a:t>(time(0));</a:t>
            </a:r>
            <a:endParaRPr lang="zh-CN" altLang="zh-CN" sz="2800" dirty="0"/>
          </a:p>
          <a:p>
            <a:r>
              <a:rPr lang="en-US" altLang="zh-CN" sz="2800" dirty="0"/>
              <a:t>a[i]=random()%100+1;</a:t>
            </a:r>
            <a:endParaRPr lang="zh-CN" altLang="zh-CN" sz="2800" dirty="0"/>
          </a:p>
          <a:p>
            <a:r>
              <a:rPr lang="en-US" altLang="zh-CN" sz="2800" dirty="0"/>
              <a:t>a[i]/10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5222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6947" y="260261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mys</a:t>
            </a:r>
            <a:r>
              <a:rPr lang="en-US" altLang="zh-CN" dirty="0"/>
              <a:t>(char* &amp;s1, char* &amp;s2)</a:t>
            </a:r>
            <a:endParaRPr lang="zh-CN" altLang="zh-CN" dirty="0"/>
          </a:p>
          <a:p>
            <a:r>
              <a:rPr lang="pt-BR" altLang="zh-CN" dirty="0"/>
              <a:t>{</a:t>
            </a:r>
            <a:endParaRPr lang="zh-CN" altLang="zh-CN" dirty="0"/>
          </a:p>
          <a:p>
            <a:r>
              <a:rPr lang="pt-BR" altLang="zh-CN" dirty="0"/>
              <a:t>	int n = 0, m = 0;</a:t>
            </a:r>
            <a:endParaRPr lang="zh-CN" altLang="zh-CN" dirty="0"/>
          </a:p>
          <a:p>
            <a:r>
              <a:rPr lang="pt-BR" altLang="zh-CN" dirty="0"/>
              <a:t>	for (;*s1 &amp;&amp; *s2; s1++, s2++, n++)</a:t>
            </a:r>
            <a:endParaRPr lang="zh-CN" altLang="zh-CN" dirty="0"/>
          </a:p>
          <a:p>
            <a:r>
              <a:rPr lang="pt-BR" altLang="zh-CN" dirty="0"/>
              <a:t>	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	if(*s1 == *s2)</a:t>
            </a:r>
            <a:endParaRPr lang="zh-CN" altLang="zh-CN" dirty="0"/>
          </a:p>
          <a:p>
            <a:r>
              <a:rPr lang="en-US" altLang="zh-CN" dirty="0"/>
              <a:t>			++m;</a:t>
            </a:r>
            <a:endParaRPr lang="zh-CN" altLang="zh-CN" dirty="0"/>
          </a:p>
          <a:p>
            <a:r>
              <a:rPr lang="en-US" altLang="zh-CN" dirty="0"/>
              <a:t>		else{</a:t>
            </a:r>
            <a:endParaRPr lang="zh-CN" altLang="zh-CN" dirty="0"/>
          </a:p>
          <a:p>
            <a:r>
              <a:rPr lang="en-US" altLang="zh-CN" dirty="0"/>
              <a:t>			char t;</a:t>
            </a:r>
            <a:endParaRPr lang="zh-CN" altLang="zh-CN" dirty="0"/>
          </a:p>
          <a:p>
            <a:r>
              <a:rPr lang="en-US" altLang="zh-CN" dirty="0"/>
              <a:t>			t = *s1;</a:t>
            </a:r>
            <a:endParaRPr lang="zh-CN" altLang="zh-CN" dirty="0"/>
          </a:p>
          <a:p>
            <a:r>
              <a:rPr lang="en-US" altLang="zh-CN" dirty="0"/>
              <a:t>			*s1 = *s2;</a:t>
            </a:r>
            <a:endParaRPr lang="zh-CN" altLang="zh-CN" dirty="0"/>
          </a:p>
          <a:p>
            <a:r>
              <a:rPr lang="en-US" altLang="zh-CN" dirty="0"/>
              <a:t>			*s2 = t;</a:t>
            </a:r>
            <a:endParaRPr lang="zh-CN" altLang="zh-CN" dirty="0"/>
          </a:p>
          <a:p>
            <a:r>
              <a:rPr lang="en-US" altLang="zh-CN" dirty="0"/>
              <a:t>		}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&lt;&lt;n&lt;&lt;" "&lt;&lt;m&lt;&lt;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*s1? s2 = s1:s1 = s2;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40016" y="260649"/>
            <a:ext cx="363589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main()</a:t>
            </a:r>
            <a:endParaRPr lang="en-US" altLang="zh-CN" sz="105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  <a:endParaRPr lang="en-US" altLang="zh-CN" sz="105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string1[]=</a:t>
            </a:r>
            <a:r>
              <a:rPr lang="en-US" altLang="zh-CN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"I like cake"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105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string2[]=</a:t>
            </a:r>
            <a:r>
              <a:rPr lang="en-US" altLang="zh-CN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"I love </a:t>
            </a:r>
            <a:r>
              <a:rPr lang="en-US" altLang="zh-CN" dirty="0" err="1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choclate</a:t>
            </a:r>
            <a:r>
              <a:rPr lang="en-US" altLang="zh-CN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105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*p1 = string1, *p2 = string2;</a:t>
            </a:r>
            <a:endParaRPr lang="en-US" altLang="zh-CN" sz="105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mys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(p1,p2);</a:t>
            </a:r>
            <a:endParaRPr lang="en-US" altLang="zh-CN" sz="105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cout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&lt;&lt;string1&lt;&lt;</a:t>
            </a:r>
            <a:r>
              <a:rPr lang="en-US" altLang="zh-CN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endl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105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cout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&lt;&lt;string2&lt;&lt;</a:t>
            </a:r>
            <a:r>
              <a:rPr lang="en-US" altLang="zh-CN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endl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105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cout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&lt;&lt;p1&lt;&lt;</a:t>
            </a:r>
            <a:r>
              <a:rPr lang="en-US" altLang="zh-CN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endl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105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cout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&lt;&lt;p2&lt;&lt;</a:t>
            </a:r>
            <a:r>
              <a:rPr lang="en-US" altLang="zh-CN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endl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105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return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32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849114" y="5061576"/>
          <a:ext cx="3249916" cy="1647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MP 图像" r:id="rId3" imgW="2066925" imgH="1047750" progId="Paint.Picture">
                  <p:embed/>
                </p:oleObj>
              </mc:Choice>
              <mc:Fallback>
                <p:oleObj name="BMP 图像" r:id="rId3" imgW="2066925" imgH="1047750" progId="Paint.Picture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114" y="5061576"/>
                        <a:ext cx="3249916" cy="16474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91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5520" y="116633"/>
            <a:ext cx="4572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 </a:t>
            </a:r>
            <a:endParaRPr lang="zh-CN" altLang="zh-CN" dirty="0"/>
          </a:p>
          <a:p>
            <a:r>
              <a:rPr lang="en-US" altLang="zh-CN" dirty="0"/>
              <a:t>void function(</a:t>
            </a:r>
            <a:r>
              <a:rPr lang="en-US" altLang="zh-CN" dirty="0" err="1"/>
              <a:t>int</a:t>
            </a:r>
            <a:r>
              <a:rPr lang="en-US" altLang="zh-CN" dirty="0"/>
              <a:t> number, </a:t>
            </a:r>
            <a:r>
              <a:rPr lang="en-US" altLang="zh-CN" u="sng" dirty="0"/>
              <a:t>         (1)    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factor = </a:t>
            </a:r>
            <a:r>
              <a:rPr lang="en-US" altLang="zh-CN" u="sng" dirty="0"/>
              <a:t>          (2)          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if (</a:t>
            </a:r>
            <a:r>
              <a:rPr lang="en-US" altLang="zh-CN" u="sng" dirty="0"/>
              <a:t>          (3)         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		return;</a:t>
            </a:r>
            <a:endParaRPr lang="zh-CN" altLang="zh-CN" dirty="0"/>
          </a:p>
          <a:p>
            <a:r>
              <a:rPr lang="en-US" altLang="zh-CN" dirty="0"/>
              <a:t>	while (number % factor != 0)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u="sng" dirty="0"/>
              <a:t>          (4)        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if (</a:t>
            </a:r>
            <a:r>
              <a:rPr lang="en-US" altLang="zh-CN" dirty="0" err="1"/>
              <a:t>isFirst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	    </a:t>
            </a:r>
            <a:r>
              <a:rPr lang="en-US" altLang="zh-CN" dirty="0" err="1"/>
              <a:t>cout</a:t>
            </a:r>
            <a:r>
              <a:rPr lang="en-US" altLang="zh-CN" dirty="0"/>
              <a:t> &lt;&lt; number &lt;&lt; " = " &lt;&lt; factor;</a:t>
            </a:r>
            <a:endParaRPr lang="zh-CN" altLang="zh-CN" dirty="0"/>
          </a:p>
          <a:p>
            <a:r>
              <a:rPr lang="en-US" altLang="zh-CN" dirty="0"/>
              <a:t>	else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"*" &lt;&lt; factor;</a:t>
            </a:r>
            <a:endParaRPr lang="zh-CN" altLang="zh-CN" dirty="0"/>
          </a:p>
          <a:p>
            <a:r>
              <a:rPr lang="en-US" altLang="zh-CN" dirty="0"/>
              <a:t>	</a:t>
            </a:r>
            <a:endParaRPr lang="zh-CN" altLang="zh-CN" dirty="0"/>
          </a:p>
          <a:p>
            <a:r>
              <a:rPr lang="en-US" altLang="zh-CN" dirty="0"/>
              <a:t>	function(</a:t>
            </a:r>
            <a:r>
              <a:rPr lang="en-US" altLang="zh-CN" u="sng" dirty="0"/>
              <a:t>        (5)       </a:t>
            </a:r>
            <a:r>
              <a:rPr lang="en-US" altLang="zh-CN" dirty="0"/>
              <a:t>, false);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function(12);</a:t>
            </a:r>
            <a:endParaRPr lang="zh-CN" altLang="zh-CN" dirty="0"/>
          </a:p>
          <a:p>
            <a:r>
              <a:rPr lang="en-US" altLang="zh-CN" dirty="0"/>
              <a:t>	return 0;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Output: 12 = 2 * 2 * 3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7320136" y="1628800"/>
            <a:ext cx="28083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isFirst</a:t>
            </a:r>
            <a:r>
              <a:rPr lang="en-US" altLang="zh-CN" dirty="0"/>
              <a:t> = true </a:t>
            </a:r>
            <a:endParaRPr lang="zh-CN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   </a:t>
            </a:r>
            <a:endParaRPr lang="zh-CN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number == 1  </a:t>
            </a:r>
            <a:endParaRPr lang="zh-CN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factor = factor + 1</a:t>
            </a:r>
            <a:endParaRPr lang="zh-CN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number / factor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01139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95423" y="692696"/>
            <a:ext cx="711053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zh-CN" sz="2000" b="1" dirty="0"/>
              <a:t>．</a:t>
            </a:r>
            <a:r>
              <a:rPr lang="en-US" altLang="zh-CN" sz="2000" b="1" dirty="0"/>
              <a:t>(10 scores) When x &gt; 1, the definition of </a:t>
            </a:r>
            <a:r>
              <a:rPr lang="en-US" altLang="zh-CN" sz="2000" b="1" dirty="0" err="1"/>
              <a:t>Hermite</a:t>
            </a:r>
            <a:r>
              <a:rPr lang="en-US" altLang="zh-CN" sz="2000" b="1" dirty="0"/>
              <a:t> polynomials is </a:t>
            </a:r>
            <a:endParaRPr lang="zh-CN" altLang="zh-CN" sz="2000" dirty="0"/>
          </a:p>
          <a:p>
            <a:r>
              <a:rPr lang="pt-BR" altLang="zh-CN" sz="2000" dirty="0"/>
              <a:t>H</a:t>
            </a:r>
            <a:r>
              <a:rPr lang="pt-BR" altLang="zh-CN" sz="2000" baseline="-25000" dirty="0"/>
              <a:t>0</a:t>
            </a:r>
            <a:r>
              <a:rPr lang="pt-BR" altLang="zh-CN" sz="2000" dirty="0"/>
              <a:t>(x) = 1</a:t>
            </a:r>
            <a:endParaRPr lang="zh-CN" altLang="zh-CN" sz="2000" dirty="0"/>
          </a:p>
          <a:p>
            <a:r>
              <a:rPr lang="pt-BR" altLang="zh-CN" sz="2000" dirty="0"/>
              <a:t>H</a:t>
            </a:r>
            <a:r>
              <a:rPr lang="pt-BR" altLang="zh-CN" sz="2000" baseline="-25000" dirty="0"/>
              <a:t>1</a:t>
            </a:r>
            <a:r>
              <a:rPr lang="pt-BR" altLang="zh-CN" sz="2000" dirty="0"/>
              <a:t>(x) = 2x</a:t>
            </a:r>
            <a:endParaRPr lang="zh-CN" altLang="zh-CN" sz="2000" dirty="0"/>
          </a:p>
          <a:p>
            <a:r>
              <a:rPr lang="pt-BR" altLang="zh-CN" sz="2000" dirty="0"/>
              <a:t>H</a:t>
            </a:r>
            <a:r>
              <a:rPr lang="pt-BR" altLang="zh-CN" sz="2000" baseline="-25000" dirty="0"/>
              <a:t>n</a:t>
            </a:r>
            <a:r>
              <a:rPr lang="pt-BR" altLang="zh-CN" sz="2000" dirty="0"/>
              <a:t>(x) = 2x</a:t>
            </a:r>
            <a:r>
              <a:rPr lang="zh-CN" altLang="zh-CN" sz="2000" dirty="0"/>
              <a:t>·</a:t>
            </a:r>
            <a:r>
              <a:rPr lang="pt-BR" altLang="zh-CN" sz="2000" dirty="0"/>
              <a:t>H</a:t>
            </a:r>
            <a:r>
              <a:rPr lang="pt-BR" altLang="zh-CN" sz="2000" baseline="-25000" dirty="0"/>
              <a:t>n-1</a:t>
            </a:r>
            <a:r>
              <a:rPr lang="pt-BR" altLang="zh-CN" sz="2000" dirty="0"/>
              <a:t>(x)  - 2(n-1) </a:t>
            </a:r>
            <a:r>
              <a:rPr lang="zh-CN" altLang="zh-CN" sz="2000" dirty="0"/>
              <a:t>·</a:t>
            </a:r>
            <a:r>
              <a:rPr lang="pt-BR" altLang="zh-CN" sz="2000" dirty="0"/>
              <a:t>H</a:t>
            </a:r>
            <a:r>
              <a:rPr lang="pt-BR" altLang="zh-CN" sz="2000" baseline="-25000" dirty="0"/>
              <a:t>n-2</a:t>
            </a:r>
            <a:r>
              <a:rPr lang="pt-BR" altLang="zh-CN" sz="2000" dirty="0"/>
              <a:t>(x) .</a:t>
            </a:r>
            <a:endParaRPr lang="zh-CN" altLang="zh-CN" sz="2000" dirty="0"/>
          </a:p>
          <a:p>
            <a:r>
              <a:rPr lang="en-US" altLang="zh-CN" sz="2000" dirty="0"/>
              <a:t>Write</a:t>
            </a:r>
            <a:r>
              <a:rPr lang="en-US" altLang="zh-CN" sz="2000" b="1" dirty="0"/>
              <a:t> a non-recursive function and a recursive function respectively</a:t>
            </a:r>
            <a:r>
              <a:rPr lang="en-US" altLang="zh-CN" sz="2000" dirty="0"/>
              <a:t> that compute the value of the first </a:t>
            </a:r>
            <a:r>
              <a:rPr lang="en-US" altLang="zh-CN" sz="2000" b="1" dirty="0"/>
              <a:t>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Hermite</a:t>
            </a:r>
            <a:r>
              <a:rPr lang="en-US" altLang="zh-CN" sz="2000" dirty="0"/>
              <a:t> polynomials starting from H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(x). </a:t>
            </a:r>
            <a:r>
              <a:rPr lang="en-US" altLang="zh-CN" sz="2000" b="1" dirty="0"/>
              <a:t>n</a:t>
            </a:r>
            <a:r>
              <a:rPr lang="en-US" altLang="zh-CN" sz="2000" dirty="0"/>
              <a:t> and </a:t>
            </a:r>
            <a:r>
              <a:rPr lang="en-US" altLang="zh-CN" sz="2000" b="1" dirty="0"/>
              <a:t>x</a:t>
            </a:r>
            <a:r>
              <a:rPr lang="en-US" altLang="zh-CN" sz="2000" dirty="0"/>
              <a:t> will be given by user from keyboard. </a:t>
            </a:r>
            <a:endParaRPr lang="zh-CN" altLang="zh-CN" sz="2000" dirty="0"/>
          </a:p>
          <a:p>
            <a:r>
              <a:rPr lang="en-US" altLang="zh-CN" sz="2000" u="sng" dirty="0"/>
              <a:t>Note: The main function is not necessary! </a:t>
            </a:r>
          </a:p>
          <a:p>
            <a:endParaRPr lang="en-US" altLang="zh-CN" sz="2000" u="sng" dirty="0"/>
          </a:p>
          <a:p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1956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63552" y="1443842"/>
            <a:ext cx="748883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2</a:t>
            </a:r>
            <a:r>
              <a:rPr lang="zh-CN" altLang="zh-CN" sz="2000" b="1" dirty="0"/>
              <a:t>．</a:t>
            </a:r>
            <a:r>
              <a:rPr lang="en-US" altLang="zh-CN" sz="2000" b="1" dirty="0"/>
              <a:t>(10 scores) Write a function </a:t>
            </a:r>
            <a:r>
              <a:rPr lang="en-US" altLang="zh-CN" sz="2000" dirty="0"/>
              <a:t>to insert a string </a:t>
            </a:r>
            <a:r>
              <a:rPr lang="en-US" altLang="zh-CN" sz="2000" b="1" dirty="0"/>
              <a:t>str1</a:t>
            </a:r>
            <a:r>
              <a:rPr lang="en-US" altLang="zh-CN" sz="2000" dirty="0"/>
              <a:t> into another string </a:t>
            </a:r>
            <a:r>
              <a:rPr lang="en-US" altLang="zh-CN" sz="2000" b="1" dirty="0"/>
              <a:t>str2</a:t>
            </a:r>
            <a:r>
              <a:rPr lang="en-US" altLang="zh-CN" sz="2000" dirty="0"/>
              <a:t>. An integer parameter </a:t>
            </a:r>
            <a:r>
              <a:rPr lang="en-US" altLang="zh-CN" sz="2000" b="1" dirty="0" err="1"/>
              <a:t>pos</a:t>
            </a:r>
            <a:r>
              <a:rPr lang="en-US" altLang="zh-CN" sz="2000" dirty="0"/>
              <a:t> will be given to indicate that </a:t>
            </a:r>
            <a:r>
              <a:rPr lang="en-US" altLang="zh-CN" sz="2000" b="1" dirty="0"/>
              <a:t>str2</a:t>
            </a:r>
            <a:r>
              <a:rPr lang="en-US" altLang="zh-CN" sz="2000" dirty="0"/>
              <a:t> will be inserted after the first </a:t>
            </a:r>
            <a:r>
              <a:rPr lang="en-US" altLang="zh-CN" sz="2000" b="1" dirty="0" err="1"/>
              <a:t>pos</a:t>
            </a:r>
            <a:r>
              <a:rPr lang="en-US" altLang="zh-CN" sz="2000" dirty="0"/>
              <a:t> characters in the </a:t>
            </a:r>
            <a:r>
              <a:rPr lang="en-US" altLang="zh-CN" sz="2000" b="1" dirty="0"/>
              <a:t>str1</a:t>
            </a:r>
            <a:r>
              <a:rPr lang="en-US" altLang="zh-CN" sz="2000" dirty="0"/>
              <a:t>. If </a:t>
            </a:r>
            <a:r>
              <a:rPr lang="en-US" altLang="zh-CN" sz="2000" b="1" dirty="0" err="1"/>
              <a:t>pos</a:t>
            </a:r>
            <a:r>
              <a:rPr lang="en-US" altLang="zh-CN" sz="2000" dirty="0"/>
              <a:t> is larger than the length of </a:t>
            </a:r>
            <a:r>
              <a:rPr lang="en-US" altLang="zh-CN" sz="2000" b="1" dirty="0"/>
              <a:t>str2</a:t>
            </a:r>
            <a:r>
              <a:rPr lang="en-US" altLang="zh-CN" sz="2000" dirty="0"/>
              <a:t>, insert </a:t>
            </a:r>
            <a:r>
              <a:rPr lang="en-US" altLang="zh-CN" sz="2000" b="1" dirty="0"/>
              <a:t>str1</a:t>
            </a:r>
            <a:r>
              <a:rPr lang="en-US" altLang="zh-CN" sz="2000" dirty="0"/>
              <a:t> at the end of </a:t>
            </a:r>
            <a:r>
              <a:rPr lang="en-US" altLang="zh-CN" sz="2000" b="1" dirty="0"/>
              <a:t>str2</a:t>
            </a:r>
            <a:r>
              <a:rPr lang="en-US" altLang="zh-CN" sz="2000" dirty="0"/>
              <a:t>. For example, </a:t>
            </a:r>
            <a:r>
              <a:rPr lang="en-US" altLang="zh-CN" sz="2000" b="1" dirty="0"/>
              <a:t>str1</a:t>
            </a:r>
            <a:r>
              <a:rPr lang="en-US" altLang="zh-CN" sz="2000" dirty="0"/>
              <a:t> = “-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-”, </a:t>
            </a:r>
            <a:r>
              <a:rPr lang="en-US" altLang="zh-CN" sz="2000" b="1" dirty="0"/>
              <a:t>str2</a:t>
            </a:r>
            <a:r>
              <a:rPr lang="en-US" altLang="zh-CN" sz="2000" dirty="0"/>
              <a:t> = “12345678”. If </a:t>
            </a:r>
            <a:r>
              <a:rPr lang="en-US" altLang="zh-CN" sz="2000" b="1" dirty="0" err="1"/>
              <a:t>pos</a:t>
            </a:r>
            <a:r>
              <a:rPr lang="en-US" altLang="zh-CN" sz="2000" dirty="0"/>
              <a:t> = 2, the </a:t>
            </a:r>
            <a:r>
              <a:rPr lang="en-US" altLang="zh-CN" sz="2000" b="1" dirty="0"/>
              <a:t>str1</a:t>
            </a:r>
            <a:r>
              <a:rPr lang="en-US" altLang="zh-CN" sz="2000" dirty="0"/>
              <a:t> will be “12-abc-345678”; if </a:t>
            </a:r>
            <a:r>
              <a:rPr lang="en-US" altLang="zh-CN" sz="2000" b="1" dirty="0" err="1"/>
              <a:t>pos</a:t>
            </a:r>
            <a:r>
              <a:rPr lang="en-US" altLang="zh-CN" sz="2000" dirty="0"/>
              <a:t> = 10, the </a:t>
            </a:r>
            <a:r>
              <a:rPr lang="en-US" altLang="zh-CN" sz="2000" b="1" dirty="0"/>
              <a:t>str1</a:t>
            </a:r>
            <a:r>
              <a:rPr lang="en-US" altLang="zh-CN" sz="2000" dirty="0"/>
              <a:t> will be “12345678-abc-”.</a:t>
            </a:r>
            <a:endParaRPr lang="zh-CN" altLang="zh-CN" sz="2000" dirty="0"/>
          </a:p>
          <a:p>
            <a:r>
              <a:rPr lang="en-US" altLang="zh-CN" sz="2000" u="sng" dirty="0"/>
              <a:t>Note: </a:t>
            </a:r>
            <a:endParaRPr lang="zh-CN" altLang="zh-CN" sz="2000" dirty="0"/>
          </a:p>
          <a:p>
            <a:r>
              <a:rPr lang="en-US" altLang="zh-CN" sz="2000" u="sng" dirty="0"/>
              <a:t>The main function is not necessary! </a:t>
            </a:r>
            <a:endParaRPr lang="zh-CN" altLang="zh-CN" sz="2000" dirty="0"/>
          </a:p>
          <a:p>
            <a:r>
              <a:rPr lang="en-US" altLang="zh-CN" sz="2000" u="sng" dirty="0"/>
              <a:t>Suppose str2 has enough length. </a:t>
            </a:r>
            <a:endParaRPr lang="zh-CN" altLang="zh-CN" sz="2000" dirty="0"/>
          </a:p>
          <a:p>
            <a:r>
              <a:rPr lang="en-US" altLang="zh-CN" sz="2000" u="sng" dirty="0"/>
              <a:t>Class string of library &lt;string&gt; should </a:t>
            </a:r>
            <a:r>
              <a:rPr lang="en-US" altLang="zh-CN" sz="2000" b="1" u="sng" dirty="0"/>
              <a:t>not</a:t>
            </a:r>
            <a:r>
              <a:rPr lang="en-US" altLang="zh-CN" sz="2000" u="sng" dirty="0"/>
              <a:t> be used!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95874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9133" y="620689"/>
            <a:ext cx="79928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上机：</a:t>
            </a:r>
            <a:endParaRPr lang="en-US" altLang="zh-CN" sz="2000" dirty="0"/>
          </a:p>
          <a:p>
            <a:r>
              <a:rPr lang="en-US" altLang="zh-CN" sz="2000" dirty="0"/>
              <a:t>1</a:t>
            </a:r>
            <a:r>
              <a:rPr lang="zh-CN" altLang="zh-CN" sz="2000" dirty="0"/>
              <a:t>．</a:t>
            </a:r>
            <a:r>
              <a:rPr lang="en-US" altLang="zh-CN" sz="2000" dirty="0"/>
              <a:t>(10 scores)</a:t>
            </a:r>
            <a:endParaRPr lang="zh-CN" altLang="zh-CN" sz="2000" dirty="0"/>
          </a:p>
          <a:p>
            <a:r>
              <a:rPr lang="en-US" altLang="zh-CN" sz="2000" dirty="0"/>
              <a:t>Write a program to generate 10 random numbers between 60 and 99 and sort these numbers in descending order.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7932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91544" y="548680"/>
            <a:ext cx="8208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 (15 scores) Write a character array analysis program. The program will get a sentence as a line of characters and then output each different word and its frequency in a line. Note that one or more space characters not only separate words from each other and also may appear at first place of the line. </a:t>
            </a:r>
            <a:endParaRPr lang="zh-CN" altLang="zh-CN" dirty="0"/>
          </a:p>
          <a:p>
            <a:r>
              <a:rPr lang="en-US" altLang="zh-CN" dirty="0"/>
              <a:t>Sample:</a:t>
            </a:r>
            <a:endParaRPr lang="zh-CN" altLang="zh-CN" dirty="0"/>
          </a:p>
          <a:p>
            <a:r>
              <a:rPr lang="en-US" altLang="zh-CN" dirty="0"/>
              <a:t>Input:</a:t>
            </a:r>
            <a:endParaRPr lang="zh-CN" altLang="zh-CN" dirty="0"/>
          </a:p>
          <a:p>
            <a:r>
              <a:rPr lang="en-US" altLang="zh-CN" dirty="0"/>
              <a:t>A friend in need is a friend in deed</a:t>
            </a:r>
            <a:endParaRPr lang="zh-CN" altLang="zh-CN" dirty="0"/>
          </a:p>
          <a:p>
            <a:r>
              <a:rPr lang="en-US" altLang="zh-CN" dirty="0"/>
              <a:t>Output:</a:t>
            </a:r>
            <a:endParaRPr lang="zh-CN" altLang="zh-CN" dirty="0"/>
          </a:p>
          <a:p>
            <a:r>
              <a:rPr lang="en-US" altLang="zh-CN" dirty="0"/>
              <a:t>a: 2</a:t>
            </a:r>
            <a:endParaRPr lang="zh-CN" altLang="zh-CN" dirty="0"/>
          </a:p>
          <a:p>
            <a:r>
              <a:rPr lang="en-US" altLang="zh-CN" dirty="0"/>
              <a:t>friend: 2</a:t>
            </a:r>
            <a:endParaRPr lang="zh-CN" altLang="zh-CN" dirty="0"/>
          </a:p>
          <a:p>
            <a:r>
              <a:rPr lang="en-US" altLang="zh-CN" dirty="0"/>
              <a:t>in: 2</a:t>
            </a:r>
            <a:endParaRPr lang="zh-CN" altLang="zh-CN" dirty="0"/>
          </a:p>
          <a:p>
            <a:r>
              <a:rPr lang="en-US" altLang="zh-CN" dirty="0"/>
              <a:t>need: 1</a:t>
            </a:r>
            <a:endParaRPr lang="zh-CN" altLang="zh-CN" dirty="0"/>
          </a:p>
          <a:p>
            <a:r>
              <a:rPr lang="en-US" altLang="zh-CN" dirty="0"/>
              <a:t>is: 1</a:t>
            </a:r>
            <a:endParaRPr lang="zh-CN" altLang="zh-CN" dirty="0"/>
          </a:p>
          <a:p>
            <a:r>
              <a:rPr lang="en-US" altLang="zh-CN" dirty="0"/>
              <a:t>deed: 1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51134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5520" y="260648"/>
            <a:ext cx="849694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1</a:t>
            </a:r>
            <a:r>
              <a:rPr lang="zh-CN" altLang="zh-CN" sz="2800" b="1" dirty="0"/>
              <a:t>． </a:t>
            </a:r>
            <a:r>
              <a:rPr lang="en-US" altLang="zh-CN" sz="2800" b="1" dirty="0"/>
              <a:t>What is the output of the following? ( 4 scores)</a:t>
            </a:r>
            <a:endParaRPr lang="zh-CN" altLang="zh-CN" sz="2800" dirty="0"/>
          </a:p>
          <a:p>
            <a:r>
              <a:rPr lang="en-US" altLang="zh-CN" sz="2800" dirty="0"/>
              <a:t>#include &lt;</a:t>
            </a:r>
            <a:r>
              <a:rPr lang="en-US" altLang="zh-CN" sz="2800" dirty="0" err="1"/>
              <a:t>iostream</a:t>
            </a:r>
            <a:r>
              <a:rPr lang="en-US" altLang="zh-CN" sz="2800" dirty="0"/>
              <a:t>&gt;</a:t>
            </a:r>
            <a:endParaRPr lang="zh-CN" altLang="zh-CN" sz="2800" dirty="0"/>
          </a:p>
          <a:p>
            <a:r>
              <a:rPr lang="en-US" altLang="zh-CN" sz="2800" dirty="0"/>
              <a:t>using namespace </a:t>
            </a:r>
            <a:r>
              <a:rPr lang="en-US" altLang="zh-CN" sz="2800" dirty="0" err="1"/>
              <a:t>std</a:t>
            </a:r>
            <a:r>
              <a:rPr lang="en-US" altLang="zh-CN" sz="2800" dirty="0"/>
              <a:t>;</a:t>
            </a:r>
            <a:endParaRPr lang="zh-CN" altLang="zh-CN" sz="2800" dirty="0"/>
          </a:p>
          <a:p>
            <a:r>
              <a:rPr lang="en-US" altLang="zh-CN" sz="2800" dirty="0" err="1"/>
              <a:t>int</a:t>
            </a:r>
            <a:r>
              <a:rPr lang="en-US" altLang="zh-CN" sz="2800" dirty="0"/>
              <a:t> x=9;</a:t>
            </a:r>
            <a:endParaRPr lang="zh-CN" altLang="zh-CN" sz="2800" dirty="0"/>
          </a:p>
          <a:p>
            <a:r>
              <a:rPr lang="en-US" altLang="zh-CN" sz="2800" dirty="0" err="1"/>
              <a:t>int</a:t>
            </a:r>
            <a:r>
              <a:rPr lang="en-US" altLang="zh-CN" sz="2800" dirty="0"/>
              <a:t> main() {</a:t>
            </a:r>
            <a:endParaRPr lang="zh-CN" altLang="zh-CN" sz="2800" dirty="0"/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x=2;</a:t>
            </a:r>
            <a:endParaRPr lang="zh-CN" altLang="zh-CN" sz="2800" dirty="0"/>
          </a:p>
          <a:p>
            <a:r>
              <a:rPr lang="en-US" altLang="zh-CN" sz="2800" dirty="0"/>
              <a:t>	{</a:t>
            </a:r>
            <a:endParaRPr lang="zh-CN" altLang="zh-CN" sz="2800" dirty="0"/>
          </a:p>
          <a:p>
            <a:r>
              <a:rPr lang="en-US" altLang="zh-CN" sz="2800" dirty="0"/>
              <a:t>		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x=5;</a:t>
            </a:r>
            <a:endParaRPr lang="zh-CN" altLang="zh-CN" sz="2800" dirty="0"/>
          </a:p>
          <a:p>
            <a:r>
              <a:rPr lang="en-US" altLang="zh-CN" sz="2800" dirty="0"/>
              <a:t>		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&lt;&lt;" 1:"&lt;&lt;++x&lt;&lt;",";</a:t>
            </a:r>
            <a:endParaRPr lang="zh-CN" altLang="zh-CN" sz="2800" dirty="0"/>
          </a:p>
          <a:p>
            <a:r>
              <a:rPr lang="en-US" altLang="zh-CN" sz="2800" dirty="0"/>
              <a:t>		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&lt;&lt;" 2:"&lt;&lt;::x&lt;&lt;",";</a:t>
            </a:r>
            <a:endParaRPr lang="zh-CN" altLang="zh-CN" sz="2800" dirty="0"/>
          </a:p>
          <a:p>
            <a:r>
              <a:rPr lang="en-US" altLang="zh-CN" sz="2800" dirty="0"/>
              <a:t>	}</a:t>
            </a:r>
            <a:endParaRPr lang="zh-CN" altLang="zh-CN" sz="2800" dirty="0"/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&lt;&lt;" 3:"&lt;&lt;x&lt;&lt;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</a:t>
            </a:r>
            <a:endParaRPr lang="zh-CN" altLang="zh-CN" sz="2800" dirty="0"/>
          </a:p>
          <a:p>
            <a:r>
              <a:rPr lang="en-US" altLang="zh-CN" sz="2800" dirty="0"/>
              <a:t>	return 0;</a:t>
            </a:r>
            <a:endParaRPr lang="zh-CN" altLang="zh-CN" sz="2800" dirty="0"/>
          </a:p>
          <a:p>
            <a:r>
              <a:rPr lang="en-US" altLang="zh-CN" sz="2800" dirty="0"/>
              <a:t>}</a:t>
            </a:r>
            <a:endParaRPr lang="zh-CN" altLang="zh-CN" sz="2800" dirty="0"/>
          </a:p>
        </p:txBody>
      </p:sp>
      <p:sp>
        <p:nvSpPr>
          <p:cNvPr id="3" name="矩形 2"/>
          <p:cNvSpPr/>
          <p:nvPr/>
        </p:nvSpPr>
        <p:spPr>
          <a:xfrm>
            <a:off x="8184232" y="1694737"/>
            <a:ext cx="16546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1:6, 2:9, 3:2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3471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6152" y="52983"/>
            <a:ext cx="8712968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2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What does the following program print?  ( 4 scores)</a:t>
            </a:r>
            <a:endParaRPr lang="zh-CN" altLang="zh-CN" sz="2800" dirty="0"/>
          </a:p>
          <a:p>
            <a:r>
              <a:rPr lang="en-US" altLang="zh-CN" sz="2800" dirty="0"/>
              <a:t>#include &lt;</a:t>
            </a:r>
            <a:r>
              <a:rPr lang="en-US" altLang="zh-CN" sz="2800" dirty="0" err="1"/>
              <a:t>iostream</a:t>
            </a:r>
            <a:r>
              <a:rPr lang="en-US" altLang="zh-CN" sz="2800" dirty="0"/>
              <a:t>&gt;</a:t>
            </a:r>
            <a:endParaRPr lang="zh-CN" altLang="zh-CN" sz="2800" dirty="0"/>
          </a:p>
          <a:p>
            <a:r>
              <a:rPr lang="en-US" altLang="zh-CN" sz="2800" dirty="0"/>
              <a:t>using namespace </a:t>
            </a:r>
            <a:r>
              <a:rPr lang="en-US" altLang="zh-CN" sz="2800" dirty="0" err="1"/>
              <a:t>std</a:t>
            </a:r>
            <a:r>
              <a:rPr lang="en-US" altLang="zh-CN" sz="2800" dirty="0"/>
              <a:t>;</a:t>
            </a:r>
            <a:endParaRPr lang="zh-CN" altLang="zh-CN" sz="2800" dirty="0"/>
          </a:p>
          <a:p>
            <a:r>
              <a:rPr lang="en-US" altLang="zh-CN" sz="2800" dirty="0" err="1"/>
              <a:t>int</a:t>
            </a:r>
            <a:r>
              <a:rPr lang="en-US" altLang="zh-CN" sz="2800" dirty="0"/>
              <a:t> f(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a)</a:t>
            </a:r>
            <a:endParaRPr lang="zh-CN" altLang="zh-CN" sz="2800" dirty="0"/>
          </a:p>
          <a:p>
            <a:r>
              <a:rPr lang="en-US" altLang="zh-CN" sz="2800" dirty="0"/>
              <a:t>{</a:t>
            </a:r>
            <a:endParaRPr lang="zh-CN" altLang="zh-CN" sz="2800" dirty="0"/>
          </a:p>
          <a:p>
            <a:r>
              <a:rPr lang="en-US" altLang="zh-CN" sz="2800" dirty="0"/>
              <a:t>	if(a==1) return a;</a:t>
            </a:r>
            <a:endParaRPr lang="zh-CN" altLang="zh-CN" sz="2800" dirty="0"/>
          </a:p>
          <a:p>
            <a:r>
              <a:rPr lang="en-US" altLang="zh-CN" sz="2800" dirty="0"/>
              <a:t>	else</a:t>
            </a:r>
            <a:endParaRPr lang="zh-CN" altLang="zh-CN" sz="2800" dirty="0"/>
          </a:p>
          <a:p>
            <a:r>
              <a:rPr lang="en-US" altLang="zh-CN" sz="2800" dirty="0"/>
              <a:t>		 return 2+f(a-1);</a:t>
            </a:r>
            <a:endParaRPr lang="zh-CN" altLang="zh-CN" sz="2800" dirty="0"/>
          </a:p>
          <a:p>
            <a:r>
              <a:rPr lang="en-US" altLang="zh-CN" sz="2800" dirty="0"/>
              <a:t>} </a:t>
            </a:r>
            <a:endParaRPr lang="zh-CN" altLang="zh-CN" sz="2800" dirty="0"/>
          </a:p>
          <a:p>
            <a:r>
              <a:rPr lang="en-US" altLang="zh-CN" sz="2800" dirty="0" err="1"/>
              <a:t>int</a:t>
            </a:r>
            <a:r>
              <a:rPr lang="en-US" altLang="zh-CN" sz="2800" dirty="0"/>
              <a:t> main()</a:t>
            </a:r>
            <a:endParaRPr lang="zh-CN" altLang="zh-CN" sz="2800" dirty="0"/>
          </a:p>
          <a:p>
            <a:r>
              <a:rPr lang="en-US" altLang="zh-CN" sz="2800" dirty="0"/>
              <a:t>{</a:t>
            </a:r>
            <a:endParaRPr lang="zh-CN" altLang="zh-CN" sz="2800" dirty="0"/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a=6;</a:t>
            </a:r>
            <a:endParaRPr lang="zh-CN" altLang="zh-CN" sz="2800" dirty="0"/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&lt;&lt;f(6)&lt;&lt;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</a:t>
            </a:r>
            <a:endParaRPr lang="zh-CN" altLang="zh-CN" sz="2800" dirty="0"/>
          </a:p>
          <a:p>
            <a:r>
              <a:rPr lang="en-US" altLang="zh-CN" sz="2800" dirty="0"/>
              <a:t>	return 0;</a:t>
            </a:r>
            <a:endParaRPr lang="zh-CN" altLang="zh-CN" sz="2800" dirty="0"/>
          </a:p>
          <a:p>
            <a:r>
              <a:rPr lang="en-US" altLang="zh-CN" sz="2800" dirty="0"/>
              <a:t>}</a:t>
            </a:r>
            <a:endParaRPr lang="zh-CN" altLang="zh-CN" sz="2800" dirty="0"/>
          </a:p>
        </p:txBody>
      </p:sp>
      <p:sp>
        <p:nvSpPr>
          <p:cNvPr id="3" name="矩形 2"/>
          <p:cNvSpPr/>
          <p:nvPr/>
        </p:nvSpPr>
        <p:spPr>
          <a:xfrm>
            <a:off x="8544273" y="2368044"/>
            <a:ext cx="5629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11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9579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646</Words>
  <Application>Microsoft Office PowerPoint</Application>
  <PresentationFormat>宽屏</PresentationFormat>
  <Paragraphs>191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等线 Light</vt:lpstr>
      <vt:lpstr>宋体</vt:lpstr>
      <vt:lpstr>新宋体</vt:lpstr>
      <vt:lpstr>Arial</vt:lpstr>
      <vt:lpstr>Calibri</vt:lpstr>
      <vt:lpstr>Times New Roman</vt:lpstr>
      <vt:lpstr>Office 主题​​</vt:lpstr>
      <vt:lpstr>BMP 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Yao</dc:creator>
  <cp:lastModifiedBy>Li Yao</cp:lastModifiedBy>
  <cp:revision>1</cp:revision>
  <dcterms:created xsi:type="dcterms:W3CDTF">2018-01-10T06:35:42Z</dcterms:created>
  <dcterms:modified xsi:type="dcterms:W3CDTF">2018-01-10T06:38:12Z</dcterms:modified>
</cp:coreProperties>
</file>