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6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B857-61EA-4E89-B6A2-0F14A2EF5B98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060B-3BC6-46EC-98A5-DED69863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Targeted Consumer Marketin</a:t>
            </a:r>
            <a:r>
              <a:rPr lang="en-US" dirty="0"/>
              <a:t>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Sania Abhari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To determine </a:t>
            </a:r>
            <a:r>
              <a:rPr lang="en-US" dirty="0"/>
              <a:t>which </a:t>
            </a:r>
            <a:r>
              <a:rPr lang="en-US" dirty="0" smtClean="0"/>
              <a:t>customers to contact </a:t>
            </a:r>
            <a:r>
              <a:rPr lang="en-US" dirty="0"/>
              <a:t>to maximize profit</a:t>
            </a:r>
            <a:endParaRPr lang="en-US" dirty="0" smtClean="0"/>
          </a:p>
          <a:p>
            <a:r>
              <a:rPr lang="en-US" dirty="0" smtClean="0"/>
              <a:t>Training: 8,238</a:t>
            </a:r>
          </a:p>
          <a:p>
            <a:r>
              <a:rPr lang="en-US" dirty="0" smtClean="0"/>
              <a:t>Testing: 32,950</a:t>
            </a:r>
          </a:p>
          <a:p>
            <a:r>
              <a:rPr lang="en-US" dirty="0" smtClean="0"/>
              <a:t>22 Attributes: Age, profession, marital status, housing, etc.</a:t>
            </a:r>
          </a:p>
          <a:p>
            <a:r>
              <a:rPr lang="en-US" dirty="0" smtClean="0"/>
              <a:t>Target Variables: Responded, Profit</a:t>
            </a:r>
          </a:p>
          <a:p>
            <a:r>
              <a:rPr lang="en-US" dirty="0" smtClean="0"/>
              <a:t>Filled in missing values by mean of attribute</a:t>
            </a:r>
          </a:p>
          <a:p>
            <a:r>
              <a:rPr lang="en-US" dirty="0" smtClean="0"/>
              <a:t>Categorical variables treated accordingly (dummy variables)</a:t>
            </a:r>
          </a:p>
          <a:p>
            <a:r>
              <a:rPr lang="en-US" dirty="0" smtClean="0"/>
              <a:t>Normalization-consistent scaling throughout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Data: Training/Testing Set: 80%/20% of data</a:t>
            </a:r>
          </a:p>
          <a:p>
            <a:r>
              <a:rPr lang="en-US" dirty="0" smtClean="0"/>
              <a:t>Responded Target: </a:t>
            </a:r>
          </a:p>
          <a:p>
            <a:pPr lvl="1"/>
            <a:r>
              <a:rPr lang="en-US" dirty="0" smtClean="0"/>
              <a:t>KNN, Decision Tree Classifier, Naïve Bayes</a:t>
            </a:r>
          </a:p>
          <a:p>
            <a:r>
              <a:rPr lang="en-US" dirty="0" smtClean="0"/>
              <a:t>Profit Target: </a:t>
            </a:r>
          </a:p>
          <a:p>
            <a:pPr lvl="1"/>
            <a:r>
              <a:rPr lang="en-US" dirty="0" smtClean="0"/>
              <a:t>KNN Imputation (filling in values with model),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29792" y="2171275"/>
            <a:ext cx="2167738" cy="1327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Preparation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gular Pentagon 5"/>
          <p:cNvSpPr/>
          <p:nvPr/>
        </p:nvSpPr>
        <p:spPr>
          <a:xfrm>
            <a:off x="3703092" y="1745464"/>
            <a:ext cx="1844040" cy="1862455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804528" y="1496520"/>
            <a:ext cx="1682953" cy="2360342"/>
          </a:xfrm>
          <a:prstGeom prst="ellipse">
            <a:avLst/>
          </a:prstGeom>
          <a:solidFill>
            <a:srgbClr val="C5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Responses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61810" y="2235752"/>
            <a:ext cx="1676400" cy="1325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Model Applied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2963" y="4375276"/>
            <a:ext cx="2035302" cy="15176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Subset: Responses with only  ‘yes’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gular Pentagon 12"/>
          <p:cNvSpPr/>
          <p:nvPr/>
        </p:nvSpPr>
        <p:spPr>
          <a:xfrm>
            <a:off x="4976317" y="4168534"/>
            <a:ext cx="1844040" cy="1862455"/>
          </a:xfrm>
          <a:prstGeom prst="pen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68159" y="4567053"/>
            <a:ext cx="1676400" cy="1325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Model Applied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81159" y="4033598"/>
            <a:ext cx="1647749" cy="2207975"/>
          </a:xfrm>
          <a:prstGeom prst="ellipse">
            <a:avLst/>
          </a:prstGeom>
          <a:solidFill>
            <a:srgbClr val="C56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Profit</a:t>
            </a:r>
            <a:endParaRPr lang="en-US" dirty="0"/>
          </a:p>
        </p:txBody>
      </p:sp>
      <p:sp>
        <p:nvSpPr>
          <p:cNvPr id="16" name="Regular Pentagon 15"/>
          <p:cNvSpPr/>
          <p:nvPr/>
        </p:nvSpPr>
        <p:spPr>
          <a:xfrm>
            <a:off x="3010358" y="4168535"/>
            <a:ext cx="1844040" cy="1862455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Filling in missing target profit values using model</a:t>
            </a:r>
            <a:endParaRPr lang="en-US" sz="1400" dirty="0"/>
          </a:p>
        </p:txBody>
      </p:sp>
      <p:cxnSp>
        <p:nvCxnSpPr>
          <p:cNvPr id="18" name="Curved Connector 17"/>
          <p:cNvCxnSpPr/>
          <p:nvPr/>
        </p:nvCxnSpPr>
        <p:spPr>
          <a:xfrm rot="10800000" flipV="1">
            <a:off x="1993391" y="3776351"/>
            <a:ext cx="7406640" cy="7315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</p:cNvCxnSpPr>
          <p:nvPr/>
        </p:nvCxnSpPr>
        <p:spPr>
          <a:xfrm flipV="1">
            <a:off x="3097530" y="2834824"/>
            <a:ext cx="532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30982" y="2822083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938210" y="2898692"/>
            <a:ext cx="688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</p:cNvCxnSpPr>
          <p:nvPr/>
        </p:nvCxnSpPr>
        <p:spPr>
          <a:xfrm flipV="1">
            <a:off x="2728265" y="5134104"/>
            <a:ext cx="282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11370" y="5342417"/>
            <a:ext cx="26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677891" y="5375564"/>
            <a:ext cx="267854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744559" y="5195784"/>
            <a:ext cx="3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Responded Target: </a:t>
            </a:r>
          </a:p>
          <a:p>
            <a:pPr lvl="1"/>
            <a:r>
              <a:rPr lang="en-US" dirty="0" smtClean="0"/>
              <a:t>KNN (89% Accuracy)</a:t>
            </a:r>
          </a:p>
          <a:p>
            <a:pPr lvl="1"/>
            <a:r>
              <a:rPr lang="en-US" dirty="0" smtClean="0"/>
              <a:t>Decision Tree Classifier (89% Accuracy)</a:t>
            </a:r>
          </a:p>
          <a:p>
            <a:pPr lvl="1"/>
            <a:r>
              <a:rPr lang="en-US" dirty="0" smtClean="0"/>
              <a:t>Naïve Bayes (76% Accuracy)</a:t>
            </a:r>
          </a:p>
          <a:p>
            <a:r>
              <a:rPr lang="en-US" dirty="0" smtClean="0"/>
              <a:t>Profit Target: </a:t>
            </a:r>
          </a:p>
          <a:p>
            <a:pPr lvl="1"/>
            <a:r>
              <a:rPr lang="en-US" dirty="0" smtClean="0"/>
              <a:t>KNN Imputation (filling in values with model)</a:t>
            </a:r>
          </a:p>
          <a:p>
            <a:pPr lvl="1"/>
            <a:r>
              <a:rPr lang="en-US" dirty="0" smtClean="0"/>
              <a:t>Random Forest (95% Accuracy)</a:t>
            </a:r>
          </a:p>
          <a:p>
            <a:pPr lvl="1"/>
            <a:endParaRPr lang="en-US" dirty="0"/>
          </a:p>
          <a:p>
            <a:r>
              <a:rPr lang="en-US" dirty="0" smtClean="0"/>
              <a:t>Cross Validation Applied (Iterative model building)</a:t>
            </a:r>
          </a:p>
          <a:p>
            <a:r>
              <a:rPr lang="en-US" dirty="0" smtClean="0"/>
              <a:t>Checked for Under/Overfitting (Rules are not too strict or loose)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on Investment!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Whom to contact: 989 customers (noted in data of their ID)</a:t>
            </a:r>
          </a:p>
          <a:p>
            <a:r>
              <a:rPr lang="en-US" dirty="0" smtClean="0"/>
              <a:t>Predicted profit among each customer = $209,528</a:t>
            </a:r>
          </a:p>
          <a:p>
            <a:pPr lvl="1"/>
            <a:r>
              <a:rPr lang="en-US" dirty="0" smtClean="0"/>
              <a:t>Average: $212 per customer</a:t>
            </a:r>
          </a:p>
          <a:p>
            <a:pPr lvl="0"/>
            <a:r>
              <a:rPr lang="en-US" dirty="0"/>
              <a:t>Total Profit </a:t>
            </a:r>
            <a:r>
              <a:rPr lang="en-US" dirty="0" smtClean="0"/>
              <a:t>(ROI)= ($212* 989)– (989* </a:t>
            </a:r>
            <a:r>
              <a:rPr lang="en-US" dirty="0"/>
              <a:t>$</a:t>
            </a:r>
            <a:r>
              <a:rPr lang="en-US" dirty="0" smtClean="0"/>
              <a:t>30)=</a:t>
            </a:r>
            <a:r>
              <a:rPr lang="en-US" dirty="0" smtClean="0">
                <a:solidFill>
                  <a:srgbClr val="FF0000"/>
                </a:solidFill>
              </a:rPr>
              <a:t>$179,998!</a:t>
            </a:r>
          </a:p>
          <a:p>
            <a:pPr lvl="0"/>
            <a:r>
              <a:rPr lang="en-US" dirty="0" smtClean="0"/>
              <a:t>With 89% The customers will respond to marketing campaign</a:t>
            </a:r>
          </a:p>
          <a:p>
            <a:pPr lvl="0"/>
            <a:r>
              <a:rPr lang="en-US" dirty="0" smtClean="0"/>
              <a:t>With 95% accuracy customers will spend more than $30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Targeted Consumer Marketing</vt:lpstr>
      <vt:lpstr>Data Preparation</vt:lpstr>
      <vt:lpstr>Modeling</vt:lpstr>
      <vt:lpstr>Process</vt:lpstr>
      <vt:lpstr>Evaluation</vt:lpstr>
      <vt:lpstr>Return on Investment!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Consumer Marketing</dc:title>
  <dc:creator>Sania Abhari</dc:creator>
  <cp:lastModifiedBy>Sania Abhari</cp:lastModifiedBy>
  <cp:revision>12</cp:revision>
  <dcterms:created xsi:type="dcterms:W3CDTF">2016-05-05T18:03:31Z</dcterms:created>
  <dcterms:modified xsi:type="dcterms:W3CDTF">2016-05-05T19:18:36Z</dcterms:modified>
</cp:coreProperties>
</file>