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2" r:id="rId9"/>
    <p:sldId id="263" r:id="rId10"/>
    <p:sldId id="264" r:id="rId11"/>
    <p:sldId id="266" r:id="rId12"/>
    <p:sldId id="267" r:id="rId13"/>
    <p:sldId id="268" r:id="rId14"/>
    <p:sldId id="269" r:id="rId15"/>
    <p:sldId id="270" r:id="rId16"/>
    <p:sldId id="271"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379746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403664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325160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416292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341971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301517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333039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94221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23433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421202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AF895-17F0-4258-9D0C-588067BE2A0C}" type="datetimeFigureOut">
              <a:rPr lang="en-US" smtClean="0"/>
              <a:pPr/>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4447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AF895-17F0-4258-9D0C-588067BE2A0C}" type="datetimeFigureOut">
              <a:rPr lang="en-US" smtClean="0"/>
              <a:pPr/>
              <a:t>11/20/2020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42E33-0528-481A-924E-0353917FC2A4}" type="slidenum">
              <a:rPr lang="en-US" smtClean="0"/>
              <a:pPr/>
              <a:t>‹#›</a:t>
            </a:fld>
            <a:endParaRPr lang="en-US"/>
          </a:p>
        </p:txBody>
      </p:sp>
    </p:spTree>
    <p:extLst>
      <p:ext uri="{BB962C8B-B14F-4D97-AF65-F5344CB8AC3E}">
        <p14:creationId xmlns:p14="http://schemas.microsoft.com/office/powerpoint/2010/main" xmlns="" val="305049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edgefxkits.com/password-based-circuit-breake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user/efxkits"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www.facebook.com/edgefx" TargetMode="External"/><Relationship Id="rId1" Type="http://schemas.openxmlformats.org/officeDocument/2006/relationships/slideLayout" Target="../slideLayouts/slideLayout1.xml"/><Relationship Id="rId6" Type="http://schemas.openxmlformats.org/officeDocument/2006/relationships/hyperlink" Target="https://plus.google.com/+Edgefxkits/" TargetMode="External"/><Relationship Id="rId5" Type="http://schemas.openxmlformats.org/officeDocument/2006/relationships/image" Target="../media/image3.png"/><Relationship Id="rId4" Type="http://schemas.openxmlformats.org/officeDocument/2006/relationships/hyperlink" Target="https://twitter.com/edgefxtech" TargetMode="Externa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890782"/>
            <a:ext cx="7924800" cy="707886"/>
          </a:xfrm>
          <a:prstGeom prst="rect">
            <a:avLst/>
          </a:prstGeom>
        </p:spPr>
        <p:txBody>
          <a:bodyPr wrap="square">
            <a:spAutoFit/>
          </a:bodyPr>
          <a:lstStyle/>
          <a:p>
            <a:r>
              <a:rPr lang="en-US" sz="4000" b="1" dirty="0" smtClean="0">
                <a:solidFill>
                  <a:srgbClr val="66FFFF"/>
                </a:solidFill>
                <a:latin typeface="Times New Roman" pitchFamily="18" charset="0"/>
                <a:cs typeface="Times New Roman" pitchFamily="18" charset="0"/>
              </a:rPr>
              <a:t>Password Based Circuit Breaker</a:t>
            </a:r>
            <a:endParaRPr lang="en-US" sz="40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2901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524000"/>
            <a:ext cx="8058383" cy="3785652"/>
          </a:xfrm>
          <a:prstGeom prst="rect">
            <a:avLst/>
          </a:prstGeom>
        </p:spPr>
        <p:txBody>
          <a:bodyPr wrap="square">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Now relay output pins gets 230v so do not touch the load connected pins.</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LCD displays “enter password”.</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Enter the password with help of keypad, you can see ‘*’ for each digit.</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Now if the password is correct then circuit breaker state changes and displays line status on LCD.</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If the password is wrong then displays “pwd is wrong”.</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After some time asks to enter password.</a:t>
            </a:r>
            <a:endParaRPr lang="en-US" sz="2000" dirty="0">
              <a:latin typeface="Times New Roman" pitchFamily="18" charset="0"/>
              <a:cs typeface="Times New Roman" pitchFamily="18" charset="0"/>
            </a:endParaRPr>
          </a:p>
        </p:txBody>
      </p:sp>
      <p:sp>
        <p:nvSpPr>
          <p:cNvPr id="9" name="Rectangle 8"/>
          <p:cNvSpPr/>
          <p:nvPr/>
        </p:nvSpPr>
        <p:spPr>
          <a:xfrm>
            <a:off x="1049334" y="152400"/>
            <a:ext cx="60441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295399"/>
            <a:ext cx="6069314" cy="4431983"/>
          </a:xfrm>
          <a:prstGeom prst="rect">
            <a:avLst/>
          </a:prstGeom>
        </p:spPr>
        <p:txBody>
          <a:bodyPr wrap="square">
            <a:spAutoFit/>
          </a:bodyPr>
          <a:lstStyle/>
          <a:p>
            <a:r>
              <a:rPr lang="en-US" sz="2400" b="1" dirty="0" smtClean="0">
                <a:latin typeface="Times New Roman" pitchFamily="18" charset="0"/>
                <a:cs typeface="Times New Roman" pitchFamily="18" charset="0"/>
              </a:rPr>
              <a:t>Hardware Requirements:</a:t>
            </a:r>
          </a:p>
          <a:p>
            <a:endParaRPr lang="en-US" dirty="0" smtClean="0"/>
          </a:p>
          <a:p>
            <a:pPr marL="285750" indent="-285750">
              <a:buFont typeface="Wingdings" pitchFamily="2" charset="2"/>
              <a:buChar char="Ø"/>
            </a:pPr>
            <a:r>
              <a:rPr lang="en-US" sz="2000" dirty="0" smtClean="0">
                <a:latin typeface="Times New Roman" pitchFamily="18" charset="0"/>
                <a:cs typeface="Times New Roman" pitchFamily="18" charset="0"/>
              </a:rPr>
              <a:t>8051 series microcontroller</a:t>
            </a:r>
          </a:p>
          <a:p>
            <a:pPr marL="285750" indent="-285750">
              <a:buFont typeface="Wingdings" pitchFamily="2" charset="2"/>
              <a:buChar char="Ø"/>
            </a:pPr>
            <a:r>
              <a:rPr lang="en-US" sz="2000" dirty="0" smtClean="0">
                <a:latin typeface="Times New Roman" pitchFamily="18" charset="0"/>
                <a:cs typeface="Times New Roman" pitchFamily="18" charset="0"/>
              </a:rPr>
              <a:t>Relay driver IC</a:t>
            </a:r>
          </a:p>
          <a:p>
            <a:pPr marL="285750" indent="-285750">
              <a:buFont typeface="Wingdings" pitchFamily="2" charset="2"/>
              <a:buChar char="Ø"/>
            </a:pPr>
            <a:r>
              <a:rPr lang="en-US" sz="2000" dirty="0" smtClean="0">
                <a:latin typeface="Times New Roman" pitchFamily="18" charset="0"/>
                <a:cs typeface="Times New Roman" pitchFamily="18" charset="0"/>
              </a:rPr>
              <a:t>Relays</a:t>
            </a:r>
          </a:p>
          <a:p>
            <a:pPr marL="285750" indent="-285750">
              <a:buFont typeface="Wingdings" pitchFamily="2" charset="2"/>
              <a:buChar char="Ø"/>
            </a:pPr>
            <a:r>
              <a:rPr lang="en-US" sz="2000" dirty="0" smtClean="0">
                <a:latin typeface="Times New Roman" pitchFamily="18" charset="0"/>
                <a:cs typeface="Times New Roman" pitchFamily="18" charset="0"/>
              </a:rPr>
              <a:t>Matrix keypad</a:t>
            </a:r>
          </a:p>
          <a:p>
            <a:pPr marL="285750" indent="-285750">
              <a:buFont typeface="Wingdings" pitchFamily="2" charset="2"/>
              <a:buChar char="Ø"/>
            </a:pPr>
            <a:r>
              <a:rPr lang="en-US" sz="2000" dirty="0" smtClean="0">
                <a:latin typeface="Times New Roman" pitchFamily="18" charset="0"/>
                <a:cs typeface="Times New Roman" pitchFamily="18" charset="0"/>
              </a:rPr>
              <a:t>Crystal</a:t>
            </a:r>
          </a:p>
          <a:p>
            <a:pPr marL="285750" indent="-285750">
              <a:buFont typeface="Wingdings" pitchFamily="2" charset="2"/>
              <a:buChar char="Ø"/>
            </a:pPr>
            <a:r>
              <a:rPr lang="en-US" sz="2000" dirty="0" smtClean="0">
                <a:latin typeface="Times New Roman" pitchFamily="18" charset="0"/>
                <a:cs typeface="Times New Roman" pitchFamily="18" charset="0"/>
              </a:rPr>
              <a:t>Resistors</a:t>
            </a:r>
          </a:p>
          <a:p>
            <a:pPr marL="285750" indent="-285750">
              <a:buFont typeface="Wingdings" pitchFamily="2" charset="2"/>
              <a:buChar char="Ø"/>
            </a:pPr>
            <a:r>
              <a:rPr lang="en-US" sz="2000" dirty="0" smtClean="0">
                <a:latin typeface="Times New Roman" pitchFamily="18" charset="0"/>
                <a:cs typeface="Times New Roman" pitchFamily="18" charset="0"/>
              </a:rPr>
              <a:t>Capacitors</a:t>
            </a:r>
          </a:p>
          <a:p>
            <a:pPr marL="285750" indent="-285750">
              <a:buFont typeface="Wingdings" pitchFamily="2" charset="2"/>
              <a:buChar char="Ø"/>
            </a:pPr>
            <a:r>
              <a:rPr lang="en-US" sz="2000" dirty="0" smtClean="0">
                <a:latin typeface="Times New Roman" pitchFamily="18" charset="0"/>
                <a:cs typeface="Times New Roman" pitchFamily="18" charset="0"/>
              </a:rPr>
              <a:t>Diodes</a:t>
            </a:r>
          </a:p>
          <a:p>
            <a:pPr marL="285750" indent="-285750">
              <a:buFont typeface="Wingdings" pitchFamily="2" charset="2"/>
              <a:buChar char="Ø"/>
            </a:pPr>
            <a:r>
              <a:rPr lang="en-US" sz="2000" dirty="0" smtClean="0">
                <a:latin typeface="Times New Roman" pitchFamily="18" charset="0"/>
                <a:cs typeface="Times New Roman" pitchFamily="18" charset="0"/>
              </a:rPr>
              <a:t>Led</a:t>
            </a:r>
          </a:p>
          <a:p>
            <a:pPr marL="285750" indent="-285750">
              <a:buFont typeface="Wingdings" pitchFamily="2" charset="2"/>
              <a:buChar char="Ø"/>
            </a:pPr>
            <a:r>
              <a:rPr lang="en-US" sz="2000" dirty="0" smtClean="0">
                <a:latin typeface="Times New Roman" pitchFamily="18" charset="0"/>
                <a:cs typeface="Times New Roman" pitchFamily="18" charset="0"/>
              </a:rPr>
              <a:t>Transformer</a:t>
            </a:r>
          </a:p>
          <a:p>
            <a:pPr marL="285750" indent="-285750">
              <a:buFont typeface="Wingdings" pitchFamily="2" charset="2"/>
              <a:buChar char="Ø"/>
            </a:pPr>
            <a:r>
              <a:rPr lang="en-US" sz="2000" dirty="0" smtClean="0">
                <a:latin typeface="Times New Roman" pitchFamily="18" charset="0"/>
                <a:cs typeface="Times New Roman" pitchFamily="18" charset="0"/>
              </a:rPr>
              <a:t>Voltage regulator</a:t>
            </a:r>
          </a:p>
          <a:p>
            <a:pPr marL="285750" indent="-285750">
              <a:buFont typeface="Wingdings" pitchFamily="2" charset="2"/>
              <a:buChar char="Ø"/>
            </a:pPr>
            <a:r>
              <a:rPr lang="en-US" sz="2000" dirty="0" smtClean="0">
                <a:latin typeface="Times New Roman" pitchFamily="18" charset="0"/>
                <a:cs typeface="Times New Roman" pitchFamily="18" charset="0"/>
              </a:rPr>
              <a:t>Lamps</a:t>
            </a:r>
            <a:endParaRPr lang="en-US" sz="2000" dirty="0">
              <a:latin typeface="Times New Roman" pitchFamily="18" charset="0"/>
              <a:cs typeface="Times New Roman" pitchFamily="18" charset="0"/>
            </a:endParaRPr>
          </a:p>
        </p:txBody>
      </p:sp>
      <p:sp>
        <p:nvSpPr>
          <p:cNvPr id="9" name="Rectangle 8"/>
          <p:cNvSpPr/>
          <p:nvPr/>
        </p:nvSpPr>
        <p:spPr>
          <a:xfrm>
            <a:off x="1031543" y="141514"/>
            <a:ext cx="59679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9443" y="1308556"/>
            <a:ext cx="6172200" cy="1354217"/>
          </a:xfrm>
          <a:prstGeom prst="rect">
            <a:avLst/>
          </a:prstGeom>
        </p:spPr>
        <p:txBody>
          <a:bodyPr wrap="square">
            <a:spAutoFit/>
          </a:bodyPr>
          <a:lstStyle/>
          <a:p>
            <a:r>
              <a:rPr lang="en-US" sz="2400" b="1" dirty="0" smtClean="0">
                <a:latin typeface="Times New Roman" pitchFamily="18" charset="0"/>
                <a:cs typeface="Times New Roman" pitchFamily="18" charset="0"/>
              </a:rPr>
              <a:t>Software Requirements:</a:t>
            </a:r>
          </a:p>
          <a:p>
            <a:endParaRPr lang="en-US"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Keil compiler</a:t>
            </a:r>
          </a:p>
          <a:p>
            <a:pPr marL="285750" indent="-285750">
              <a:buFont typeface="Wingdings" pitchFamily="2" charset="2"/>
              <a:buChar char="Ø"/>
            </a:pPr>
            <a:r>
              <a:rPr lang="en-US" sz="2000" dirty="0" smtClean="0">
                <a:latin typeface="Times New Roman" pitchFamily="18" charset="0"/>
                <a:cs typeface="Times New Roman" pitchFamily="18" charset="0"/>
              </a:rPr>
              <a:t>Language: Embedded C or Assembly</a:t>
            </a:r>
            <a:endParaRPr lang="en-US" sz="2000" dirty="0">
              <a:latin typeface="Times New Roman" pitchFamily="18" charset="0"/>
              <a:cs typeface="Times New Roman" pitchFamily="18" charset="0"/>
            </a:endParaRPr>
          </a:p>
        </p:txBody>
      </p:sp>
      <p:sp>
        <p:nvSpPr>
          <p:cNvPr id="9" name="Rectangle 8"/>
          <p:cNvSpPr/>
          <p:nvPr/>
        </p:nvSpPr>
        <p:spPr>
          <a:xfrm>
            <a:off x="869211" y="108857"/>
            <a:ext cx="60441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273629"/>
            <a:ext cx="6248400" cy="2369880"/>
          </a:xfrm>
          <a:prstGeom prst="rect">
            <a:avLst/>
          </a:prstGeom>
        </p:spPr>
        <p:txBody>
          <a:bodyPr wrap="square">
            <a:spAutoFit/>
          </a:bodyPr>
          <a:lstStyle/>
          <a:p>
            <a:r>
              <a:rPr lang="en-US" sz="2400" b="1" dirty="0" smtClean="0">
                <a:latin typeface="Times New Roman" pitchFamily="18" charset="0"/>
                <a:cs typeface="Times New Roman" pitchFamily="18" charset="0"/>
              </a:rPr>
              <a:t>Password Based Circuit Breaker Advantages:</a:t>
            </a:r>
          </a:p>
          <a:p>
            <a:endParaRPr lang="en-US" sz="24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Avoids electrical accidents to line man</a:t>
            </a:r>
          </a:p>
          <a:p>
            <a:pPr marL="342900" indent="-342900">
              <a:buFont typeface="Wingdings" pitchFamily="2" charset="2"/>
              <a:buChar char="Ø"/>
            </a:pP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Project is simple and easy</a:t>
            </a:r>
          </a:p>
          <a:p>
            <a:pPr marL="342900" indent="-342900">
              <a:buFont typeface="Wingdings" pitchFamily="2" charset="2"/>
              <a:buChar char="Ø"/>
            </a:pP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Uses commonly available components</a:t>
            </a:r>
            <a:endParaRPr lang="en-US" sz="2000" dirty="0">
              <a:latin typeface="Times New Roman" pitchFamily="18" charset="0"/>
              <a:cs typeface="Times New Roman" pitchFamily="18" charset="0"/>
            </a:endParaRPr>
          </a:p>
        </p:txBody>
      </p:sp>
      <p:sp>
        <p:nvSpPr>
          <p:cNvPr id="9" name="Rectangle 8"/>
          <p:cNvSpPr/>
          <p:nvPr/>
        </p:nvSpPr>
        <p:spPr>
          <a:xfrm>
            <a:off x="915921" y="130628"/>
            <a:ext cx="60441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447799"/>
            <a:ext cx="8202914" cy="2277547"/>
          </a:xfrm>
          <a:prstGeom prst="rect">
            <a:avLst/>
          </a:prstGeom>
        </p:spPr>
        <p:txBody>
          <a:bodyPr wrap="square">
            <a:spAutoFit/>
          </a:bodyPr>
          <a:lstStyle/>
          <a:p>
            <a:r>
              <a:rPr lang="en-US" sz="2400" b="1" dirty="0" smtClean="0">
                <a:latin typeface="Times New Roman" pitchFamily="18" charset="0"/>
                <a:cs typeface="Times New Roman" pitchFamily="18" charset="0"/>
              </a:rPr>
              <a:t>Password Based Circuit Breaker Applications:</a:t>
            </a:r>
          </a:p>
          <a:p>
            <a:endParaRPr lang="en-US" dirty="0" smtClean="0"/>
          </a:p>
          <a:p>
            <a:pPr marL="285750" indent="-285750">
              <a:buFont typeface="Wingdings" pitchFamily="2" charset="2"/>
              <a:buChar char="Ø"/>
            </a:pPr>
            <a:r>
              <a:rPr lang="en-US" sz="2000" dirty="0" smtClean="0">
                <a:latin typeface="Times New Roman" pitchFamily="18" charset="0"/>
                <a:cs typeface="Times New Roman" pitchFamily="18" charset="0"/>
              </a:rPr>
              <a:t>Used in electrical substations to ensure line man safety</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This system is used in buildings and houses</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Used in hotels and shopping malls to save the power. </a:t>
            </a:r>
            <a:endParaRPr lang="en-US" sz="2000" dirty="0">
              <a:latin typeface="Times New Roman" pitchFamily="18" charset="0"/>
              <a:cs typeface="Times New Roman" pitchFamily="18" charset="0"/>
            </a:endParaRPr>
          </a:p>
        </p:txBody>
      </p:sp>
      <p:sp>
        <p:nvSpPr>
          <p:cNvPr id="9" name="Rectangle 8"/>
          <p:cNvSpPr/>
          <p:nvPr/>
        </p:nvSpPr>
        <p:spPr>
          <a:xfrm>
            <a:off x="1064200" y="119741"/>
            <a:ext cx="58917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7" y="1371600"/>
            <a:ext cx="7974314" cy="2893100"/>
          </a:xfrm>
          <a:prstGeom prst="rect">
            <a:avLst/>
          </a:prstGeom>
        </p:spPr>
        <p:txBody>
          <a:bodyPr wrap="square">
            <a:spAutoFit/>
          </a:bodyPr>
          <a:lstStyle/>
          <a:p>
            <a:r>
              <a:rPr lang="en-US" sz="2400" b="1" dirty="0" smtClean="0">
                <a:latin typeface="Times New Roman" pitchFamily="18" charset="0"/>
                <a:cs typeface="Times New Roman" pitchFamily="18" charset="0"/>
              </a:rPr>
              <a:t>Conclusion: </a:t>
            </a:r>
          </a:p>
          <a:p>
            <a:endParaRPr lang="en-US" dirty="0"/>
          </a:p>
          <a:p>
            <a:pPr marL="342900" indent="-342900">
              <a:buFont typeface="Wingdings" pitchFamily="2" charset="2"/>
              <a:buChar char="Ø"/>
            </a:pPr>
            <a:r>
              <a:rPr lang="en-US" sz="2000" dirty="0" smtClean="0">
                <a:latin typeface="Times New Roman" pitchFamily="18" charset="0"/>
                <a:cs typeface="Times New Roman" pitchFamily="18" charset="0"/>
                <a:hlinkClick r:id="rId2"/>
              </a:rPr>
              <a:t>Password based circuit breaker</a:t>
            </a:r>
            <a:r>
              <a:rPr lang="en-US" sz="2000" dirty="0" smtClean="0">
                <a:latin typeface="Times New Roman" pitchFamily="18" charset="0"/>
                <a:cs typeface="Times New Roman" pitchFamily="18" charset="0"/>
              </a:rPr>
              <a:t> control to ensure electric line man’s safety the pic microcontroller</a:t>
            </a:r>
          </a:p>
          <a:p>
            <a:pPr marL="342900" indent="-342900">
              <a:buFont typeface="Wingdings" pitchFamily="2" charset="2"/>
              <a:buChar char="Ø"/>
            </a:pP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This proposed system provides a solution, which can ensure the safety of the maintenance.</a:t>
            </a:r>
          </a:p>
          <a:p>
            <a:pPr marL="342900" indent="-342900">
              <a:buFont typeface="Wingdings" pitchFamily="2" charset="2"/>
              <a:buChar char="Ø"/>
            </a:pP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The control to turn on/off the line with the line man only</a:t>
            </a:r>
            <a:endParaRPr lang="en-US" sz="2000" dirty="0">
              <a:latin typeface="Times New Roman" pitchFamily="18" charset="0"/>
              <a:cs typeface="Times New Roman" pitchFamily="18" charset="0"/>
            </a:endParaRPr>
          </a:p>
        </p:txBody>
      </p:sp>
      <p:sp>
        <p:nvSpPr>
          <p:cNvPr id="9" name="Rectangle 8"/>
          <p:cNvSpPr/>
          <p:nvPr/>
        </p:nvSpPr>
        <p:spPr>
          <a:xfrm>
            <a:off x="979472" y="152398"/>
            <a:ext cx="58917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371600"/>
            <a:ext cx="7440914" cy="2277547"/>
          </a:xfrm>
          <a:prstGeom prst="rect">
            <a:avLst/>
          </a:prstGeom>
        </p:spPr>
        <p:txBody>
          <a:bodyPr wrap="square">
            <a:spAutoFit/>
          </a:bodyPr>
          <a:lstStyle/>
          <a:p>
            <a:r>
              <a:rPr lang="en-US" sz="2400" b="1" dirty="0" smtClean="0">
                <a:latin typeface="Times New Roman" pitchFamily="18" charset="0"/>
                <a:cs typeface="Times New Roman" pitchFamily="18" charset="0"/>
              </a:rPr>
              <a:t>Future Scope: </a:t>
            </a:r>
          </a:p>
          <a:p>
            <a:endParaRPr lang="en-US" dirty="0" smtClean="0"/>
          </a:p>
          <a:p>
            <a:pPr marL="285750" indent="-285750">
              <a:buFont typeface="Wingdings" pitchFamily="2" charset="2"/>
              <a:buChar char="Ø"/>
            </a:pPr>
            <a:r>
              <a:rPr lang="en-US" sz="2000" dirty="0" smtClean="0">
                <a:latin typeface="Times New Roman" pitchFamily="18" charset="0"/>
                <a:cs typeface="Times New Roman" pitchFamily="18" charset="0"/>
              </a:rPr>
              <a:t>Further the project can be enhanced by using an EEPROM for user to change the password for a more secured system. </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It can also be interfaced with a gsm modem for remotely controlling the electronic circuit breaker via sms</a:t>
            </a:r>
            <a:endParaRPr lang="en-US" sz="2000" dirty="0">
              <a:latin typeface="Times New Roman" pitchFamily="18" charset="0"/>
              <a:cs typeface="Times New Roman" pitchFamily="18" charset="0"/>
            </a:endParaRPr>
          </a:p>
        </p:txBody>
      </p:sp>
      <p:sp>
        <p:nvSpPr>
          <p:cNvPr id="9" name="Rectangle 8"/>
          <p:cNvSpPr/>
          <p:nvPr/>
        </p:nvSpPr>
        <p:spPr>
          <a:xfrm>
            <a:off x="1040806" y="152394"/>
            <a:ext cx="60441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447800"/>
            <a:ext cx="8153400" cy="3200876"/>
          </a:xfrm>
          <a:prstGeom prst="rect">
            <a:avLst/>
          </a:prstGeom>
        </p:spPr>
        <p:txBody>
          <a:bodyPr wrap="square">
            <a:spAutoFit/>
          </a:bodyPr>
          <a:lstStyle/>
          <a:p>
            <a:r>
              <a:rPr lang="en-US" sz="2400" b="1" dirty="0" smtClean="0">
                <a:latin typeface="Times New Roman" pitchFamily="18" charset="0"/>
                <a:cs typeface="Times New Roman" pitchFamily="18" charset="0"/>
              </a:rPr>
              <a:t>What is Circuit Breaker?</a:t>
            </a:r>
          </a:p>
          <a:p>
            <a:endParaRPr lang="en-US" dirty="0" smtClean="0"/>
          </a:p>
          <a:p>
            <a:pPr marL="342900" indent="-342900">
              <a:buFont typeface="Wingdings" pitchFamily="2" charset="2"/>
              <a:buChar char="Ø"/>
            </a:pPr>
            <a:r>
              <a:rPr lang="en-US" sz="2000" dirty="0" smtClean="0">
                <a:latin typeface="Times New Roman" pitchFamily="18" charset="0"/>
                <a:cs typeface="Times New Roman" pitchFamily="18" charset="0"/>
              </a:rPr>
              <a:t>Electrical circuit breaker is a switching device which can be operated manually as well as automatically for controlling and protection of electrical power system respectively. </a:t>
            </a:r>
          </a:p>
          <a:p>
            <a:pPr marL="342900" indent="-342900">
              <a:buFont typeface="Wingdings" pitchFamily="2" charset="2"/>
              <a:buChar char="Ø"/>
            </a:pPr>
            <a:endParaRPr lang="en-US" sz="20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As the modern power system deals with huge currents, the special attention should be given during designing of circuit breaker to safe interruption of arc produced during the operation of circuit breaker. This was the basic definition of circuit breaker.</a:t>
            </a:r>
            <a:endParaRPr lang="en-US" sz="2000" dirty="0">
              <a:latin typeface="Times New Roman" pitchFamily="18" charset="0"/>
              <a:cs typeface="Times New Roman" pitchFamily="18" charset="0"/>
            </a:endParaRPr>
          </a:p>
        </p:txBody>
      </p:sp>
      <p:sp>
        <p:nvSpPr>
          <p:cNvPr id="9" name="Rectangle 8"/>
          <p:cNvSpPr/>
          <p:nvPr/>
        </p:nvSpPr>
        <p:spPr>
          <a:xfrm>
            <a:off x="988000" y="152400"/>
            <a:ext cx="6044185"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9422" y="1360714"/>
            <a:ext cx="6117000" cy="4648200"/>
          </a:xfrm>
          <a:prstGeom prst="rect">
            <a:avLst/>
          </a:prstGeom>
        </p:spPr>
      </p:pic>
      <p:sp>
        <p:nvSpPr>
          <p:cNvPr id="9" name="Rectangle 8"/>
          <p:cNvSpPr/>
          <p:nvPr/>
        </p:nvSpPr>
        <p:spPr>
          <a:xfrm>
            <a:off x="975105" y="195940"/>
            <a:ext cx="58917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372106"/>
            <a:ext cx="7974314" cy="4124206"/>
          </a:xfrm>
          <a:prstGeom prst="rect">
            <a:avLst/>
          </a:prstGeom>
        </p:spPr>
        <p:txBody>
          <a:bodyPr wrap="square">
            <a:spAutoFit/>
          </a:bodyPr>
          <a:lstStyle/>
          <a:p>
            <a:r>
              <a:rPr lang="en-US" sz="2400" b="1" dirty="0" smtClean="0">
                <a:latin typeface="Times New Roman" pitchFamily="18" charset="0"/>
                <a:cs typeface="Times New Roman" pitchFamily="18" charset="0"/>
              </a:rPr>
              <a:t>Introduction to Circuit Breaker:</a:t>
            </a:r>
          </a:p>
          <a:p>
            <a:endParaRPr lang="en-US" dirty="0" smtClean="0"/>
          </a:p>
          <a:p>
            <a:pPr marL="285750" indent="-285750">
              <a:buFont typeface="Wingdings" pitchFamily="2" charset="2"/>
              <a:buChar char="Ø"/>
            </a:pPr>
            <a:r>
              <a:rPr lang="en-US" sz="2000" dirty="0" smtClean="0">
                <a:latin typeface="Times New Roman" pitchFamily="18" charset="0"/>
                <a:cs typeface="Times New Roman" pitchFamily="18" charset="0"/>
              </a:rPr>
              <a:t>The modern power system deals with huge power network and huge numbers of associated electrical equipment.</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During short circuit fault or any other types of electrical fault these equipment as well as the power network suffer a high stress of fault current in them which may damage the equipment and networks permanently. </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For saving these equipment and the power networks the fault current should be cleared from the system as quickly as possible.</a:t>
            </a:r>
          </a:p>
          <a:p>
            <a:endParaRPr lang="en-US" sz="2000" dirty="0" smtClean="0">
              <a:latin typeface="Times New Roman" pitchFamily="18" charset="0"/>
              <a:cs typeface="Times New Roman" pitchFamily="18" charset="0"/>
            </a:endParaRPr>
          </a:p>
        </p:txBody>
      </p:sp>
      <p:sp>
        <p:nvSpPr>
          <p:cNvPr id="9" name="Rectangle 8"/>
          <p:cNvSpPr/>
          <p:nvPr/>
        </p:nvSpPr>
        <p:spPr>
          <a:xfrm>
            <a:off x="919781" y="177225"/>
            <a:ext cx="60441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8686" y="6140224"/>
            <a:ext cx="485714" cy="580952"/>
          </a:xfrm>
          <a:prstGeom prst="rect">
            <a:avLst/>
          </a:prstGeo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320920" y="6168795"/>
            <a:ext cx="476191" cy="552381"/>
          </a:xfrm>
          <a:prstGeom prst="rect">
            <a:avLst/>
          </a:prstGeom>
        </p:spPr>
      </p:pic>
      <p:pic>
        <p:nvPicPr>
          <p:cNvPr id="10" name="Picture 9">
            <a:hlinkClick r:id="rId6"/>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881219" y="6153834"/>
            <a:ext cx="504762" cy="600000"/>
          </a:xfrm>
          <a:prstGeom prst="rect">
            <a:avLst/>
          </a:prstGeom>
        </p:spPr>
      </p:pic>
      <p:pic>
        <p:nvPicPr>
          <p:cNvPr id="11" name="Picture 10">
            <a:hlinkClick r:id="rId8"/>
          </p:cNvPr>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2511848" y="6168795"/>
            <a:ext cx="495238" cy="552381"/>
          </a:xfrm>
          <a:prstGeom prst="rect">
            <a:avLst/>
          </a:prstGeom>
        </p:spPr>
      </p:pic>
      <p:sp>
        <p:nvSpPr>
          <p:cNvPr id="2" name="TextBox 1"/>
          <p:cNvSpPr txBox="1"/>
          <p:nvPr/>
        </p:nvSpPr>
        <p:spPr>
          <a:xfrm>
            <a:off x="5595257" y="6153834"/>
            <a:ext cx="2996526" cy="646331"/>
          </a:xfrm>
          <a:prstGeom prst="rect">
            <a:avLst/>
          </a:prstGeom>
          <a:noFill/>
        </p:spPr>
        <p:txBody>
          <a:bodyPr wrap="none" rtlCol="0">
            <a:spAutoFit/>
          </a:bodyPr>
          <a:lstStyle/>
          <a:p>
            <a:r>
              <a:rPr lang="en-US" dirty="0">
                <a:latin typeface="Segoe UI" pitchFamily="34" charset="0"/>
                <a:ea typeface="Segoe UI" pitchFamily="34" charset="0"/>
                <a:cs typeface="Segoe UI" pitchFamily="34" charset="0"/>
              </a:rPr>
              <a:t>http://www.edgefxkits.com/</a:t>
            </a:r>
          </a:p>
          <a:p>
            <a:endParaRPr lang="en-US" dirty="0"/>
          </a:p>
        </p:txBody>
      </p:sp>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295400"/>
            <a:ext cx="7982183" cy="4708981"/>
          </a:xfrm>
          <a:prstGeom prst="rect">
            <a:avLst/>
          </a:prstGeom>
        </p:spPr>
        <p:txBody>
          <a:bodyPr wrap="square">
            <a:spAutoFit/>
          </a:bodyPr>
          <a:lstStyle/>
          <a:p>
            <a:pPr marL="285750" indent="-285750">
              <a:buFont typeface="Wingdings" pitchFamily="2" charset="2"/>
              <a:buChar char="Ø"/>
            </a:pPr>
            <a:r>
              <a:rPr lang="en-US" sz="2000" dirty="0">
                <a:latin typeface="Times New Roman" pitchFamily="18" charset="0"/>
                <a:cs typeface="Times New Roman" pitchFamily="18" charset="0"/>
              </a:rPr>
              <a:t>Again after the fault is cleared, the system must come to its normal working condition as soon as possible for supplying reliable quality power to the receiving ends.</a:t>
            </a:r>
          </a:p>
          <a:p>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The circuit breaker is the special device which does all the required switching operations during current carrying condition.</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Nowadays, electrical accidents to the line man are increasing, while repairing the electrical lines due to the lack of communication between the electrical substation and maintenance staff.</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This project gives a solution to this problem to ensure line man safety.</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In this proposed system the control (on/off) of the electrical lines lies with line man help of a password.</a:t>
            </a:r>
            <a:endParaRPr lang="en-US" sz="2000" dirty="0">
              <a:latin typeface="Times New Roman" pitchFamily="18" charset="0"/>
              <a:cs typeface="Times New Roman" pitchFamily="18" charset="0"/>
            </a:endParaRPr>
          </a:p>
        </p:txBody>
      </p:sp>
      <p:sp>
        <p:nvSpPr>
          <p:cNvPr id="9" name="Rectangle 8"/>
          <p:cNvSpPr/>
          <p:nvPr/>
        </p:nvSpPr>
        <p:spPr>
          <a:xfrm>
            <a:off x="914400" y="152399"/>
            <a:ext cx="6096000"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295400"/>
            <a:ext cx="7086600" cy="461665"/>
          </a:xfrm>
          <a:prstGeom prst="rect">
            <a:avLst/>
          </a:prstGeom>
        </p:spPr>
        <p:txBody>
          <a:bodyPr wrap="square">
            <a:spAutoFit/>
          </a:bodyPr>
          <a:lstStyle/>
          <a:p>
            <a:r>
              <a:rPr lang="en-US" sz="2400" b="1" dirty="0" smtClean="0">
                <a:latin typeface="Times New Roman" pitchFamily="18" charset="0"/>
                <a:cs typeface="Times New Roman" pitchFamily="18" charset="0"/>
              </a:rPr>
              <a:t>Block Diagram of Password Based Circuit Breaker:</a:t>
            </a:r>
            <a:endParaRPr lang="en-US" sz="2400" b="1" dirty="0">
              <a:latin typeface="Times New Roman" pitchFamily="18" charset="0"/>
              <a:cs typeface="Times New Roman" pitchFamily="18" charset="0"/>
            </a:endParaRPr>
          </a:p>
        </p:txBody>
      </p:sp>
      <p:sp>
        <p:nvSpPr>
          <p:cNvPr id="12" name="Rectangle 11"/>
          <p:cNvSpPr/>
          <p:nvPr/>
        </p:nvSpPr>
        <p:spPr>
          <a:xfrm>
            <a:off x="1009772" y="152399"/>
            <a:ext cx="58917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53541" y="1371600"/>
            <a:ext cx="8058383" cy="4524315"/>
          </a:xfrm>
          <a:prstGeom prst="rect">
            <a:avLst/>
          </a:prstGeom>
        </p:spPr>
        <p:txBody>
          <a:bodyPr wrap="square">
            <a:spAutoFit/>
          </a:bodyPr>
          <a:lstStyle/>
          <a:p>
            <a:r>
              <a:rPr lang="en-US" sz="2400" b="1" dirty="0" smtClean="0">
                <a:latin typeface="Times New Roman" pitchFamily="18" charset="0"/>
                <a:cs typeface="Times New Roman" pitchFamily="18" charset="0"/>
              </a:rPr>
              <a:t>Principle of Password Based Circuit Breaker:</a:t>
            </a:r>
          </a:p>
          <a:p>
            <a:endParaRPr lang="en-US" sz="2400" dirty="0" smtClean="0"/>
          </a:p>
          <a:p>
            <a:pPr marL="285750" indent="-285750">
              <a:buFont typeface="Wingdings" pitchFamily="2" charset="2"/>
              <a:buChar char="Ø"/>
            </a:pPr>
            <a:r>
              <a:rPr lang="en-US" sz="2000" dirty="0" smtClean="0">
                <a:latin typeface="Times New Roman" pitchFamily="18" charset="0"/>
                <a:cs typeface="Times New Roman" pitchFamily="18" charset="0"/>
              </a:rPr>
              <a:t>The main component in the circuit is 8051 microcontroller.</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In this project 4×3 keypad is used to enter the password. </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The password which is entered is compared with the predefined password. If entered password is correct then the corresponding electrical line is turned ON or OFF.</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In this project a separate password is provided to each electrical line. </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Activation and deactivation of the line (circuit breaker) is indicated by the load.</a:t>
            </a:r>
            <a:endParaRPr lang="en-US" sz="2000" dirty="0">
              <a:latin typeface="Times New Roman" pitchFamily="18" charset="0"/>
              <a:cs typeface="Times New Roman" pitchFamily="18" charset="0"/>
            </a:endParaRPr>
          </a:p>
        </p:txBody>
      </p:sp>
      <p:sp>
        <p:nvSpPr>
          <p:cNvPr id="9" name="Rectangle 8"/>
          <p:cNvSpPr/>
          <p:nvPr/>
        </p:nvSpPr>
        <p:spPr>
          <a:xfrm>
            <a:off x="1020657" y="172758"/>
            <a:ext cx="60441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73140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295400"/>
            <a:ext cx="7848600" cy="461665"/>
          </a:xfrm>
          <a:prstGeom prst="rect">
            <a:avLst/>
          </a:prstGeom>
        </p:spPr>
        <p:txBody>
          <a:bodyPr wrap="square">
            <a:spAutoFit/>
          </a:bodyPr>
          <a:lstStyle/>
          <a:p>
            <a:r>
              <a:rPr lang="en-US" sz="2400" b="1" dirty="0" smtClean="0">
                <a:latin typeface="Times New Roman" pitchFamily="18" charset="0"/>
                <a:cs typeface="Times New Roman" pitchFamily="18" charset="0"/>
              </a:rPr>
              <a:t>Circuit Diagram of Password Based Circuit Breaker:</a:t>
            </a:r>
            <a:endParaRPr lang="en-US" sz="2400" b="1" dirty="0">
              <a:latin typeface="Times New Roman" pitchFamily="18" charset="0"/>
              <a:cs typeface="Times New Roman" pitchFamily="18" charset="0"/>
            </a:endParaRPr>
          </a:p>
        </p:txBody>
      </p:sp>
      <p:sp>
        <p:nvSpPr>
          <p:cNvPr id="12" name="Rectangle 11"/>
          <p:cNvSpPr/>
          <p:nvPr/>
        </p:nvSpPr>
        <p:spPr>
          <a:xfrm>
            <a:off x="1031543" y="152399"/>
            <a:ext cx="5967986"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pic>
        <p:nvPicPr>
          <p:cNvPr id="1026" name="Picture 2" descr="E:\5_project _2020_21\project data 2020-2021\ES20A08_password operated ckt bareaker\A08.JPG"/>
          <p:cNvPicPr>
            <a:picLocks noChangeAspect="1" noChangeArrowheads="1"/>
          </p:cNvPicPr>
          <p:nvPr/>
        </p:nvPicPr>
        <p:blipFill>
          <a:blip r:embed="rId2"/>
          <a:srcRect/>
          <a:stretch>
            <a:fillRect/>
          </a:stretch>
        </p:blipFill>
        <p:spPr bwMode="auto">
          <a:xfrm>
            <a:off x="1428728" y="2571744"/>
            <a:ext cx="6219825" cy="3857625"/>
          </a:xfrm>
          <a:prstGeom prst="rect">
            <a:avLst/>
          </a:prstGeom>
          <a:noFill/>
        </p:spPr>
      </p:pic>
    </p:spTree>
    <p:extLst>
      <p:ext uri="{BB962C8B-B14F-4D97-AF65-F5344CB8AC3E}">
        <p14:creationId xmlns:p14="http://schemas.microsoft.com/office/powerpoint/2010/main" xmlns="" val="360114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228600" y="1985666"/>
            <a:ext cx="8534400" cy="707886"/>
          </a:xfrm>
          <a:prstGeom prst="rect">
            <a:avLst/>
          </a:prstGeom>
        </p:spPr>
        <p:txBody>
          <a:bodyPr wrap="square">
            <a:spAutoFit/>
          </a:bodyPr>
          <a:lstStyle/>
          <a:p>
            <a:pPr marL="342900" indent="-342900">
              <a:buFont typeface="Wingdings" pitchFamily="2" charset="2"/>
              <a:buChar char="v"/>
            </a:pPr>
            <a:endParaRPr lang="en-US" sz="2000" dirty="0"/>
          </a:p>
          <a:p>
            <a:pPr marL="342900" indent="-342900">
              <a:buFont typeface="Wingdings" pitchFamily="2" charset="2"/>
              <a:buChar char="Ø"/>
            </a:pPr>
            <a:endParaRPr lang="en-US" sz="2000" dirty="0">
              <a:latin typeface="Times New Roman" pitchFamily="18" charset="0"/>
              <a:cs typeface="Times New Roman" pitchFamily="18" charset="0"/>
            </a:endParaRPr>
          </a:p>
        </p:txBody>
      </p:sp>
      <p:sp>
        <p:nvSpPr>
          <p:cNvPr id="3" name="Rectangle 2"/>
          <p:cNvSpPr/>
          <p:nvPr/>
        </p:nvSpPr>
        <p:spPr>
          <a:xfrm>
            <a:off x="788686" y="1264384"/>
            <a:ext cx="8210782" cy="4739759"/>
          </a:xfrm>
          <a:prstGeom prst="rect">
            <a:avLst/>
          </a:prstGeom>
        </p:spPr>
        <p:txBody>
          <a:bodyPr wrap="square">
            <a:spAutoFit/>
          </a:bodyPr>
          <a:lstStyle/>
          <a:p>
            <a:r>
              <a:rPr lang="en-US" sz="2400" b="1" dirty="0" smtClean="0">
                <a:latin typeface="Times New Roman" pitchFamily="18" charset="0"/>
                <a:cs typeface="Times New Roman" pitchFamily="18" charset="0"/>
              </a:rPr>
              <a:t>How to Operate Password Based Circuit Breaker?</a:t>
            </a:r>
          </a:p>
          <a:p>
            <a:endParaRPr lang="en-US" dirty="0" smtClean="0"/>
          </a:p>
          <a:p>
            <a:pPr marL="285750" indent="-285750">
              <a:buFont typeface="Wingdings" pitchFamily="2" charset="2"/>
              <a:buChar char="Ø"/>
            </a:pPr>
            <a:r>
              <a:rPr lang="en-US" sz="2000" dirty="0" smtClean="0">
                <a:latin typeface="Times New Roman" pitchFamily="18" charset="0"/>
                <a:cs typeface="Times New Roman" pitchFamily="18" charset="0"/>
              </a:rPr>
              <a:t>Write the program to the password based circuit breaker in keil software and create .hex file.</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Burn program to the controller with help of flash magic.</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Now give the connections as per the circuit diagram.</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While giving the connections, make sure that there is no common connection between AC and DC supplies</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Use 5V power supply circuit to provide regulated 5V DC to the controller.</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Switch on the both AC and DC supplies.</a:t>
            </a:r>
            <a:endParaRPr lang="en-US" sz="2000" dirty="0">
              <a:latin typeface="Times New Roman" pitchFamily="18" charset="0"/>
              <a:cs typeface="Times New Roman" pitchFamily="18" charset="0"/>
            </a:endParaRPr>
          </a:p>
        </p:txBody>
      </p:sp>
      <p:sp>
        <p:nvSpPr>
          <p:cNvPr id="9" name="Rectangle 8"/>
          <p:cNvSpPr/>
          <p:nvPr/>
        </p:nvSpPr>
        <p:spPr>
          <a:xfrm>
            <a:off x="1031543" y="87086"/>
            <a:ext cx="5891785" cy="584775"/>
          </a:xfrm>
          <a:prstGeom prst="rect">
            <a:avLst/>
          </a:prstGeom>
        </p:spPr>
        <p:txBody>
          <a:bodyPr wrap="square">
            <a:spAutoFit/>
          </a:bodyPr>
          <a:lstStyle/>
          <a:p>
            <a:r>
              <a:rPr lang="en-US" sz="3200" b="1" dirty="0" smtClean="0">
                <a:solidFill>
                  <a:srgbClr val="66FFFF"/>
                </a:solidFill>
                <a:latin typeface="Times New Roman" pitchFamily="18" charset="0"/>
                <a:cs typeface="Times New Roman" pitchFamily="18" charset="0"/>
              </a:rPr>
              <a:t>Password Based Circuit Breaker</a:t>
            </a:r>
            <a:endParaRPr lang="en-US" sz="3200" b="1" dirty="0">
              <a:solidFill>
                <a:srgbClr val="66FF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0114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777</Words>
  <Application>Microsoft Office PowerPoint</Application>
  <PresentationFormat>On-screen Show (4:3)</PresentationFormat>
  <Paragraphs>119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Pyrite PC7</dc:creator>
  <cp:lastModifiedBy>Electrosoft system</cp:lastModifiedBy>
  <cp:revision>37</cp:revision>
  <dcterms:created xsi:type="dcterms:W3CDTF">2015-03-24T13:13:16Z</dcterms:created>
  <dcterms:modified xsi:type="dcterms:W3CDTF">2020-11-20T06:00:06Z</dcterms:modified>
</cp:coreProperties>
</file>