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  <p:sldMasterId id="2147483670" r:id="rId3"/>
  </p:sldMasterIdLst>
  <p:notesMasterIdLst>
    <p:notesMasterId r:id="rId29"/>
  </p:notesMasterIdLst>
  <p:sldIdLst>
    <p:sldId id="289" r:id="rId4"/>
    <p:sldId id="637" r:id="rId5"/>
    <p:sldId id="646" r:id="rId6"/>
    <p:sldId id="647" r:id="rId7"/>
    <p:sldId id="638" r:id="rId8"/>
    <p:sldId id="656" r:id="rId9"/>
    <p:sldId id="641" r:id="rId10"/>
    <p:sldId id="665" r:id="rId11"/>
    <p:sldId id="648" r:id="rId12"/>
    <p:sldId id="642" r:id="rId13"/>
    <p:sldId id="657" r:id="rId14"/>
    <p:sldId id="628" r:id="rId15"/>
    <p:sldId id="658" r:id="rId16"/>
    <p:sldId id="659" r:id="rId17"/>
    <p:sldId id="660" r:id="rId18"/>
    <p:sldId id="661" r:id="rId19"/>
    <p:sldId id="649" r:id="rId20"/>
    <p:sldId id="634" r:id="rId21"/>
    <p:sldId id="662" r:id="rId22"/>
    <p:sldId id="663" r:id="rId23"/>
    <p:sldId id="664" r:id="rId24"/>
    <p:sldId id="650" r:id="rId25"/>
    <p:sldId id="639" r:id="rId26"/>
    <p:sldId id="655" r:id="rId27"/>
    <p:sldId id="312" r:id="rId28"/>
  </p:sldIdLst>
  <p:sldSz cx="9144000" cy="5143500" type="screen16x9"/>
  <p:notesSz cx="6858000" cy="9144000"/>
  <p:defaultTextStyle>
    <a:defPPr>
      <a:defRPr lang="en-US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1968" userDrawn="1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571"/>
    <a:srgbClr val="CD84C2"/>
    <a:srgbClr val="A9D18E"/>
    <a:srgbClr val="F5E7F3"/>
    <a:srgbClr val="FAE041"/>
    <a:srgbClr val="33ACD9"/>
    <a:srgbClr val="3CBEEC"/>
    <a:srgbClr val="FFFFFF"/>
    <a:srgbClr val="FDD7CB"/>
    <a:srgbClr val="E7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 autoAdjust="0"/>
    <p:restoredTop sz="74700" autoAdjust="0"/>
  </p:normalViewPr>
  <p:slideViewPr>
    <p:cSldViewPr>
      <p:cViewPr varScale="1">
        <p:scale>
          <a:sx n="159" d="100"/>
          <a:sy n="159" d="100"/>
        </p:scale>
        <p:origin x="1764" y="96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1DBB-493F-45FC-B516-95691ED05B89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4DA6-3CD8-4762-9CE8-B1DCA4D276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Recommending picking out he most interesting</a:t>
            </a:r>
            <a:r>
              <a:rPr lang="en-US" baseline="0" dirty="0"/>
              <a:t> and important parts from </a:t>
            </a:r>
            <a:r>
              <a:rPr lang="en-US" baseline="0"/>
              <a:t>your documentation.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38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2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4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7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6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200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03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73A6-2D60-2B48-B8B3-E035EA75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E0F5E-BFB5-4448-AD38-00510D74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226A-EC8C-404D-983D-A28A4A6A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5BA9-FC97-434B-A6F8-5DCA5C2C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8415-D464-8F4C-92A2-983BA767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53C1-867A-6E4B-A31E-56AD5E3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71F0-B9A1-1249-9F16-88DB738D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D13B-C2D3-2343-AB58-A217484E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D46E-14DA-0C4F-8041-CE122052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FD3EB-A127-DE47-B483-224CC38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0035-2C48-E44D-9776-B7884ADA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DEFE-2D56-B544-A9E5-A79CF58F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0275-76B0-9644-9B11-4459FCC2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BE21-0CBE-C247-AD0D-37AC866B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1101-76D3-CD42-8D6E-EA52F9E8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4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0CC0-3C7B-4E4C-A157-EDF89B2E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4AD9-D57B-5A48-8E1A-D0DDA5634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428B-F825-D541-9F9B-96211A2F0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A929D-048F-F644-9971-E99EAC6E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73A3F-4FEE-C045-9364-0344F749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2498B-EBE1-0D4A-940A-33FEC200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6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6AAE-A722-0C41-B1FD-6CDC2F57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D064B-843D-1A40-8409-7E19AC58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4F846-2A00-8545-8080-F4529A22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3268F-8F98-204A-84DB-CF9579532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E78A6-ECBD-5845-9FE1-2CCB65E18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F99ED-51B2-3B48-B10A-40885667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0B0BE-30DA-B44F-BC4F-CB2C9C7F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0488E-E2F0-1B46-B846-5D6CAFAE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6E54-633F-7B46-AE93-F217675B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CD778-CDBD-604A-8B2C-E675A4E0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6C886-B99B-1342-B3F7-FB4FBA95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1D174-C27A-E44A-8246-CF5E7135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5C42C-4C96-ED48-B121-606ECAEF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C6178-EBD8-B84A-8665-ED4A3EB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E8D1C-DDC4-0E4F-A8C0-BB6F3CE1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6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379A-9C7C-F94F-BA40-8DA92707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A819-C81D-594D-AC56-8616165B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6FE2-ADDC-6A4E-BD0A-407514E7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F921-514F-264C-9C69-3D54483E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CE9C-449B-D340-B886-62862331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8E0C-0249-3344-8E2B-A78C8C57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17B4-4903-7A42-A44F-A73C37E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E0142-4959-1145-9873-C0A7AB3F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6043F-DAFC-894C-926E-E78394DB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746F-0E33-2047-BC13-D3DEB553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C13BB-8761-8844-AF14-4747766C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A71A-350C-7741-B52F-57C4A4CC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73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56C6-8750-284A-908F-816FC39D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984CD-3C08-D943-A380-56CDF013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D892-0894-A845-9C3B-E4F1E027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6A376-CDE4-E646-BA82-413ACF4F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3BDC-B846-4146-94D5-90CD612D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3" name="Picture 2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8630" y="371846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12033-6CC8-514A-A2E7-C5AD0AED1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46A13-2B9C-9A40-AF2E-7BFFC44A5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A0B9-C5F8-964C-AC46-FCAE1637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C398-DF02-9445-AA38-C24A98D7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77507-84B5-DA4A-9428-C40C1292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3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4249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15"/>
            <a:ext cx="8229600" cy="3793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3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3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600" b="1" cap="none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96" y="346100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6559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5419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55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CEB9579-C955-7C47-B61B-3D3694CDA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9990" y="4794706"/>
            <a:ext cx="2844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2nd Place Solution - Learning Equality Challenge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C09AC-8B6B-F448-843A-DB04190BFD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2B0A2-3C70-5844-9E30-33CA803F9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fld id="{01C92930-73F8-B348-8FEB-D0D1FCF46FB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9"/>
            <a:ext cx="4593838" cy="3945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1"/>
            <a:ext cx="2703516" cy="3161831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102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NUL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 Narrow" pitchFamily="34" charset="0"/>
          <a:ea typeface="ＭＳ Ｐゴシック" charset="-128"/>
          <a:cs typeface="Arial Narrow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C40F-1005-AE4C-8E0E-45AF9DB4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2930-73F8-B348-8FEB-D0D1FCF46FB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85ACEEA-10A5-FD40-B6B7-7E89F11967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08CC8-0489-144E-AAE3-3F7A78F2885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5124" name="Picture 3" descr="C:\Users\rowan\Desktop\Kaggle\ppt\kaggle-logo-final-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813301"/>
            <a:ext cx="91916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789173"/>
            <a:ext cx="6705600" cy="1200150"/>
          </a:xfrm>
          <a:noFill/>
        </p:spPr>
        <p:txBody>
          <a:bodyPr lIns="360000" tIns="360000" bIns="360000" anchor="ctr"/>
          <a:lstStyle/>
          <a:p>
            <a:pPr algn="ctr">
              <a:spcBef>
                <a:spcPts val="10"/>
              </a:spcBef>
              <a:spcAft>
                <a:spcPts val="10"/>
              </a:spcAft>
              <a:defRPr/>
            </a:pPr>
            <a:r>
              <a:rPr lang="en-US" sz="4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2nd Place Solution</a:t>
            </a:r>
            <a:br>
              <a:rPr lang="en-US" sz="4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Learning Equality Challenge</a:t>
            </a:r>
            <a:endParaRPr lang="en-GB" sz="400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DE308-C098-6443-AD9F-1CF4BC910F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85750"/>
            <a:ext cx="838200" cy="32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C80D3-7E84-2349-A6F3-5A84F6EE9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942">
            <a:off x="-1228906" y="3218494"/>
            <a:ext cx="4189629" cy="2440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8887B0-4379-C643-9340-8DA660D42B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2496">
            <a:off x="6157459" y="-468357"/>
            <a:ext cx="5190308" cy="2964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D5407D-6A82-6541-8FE6-333036B345D4}"/>
              </a:ext>
            </a:extLst>
          </p:cNvPr>
          <p:cNvSpPr txBox="1"/>
          <p:nvPr/>
        </p:nvSpPr>
        <p:spPr>
          <a:xfrm>
            <a:off x="2249104" y="3179519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Konrad Habel</a:t>
            </a:r>
          </a:p>
        </p:txBody>
      </p:sp>
    </p:spTree>
    <p:extLst>
      <p:ext uri="{BB962C8B-B14F-4D97-AF65-F5344CB8AC3E}">
        <p14:creationId xmlns:p14="http://schemas.microsoft.com/office/powerpoint/2010/main" val="8007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7200" y="707094"/>
            <a:ext cx="8382000" cy="80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Translation of the most common languages </a:t>
            </a:r>
            <a:r>
              <a:rPr lang="en-US" sz="2000" b="1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en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, es, pt, </a:t>
            </a:r>
            <a:r>
              <a:rPr lang="en-US" sz="2000" b="1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fr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into each other for additional training data.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C96F5-A250-FF41-B172-6C07F6E5A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7F1D2-C9F3-BF46-8F00-333D68377412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Language Switching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3B428-893F-8B4C-8F37-79001E6A9D2A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AF01E1C3-1DB7-0C0B-F212-1019610130D6}"/>
              </a:ext>
            </a:extLst>
          </p:cNvPr>
          <p:cNvSpPr/>
          <p:nvPr/>
        </p:nvSpPr>
        <p:spPr>
          <a:xfrm rot="5400000">
            <a:off x="2335940" y="994368"/>
            <a:ext cx="1706770" cy="3178250"/>
          </a:xfrm>
          <a:prstGeom prst="roundRect">
            <a:avLst>
              <a:gd name="adj" fmla="val 2803"/>
            </a:avLst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6783D7D-7FFE-AC74-3D23-0D83A0CA581A}"/>
              </a:ext>
            </a:extLst>
          </p:cNvPr>
          <p:cNvSpPr/>
          <p:nvPr/>
        </p:nvSpPr>
        <p:spPr>
          <a:xfrm>
            <a:off x="5042237" y="1729840"/>
            <a:ext cx="2513917" cy="208254"/>
          </a:xfrm>
          <a:prstGeom prst="roundRect">
            <a:avLst>
              <a:gd name="adj" fmla="val 6427"/>
            </a:avLst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0: original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D39C535-9EF1-0E5B-DC12-8D7D9A302448}"/>
              </a:ext>
            </a:extLst>
          </p:cNvPr>
          <p:cNvSpPr/>
          <p:nvPr/>
        </p:nvSpPr>
        <p:spPr>
          <a:xfrm>
            <a:off x="1705808" y="1853315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E1:0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44BA0EE3-C57E-AC7E-017A-7C6EE0CFE89B}"/>
              </a:ext>
            </a:extLst>
          </p:cNvPr>
          <p:cNvSpPr/>
          <p:nvPr/>
        </p:nvSpPr>
        <p:spPr>
          <a:xfrm>
            <a:off x="5046526" y="2033946"/>
            <a:ext cx="2513917" cy="208254"/>
          </a:xfrm>
          <a:prstGeom prst="roundRect">
            <a:avLst>
              <a:gd name="adj" fmla="val 6427"/>
            </a:avLst>
          </a:prstGeom>
          <a:solidFill>
            <a:srgbClr val="6CAE3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1: en &lt;-&gt; fr  and es &lt;-&gt; pt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FC997EEC-8E85-518B-9A18-FC404F686820}"/>
              </a:ext>
            </a:extLst>
          </p:cNvPr>
          <p:cNvSpPr/>
          <p:nvPr/>
        </p:nvSpPr>
        <p:spPr>
          <a:xfrm>
            <a:off x="5050816" y="2382176"/>
            <a:ext cx="2509628" cy="208254"/>
          </a:xfrm>
          <a:prstGeom prst="roundRect">
            <a:avLst>
              <a:gd name="adj" fmla="val 6427"/>
            </a:avLst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2: en &lt;-&gt; es  and fr &lt;-&gt; pt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CC1F798-9F59-CCBC-886B-B13CECA01225}"/>
              </a:ext>
            </a:extLst>
          </p:cNvPr>
          <p:cNvSpPr/>
          <p:nvPr/>
        </p:nvSpPr>
        <p:spPr>
          <a:xfrm>
            <a:off x="5046526" y="2717431"/>
            <a:ext cx="2509628" cy="208254"/>
          </a:xfrm>
          <a:prstGeom prst="roundRect">
            <a:avLst>
              <a:gd name="adj" fmla="val 6427"/>
            </a:avLst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2: en &lt;-&gt; pt  and fr &lt;-&gt; es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3E5EFE03-D5A1-D101-7700-AD85C8866C7F}"/>
              </a:ext>
            </a:extLst>
          </p:cNvPr>
          <p:cNvSpPr/>
          <p:nvPr/>
        </p:nvSpPr>
        <p:spPr>
          <a:xfrm>
            <a:off x="1704690" y="2072642"/>
            <a:ext cx="1397706" cy="169558"/>
          </a:xfrm>
          <a:prstGeom prst="roundRect">
            <a:avLst/>
          </a:prstGeom>
          <a:solidFill>
            <a:srgbClr val="6CAE3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E2:1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FFBC9910-F94A-83B0-6648-0541751B054D}"/>
              </a:ext>
            </a:extLst>
          </p:cNvPr>
          <p:cNvSpPr/>
          <p:nvPr/>
        </p:nvSpPr>
        <p:spPr>
          <a:xfrm>
            <a:off x="1705808" y="2287495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E3:0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1C3EAB27-3817-B0C7-C5B8-7DD0E33B0CF1}"/>
              </a:ext>
            </a:extLst>
          </p:cNvPr>
          <p:cNvSpPr/>
          <p:nvPr/>
        </p:nvSpPr>
        <p:spPr>
          <a:xfrm>
            <a:off x="1704690" y="2507258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E4:2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5024540-B691-7E8E-6093-10D66FA44C76}"/>
              </a:ext>
            </a:extLst>
          </p:cNvPr>
          <p:cNvSpPr txBox="1"/>
          <p:nvPr/>
        </p:nvSpPr>
        <p:spPr>
          <a:xfrm>
            <a:off x="2129532" y="3062725"/>
            <a:ext cx="54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de-DE" b="1" dirty="0">
                <a:solidFill>
                  <a:prstClr val="white"/>
                </a:solidFill>
                <a:latin typeface="Calibri" panose="020F0502020204030204"/>
              </a:rPr>
              <a:t>. . .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4F8C50FB-A596-C12B-E1FE-5AE63454EF1D}"/>
              </a:ext>
            </a:extLst>
          </p:cNvPr>
          <p:cNvSpPr/>
          <p:nvPr/>
        </p:nvSpPr>
        <p:spPr>
          <a:xfrm>
            <a:off x="1704690" y="2727021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E5:0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2D1E89D0-6B94-D71B-B39D-744A37FA14AD}"/>
              </a:ext>
            </a:extLst>
          </p:cNvPr>
          <p:cNvSpPr/>
          <p:nvPr/>
        </p:nvSpPr>
        <p:spPr>
          <a:xfrm>
            <a:off x="1704691" y="2941007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E6:3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9CFA3EF-0CD2-1F14-148F-15C5A6CB13C2}"/>
              </a:ext>
            </a:extLst>
          </p:cNvPr>
          <p:cNvSpPr/>
          <p:nvPr/>
        </p:nvSpPr>
        <p:spPr>
          <a:xfrm>
            <a:off x="3256099" y="2070135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E35:0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7C8D4429-B274-90CD-9293-18DADEBC6A42}"/>
              </a:ext>
            </a:extLst>
          </p:cNvPr>
          <p:cNvSpPr/>
          <p:nvPr/>
        </p:nvSpPr>
        <p:spPr>
          <a:xfrm>
            <a:off x="3256099" y="2285525"/>
            <a:ext cx="1397706" cy="169558"/>
          </a:xfrm>
          <a:prstGeom prst="roundRect">
            <a:avLst/>
          </a:prstGeom>
          <a:solidFill>
            <a:srgbClr val="6CAE3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E36:0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28FB576-2426-B971-C56E-E7388FE27F1B}"/>
              </a:ext>
            </a:extLst>
          </p:cNvPr>
          <p:cNvSpPr/>
          <p:nvPr/>
        </p:nvSpPr>
        <p:spPr>
          <a:xfrm>
            <a:off x="3256099" y="2505651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E37:0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3C5B84F-46E4-BE09-F749-D148AE1F147E}"/>
              </a:ext>
            </a:extLst>
          </p:cNvPr>
          <p:cNvSpPr/>
          <p:nvPr/>
        </p:nvSpPr>
        <p:spPr>
          <a:xfrm>
            <a:off x="3256099" y="2724411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E38:0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0ED5F02C-92FA-3E2E-60A5-ED8A6D0FCDF3}"/>
              </a:ext>
            </a:extLst>
          </p:cNvPr>
          <p:cNvSpPr/>
          <p:nvPr/>
        </p:nvSpPr>
        <p:spPr>
          <a:xfrm>
            <a:off x="3256100" y="2938372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E39:0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A60E1421-EEDE-16DC-C673-2C4F91CF02E8}"/>
              </a:ext>
            </a:extLst>
          </p:cNvPr>
          <p:cNvSpPr/>
          <p:nvPr/>
        </p:nvSpPr>
        <p:spPr>
          <a:xfrm>
            <a:off x="3256099" y="3159927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E40:0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91B2447-BBE5-2DB5-850C-E01A8748CD1B}"/>
              </a:ext>
            </a:extLst>
          </p:cNvPr>
          <p:cNvSpPr txBox="1"/>
          <p:nvPr/>
        </p:nvSpPr>
        <p:spPr>
          <a:xfrm>
            <a:off x="3680941" y="1667109"/>
            <a:ext cx="54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de-DE" b="1" dirty="0">
                <a:solidFill>
                  <a:prstClr val="white"/>
                </a:solidFill>
                <a:latin typeface="Calibri" panose="020F0502020204030204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6240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ADBE881-B3B0-6248-9AA7-E636CF05F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25" y="1484862"/>
            <a:ext cx="6830801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Knowledge Distillation</a:t>
            </a:r>
          </a:p>
        </p:txBody>
      </p:sp>
    </p:spTree>
    <p:extLst>
      <p:ext uri="{BB962C8B-B14F-4D97-AF65-F5344CB8AC3E}">
        <p14:creationId xmlns:p14="http://schemas.microsoft.com/office/powerpoint/2010/main" val="299933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6E32DF-8B0A-924B-A9E7-C3668F97E6D2}"/>
              </a:ext>
            </a:extLst>
          </p:cNvPr>
          <p:cNvSpPr/>
          <p:nvPr/>
        </p:nvSpPr>
        <p:spPr>
          <a:xfrm flipH="1">
            <a:off x="-2514600" y="30646"/>
            <a:ext cx="2109951" cy="5143500"/>
          </a:xfrm>
          <a:prstGeom prst="rect">
            <a:avLst/>
          </a:prstGeom>
          <a:solidFill>
            <a:srgbClr val="3CBEEC">
              <a:alpha val="9020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BFD5EC88-106C-6342-85C6-A6FC2F05F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62199" y="18881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8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Features Selection/Engineering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45824-72D9-E347-844F-D5BCFF72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1C18C0-BEEE-8B45-87BE-3DD035CA69DA}"/>
              </a:ext>
            </a:extLst>
          </p:cNvPr>
          <p:cNvSpPr/>
          <p:nvPr/>
        </p:nvSpPr>
        <p:spPr>
          <a:xfrm>
            <a:off x="-2345634" y="470453"/>
            <a:ext cx="175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Variable Importance Plot</a:t>
            </a:r>
          </a:p>
          <a:p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C0922-B11A-294B-BA72-18FAB6344400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Knowledge Distillation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A84B1-572D-0047-830D-CF2C1ADA2F2C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965BB3E-F860-767F-51C7-258AE882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6" y="1446929"/>
            <a:ext cx="8172820" cy="3022927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44940FBA-1111-4B96-BBF3-44B4AF48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07094"/>
            <a:ext cx="8382000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Distillation from 12 -&gt; 6 Layers used for the Efficiency Prize</a:t>
            </a:r>
          </a:p>
        </p:txBody>
      </p:sp>
    </p:spTree>
    <p:extLst>
      <p:ext uri="{BB962C8B-B14F-4D97-AF65-F5344CB8AC3E}">
        <p14:creationId xmlns:p14="http://schemas.microsoft.com/office/powerpoint/2010/main" val="41141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ADBE881-B3B0-6248-9AA7-E636CF05F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25" y="1484862"/>
            <a:ext cx="6830801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Quantization</a:t>
            </a:r>
          </a:p>
        </p:txBody>
      </p:sp>
    </p:spTree>
    <p:extLst>
      <p:ext uri="{BB962C8B-B14F-4D97-AF65-F5344CB8AC3E}">
        <p14:creationId xmlns:p14="http://schemas.microsoft.com/office/powerpoint/2010/main" val="289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6E32DF-8B0A-924B-A9E7-C3668F97E6D2}"/>
              </a:ext>
            </a:extLst>
          </p:cNvPr>
          <p:cNvSpPr/>
          <p:nvPr/>
        </p:nvSpPr>
        <p:spPr>
          <a:xfrm flipH="1">
            <a:off x="-2514600" y="30646"/>
            <a:ext cx="2109951" cy="5143500"/>
          </a:xfrm>
          <a:prstGeom prst="rect">
            <a:avLst/>
          </a:prstGeom>
          <a:solidFill>
            <a:srgbClr val="3CBEEC">
              <a:alpha val="9020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BFD5EC88-106C-6342-85C6-A6FC2F05F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62199" y="18881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8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Features Selection/Engineering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45824-72D9-E347-844F-D5BCFF72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1C18C0-BEEE-8B45-87BE-3DD035CA69DA}"/>
              </a:ext>
            </a:extLst>
          </p:cNvPr>
          <p:cNvSpPr/>
          <p:nvPr/>
        </p:nvSpPr>
        <p:spPr>
          <a:xfrm>
            <a:off x="-2345634" y="470453"/>
            <a:ext cx="175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Variable Importance Plot</a:t>
            </a:r>
          </a:p>
          <a:p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C0922-B11A-294B-BA72-18FAB6344400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Quantization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A84B1-572D-0047-830D-CF2C1ADA2F2C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3">
            <a:extLst>
              <a:ext uri="{FF2B5EF4-FFF2-40B4-BE49-F238E27FC236}">
                <a16:creationId xmlns:a16="http://schemas.microsoft.com/office/drawing/2014/main" id="{44940FBA-1111-4B96-BBF3-44B4AF48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07094"/>
            <a:ext cx="8382000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Using Pytorch “Post Training Dynamic Quantization” for the Efficiency Prize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BA6EA60-D2E2-E189-B9D4-2588AAF363EF}"/>
              </a:ext>
            </a:extLst>
          </p:cNvPr>
          <p:cNvSpPr txBox="1"/>
          <p:nvPr/>
        </p:nvSpPr>
        <p:spPr>
          <a:xfrm>
            <a:off x="3945829" y="1681327"/>
            <a:ext cx="4034765" cy="607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lang="en-GB" sz="1100" b="1" dirty="0">
                <a:solidFill>
                  <a:prstClr val="black"/>
                </a:solidFill>
                <a:latin typeface="Consolas" panose="020B0609020204030204" pitchFamily="49" charset="0"/>
              </a:rPr>
              <a:t>Pytorch</a:t>
            </a:r>
          </a:p>
          <a:p>
            <a:pPr algn="ctr" defTabSz="914400"/>
            <a:r>
              <a:rPr lang="en-GB" sz="1050" b="1" dirty="0">
                <a:solidFill>
                  <a:prstClr val="black"/>
                </a:solidFill>
                <a:latin typeface="Consolas" panose="020B0609020204030204" pitchFamily="49" charset="0"/>
              </a:rPr>
              <a:t>Post Training Dynamic Quantization</a:t>
            </a:r>
          </a:p>
          <a:p>
            <a:pPr algn="ctr" defTabSz="914400"/>
            <a:endParaRPr lang="de-DE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BABC85-C388-F296-A1DF-13725E2E4FE1}"/>
              </a:ext>
            </a:extLst>
          </p:cNvPr>
          <p:cNvSpPr/>
          <p:nvPr/>
        </p:nvSpPr>
        <p:spPr>
          <a:xfrm rot="5400000">
            <a:off x="2391918" y="1536700"/>
            <a:ext cx="1858264" cy="2070100"/>
          </a:xfrm>
          <a:prstGeom prst="roundRect">
            <a:avLst>
              <a:gd name="adj" fmla="val 2803"/>
            </a:avLst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84FFFF8-9351-054A-55FF-757BBDE137AC}"/>
              </a:ext>
            </a:extLst>
          </p:cNvPr>
          <p:cNvSpPr/>
          <p:nvPr/>
        </p:nvSpPr>
        <p:spPr>
          <a:xfrm>
            <a:off x="2643694" y="1974559"/>
            <a:ext cx="1550647" cy="491138"/>
          </a:xfrm>
          <a:prstGeom prst="roundRect">
            <a:avLst>
              <a:gd name="adj" fmla="val 6427"/>
            </a:avLst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6F0DB516-6DE2-BB48-926C-95501A3F7BC9}"/>
              </a:ext>
            </a:extLst>
          </p:cNvPr>
          <p:cNvSpPr/>
          <p:nvPr/>
        </p:nvSpPr>
        <p:spPr>
          <a:xfrm>
            <a:off x="2648065" y="1738679"/>
            <a:ext cx="1550646" cy="205427"/>
          </a:xfrm>
          <a:prstGeom prst="roundRect">
            <a:avLst>
              <a:gd name="adj" fmla="val 16668"/>
            </a:avLst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Embedding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0876A4C4-4B3B-A991-5F68-5BD638591F9C}"/>
              </a:ext>
            </a:extLst>
          </p:cNvPr>
          <p:cNvSpPr/>
          <p:nvPr/>
        </p:nvSpPr>
        <p:spPr>
          <a:xfrm>
            <a:off x="2729107" y="2016896"/>
            <a:ext cx="1397706" cy="169560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53215A0-E46E-487E-C72A-08D97C95B89C}"/>
              </a:ext>
            </a:extLst>
          </p:cNvPr>
          <p:cNvSpPr/>
          <p:nvPr/>
        </p:nvSpPr>
        <p:spPr>
          <a:xfrm>
            <a:off x="2729107" y="2224700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 Forward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AD4F5EE6-2430-DF68-D319-3043079B16C5}"/>
              </a:ext>
            </a:extLst>
          </p:cNvPr>
          <p:cNvSpPr/>
          <p:nvPr/>
        </p:nvSpPr>
        <p:spPr>
          <a:xfrm>
            <a:off x="2643693" y="2907477"/>
            <a:ext cx="1550647" cy="491138"/>
          </a:xfrm>
          <a:prstGeom prst="roundRect">
            <a:avLst>
              <a:gd name="adj" fmla="val 6427"/>
            </a:avLst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5129F4B-FC00-4DC4-05DF-96E2262AE142}"/>
              </a:ext>
            </a:extLst>
          </p:cNvPr>
          <p:cNvSpPr/>
          <p:nvPr/>
        </p:nvSpPr>
        <p:spPr>
          <a:xfrm>
            <a:off x="2720164" y="3173106"/>
            <a:ext cx="1397706" cy="169558"/>
          </a:xfrm>
          <a:prstGeom prst="round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 Forward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260F1E3-A577-9246-EA8D-6D6F6907FF54}"/>
              </a:ext>
            </a:extLst>
          </p:cNvPr>
          <p:cNvSpPr/>
          <p:nvPr/>
        </p:nvSpPr>
        <p:spPr>
          <a:xfrm>
            <a:off x="2726836" y="2965222"/>
            <a:ext cx="1397706" cy="169560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532C497-A99B-F70D-04DC-2EC844FA32E6}"/>
              </a:ext>
            </a:extLst>
          </p:cNvPr>
          <p:cNvSpPr txBox="1"/>
          <p:nvPr/>
        </p:nvSpPr>
        <p:spPr>
          <a:xfrm rot="16200000">
            <a:off x="3080991" y="2506544"/>
            <a:ext cx="54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de-DE" b="1" dirty="0">
                <a:solidFill>
                  <a:prstClr val="white"/>
                </a:solidFill>
                <a:latin typeface="Calibri" panose="020F0502020204030204"/>
              </a:rPr>
              <a:t>. . 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E5EC0E5-B983-37AC-21FC-2A6118A8AB80}"/>
              </a:ext>
            </a:extLst>
          </p:cNvPr>
          <p:cNvSpPr txBox="1"/>
          <p:nvPr/>
        </p:nvSpPr>
        <p:spPr>
          <a:xfrm>
            <a:off x="2209671" y="2032484"/>
            <a:ext cx="54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de-DE" b="1" dirty="0">
                <a:solidFill>
                  <a:prstClr val="white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B159995-4341-3407-59E9-BA5828BB88D9}"/>
              </a:ext>
            </a:extLst>
          </p:cNvPr>
          <p:cNvSpPr txBox="1"/>
          <p:nvPr/>
        </p:nvSpPr>
        <p:spPr>
          <a:xfrm>
            <a:off x="2207066" y="2970735"/>
            <a:ext cx="54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de-DE" b="1" dirty="0">
                <a:solidFill>
                  <a:prstClr val="white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D612081F-005B-19D7-B87D-138169620990}"/>
              </a:ext>
            </a:extLst>
          </p:cNvPr>
          <p:cNvSpPr/>
          <p:nvPr/>
        </p:nvSpPr>
        <p:spPr>
          <a:xfrm>
            <a:off x="5187889" y="2228614"/>
            <a:ext cx="1550646" cy="205427"/>
          </a:xfrm>
          <a:prstGeom prst="roundRect">
            <a:avLst>
              <a:gd name="adj" fmla="val 16668"/>
            </a:avLst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torch.float16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E3B6C5F-4108-90C6-66A1-63CD2FE2FE91}"/>
              </a:ext>
            </a:extLst>
          </p:cNvPr>
          <p:cNvSpPr/>
          <p:nvPr/>
        </p:nvSpPr>
        <p:spPr>
          <a:xfrm>
            <a:off x="5187889" y="2531769"/>
            <a:ext cx="1542214" cy="210590"/>
          </a:xfrm>
          <a:prstGeom prst="round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torch.qint8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126BF2B1-2845-1DF8-2205-480C6266EFE0}"/>
              </a:ext>
            </a:extLst>
          </p:cNvPr>
          <p:cNvSpPr/>
          <p:nvPr/>
        </p:nvSpPr>
        <p:spPr>
          <a:xfrm>
            <a:off x="5192105" y="2867866"/>
            <a:ext cx="1533782" cy="207966"/>
          </a:xfrm>
          <a:prstGeom prst="round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torch.float16</a:t>
            </a:r>
          </a:p>
        </p:txBody>
      </p:sp>
    </p:spTree>
    <p:extLst>
      <p:ext uri="{BB962C8B-B14F-4D97-AF65-F5344CB8AC3E}">
        <p14:creationId xmlns:p14="http://schemas.microsoft.com/office/powerpoint/2010/main" val="8539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ADBE881-B3B0-6248-9AA7-E636CF05F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25" y="1484862"/>
            <a:ext cx="6830801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Dynamic Threshold</a:t>
            </a:r>
          </a:p>
        </p:txBody>
      </p:sp>
    </p:spTree>
    <p:extLst>
      <p:ext uri="{BB962C8B-B14F-4D97-AF65-F5344CB8AC3E}">
        <p14:creationId xmlns:p14="http://schemas.microsoft.com/office/powerpoint/2010/main" val="15675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6E32DF-8B0A-924B-A9E7-C3668F97E6D2}"/>
              </a:ext>
            </a:extLst>
          </p:cNvPr>
          <p:cNvSpPr/>
          <p:nvPr/>
        </p:nvSpPr>
        <p:spPr>
          <a:xfrm flipH="1">
            <a:off x="-2514600" y="30646"/>
            <a:ext cx="2109951" cy="5143500"/>
          </a:xfrm>
          <a:prstGeom prst="rect">
            <a:avLst/>
          </a:prstGeom>
          <a:solidFill>
            <a:srgbClr val="3CBEEC">
              <a:alpha val="9020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BFD5EC88-106C-6342-85C6-A6FC2F05F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62199" y="18881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8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Features Selection/Engineering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45824-72D9-E347-844F-D5BCFF72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1C18C0-BEEE-8B45-87BE-3DD035CA69DA}"/>
              </a:ext>
            </a:extLst>
          </p:cNvPr>
          <p:cNvSpPr/>
          <p:nvPr/>
        </p:nvSpPr>
        <p:spPr>
          <a:xfrm>
            <a:off x="-2345634" y="470453"/>
            <a:ext cx="175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Variable Importance Plot</a:t>
            </a:r>
          </a:p>
          <a:p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C0922-B11A-294B-BA72-18FAB6344400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Dynamic Threshold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A84B1-572D-0047-830D-CF2C1ADA2F2C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CDC9F587-8C96-56BF-6F22-681CE10D7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22" y="712107"/>
            <a:ext cx="6723555" cy="39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4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D0D435A-456E-E14E-97C4-1887DF5B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9" y="1484862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791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670DDB1C-5244-2943-9FB6-BB0BC43E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89" y="778705"/>
            <a:ext cx="6219411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Influence of the distillation and quantization: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66CCD-EFAD-844F-9862-186A8F96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0D69B-24AD-9E45-91A6-A2B9CB13B5BB}"/>
              </a:ext>
            </a:extLst>
          </p:cNvPr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Fold 0</a:t>
            </a:r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2C87C1-2347-324E-9744-2637EC880E57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49861CB-B5B4-2EDA-80CC-73E9E65F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65" y="1710850"/>
            <a:ext cx="6049069" cy="1483486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1FF71D38-90C9-38D6-3BF6-CB3DEA99E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489" y="3044744"/>
            <a:ext cx="6219411" cy="2991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2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models are trained on a single RTX 3090 for 40 epochs </a:t>
            </a:r>
          </a:p>
        </p:txBody>
      </p:sp>
    </p:spTree>
    <p:extLst>
      <p:ext uri="{BB962C8B-B14F-4D97-AF65-F5344CB8AC3E}">
        <p14:creationId xmlns:p14="http://schemas.microsoft.com/office/powerpoint/2010/main" val="22862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670DDB1C-5244-2943-9FB6-BB0BC43E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89" y="778705"/>
            <a:ext cx="6219411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Combining  models into an ensemble: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66CCD-EFAD-844F-9862-186A8F96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0D69B-24AD-9E45-91A6-A2B9CB13B5BB}"/>
              </a:ext>
            </a:extLst>
          </p:cNvPr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Fold 0</a:t>
            </a:r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2C87C1-2347-324E-9744-2637EC880E57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1FF71D38-90C9-38D6-3BF6-CB3DEA99E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557" y="3257550"/>
            <a:ext cx="6219411" cy="2991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2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models are trained on a single RTX 3090 for 40 epochs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8B117EB-7554-59E8-89F8-FA04FC578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57" y="1779719"/>
            <a:ext cx="6667500" cy="15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 flipH="1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C03AC-A423-6E47-AA4F-08F777E6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A2F77-6EA1-7542-8B56-BB6B8190C3F0}"/>
              </a:ext>
            </a:extLst>
          </p:cNvPr>
          <p:cNvSpPr txBox="1"/>
          <p:nvPr/>
        </p:nvSpPr>
        <p:spPr>
          <a:xfrm>
            <a:off x="606287" y="49099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183D636-0E02-5B42-96D4-C3DE9EC0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390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66CCD-EFAD-844F-9862-186A8F96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0D69B-24AD-9E45-91A6-A2B9CB13B5BB}"/>
              </a:ext>
            </a:extLst>
          </p:cNvPr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Fold 0</a:t>
            </a:r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2C87C1-2347-324E-9744-2637EC880E57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90F4D020-80F5-DA7A-D763-3C9DE6B7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669878"/>
            <a:ext cx="5262642" cy="4087610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0761B48A-A7A0-8CDC-169A-C002A214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89" y="778705"/>
            <a:ext cx="6219411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Results per language:</a:t>
            </a:r>
          </a:p>
        </p:txBody>
      </p:sp>
    </p:spTree>
    <p:extLst>
      <p:ext uri="{BB962C8B-B14F-4D97-AF65-F5344CB8AC3E}">
        <p14:creationId xmlns:p14="http://schemas.microsoft.com/office/powerpoint/2010/main" val="29718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66CCD-EFAD-844F-9862-186A8F96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0D69B-24AD-9E45-91A6-A2B9CB13B5BB}"/>
              </a:ext>
            </a:extLst>
          </p:cNvPr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Trained on all data</a:t>
            </a:r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2C87C1-2347-324E-9744-2637EC880E57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6CA851E-3C34-9370-159C-058FD145CB22}"/>
              </a:ext>
            </a:extLst>
          </p:cNvPr>
          <p:cNvSpPr txBox="1"/>
          <p:nvPr/>
        </p:nvSpPr>
        <p:spPr>
          <a:xfrm>
            <a:off x="389011" y="740182"/>
            <a:ext cx="4034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b="1" dirty="0">
                <a:latin typeface="Consolas" panose="020B0609020204030204" pitchFamily="49" charset="0"/>
              </a:rPr>
              <a:t>GPU - Ensemble: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24724B-D0FD-983C-23DB-602761843977}"/>
              </a:ext>
            </a:extLst>
          </p:cNvPr>
          <p:cNvSpPr txBox="1"/>
          <p:nvPr/>
        </p:nvSpPr>
        <p:spPr>
          <a:xfrm>
            <a:off x="3949570" y="1453797"/>
            <a:ext cx="54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7EABF5-3742-B666-CBC9-19E16F04338D}"/>
              </a:ext>
            </a:extLst>
          </p:cNvPr>
          <p:cNvSpPr txBox="1"/>
          <p:nvPr/>
        </p:nvSpPr>
        <p:spPr>
          <a:xfrm>
            <a:off x="3946965" y="2392048"/>
            <a:ext cx="54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67A0EC-3A7D-BF21-ABFA-733D6144EE4B}"/>
              </a:ext>
            </a:extLst>
          </p:cNvPr>
          <p:cNvSpPr txBox="1"/>
          <p:nvPr/>
        </p:nvSpPr>
        <p:spPr>
          <a:xfrm>
            <a:off x="462609" y="1078736"/>
            <a:ext cx="3898839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b="1" dirty="0">
                <a:latin typeface="Consolas" panose="020B0609020204030204" pitchFamily="49" charset="0"/>
              </a:rPr>
              <a:t>Ensemble:</a:t>
            </a:r>
          </a:p>
          <a:p>
            <a:r>
              <a:rPr lang="en-GB" sz="800" dirty="0">
                <a:latin typeface="Consolas" panose="020B0609020204030204" pitchFamily="49" charset="0"/>
              </a:rPr>
              <a:t>Num. Models:      5</a:t>
            </a:r>
          </a:p>
          <a:p>
            <a:endParaRPr lang="en-GB" sz="800" dirty="0">
              <a:latin typeface="Consolas" panose="020B0609020204030204" pitchFamily="49" charset="0"/>
            </a:endParaRPr>
          </a:p>
          <a:p>
            <a:r>
              <a:rPr lang="en-GB" sz="800" b="1" dirty="0">
                <a:latin typeface="Consolas" panose="020B0609020204030204" pitchFamily="49" charset="0"/>
              </a:rPr>
              <a:t>Score:</a:t>
            </a:r>
          </a:p>
          <a:p>
            <a:r>
              <a:rPr lang="en-GB" sz="800" dirty="0">
                <a:latin typeface="Consolas" panose="020B0609020204030204" pitchFamily="49" charset="0"/>
              </a:rPr>
              <a:t>Privat:           0.75479</a:t>
            </a:r>
            <a:endParaRPr lang="en-GB" sz="800" b="1" dirty="0">
              <a:latin typeface="Consolas" panose="020B0609020204030204" pitchFamily="49" charset="0"/>
            </a:endParaRPr>
          </a:p>
          <a:p>
            <a:r>
              <a:rPr lang="en-GB" sz="800" dirty="0">
                <a:latin typeface="Consolas" panose="020B0609020204030204" pitchFamily="49" charset="0"/>
              </a:rPr>
              <a:t>Public:           0.70977 </a:t>
            </a:r>
          </a:p>
          <a:p>
            <a:endParaRPr lang="en-GB" sz="800" dirty="0">
              <a:latin typeface="Consolas" panose="020B0609020204030204" pitchFamily="49" charset="0"/>
            </a:endParaRPr>
          </a:p>
          <a:p>
            <a:r>
              <a:rPr lang="en-GB" sz="800" b="1" dirty="0">
                <a:latin typeface="Consolas" panose="020B0609020204030204" pitchFamily="49" charset="0"/>
              </a:rPr>
              <a:t>Inference:</a:t>
            </a:r>
          </a:p>
          <a:p>
            <a:r>
              <a:rPr lang="en-GB" sz="800" dirty="0">
                <a:latin typeface="Consolas" panose="020B0609020204030204" pitchFamily="49" charset="0"/>
              </a:rPr>
              <a:t>Kernel:           P100 - GPU</a:t>
            </a:r>
            <a:endParaRPr lang="en-GB" sz="800" b="1" dirty="0">
              <a:latin typeface="Consolas" panose="020B0609020204030204" pitchFamily="49" charset="0"/>
            </a:endParaRPr>
          </a:p>
          <a:p>
            <a:r>
              <a:rPr lang="en-GB" sz="800" dirty="0">
                <a:latin typeface="Consolas" panose="020B0609020204030204" pitchFamily="49" charset="0"/>
              </a:rPr>
              <a:t>Runtime:          9 min</a:t>
            </a:r>
          </a:p>
          <a:p>
            <a:r>
              <a:rPr lang="en-GB" sz="800" dirty="0">
                <a:latin typeface="Consolas" panose="020B0609020204030204" pitchFamily="49" charset="0"/>
              </a:rPr>
              <a:t>Max. Seq. Length: 96</a:t>
            </a:r>
          </a:p>
          <a:p>
            <a:endParaRPr lang="en-GB" sz="800" dirty="0">
              <a:latin typeface="Consolas" panose="020B0609020204030204" pitchFamily="49" charset="0"/>
            </a:endParaRPr>
          </a:p>
          <a:p>
            <a:r>
              <a:rPr lang="en-GB" sz="800" b="1" dirty="0">
                <a:latin typeface="Consolas" panose="020B0609020204030204" pitchFamily="49" charset="0"/>
              </a:rPr>
              <a:t>Trained:</a:t>
            </a:r>
          </a:p>
          <a:p>
            <a:r>
              <a:rPr lang="en-GB" sz="800" dirty="0">
                <a:latin typeface="Consolas" panose="020B0609020204030204" pitchFamily="49" charset="0"/>
              </a:rPr>
              <a:t>Data:             all data (no folds)</a:t>
            </a:r>
          </a:p>
          <a:p>
            <a:r>
              <a:rPr lang="en-GB" sz="800" dirty="0">
                <a:latin typeface="Consolas" panose="020B0609020204030204" pitchFamily="49" charset="0"/>
              </a:rPr>
              <a:t>Epochs:           40</a:t>
            </a:r>
          </a:p>
          <a:p>
            <a:r>
              <a:rPr lang="en-GB" sz="800" dirty="0">
                <a:latin typeface="Consolas" panose="020B0609020204030204" pitchFamily="49" charset="0"/>
              </a:rPr>
              <a:t>Batch Size:       768 – pairs of [Topic, Content]</a:t>
            </a:r>
          </a:p>
          <a:p>
            <a:r>
              <a:rPr lang="en-GB" sz="800" dirty="0">
                <a:latin typeface="Consolas" panose="020B0609020204030204" pitchFamily="49" charset="0"/>
              </a:rPr>
              <a:t>Seq. Length:      96</a:t>
            </a:r>
          </a:p>
          <a:p>
            <a:r>
              <a:rPr lang="en-GB" sz="800" dirty="0">
                <a:latin typeface="Consolas" panose="020B0609020204030204" pitchFamily="49" charset="0"/>
              </a:rPr>
              <a:t>LR-Schedule:      polynomial decay with warmup (2 Epoch)</a:t>
            </a:r>
          </a:p>
          <a:p>
            <a:r>
              <a:rPr lang="en-GB" sz="800" dirty="0">
                <a:latin typeface="Consolas" panose="020B0609020204030204" pitchFamily="49" charset="0"/>
              </a:rPr>
              <a:t>Max. LR:          0.0003</a:t>
            </a:r>
          </a:p>
          <a:p>
            <a:r>
              <a:rPr lang="en-GB" sz="800" dirty="0">
                <a:latin typeface="Consolas" panose="020B0609020204030204" pitchFamily="49" charset="0"/>
              </a:rPr>
              <a:t>LR-End:           0.0001</a:t>
            </a:r>
          </a:p>
          <a:p>
            <a:r>
              <a:rPr lang="en-GB" sz="800" dirty="0">
                <a:latin typeface="Consolas" panose="020B0609020204030204" pitchFamily="49" charset="0"/>
              </a:rPr>
              <a:t>GPU:              4xV100 (32GB)</a:t>
            </a:r>
          </a:p>
          <a:p>
            <a:endParaRPr lang="en-GB" sz="800" dirty="0">
              <a:latin typeface="Consolas" panose="020B0609020204030204" pitchFamily="49" charset="0"/>
            </a:endParaRPr>
          </a:p>
          <a:p>
            <a:r>
              <a:rPr lang="en-GB" sz="800" b="1" dirty="0">
                <a:latin typeface="Consolas" panose="020B0609020204030204" pitchFamily="49" charset="0"/>
              </a:rPr>
              <a:t>Models:</a:t>
            </a:r>
          </a:p>
          <a:p>
            <a:r>
              <a:rPr lang="en-GB" sz="800" dirty="0">
                <a:latin typeface="Consolas" panose="020B0609020204030204" pitchFamily="49" charset="0"/>
              </a:rPr>
              <a:t>- 'sentence-transformers/LaBSE</a:t>
            </a:r>
            <a:r>
              <a:rPr lang="en-US" sz="800" dirty="0">
                <a:latin typeface="Consolas" panose="020B0609020204030204" pitchFamily="49" charset="0"/>
              </a:rPr>
              <a:t>'</a:t>
            </a:r>
          </a:p>
          <a:p>
            <a:r>
              <a:rPr lang="en-GB" sz="800" dirty="0">
                <a:latin typeface="Consolas" panose="020B0609020204030204" pitchFamily="49" charset="0"/>
              </a:rPr>
              <a:t>- 'facebook/mcontriever-msmarco</a:t>
            </a:r>
            <a:r>
              <a:rPr lang="en-US" sz="800" dirty="0">
                <a:latin typeface="Consolas" panose="020B0609020204030204" pitchFamily="49" charset="0"/>
              </a:rPr>
              <a:t>'</a:t>
            </a:r>
            <a:endParaRPr lang="en-GB" sz="800" dirty="0">
              <a:latin typeface="Consolas" panose="020B0609020204030204" pitchFamily="49" charset="0"/>
            </a:endParaRPr>
          </a:p>
          <a:p>
            <a:r>
              <a:rPr lang="en-GB" sz="800" dirty="0">
                <a:latin typeface="Consolas" panose="020B0609020204030204" pitchFamily="49" charset="0"/>
              </a:rPr>
              <a:t>- 'sentence-transformers/stsb-xlm-r-multilingual'</a:t>
            </a:r>
          </a:p>
          <a:p>
            <a:r>
              <a:rPr lang="en-GB" sz="800" dirty="0">
                <a:latin typeface="Consolas" panose="020B0609020204030204" pitchFamily="49" charset="0"/>
              </a:rPr>
              <a:t>- 'sentence-transformers/paraphrase-multilingual-mpnet-base-v2</a:t>
            </a:r>
            <a:r>
              <a:rPr lang="en-US" sz="800" dirty="0">
                <a:latin typeface="Consolas" panose="020B0609020204030204" pitchFamily="49" charset="0"/>
              </a:rPr>
              <a:t>'</a:t>
            </a:r>
            <a:endParaRPr lang="en-GB" sz="800" dirty="0">
              <a:latin typeface="Consolas" panose="020B0609020204030204" pitchFamily="49" charset="0"/>
            </a:endParaRPr>
          </a:p>
          <a:p>
            <a:r>
              <a:rPr lang="en-GB" sz="800" dirty="0">
                <a:latin typeface="Consolas" panose="020B0609020204030204" pitchFamily="49" charset="0"/>
              </a:rPr>
              <a:t>- 'sentence-transformers/xlm-r-100langs-bert-base-nli-mean-tokens</a:t>
            </a:r>
            <a:r>
              <a:rPr lang="en-US" sz="800" dirty="0">
                <a:latin typeface="Consolas" panose="020B0609020204030204" pitchFamily="49" charset="0"/>
              </a:rPr>
              <a:t>'</a:t>
            </a:r>
            <a:endParaRPr lang="en-GB" sz="800" dirty="0">
              <a:latin typeface="Consolas" panose="020B06090202040302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E54436B-850C-FAAD-EBA3-4C6A4F25DAED}"/>
              </a:ext>
            </a:extLst>
          </p:cNvPr>
          <p:cNvSpPr txBox="1"/>
          <p:nvPr/>
        </p:nvSpPr>
        <p:spPr>
          <a:xfrm>
            <a:off x="4720226" y="740182"/>
            <a:ext cx="4034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b="1" dirty="0">
                <a:latin typeface="Consolas" panose="020B0609020204030204" pitchFamily="49" charset="0"/>
              </a:rPr>
              <a:t>CPU - Ensemble: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F79D30-F433-A4B1-97A5-2C13077407C4}"/>
              </a:ext>
            </a:extLst>
          </p:cNvPr>
          <p:cNvSpPr txBox="1"/>
          <p:nvPr/>
        </p:nvSpPr>
        <p:spPr>
          <a:xfrm>
            <a:off x="4780167" y="1078736"/>
            <a:ext cx="389482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</a:rPr>
              <a:t>Ensemble: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Num. Models:      2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Score: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Privat:           0.73118</a:t>
            </a:r>
          </a:p>
          <a:p>
            <a:r>
              <a:rPr lang="en-US" sz="800" dirty="0">
                <a:latin typeface="Consolas" panose="020B0609020204030204" pitchFamily="49" charset="0"/>
              </a:rPr>
              <a:t>Public:           0.68959 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Inference: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Kernel:           CPU</a:t>
            </a:r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Runtime:          23 min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Max. Seq. Length: 96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Destillation: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Teacher:          pre-trained Model of GPU Submission</a:t>
            </a:r>
          </a:p>
          <a:p>
            <a:r>
              <a:rPr lang="en-US" sz="800" dirty="0">
                <a:latin typeface="Consolas" panose="020B0609020204030204" pitchFamily="49" charset="0"/>
              </a:rPr>
              <a:t>Layers keep:      6</a:t>
            </a:r>
          </a:p>
          <a:p>
            <a:r>
              <a:rPr lang="en-US" sz="800" dirty="0">
                <a:latin typeface="Consolas" panose="020B0609020204030204" pitchFamily="49" charset="0"/>
              </a:rPr>
              <a:t>Quantization</a:t>
            </a:r>
            <a:r>
              <a:rPr lang="en-US" sz="800" b="1" dirty="0">
                <a:latin typeface="Consolas" panose="020B0609020204030204" pitchFamily="49" charset="0"/>
              </a:rPr>
              <a:t>:     </a:t>
            </a:r>
            <a:r>
              <a:rPr lang="en-US" sz="800" dirty="0">
                <a:latin typeface="Consolas" panose="020B0609020204030204" pitchFamily="49" charset="0"/>
              </a:rPr>
              <a:t>post training dynamic</a:t>
            </a:r>
          </a:p>
          <a:p>
            <a:r>
              <a:rPr lang="en-US" sz="800" dirty="0">
                <a:latin typeface="Consolas" panose="020B0609020204030204" pitchFamily="49" charset="0"/>
              </a:rPr>
              <a:t>Data:             all data (no folds)</a:t>
            </a:r>
          </a:p>
          <a:p>
            <a:r>
              <a:rPr lang="en-US" sz="800" dirty="0">
                <a:latin typeface="Consolas" panose="020B0609020204030204" pitchFamily="49" charset="0"/>
              </a:rPr>
              <a:t>Epochs:           40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Batch Size:       1024 – pairs of [Topic, Content]</a:t>
            </a:r>
          </a:p>
          <a:p>
            <a:r>
              <a:rPr lang="en-US" sz="800" dirty="0">
                <a:latin typeface="Consolas" panose="020B0609020204030204" pitchFamily="49" charset="0"/>
              </a:rPr>
              <a:t>Seq. Length:      96</a:t>
            </a:r>
          </a:p>
          <a:p>
            <a:r>
              <a:rPr lang="en-US" sz="800" dirty="0">
                <a:latin typeface="Consolas" panose="020B0609020204030204" pitchFamily="49" charset="0"/>
              </a:rPr>
              <a:t>LR-Schedule:      polynomial decay with warmup (2 Epoch)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Max. LR:          0.0003</a:t>
            </a:r>
          </a:p>
          <a:p>
            <a:r>
              <a:rPr lang="en-US" sz="800" dirty="0">
                <a:latin typeface="Consolas" panose="020B0609020204030204" pitchFamily="49" charset="0"/>
              </a:rPr>
              <a:t>LR-End:           0.0001</a:t>
            </a:r>
          </a:p>
          <a:p>
            <a:r>
              <a:rPr lang="en-US" sz="800" dirty="0">
                <a:latin typeface="Consolas" panose="020B0609020204030204" pitchFamily="49" charset="0"/>
              </a:rPr>
              <a:t>GPU:              4xV100 (32GB)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Models: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- 'sentence-transformers/</a:t>
            </a:r>
            <a:r>
              <a:rPr lang="en-US" sz="800" dirty="0" err="1">
                <a:latin typeface="Consolas" panose="020B0609020204030204" pitchFamily="49" charset="0"/>
              </a:rPr>
              <a:t>LaBSE</a:t>
            </a:r>
            <a:r>
              <a:rPr lang="en-US" sz="800" dirty="0">
                <a:latin typeface="Consolas" panose="020B0609020204030204" pitchFamily="49" charset="0"/>
              </a:rPr>
              <a:t>’</a:t>
            </a:r>
          </a:p>
          <a:p>
            <a:r>
              <a:rPr lang="en-US" sz="800" dirty="0">
                <a:latin typeface="Consolas" panose="020B0609020204030204" pitchFamily="49" charset="0"/>
              </a:rPr>
              <a:t>- 'sentence-transformers/paraphrase-multilingual-mpnet-base-v2'</a:t>
            </a:r>
          </a:p>
        </p:txBody>
      </p:sp>
    </p:spTree>
    <p:extLst>
      <p:ext uri="{BB962C8B-B14F-4D97-AF65-F5344CB8AC3E}">
        <p14:creationId xmlns:p14="http://schemas.microsoft.com/office/powerpoint/2010/main" val="11085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160497" y="-2465296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909A6C7-3C21-2D41-B6E2-A124411A5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775" y="1128349"/>
            <a:ext cx="5306801" cy="24006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Important and Interesting Findings</a:t>
            </a:r>
          </a:p>
        </p:txBody>
      </p:sp>
    </p:spTree>
    <p:extLst>
      <p:ext uri="{BB962C8B-B14F-4D97-AF65-F5344CB8AC3E}">
        <p14:creationId xmlns:p14="http://schemas.microsoft.com/office/powerpoint/2010/main" val="18205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162E447-114A-A34D-8558-E222192D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70123"/>
            <a:ext cx="8382000" cy="30223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Models can be trained on consumer-grade hardware like a single RTX 3090 when using gradient-checkpointing.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Contrastive training with </a:t>
            </a:r>
            <a:r>
              <a:rPr lang="en-US" sz="2000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InfoNCE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works also for a n x m matching problem when carefully selecting samples for every batch -&gt; sampling strategy plays an important role for good results.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Influence of the topic tree, maybe training models with different usage of the topic tree information could be useful.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98926-F613-4B46-AA4C-D992226E3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39AA8E-8775-6E4A-8885-DB8CAAB0E2BC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Important and Interesting Findings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DCA466-E3E7-B243-8540-B9EBCA0BA5CA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449CC28-7906-4441-9118-8C3C5F14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9" y="1484862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235167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2ADE36-1B8B-CA4E-B435-EB366DE14504}"/>
              </a:ext>
            </a:extLst>
          </p:cNvPr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CDE30-8CF9-784C-8D89-54674CFB5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87" y="2190750"/>
            <a:ext cx="1972925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89E5D-2869-564D-9CA3-BAB0C370D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E9D46-8069-A243-BB5B-D35DF930349C}"/>
              </a:ext>
            </a:extLst>
          </p:cNvPr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5612D-15C1-5B41-B212-F88D5A581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3834">
            <a:off x="-1351692" y="-341884"/>
            <a:ext cx="4189629" cy="244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58A77C-D0B2-FD40-B8A3-215F748DB4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9246">
            <a:off x="5926798" y="2601165"/>
            <a:ext cx="5190308" cy="29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990600" y="889259"/>
            <a:ext cx="4745935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Background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Approach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Language Switching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Knowledge Distillation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Quantization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Dynamic Threshold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Results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Important and Interesting Findings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Question and Answer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>
              <a:latin typeface="Inter Semi" panose="020B0502030000000004" pitchFamily="34" charset="0"/>
              <a:ea typeface="Inter Semi" panose="020B0502030000000004" pitchFamily="34" charset="0"/>
              <a:cs typeface="Inter Semi" panose="020B05020300000000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64E5B-EDBF-F244-929E-7E4292FC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CFF2A-1012-1A46-A6EF-E3CBFF5806FC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C71A87-2CA0-E14D-A15E-A59F33F49876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B024345-224D-4C4F-A5E6-D2160D65B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1709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7200" y="1055133"/>
            <a:ext cx="8153400" cy="15450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Ph.D. student at the University of the Bundeswehr Munich in Germany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German diploma in Automotive Engineering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Bachelor of Science (B.Sc.) in Business &amp; Information Systems Engineering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Master of Science (M.Sc.) in Computer Science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ADBE881-B3B0-6248-9AA7-E636CF05F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25" y="1484862"/>
            <a:ext cx="6830801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4381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85110" y="660382"/>
            <a:ext cx="8236393" cy="80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Solution is a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single stage approach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based on cosine similarity for retrieval using the </a:t>
            </a:r>
            <a:r>
              <a:rPr lang="en-US" sz="2000" b="1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InfoNCE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loss as training objective.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42297-E26E-3547-BD28-8B4A724FA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7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84486-66CE-044F-B0DE-4F9BEBBEE4A2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Approach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A0EA9D-770D-614F-8783-3EA8DD9A13FD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1DC1E9AC-D971-CE44-E2E0-7C3CAD06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536588"/>
            <a:ext cx="4974641" cy="32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85110" y="660382"/>
            <a:ext cx="8236393" cy="34360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4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Input Data: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No use of special token for separation instead, the 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#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is used as separator.</a:t>
            </a:r>
          </a:p>
          <a:p>
            <a:pPr eaLnBrk="1" hangingPunct="1">
              <a:lnSpc>
                <a:spcPct val="120000"/>
              </a:lnSpc>
            </a:pPr>
            <a:endParaRPr lang="en-US" sz="14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400" b="1" dirty="0">
                <a:solidFill>
                  <a:srgbClr val="CD84C2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Topic</a:t>
            </a:r>
            <a:r>
              <a:rPr lang="en-US" sz="1400" b="1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Title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 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Topic-Tree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 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Description</a:t>
            </a:r>
          </a:p>
          <a:p>
            <a:pPr eaLnBrk="1" hangingPunct="1">
              <a:lnSpc>
                <a:spcPct val="120000"/>
              </a:lnSpc>
            </a:pPr>
            <a:endParaRPr lang="en-US" sz="14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The topic tree is reverse ordered and the same separator 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is used: 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-&gt;  Title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 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Parent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 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Grandparent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 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...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 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Description</a:t>
            </a:r>
          </a:p>
          <a:p>
            <a:pPr eaLnBrk="1" hangingPunct="1">
              <a:lnSpc>
                <a:spcPct val="120000"/>
              </a:lnSpc>
            </a:pPr>
            <a:endParaRPr lang="en-US" sz="14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400" b="1" dirty="0">
                <a:solidFill>
                  <a:srgbClr val="93C57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Content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 Title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 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Description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 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Text (cut to 32 based on white space splitting) </a:t>
            </a:r>
          </a:p>
          <a:p>
            <a:pPr eaLnBrk="1" hangingPunct="1">
              <a:lnSpc>
                <a:spcPct val="120000"/>
              </a:lnSpc>
            </a:pPr>
            <a:endParaRPr lang="en-US" sz="14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If for example the Description is empty the model will see as input: 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-&gt; Title</a:t>
            </a:r>
            <a:r>
              <a:rPr lang="en-US" sz="1400" b="1" dirty="0">
                <a:latin typeface="Consolas" panose="020B0609020204030204" pitchFamily="49" charset="0"/>
                <a:ea typeface="Inter" panose="020B0502030000000004" pitchFamily="34" charset="0"/>
                <a:cs typeface="Inter" panose="020B0502030000000004" pitchFamily="34" charset="0"/>
              </a:rPr>
              <a:t> # # 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Text</a:t>
            </a:r>
          </a:p>
          <a:p>
            <a:pPr eaLnBrk="1" hangingPunct="1">
              <a:lnSpc>
                <a:spcPct val="120000"/>
              </a:lnSpc>
            </a:pPr>
            <a:endParaRPr lang="en-US" sz="14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For both </a:t>
            </a:r>
            <a:r>
              <a:rPr lang="en-US" sz="1400" b="1" dirty="0">
                <a:solidFill>
                  <a:srgbClr val="CD84C2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Topic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and </a:t>
            </a:r>
            <a:r>
              <a:rPr lang="en-US" sz="1400" b="1" dirty="0">
                <a:solidFill>
                  <a:srgbClr val="93C57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Content</a:t>
            </a:r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a maximum sequence length of 96 tokens is used.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42297-E26E-3547-BD28-8B4A724FA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8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84486-66CE-044F-B0DE-4F9BEBBEE4A2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Input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A0EA9D-770D-614F-8783-3EA8DD9A13FD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ADBE881-B3B0-6248-9AA7-E636CF05F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25" y="1484862"/>
            <a:ext cx="6830801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Language Switching</a:t>
            </a:r>
          </a:p>
        </p:txBody>
      </p:sp>
    </p:spTree>
    <p:extLst>
      <p:ext uri="{BB962C8B-B14F-4D97-AF65-F5344CB8AC3E}">
        <p14:creationId xmlns:p14="http://schemas.microsoft.com/office/powerpoint/2010/main" val="24995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ggle (All Grey)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0</TotalTime>
  <Words>778</Words>
  <Application>Microsoft Office PowerPoint</Application>
  <PresentationFormat>Bildschirmpräsentation (16:9)</PresentationFormat>
  <Paragraphs>209</Paragraphs>
  <Slides>25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Consolas</vt:lpstr>
      <vt:lpstr>Inter</vt:lpstr>
      <vt:lpstr>Inter Semi</vt:lpstr>
      <vt:lpstr>Open Sans</vt:lpstr>
      <vt:lpstr>Verdana</vt:lpstr>
      <vt:lpstr>Kaggle</vt:lpstr>
      <vt:lpstr>Custom Design</vt:lpstr>
      <vt:lpstr>Kaggle (All Grey)</vt:lpstr>
      <vt:lpstr>2nd Place Solution Learning Equality Challenge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Konrad Habel</cp:lastModifiedBy>
  <cp:revision>923</cp:revision>
  <dcterms:created xsi:type="dcterms:W3CDTF">2012-07-01T20:21:58Z</dcterms:created>
  <dcterms:modified xsi:type="dcterms:W3CDTF">2023-03-28T11:24:20Z</dcterms:modified>
</cp:coreProperties>
</file>