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3"/>
    <p:sldMasterId id="2147483670" r:id="rId4"/>
  </p:sldMasterIdLst>
  <p:notesMasterIdLst>
    <p:notesMasterId r:id="rId6"/>
  </p:notesMasterIdLst>
  <p:sldIdLst>
    <p:sldId id="289" r:id="rId5"/>
    <p:sldId id="637" r:id="rId7"/>
    <p:sldId id="646" r:id="rId8"/>
    <p:sldId id="647" r:id="rId9"/>
    <p:sldId id="638" r:id="rId10"/>
    <p:sldId id="641" r:id="rId11"/>
    <p:sldId id="648" r:id="rId12"/>
    <p:sldId id="642" r:id="rId13"/>
    <p:sldId id="649" r:id="rId14"/>
    <p:sldId id="634" r:id="rId15"/>
    <p:sldId id="666" r:id="rId16"/>
    <p:sldId id="671" r:id="rId17"/>
    <p:sldId id="667" r:id="rId18"/>
    <p:sldId id="668" r:id="rId19"/>
    <p:sldId id="669" r:id="rId20"/>
    <p:sldId id="670" r:id="rId21"/>
    <p:sldId id="672" r:id="rId22"/>
    <p:sldId id="673" r:id="rId23"/>
    <p:sldId id="674" r:id="rId24"/>
    <p:sldId id="675" r:id="rId25"/>
    <p:sldId id="676" r:id="rId26"/>
    <p:sldId id="678" r:id="rId27"/>
    <p:sldId id="650" r:id="rId28"/>
    <p:sldId id="639" r:id="rId29"/>
    <p:sldId id="652" r:id="rId30"/>
    <p:sldId id="653" r:id="rId31"/>
    <p:sldId id="655" r:id="rId32"/>
    <p:sldId id="312"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041"/>
    <a:srgbClr val="33ACD9"/>
    <a:srgbClr val="3CBEEC"/>
    <a:srgbClr val="FFFFFF"/>
    <a:srgbClr val="FDD7CB"/>
    <a:srgbClr val="E7EDF2"/>
    <a:srgbClr val="E3EE3A"/>
    <a:srgbClr val="2FFCFA"/>
    <a:srgbClr val="EB0A16"/>
    <a:srgbClr val="E9E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74700" autoAdjust="0"/>
  </p:normalViewPr>
  <p:slideViewPr>
    <p:cSldViewPr>
      <p:cViewPr varScale="1">
        <p:scale>
          <a:sx n="128" d="100"/>
          <a:sy n="128" d="100"/>
        </p:scale>
        <p:origin x="1624" y="168"/>
      </p:cViewPr>
      <p:guideLst>
        <p:guide orient="horz" pos="992"/>
        <p:guide pos="1968"/>
        <p:guide orient="horz" pos="807"/>
        <p:guide pos="1736"/>
        <p:guide pos="2016"/>
        <p:guide orient="horz" pos="2255"/>
        <p:guide orient="horz" pos="935"/>
        <p:guide pos="1865"/>
        <p:guide pos="2552"/>
        <p:guide orient="horz" pos="2146"/>
        <p:guide orient="horz" pos="228"/>
        <p:guide orient="horz" pos="2255"/>
        <p:guide pos="1636"/>
        <p:guide pos="179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8" d="100"/>
          <a:sy n="58" d="100"/>
        </p:scale>
        <p:origin x="2544" y="6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21DBB-493F-45FC-B516-95691ED05B8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4DA6-3CD8-4762-9CE8-B1DCA4D27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Recommending picking out he most interesting</a:t>
            </a:r>
            <a:r>
              <a:rPr lang="en-US" baseline="0" dirty="0"/>
              <a:t> and important parts from </a:t>
            </a:r>
            <a:r>
              <a:rPr lang="en-US" baseline="0"/>
              <a:t>your documentation. </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hasCustomPrompt="1"/>
          </p:nvPr>
        </p:nvSpPr>
        <p:spPr>
          <a:xfrm>
            <a:off x="460380" y="361510"/>
            <a:ext cx="8237539" cy="2716364"/>
          </a:xfrm>
          <a:prstGeom prst="rect">
            <a:avLst/>
          </a:prstGeom>
        </p:spPr>
        <p:txBody>
          <a:bodyPr rtlCol="0" anchor="b">
            <a:noAutofit/>
          </a:bodyPr>
          <a:lstStyle>
            <a:lvl1pPr>
              <a:defRPr sz="3200" spc="0"/>
            </a:lvl1p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US"/>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28650" y="4767263"/>
            <a:ext cx="2057400" cy="274637"/>
          </a:xfrm>
          <a:prstGeom prst="rect">
            <a:avLst/>
          </a:prstGeom>
        </p:spPr>
        <p:txBody>
          <a:bodyPr/>
          <a:lstStyle/>
          <a:p>
            <a:endParaRPr lang="en-US"/>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a:xfrm>
            <a:off x="628650" y="4767263"/>
            <a:ext cx="2057400" cy="274637"/>
          </a:xfrm>
          <a:prstGeom prst="rect">
            <a:avLst/>
          </a:prstGeom>
        </p:spPr>
        <p:txBody>
          <a:bodyPr/>
          <a:lstStyle/>
          <a:p>
            <a:endParaRPr lang="en-US"/>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uge Chapter Head">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85750" y="2648619"/>
            <a:ext cx="7639050" cy="1502236"/>
          </a:xfrm>
          <a:prstGeom prst="rect">
            <a:avLst/>
          </a:prstGeom>
        </p:spPr>
        <p:txBody>
          <a:bodyPr rtlCol="0" anchor="b">
            <a:noAutofit/>
          </a:bodyPr>
          <a:lstStyle>
            <a:lvl1pPr algn="r">
              <a:lnSpc>
                <a:spcPts val="7600"/>
              </a:lnSpc>
              <a:defRPr sz="3600" spc="0" baseline="0">
                <a:solidFill>
                  <a:schemeClr val="tx2"/>
                </a:solidFill>
              </a:defRPr>
            </a:lvl1pPr>
          </a:lstStyle>
          <a:p>
            <a:r>
              <a:rPr lang="en-US" dirty="0"/>
              <a:t>CLICK TO EDIT MASTER TITLE STYLE</a:t>
            </a:r>
            <a:endParaRPr lang="en-AU" dirty="0"/>
          </a:p>
        </p:txBody>
      </p:sp>
      <p:pic>
        <p:nvPicPr>
          <p:cNvPr id="3" name="Picture 2" descr="bb_arrow.png"/>
          <p:cNvPicPr>
            <a:picLocks noChangeAspect="1"/>
          </p:cNvPicPr>
          <p:nvPr/>
        </p:nvPicPr>
        <p:blipFill>
          <a:blip r:embed="rId2" cstate="print"/>
          <a:stretch>
            <a:fillRect/>
          </a:stretch>
        </p:blipFill>
        <p:spPr>
          <a:xfrm flipH="1">
            <a:off x="8088630" y="371846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a:prstGeom prst="rect">
            <a:avLst/>
          </a:prstGeo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p:nvPr>
        </p:nvSpPr>
        <p:spPr>
          <a:xfrm>
            <a:off x="460380" y="361510"/>
            <a:ext cx="8237539" cy="2716364"/>
          </a:xfrm>
          <a:prstGeom prst="rect">
            <a:avLst/>
          </a:prstGeom>
        </p:spPr>
        <p:txBody>
          <a:bodyPr rtlCol="0" anchor="b">
            <a:noAutofit/>
          </a:bodyPr>
          <a:lstStyle>
            <a:lvl1pPr>
              <a:defRPr sz="4400" spc="-150"/>
            </a:lvl1pPr>
          </a:lstStyle>
          <a:p>
            <a:r>
              <a:rPr lang="en-US"/>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05981"/>
            <a:ext cx="8229600" cy="424958"/>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457200" y="801015"/>
            <a:ext cx="8229600" cy="3793608"/>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a:prstGeom prst="rect">
            <a:avLst/>
          </a:prstGeom>
        </p:spPr>
        <p:txBody>
          <a:bodyPr anchor="t"/>
          <a:lstStyle>
            <a:lvl1pPr algn="l">
              <a:defRPr sz="4000" b="1" cap="none" spc="-150"/>
            </a:lvl1pPr>
          </a:lstStyle>
          <a:p>
            <a:r>
              <a:rPr lang="en-US"/>
              <a:t>Click to edit Master title style</a:t>
            </a:r>
            <a:endParaRPr lang="en-AU"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dirty="0"/>
          </a:p>
        </p:txBody>
      </p:sp>
      <p:pic>
        <p:nvPicPr>
          <p:cNvPr id="4" name="Picture 3"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9"/>
            <a:ext cx="7772400" cy="1021556"/>
          </a:xfrm>
        </p:spPr>
        <p:txBody>
          <a:bodyPr anchor="t"/>
          <a:lstStyle>
            <a:lvl1pPr algn="l">
              <a:defRPr sz="3600" b="1" cap="none" spc="0"/>
            </a:lvl1pPr>
          </a:lstStyle>
          <a:p>
            <a:r>
              <a:rPr lang="en-US" dirty="0"/>
              <a:t>CLICK TO EDIT MASTER TITLE STYLE</a:t>
            </a:r>
            <a:endParaRPr lang="en-AU"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pic>
        <p:nvPicPr>
          <p:cNvPr id="4" name="Picture 3" descr="bb_arrow.png"/>
          <p:cNvPicPr>
            <a:picLocks noChangeAspect="1"/>
          </p:cNvPicPr>
          <p:nvPr/>
        </p:nvPicPr>
        <p:blipFill>
          <a:blip r:embed="rId2" cstate="print"/>
          <a:stretch>
            <a:fillRect/>
          </a:stretch>
        </p:blipFill>
        <p:spPr>
          <a:xfrm>
            <a:off x="463296" y="346100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Content Placeholder 3"/>
          <p:cNvSpPr>
            <a:spLocks noGrp="1"/>
          </p:cNvSpPr>
          <p:nvPr>
            <p:ph sz="half" idx="2"/>
          </p:nvPr>
        </p:nvSpPr>
        <p:spPr>
          <a:xfrm>
            <a:off x="4648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5" name="Picture 4"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endParaRPr lang="en-AU" dirty="0"/>
          </a:p>
        </p:txBody>
      </p:sp>
      <p:sp>
        <p:nvSpPr>
          <p:cNvPr id="3" name="Text Placeholder 2"/>
          <p:cNvSpPr>
            <a:spLocks noGrp="1"/>
          </p:cNvSpPr>
          <p:nvPr>
            <p:ph type="body" idx="1"/>
          </p:nvPr>
        </p:nvSpPr>
        <p:spPr>
          <a:xfrm>
            <a:off x="457200" y="965599"/>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445419"/>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Text Placeholder 4"/>
          <p:cNvSpPr>
            <a:spLocks noGrp="1"/>
          </p:cNvSpPr>
          <p:nvPr>
            <p:ph type="body" sz="quarter" idx="3"/>
          </p:nvPr>
        </p:nvSpPr>
        <p:spPr>
          <a:xfrm>
            <a:off x="4645031" y="965599"/>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1" y="1445419"/>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7" name="Picture 6"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
        <p:nvSpPr>
          <p:cNvPr id="7" name="Slide Number Placeholder 5"/>
          <p:cNvSpPr>
            <a:spLocks noGrp="1"/>
          </p:cNvSpPr>
          <p:nvPr>
            <p:ph type="sldNum" sz="quarter" idx="4"/>
          </p:nvPr>
        </p:nvSpPr>
        <p:spPr>
          <a:xfrm>
            <a:off x="6934200" y="4794706"/>
            <a:ext cx="2057400" cy="274637"/>
          </a:xfrm>
          <a:prstGeom prst="rect">
            <a:avLst/>
          </a:prstGeom>
        </p:spPr>
        <p:txBody>
          <a:bodyPr vert="horz" lIns="91440" tIns="45720" rIns="91440" bIns="45720" rtlCol="0" anchor="ctr"/>
          <a:lstStyle>
            <a:lvl1pPr algn="r">
              <a:defRPr sz="800">
                <a:solidFill>
                  <a:schemeClr val="tx1">
                    <a:tint val="75000"/>
                  </a:schemeClr>
                </a:solidFill>
                <a:latin typeface="Inter" panose="020B0502030000000004" pitchFamily="34" charset="0"/>
                <a:ea typeface="Inter" panose="020B0502030000000004" pitchFamily="34" charset="0"/>
                <a:cs typeface="Inter" panose="020B0502030000000004" pitchFamily="34" charset="0"/>
              </a:defRPr>
            </a:lvl1pPr>
          </a:lstStyle>
          <a:p>
            <a:fld id="{01C92930-73F8-B348-8FEB-D0D1FCF46FBA}"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4851" y="470395"/>
            <a:ext cx="2703516" cy="783236"/>
          </a:xfrm>
        </p:spPr>
        <p:txBody>
          <a:bodyPr anchor="ctr"/>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738756" y="470039"/>
            <a:ext cx="4593838" cy="394506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Text Placeholder 3"/>
          <p:cNvSpPr>
            <a:spLocks noGrp="1"/>
          </p:cNvSpPr>
          <p:nvPr>
            <p:ph type="body" sz="half" idx="2"/>
          </p:nvPr>
        </p:nvSpPr>
        <p:spPr>
          <a:xfrm>
            <a:off x="704851" y="1254561"/>
            <a:ext cx="2703516" cy="31618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pic>
        <p:nvPicPr>
          <p:cNvPr id="5" name="Picture 4" descr="bb_arrow.png"/>
          <p:cNvPicPr>
            <a:picLocks noChangeAspect="1"/>
          </p:cNvPicPr>
          <p:nvPr/>
        </p:nvPicPr>
        <p:blipFill>
          <a:blip r:embed="rId2" cstate="print"/>
          <a:stretch>
            <a:fillRect/>
          </a:stretch>
        </p:blipFill>
        <p:spPr>
          <a:xfrm>
            <a:off x="425196" y="786102"/>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jpeg"/><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857250" y="427832"/>
            <a:ext cx="7429500" cy="529431"/>
          </a:xfrm>
          <a:prstGeom prst="rect">
            <a:avLst/>
          </a:prstGeom>
          <a:solidFill>
            <a:schemeClr val="accent1"/>
          </a:solidFill>
          <a:ln>
            <a:noFill/>
          </a:ln>
          <a:effectLst/>
        </p:spPr>
        <p:txBody>
          <a:bodyPr vert="horz" wrap="square" lIns="91436" tIns="45718" rIns="91436" bIns="45718" numCol="1" anchor="ctr" anchorCtr="0" compatLnSpc="1"/>
          <a:lstStyle/>
          <a:p>
            <a:pPr lvl="0"/>
            <a:r>
              <a:rPr lang="en-US"/>
              <a:t>Click to edit Master title style</a:t>
            </a:r>
            <a:endParaRPr lang="en-AU" dirty="0"/>
          </a:p>
        </p:txBody>
      </p:sp>
      <p:sp>
        <p:nvSpPr>
          <p:cNvPr id="3076" name="Text Placeholder 2"/>
          <p:cNvSpPr>
            <a:spLocks noGrp="1"/>
          </p:cNvSpPr>
          <p:nvPr>
            <p:ph type="body" idx="1"/>
          </p:nvPr>
        </p:nvSpPr>
        <p:spPr bwMode="auto">
          <a:xfrm>
            <a:off x="857250" y="957262"/>
            <a:ext cx="7429500" cy="3583328"/>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bg1"/>
          </a:solidFill>
          <a:latin typeface="Arial Narrow" panose="020B0606020202030204" pitchFamily="34" charset="0"/>
          <a:ea typeface="MS PGothic" charset="-128"/>
          <a:cs typeface="Arial Narrow" panose="020B0606020202030204" pitchFamily="34" charset="0"/>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charset="-128"/>
          <a:cs typeface="MS PGothic" charset="-128"/>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1C92930-73F8-B348-8FEB-D0D1FCF46FBA}" type="slidenum">
              <a:rPr lang="en-US" smtClean="0"/>
            </a:fld>
            <a:endParaRPr lang="en-US" dirty="0"/>
          </a:p>
        </p:txBody>
      </p:sp>
      <p:sp>
        <p:nvSpPr>
          <p:cNvPr id="7"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06377"/>
            <a:ext cx="8229600" cy="425450"/>
          </a:xfrm>
          <a:prstGeom prst="rect">
            <a:avLst/>
          </a:prstGeom>
          <a:noFill/>
          <a:ln>
            <a:noFill/>
          </a:ln>
        </p:spPr>
        <p:txBody>
          <a:bodyPr vert="horz" wrap="square" lIns="91436" tIns="45718" rIns="91436" bIns="45718" numCol="1" anchor="ctr" anchorCtr="0" compatLnSpc="1"/>
          <a:lstStyle/>
          <a:p>
            <a:pPr lvl="0"/>
            <a:r>
              <a:rPr lang="en-US" dirty="0"/>
              <a:t>Click to edit Master title style</a:t>
            </a:r>
            <a:endParaRPr lang="en-AU" dirty="0"/>
          </a:p>
        </p:txBody>
      </p:sp>
      <p:sp>
        <p:nvSpPr>
          <p:cNvPr id="5123" name="Text Placeholder 2"/>
          <p:cNvSpPr>
            <a:spLocks noGrp="1"/>
          </p:cNvSpPr>
          <p:nvPr>
            <p:ph type="body" idx="1"/>
          </p:nvPr>
        </p:nvSpPr>
        <p:spPr bwMode="auto">
          <a:xfrm>
            <a:off x="457200" y="801689"/>
            <a:ext cx="8229600" cy="3792537"/>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pic>
        <p:nvPicPr>
          <p:cNvPr id="5124" name="Picture 3" descr="C:\Users\rowan\Desktop\Kaggle\ppt\kaggle-logo-final-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0363" y="4813301"/>
            <a:ext cx="919162" cy="265113"/>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tx1"/>
          </a:solidFill>
          <a:latin typeface="Verdana" panose="020B0604030504040204"/>
          <a:ea typeface="MS PGothic" charset="-128"/>
          <a:cs typeface="MS PGothic" charset="-128"/>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charset="-128"/>
          <a:cs typeface="MS PGothic"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Verdana" panose="020B0604030504040204"/>
          <a:ea typeface="MS PGothic" charset="-128"/>
          <a:cs typeface="MS PGothic"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9" name="Rectangle 8"/>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sp>
        <p:nvSpPr>
          <p:cNvPr id="17410" name="Rectangle 2"/>
          <p:cNvSpPr>
            <a:spLocks noGrp="1" noChangeArrowheads="1"/>
          </p:cNvSpPr>
          <p:nvPr>
            <p:ph type="title"/>
          </p:nvPr>
        </p:nvSpPr>
        <p:spPr>
          <a:xfrm>
            <a:off x="356870" y="1789430"/>
            <a:ext cx="8491855" cy="1200150"/>
          </a:xfrm>
          <a:noFill/>
        </p:spPr>
        <p:txBody>
          <a:bodyPr lIns="360000" tIns="360000" bIns="360000" anchor="ctr"/>
          <a:lstStyle/>
          <a:p>
            <a:pPr algn="ctr">
              <a:spcBef>
                <a:spcPts val="10"/>
              </a:spcBef>
              <a:spcAft>
                <a:spcPts val="10"/>
              </a:spcAft>
              <a:defRPr/>
            </a:pPr>
            <a: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t>Learning Equality - </a:t>
            </a:r>
            <a:b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br>
            <a: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t>Curriculum Recommendations</a:t>
            </a:r>
            <a:endParaRPr lang="en-US" altLang="en-AU" sz="4000" dirty="0">
              <a:solidFill>
                <a:schemeClr val="tx1"/>
              </a:solidFill>
              <a:latin typeface="Inter" panose="020B0502030000000004" pitchFamily="34" charset="0"/>
              <a:ea typeface="Inter" panose="020B0502030000000004" pitchFamily="34" charset="0"/>
              <a:cs typeface="Inter" panose="020B05020300000000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900" y="285750"/>
            <a:ext cx="838200" cy="32373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54942">
            <a:off x="-1228906" y="3218494"/>
            <a:ext cx="4189629" cy="24404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82496">
            <a:off x="6157459" y="-468357"/>
            <a:ext cx="5190308" cy="2964963"/>
          </a:xfrm>
          <a:prstGeom prst="rect">
            <a:avLst/>
          </a:prstGeom>
        </p:spPr>
      </p:pic>
      <p:sp>
        <p:nvSpPr>
          <p:cNvPr id="2" name="TextBox 1"/>
          <p:cNvSpPr txBox="1"/>
          <p:nvPr/>
        </p:nvSpPr>
        <p:spPr>
          <a:xfrm>
            <a:off x="2249104" y="3179519"/>
            <a:ext cx="4648200" cy="398780"/>
          </a:xfrm>
          <a:prstGeom prst="rect">
            <a:avLst/>
          </a:prstGeom>
          <a:noFill/>
        </p:spPr>
        <p:txBody>
          <a:bodyPr wrap="square" rtlCol="0">
            <a:spAutoFit/>
          </a:bodyPr>
          <a:lstStyle/>
          <a:p>
            <a:pPr algn="ctr"/>
            <a:r>
              <a:rPr lang="en-US" sz="2000" dirty="0">
                <a:latin typeface="Inter" panose="020B0502030000000004" pitchFamily="34" charset="0"/>
                <a:ea typeface="Inter" panose="020B0502030000000004" pitchFamily="34" charset="0"/>
                <a:cs typeface="Inter" panose="020B0502030000000004" pitchFamily="34" charset="0"/>
              </a:rPr>
              <a:t>X+Y+Z^3</a:t>
            </a:r>
            <a:endParaRPr lang="en-US" sz="2000" dirty="0">
              <a:latin typeface="Inter" panose="020B0502030000000004" pitchFamily="34" charset="0"/>
              <a:ea typeface="Inter" panose="020B0502030000000004" pitchFamily="34" charset="0"/>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685800" y="1962150"/>
            <a:ext cx="6673850" cy="105029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2000" dirty="0">
                <a:latin typeface="Inter" panose="020B0502030000000004" pitchFamily="34" charset="0"/>
                <a:ea typeface="Inter" panose="020B0502030000000004" pitchFamily="34" charset="0"/>
                <a:cs typeface="Inter" panose="020B0502030000000004" pitchFamily="34" charset="0"/>
              </a:rPr>
              <a:t>CV strategy</a:t>
            </a:r>
            <a:endParaRPr lang="en-US" sz="20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endParaRPr lang="en-US" sz="16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1,000 random topics which category != 'source' as hold out data. </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381000" y="819150"/>
            <a:ext cx="8535670" cy="318960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2000" dirty="0">
                <a:latin typeface="Inter" panose="020B0502030000000004" pitchFamily="34" charset="0"/>
                <a:ea typeface="Inter" panose="020B0502030000000004" pitchFamily="34" charset="0"/>
                <a:cs typeface="Inter" panose="020B0502030000000004" pitchFamily="34" charset="0"/>
              </a:rPr>
              <a:t>Retriever</a:t>
            </a:r>
            <a:endParaRPr lang="en-US" sz="20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endParaRPr lang="en-US" sz="2000" dirty="0">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AutoNum type="arabicPeriod"/>
            </a:pPr>
            <a:r>
              <a:rPr lang="en-US" sz="1600" dirty="0">
                <a:latin typeface="Inter" panose="020B0502030000000004" pitchFamily="34" charset="0"/>
                <a:ea typeface="Inter" panose="020B0502030000000004" pitchFamily="34" charset="0"/>
                <a:cs typeface="Inter" panose="020B0502030000000004" pitchFamily="34" charset="0"/>
              </a:rPr>
              <a:t>only used positive samples from correlations.csv for unsupervised simcse training</a:t>
            </a:r>
            <a:endParaRPr lang="en-US" sz="1600" dirty="0">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AutoNum type="arabicPeriod"/>
            </a:pPr>
            <a:r>
              <a:rPr lang="en-US" sz="1600" dirty="0">
                <a:latin typeface="Inter" panose="020B0502030000000004" pitchFamily="34" charset="0"/>
                <a:ea typeface="Inter" panose="020B0502030000000004" pitchFamily="34" charset="0"/>
                <a:cs typeface="Inter" panose="020B0502030000000004" pitchFamily="34" charset="0"/>
              </a:rPr>
              <a:t>random choice 100 negative samples per validation topic from same language, for validation set </a:t>
            </a:r>
            <a:endParaRPr lang="en-US" sz="1600" dirty="0">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AutoNum type="arabicPeriod"/>
            </a:pPr>
            <a:r>
              <a:rPr lang="en-US" sz="1600" dirty="0">
                <a:latin typeface="Inter" panose="020B0502030000000004" pitchFamily="34" charset="0"/>
                <a:ea typeface="Inter" panose="020B0502030000000004" pitchFamily="34" charset="0"/>
                <a:cs typeface="Inter" panose="020B0502030000000004" pitchFamily="34" charset="0"/>
              </a:rPr>
              <a:t>content text format: </a:t>
            </a:r>
            <a:r>
              <a:rPr lang="en-US" sz="1600" dirty="0">
                <a:ln w="22225">
                  <a:solidFill>
                    <a:schemeClr val="accent2"/>
                  </a:solidFill>
                  <a:prstDash val="solid"/>
                </a:ln>
                <a:solidFill>
                  <a:schemeClr val="accent2">
                    <a:lumMod val="40000"/>
                    <a:lumOff val="60000"/>
                    <a:lumMod val="40000"/>
                    <a:lumOff val="60000"/>
                  </a:schemeClr>
                </a:solidFill>
                <a:effectLst/>
                <a:latin typeface="Inter" panose="020B0502030000000004" pitchFamily="34" charset="0"/>
                <a:ea typeface="Inter" panose="020B0502030000000004" pitchFamily="34" charset="0"/>
                <a:cs typeface="Inter" panose="020B0502030000000004" pitchFamily="34" charset="0"/>
              </a:rPr>
              <a:t>title [SEP] kind [SEP] description [SEP] text</a:t>
            </a:r>
            <a:r>
              <a:rPr lang="en-US" sz="1600" dirty="0">
                <a:latin typeface="Inter" panose="020B0502030000000004" pitchFamily="34" charset="0"/>
                <a:ea typeface="Inter" panose="020B0502030000000004" pitchFamily="34" charset="0"/>
                <a:cs typeface="Inter" panose="020B0502030000000004" pitchFamily="34" charset="0"/>
              </a:rPr>
              <a:t> (maxlen 256, string level)</a:t>
            </a:r>
            <a:endParaRPr lang="en-US" sz="1600" dirty="0">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AutoNum type="arabicPeriod"/>
            </a:pPr>
            <a:r>
              <a:rPr lang="en-US" sz="1600" dirty="0">
                <a:latin typeface="Inter" panose="020B0502030000000004" pitchFamily="34" charset="0"/>
                <a:ea typeface="Inter" panose="020B0502030000000004" pitchFamily="34" charset="0"/>
                <a:cs typeface="Inter" panose="020B0502030000000004" pitchFamily="34" charset="0"/>
              </a:rPr>
              <a:t>topic text format: </a:t>
            </a:r>
            <a:r>
              <a:rPr lang="en-US" sz="1600" dirty="0">
                <a:ln/>
                <a:solidFill>
                  <a:schemeClr val="accent1"/>
                </a:solidFill>
                <a:effectLst>
                  <a:outerShdw blurRad="38100" dist="25400" dir="5400000" algn="ctr" rotWithShape="0">
                    <a:srgbClr val="6E747A">
                      <a:alpha val="43000"/>
                      <a:alpha val="43000"/>
                    </a:srgbClr>
                  </a:outerShdw>
                </a:effectLst>
                <a:latin typeface="Inter" panose="020B0502030000000004" pitchFamily="34" charset="0"/>
                <a:ea typeface="Inter" panose="020B0502030000000004" pitchFamily="34" charset="0"/>
                <a:cs typeface="Inter" panose="020B0502030000000004" pitchFamily="34" charset="0"/>
              </a:rPr>
              <a:t>title [SEP] channel [SEP] category [SEP] level [SEP] language [SEP] description [SEP] context [SEP] parent_description [SEP] children_description</a:t>
            </a:r>
            <a:r>
              <a:rPr lang="en-US" sz="1600" dirty="0">
                <a:latin typeface="Inter" panose="020B0502030000000004" pitchFamily="34" charset="0"/>
                <a:ea typeface="Inter" panose="020B0502030000000004" pitchFamily="34" charset="0"/>
                <a:cs typeface="Inter" panose="020B0502030000000004" pitchFamily="34" charset="0"/>
              </a:rPr>
              <a:t> </a:t>
            </a:r>
            <a:r>
              <a:rPr lang="en-US" sz="1600" dirty="0">
                <a:latin typeface="Inter" panose="020B0502030000000004" pitchFamily="34" charset="0"/>
                <a:ea typeface="Inter" panose="020B0502030000000004" pitchFamily="34" charset="0"/>
                <a:cs typeface="Inter" panose="020B0502030000000004" pitchFamily="34" charset="0"/>
                <a:sym typeface="+mn-ea"/>
              </a:rPr>
              <a:t>(maxlen 256, string level)</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15" name="矩形 14"/>
          <p:cNvSpPr/>
          <p:nvPr/>
        </p:nvSpPr>
        <p:spPr>
          <a:xfrm>
            <a:off x="381000" y="2954487"/>
            <a:ext cx="8286044" cy="452288"/>
          </a:xfrm>
          <a:prstGeom prst="rect">
            <a:avLst/>
          </a:prstGeom>
          <a:solidFill>
            <a:schemeClr val="accent2">
              <a:lumMod val="60000"/>
              <a:lumOff val="40000"/>
            </a:schemeClr>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altLang="zh-CN"/>
              <a:t>Transformers</a:t>
            </a:r>
            <a:endParaRPr kumimoji="1" lang="en-US" altLang="zh-CN"/>
          </a:p>
        </p:txBody>
      </p:sp>
      <p:sp>
        <p:nvSpPr>
          <p:cNvPr id="7" name="上箭头 6"/>
          <p:cNvSpPr/>
          <p:nvPr/>
        </p:nvSpPr>
        <p:spPr>
          <a:xfrm>
            <a:off x="1066799" y="340666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8" name="上箭头 7"/>
          <p:cNvSpPr/>
          <p:nvPr/>
        </p:nvSpPr>
        <p:spPr>
          <a:xfrm>
            <a:off x="3276599" y="340666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9" name="上箭头 8"/>
          <p:cNvSpPr/>
          <p:nvPr/>
        </p:nvSpPr>
        <p:spPr>
          <a:xfrm>
            <a:off x="5486399" y="3431432"/>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 name="上箭头 9"/>
          <p:cNvSpPr/>
          <p:nvPr/>
        </p:nvSpPr>
        <p:spPr>
          <a:xfrm>
            <a:off x="6629399" y="3426352"/>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1" name="上箭头 10"/>
          <p:cNvSpPr/>
          <p:nvPr/>
        </p:nvSpPr>
        <p:spPr>
          <a:xfrm>
            <a:off x="7772399" y="342317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4" name="矩形 13"/>
          <p:cNvSpPr/>
          <p:nvPr/>
        </p:nvSpPr>
        <p:spPr>
          <a:xfrm>
            <a:off x="4868545" y="4018915"/>
            <a:ext cx="3798570" cy="466725"/>
          </a:xfrm>
          <a:prstGeom prst="rect">
            <a:avLst/>
          </a:prstGeom>
          <a:solidFill>
            <a:schemeClr val="accent4"/>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content text</a:t>
            </a:r>
            <a:endParaRPr kumimoji="1" lang="en-US" dirty="0"/>
          </a:p>
        </p:txBody>
      </p:sp>
      <p:sp>
        <p:nvSpPr>
          <p:cNvPr id="16" name="矩形 15"/>
          <p:cNvSpPr/>
          <p:nvPr/>
        </p:nvSpPr>
        <p:spPr>
          <a:xfrm>
            <a:off x="381000" y="4019550"/>
            <a:ext cx="3670300" cy="471170"/>
          </a:xfrm>
          <a:prstGeom prst="rect">
            <a:avLst/>
          </a:prstGeom>
          <a:solidFill>
            <a:schemeClr val="accent1"/>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topic text</a:t>
            </a:r>
            <a:endParaRPr kumimoji="1" lang="en-US" dirty="0"/>
          </a:p>
        </p:txBody>
      </p:sp>
      <p:sp>
        <p:nvSpPr>
          <p:cNvPr id="18" name="上箭头 17"/>
          <p:cNvSpPr/>
          <p:nvPr/>
        </p:nvSpPr>
        <p:spPr>
          <a:xfrm>
            <a:off x="2057399" y="2401462"/>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endParaRPr kumimoji="1" lang="zh-CN" altLang="en-US"/>
          </a:p>
        </p:txBody>
      </p:sp>
      <p:sp>
        <p:nvSpPr>
          <p:cNvPr id="19" name="矩形 18"/>
          <p:cNvSpPr/>
          <p:nvPr/>
        </p:nvSpPr>
        <p:spPr>
          <a:xfrm>
            <a:off x="873760" y="1870710"/>
            <a:ext cx="2532380" cy="471170"/>
          </a:xfrm>
          <a:prstGeom prst="rect">
            <a:avLst/>
          </a:prstGeom>
          <a:solidFill>
            <a:schemeClr val="accent1"/>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topic embedding</a:t>
            </a:r>
            <a:endParaRPr kumimoji="1" lang="en-US" dirty="0"/>
          </a:p>
        </p:txBody>
      </p:sp>
      <p:sp>
        <p:nvSpPr>
          <p:cNvPr id="20" name="上箭头 19"/>
          <p:cNvSpPr/>
          <p:nvPr/>
        </p:nvSpPr>
        <p:spPr>
          <a:xfrm>
            <a:off x="2171699" y="340666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endParaRPr kumimoji="1" lang="zh-CN" altLang="en-US"/>
          </a:p>
        </p:txBody>
      </p:sp>
      <p:sp>
        <p:nvSpPr>
          <p:cNvPr id="21" name="矩形 20"/>
          <p:cNvSpPr/>
          <p:nvPr/>
        </p:nvSpPr>
        <p:spPr>
          <a:xfrm>
            <a:off x="5501640" y="1870710"/>
            <a:ext cx="2532380" cy="471170"/>
          </a:xfrm>
          <a:prstGeom prst="rect">
            <a:avLst/>
          </a:prstGeom>
          <a:solidFill>
            <a:schemeClr val="accent4"/>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content embedding</a:t>
            </a:r>
            <a:endParaRPr kumimoji="1" lang="en-US" dirty="0"/>
          </a:p>
        </p:txBody>
      </p:sp>
      <p:sp>
        <p:nvSpPr>
          <p:cNvPr id="22" name="上箭头 21"/>
          <p:cNvSpPr/>
          <p:nvPr/>
        </p:nvSpPr>
        <p:spPr>
          <a:xfrm>
            <a:off x="6769099" y="236272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endParaRPr kumimoji="1" lang="zh-CN" altLang="en-US"/>
          </a:p>
        </p:txBody>
      </p:sp>
      <p:sp>
        <p:nvSpPr>
          <p:cNvPr id="23" name="左右箭头 22"/>
          <p:cNvSpPr/>
          <p:nvPr/>
        </p:nvSpPr>
        <p:spPr>
          <a:xfrm>
            <a:off x="3886200" y="1962150"/>
            <a:ext cx="1216660" cy="329565"/>
          </a:xfrm>
          <a:prstGeom prst="leftRightArrow">
            <a:avLst/>
          </a:prstGeom>
          <a:solidFill>
            <a:schemeClr val="accent3">
              <a:lumMod val="75000"/>
            </a:schemeClr>
          </a:solidFill>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p>
            <a:pPr algn="ctr"/>
            <a:endParaRPr lang="zh-CN" altLang="en-US"/>
          </a:p>
        </p:txBody>
      </p:sp>
      <p:sp>
        <p:nvSpPr>
          <p:cNvPr id="25" name="矩形 24"/>
          <p:cNvSpPr/>
          <p:nvPr/>
        </p:nvSpPr>
        <p:spPr>
          <a:xfrm>
            <a:off x="3200400" y="634365"/>
            <a:ext cx="2532380" cy="471170"/>
          </a:xfrm>
          <a:prstGeom prst="rect">
            <a:avLst/>
          </a:prstGeom>
          <a:solidFill>
            <a:schemeClr val="accent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simcse loss</a:t>
            </a:r>
            <a:endParaRPr kumimoji="1" lang="en-US" dirty="0"/>
          </a:p>
        </p:txBody>
      </p:sp>
      <p:sp>
        <p:nvSpPr>
          <p:cNvPr id="26" name="上箭头 25"/>
          <p:cNvSpPr/>
          <p:nvPr/>
        </p:nvSpPr>
        <p:spPr>
          <a:xfrm>
            <a:off x="4264660" y="1200150"/>
            <a:ext cx="378460" cy="835025"/>
          </a:xfrm>
          <a:prstGeom prst="upArrow">
            <a:avLst/>
          </a:prstGeom>
          <a:solidFill>
            <a:schemeClr val="accent3"/>
          </a:solidFill>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895350"/>
            <a:ext cx="6673850" cy="4603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2000" dirty="0">
                <a:latin typeface="Inter" panose="020B0502030000000004" pitchFamily="34" charset="0"/>
                <a:ea typeface="Inter" panose="020B0502030000000004" pitchFamily="34" charset="0"/>
                <a:cs typeface="Inter" panose="020B0502030000000004" pitchFamily="34" charset="0"/>
              </a:rPr>
              <a:t>simcse_unsup_loss</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4" name="文本框 3"/>
          <p:cNvSpPr txBox="1"/>
          <p:nvPr/>
        </p:nvSpPr>
        <p:spPr>
          <a:xfrm>
            <a:off x="525780" y="1619250"/>
            <a:ext cx="7879080" cy="1599565"/>
          </a:xfrm>
          <a:prstGeom prst="rect">
            <a:avLst/>
          </a:prstGeom>
          <a:noFill/>
        </p:spPr>
        <p:txBody>
          <a:bodyPr wrap="square" rtlCol="0">
            <a:spAutoFit/>
          </a:bodyPr>
          <a:p>
            <a:pPr algn="l"/>
            <a:r>
              <a:rPr lang="zh-CN" altLang="en-US" sz="1400"/>
              <a:t>def simcse_unsup_loss(feature_topic, feature_content) -&gt; 'tensor':</a:t>
            </a:r>
            <a:endParaRPr lang="zh-CN" altLang="en-US" sz="1400"/>
          </a:p>
          <a:p>
            <a:pPr algn="l"/>
            <a:r>
              <a:rPr lang="zh-CN" altLang="en-US" sz="1400"/>
              <a:t>    y_true = torch.arange(0, feature_topic.size(0), device=device)</a:t>
            </a:r>
            <a:endParaRPr lang="zh-CN" altLang="en-US" sz="1400"/>
          </a:p>
          <a:p>
            <a:pPr algn="l"/>
            <a:r>
              <a:rPr lang="zh-CN" altLang="en-US" sz="1400"/>
              <a:t>    sim = F.cosine_similarity(feature_topic.unsqueeze(1),</a:t>
            </a:r>
            <a:r>
              <a:rPr lang="en-US" altLang="zh-CN" sz="1400"/>
              <a:t> </a:t>
            </a:r>
            <a:r>
              <a:rPr lang="zh-CN" altLang="en-US" sz="1400"/>
              <a:t>feature_content.unsqueeze(0), dim=2)</a:t>
            </a:r>
            <a:endParaRPr lang="zh-CN" altLang="en-US" sz="1400"/>
          </a:p>
          <a:p>
            <a:pPr algn="l"/>
            <a:r>
              <a:rPr lang="zh-CN" altLang="en-US" sz="1400"/>
              <a:t>    sim = sim / 0.05</a:t>
            </a:r>
            <a:endParaRPr lang="zh-CN" altLang="en-US" sz="1400"/>
          </a:p>
          <a:p>
            <a:pPr algn="l"/>
            <a:r>
              <a:rPr lang="zh-CN" altLang="en-US" sz="1400"/>
              <a:t>    loss = F.cross_entropy(sim, y_true)</a:t>
            </a:r>
            <a:endParaRPr lang="zh-CN" altLang="en-US" sz="1400"/>
          </a:p>
          <a:p>
            <a:pPr algn="l"/>
            <a:r>
              <a:rPr lang="zh-CN" altLang="en-US" sz="1400"/>
              <a:t>    loss = torch.mean(loss)</a:t>
            </a:r>
            <a:endParaRPr lang="zh-CN" altLang="en-US" sz="1400"/>
          </a:p>
          <a:p>
            <a:pPr algn="l"/>
            <a:r>
              <a:rPr lang="zh-CN" altLang="en-US" sz="1400"/>
              <a:t>    return loss</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895350"/>
            <a:ext cx="6673850" cy="4603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2000" dirty="0">
                <a:latin typeface="Inter" panose="020B0502030000000004" pitchFamily="34" charset="0"/>
                <a:ea typeface="Inter" panose="020B0502030000000004" pitchFamily="34" charset="0"/>
                <a:cs typeface="Inter" panose="020B0502030000000004" pitchFamily="34" charset="0"/>
              </a:rPr>
              <a:t>Choosing models</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4" name="文本框 3"/>
          <p:cNvSpPr txBox="1"/>
          <p:nvPr/>
        </p:nvSpPr>
        <p:spPr>
          <a:xfrm>
            <a:off x="525780" y="1619250"/>
            <a:ext cx="7879080" cy="306705"/>
          </a:xfrm>
          <a:prstGeom prst="rect">
            <a:avLst/>
          </a:prstGeom>
          <a:noFill/>
        </p:spPr>
        <p:txBody>
          <a:bodyPr wrap="square" rtlCol="0">
            <a:spAutoFit/>
          </a:bodyPr>
          <a:p>
            <a:pPr algn="l"/>
            <a:r>
              <a:rPr lang="zh-CN" altLang="en-US" sz="1400"/>
              <a:t>Performance on 1,000 topics validation data</a:t>
            </a:r>
            <a:endParaRPr lang="zh-CN" altLang="en-US" sz="1400"/>
          </a:p>
        </p:txBody>
      </p:sp>
      <p:graphicFrame>
        <p:nvGraphicFramePr>
          <p:cNvPr id="3" name="表格 2"/>
          <p:cNvGraphicFramePr/>
          <p:nvPr>
            <p:custDataLst>
              <p:tags r:id="rId1"/>
            </p:custDataLst>
          </p:nvPr>
        </p:nvGraphicFramePr>
        <p:xfrm>
          <a:off x="612140" y="2190750"/>
          <a:ext cx="7853680" cy="2140585"/>
        </p:xfrm>
        <a:graphic>
          <a:graphicData uri="http://schemas.openxmlformats.org/drawingml/2006/table">
            <a:tbl>
              <a:tblPr firstRow="1" bandRow="1">
                <a:tableStyleId>{5C22544A-7EE6-4342-B048-85BDC9FD1C3A}</a:tableStyleId>
              </a:tblPr>
              <a:tblGrid>
                <a:gridCol w="1963420"/>
                <a:gridCol w="1963420"/>
                <a:gridCol w="1963420"/>
                <a:gridCol w="1963420"/>
              </a:tblGrid>
              <a:tr h="641985">
                <a:tc>
                  <a:txBody>
                    <a:bodyPr/>
                    <a:p>
                      <a:pPr>
                        <a:buNone/>
                      </a:pPr>
                      <a:r>
                        <a:rPr lang="en-US" altLang="zh-CN" sz="1600"/>
                        <a:t>model</a:t>
                      </a:r>
                      <a:endParaRPr lang="en-US" altLang="zh-CN" sz="1600"/>
                    </a:p>
                  </a:txBody>
                  <a:tcPr/>
                </a:tc>
                <a:tc>
                  <a:txBody>
                    <a:bodyPr/>
                    <a:p>
                      <a:pPr>
                        <a:buNone/>
                      </a:pPr>
                      <a:r>
                        <a:rPr lang="en-US" altLang="zh-CN" sz="1600"/>
                        <a:t>F2@5</a:t>
                      </a:r>
                      <a:endParaRPr lang="en-US" altLang="zh-CN" sz="1600"/>
                    </a:p>
                  </a:txBody>
                  <a:tcPr/>
                </a:tc>
                <a:tc>
                  <a:txBody>
                    <a:bodyPr/>
                    <a:p>
                      <a:pPr>
                        <a:buNone/>
                      </a:pPr>
                      <a:r>
                        <a:rPr lang="zh-CN" altLang="en-US" sz="1600"/>
                        <a:t>max positive score top50</a:t>
                      </a:r>
                      <a:endParaRPr lang="zh-CN" altLang="en-US" sz="1600"/>
                    </a:p>
                  </a:txBody>
                  <a:tcPr/>
                </a:tc>
                <a:tc>
                  <a:txBody>
                    <a:bodyPr/>
                    <a:p>
                      <a:pPr>
                        <a:buNone/>
                      </a:pPr>
                      <a:r>
                        <a:rPr lang="zh-CN" altLang="en-US" sz="1600"/>
                        <a:t>max positive score top100</a:t>
                      </a:r>
                      <a:endParaRPr lang="zh-CN" altLang="en-US" sz="1600"/>
                    </a:p>
                  </a:txBody>
                  <a:tcPr/>
                </a:tc>
              </a:tr>
              <a:tr h="828040">
                <a:tc>
                  <a:txBody>
                    <a:bodyPr/>
                    <a:p>
                      <a:pPr>
                        <a:buNone/>
                      </a:pPr>
                      <a:r>
                        <a:rPr lang="zh-CN" altLang="en-US" sz="1600"/>
                        <a:t>paraphrase-multilingual-mpnet-base-v2</a:t>
                      </a:r>
                      <a:endParaRPr lang="zh-CN" altLang="en-US" sz="1600"/>
                    </a:p>
                  </a:txBody>
                  <a:tcPr/>
                </a:tc>
                <a:tc>
                  <a:txBody>
                    <a:bodyPr/>
                    <a:p>
                      <a:pPr>
                        <a:buNone/>
                      </a:pPr>
                      <a:r>
                        <a:rPr lang="en-US" altLang="zh-CN" sz="1600"/>
                        <a:t>0.5250</a:t>
                      </a:r>
                      <a:endParaRPr lang="en-US" altLang="zh-CN" sz="1600"/>
                    </a:p>
                  </a:txBody>
                  <a:tcPr/>
                </a:tc>
                <a:tc>
                  <a:txBody>
                    <a:bodyPr/>
                    <a:p>
                      <a:pPr>
                        <a:buNone/>
                      </a:pPr>
                      <a:r>
                        <a:rPr lang="en-US" altLang="zh-CN" sz="1600"/>
                        <a:t>0.9135</a:t>
                      </a:r>
                      <a:endParaRPr lang="en-US" altLang="zh-CN" sz="1600"/>
                    </a:p>
                  </a:txBody>
                  <a:tcPr/>
                </a:tc>
                <a:tc>
                  <a:txBody>
                    <a:bodyPr/>
                    <a:p>
                      <a:pPr>
                        <a:buNone/>
                      </a:pPr>
                      <a:r>
                        <a:rPr lang="en-US" altLang="zh-CN" sz="1600"/>
                        <a:t>0.9443</a:t>
                      </a:r>
                      <a:endParaRPr lang="en-US" altLang="zh-CN" sz="1600"/>
                    </a:p>
                  </a:txBody>
                  <a:tcPr/>
                </a:tc>
              </a:tr>
              <a:tr h="308610">
                <a:tc>
                  <a:txBody>
                    <a:bodyPr/>
                    <a:p>
                      <a:pPr>
                        <a:buNone/>
                      </a:pPr>
                      <a:r>
                        <a:rPr lang="zh-CN" altLang="en-US" sz="1600"/>
                        <a:t>all-MiniLM-L6-v2</a:t>
                      </a:r>
                      <a:endParaRPr lang="zh-CN" altLang="en-US" sz="1600"/>
                    </a:p>
                  </a:txBody>
                  <a:tcPr/>
                </a:tc>
                <a:tc>
                  <a:txBody>
                    <a:bodyPr/>
                    <a:p>
                      <a:pPr>
                        <a:buNone/>
                      </a:pPr>
                      <a:r>
                        <a:rPr lang="en-US" altLang="zh-CN" sz="1600"/>
                        <a:t>0.4879</a:t>
                      </a:r>
                      <a:endParaRPr lang="en-US" altLang="zh-CN" sz="1600"/>
                    </a:p>
                  </a:txBody>
                  <a:tcPr/>
                </a:tc>
                <a:tc>
                  <a:txBody>
                    <a:bodyPr/>
                    <a:p>
                      <a:pPr>
                        <a:buNone/>
                      </a:pPr>
                      <a:r>
                        <a:rPr lang="en-US" altLang="zh-CN" sz="1600"/>
                        <a:t>0.9045</a:t>
                      </a:r>
                      <a:endParaRPr lang="en-US" altLang="zh-CN" sz="1600"/>
                    </a:p>
                  </a:txBody>
                  <a:tcPr/>
                </a:tc>
                <a:tc>
                  <a:txBody>
                    <a:bodyPr/>
                    <a:p>
                      <a:pPr>
                        <a:buNone/>
                      </a:pPr>
                      <a:r>
                        <a:rPr lang="en-US" altLang="zh-CN" sz="1600"/>
                        <a:t>0.9353</a:t>
                      </a:r>
                      <a:endParaRPr lang="en-US" altLang="zh-CN" sz="1600"/>
                    </a:p>
                  </a:txBody>
                  <a:tcPr/>
                </a:tc>
              </a:tr>
              <a:tr h="323215">
                <a:tc>
                  <a:txBody>
                    <a:bodyPr/>
                    <a:p>
                      <a:pPr>
                        <a:buNone/>
                      </a:pPr>
                      <a:r>
                        <a:rPr lang="zh-CN" altLang="en-US" sz="1600"/>
                        <a:t>mdeberta-v3-base</a:t>
                      </a:r>
                      <a:endParaRPr lang="zh-CN" altLang="en-US" sz="1600"/>
                    </a:p>
                  </a:txBody>
                  <a:tcPr/>
                </a:tc>
                <a:tc>
                  <a:txBody>
                    <a:bodyPr/>
                    <a:p>
                      <a:pPr>
                        <a:buNone/>
                      </a:pPr>
                      <a:r>
                        <a:rPr lang="en-US" altLang="zh-CN" sz="1600"/>
                        <a:t>0.4689</a:t>
                      </a:r>
                      <a:endParaRPr lang="en-US" altLang="zh-CN" sz="1600"/>
                    </a:p>
                  </a:txBody>
                  <a:tcPr/>
                </a:tc>
                <a:tc>
                  <a:txBody>
                    <a:bodyPr/>
                    <a:p>
                      <a:pPr>
                        <a:buNone/>
                      </a:pPr>
                      <a:r>
                        <a:rPr lang="en-US" altLang="zh-CN" sz="1600"/>
                        <a:t>0.8938</a:t>
                      </a:r>
                      <a:endParaRPr lang="en-US" altLang="zh-CN" sz="1600"/>
                    </a:p>
                  </a:txBody>
                  <a:tcPr/>
                </a:tc>
                <a:tc>
                  <a:txBody>
                    <a:bodyPr/>
                    <a:p>
                      <a:pPr>
                        <a:buNone/>
                      </a:pPr>
                      <a:r>
                        <a:rPr lang="en-US" altLang="zh-CN" sz="1600"/>
                        <a:t>0.9187</a:t>
                      </a:r>
                      <a:endParaRPr lang="en-US" altLang="zh-CN" sz="16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895350"/>
            <a:ext cx="6673850" cy="3860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Making rerank dataset</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4" name="文本框 3"/>
          <p:cNvSpPr txBox="1"/>
          <p:nvPr/>
        </p:nvSpPr>
        <p:spPr>
          <a:xfrm>
            <a:off x="525780" y="1619250"/>
            <a:ext cx="7879080" cy="1599565"/>
          </a:xfrm>
          <a:prstGeom prst="rect">
            <a:avLst/>
          </a:prstGeom>
          <a:noFill/>
        </p:spPr>
        <p:txBody>
          <a:bodyPr wrap="square" rtlCol="0">
            <a:spAutoFit/>
          </a:bodyPr>
          <a:p>
            <a:pPr marL="285750" indent="-285750" algn="l">
              <a:buFont typeface="Arial" panose="020B0604020202020204" pitchFamily="34" charset="0"/>
              <a:buChar char="•"/>
            </a:pPr>
            <a:r>
              <a:rPr lang="zh-CN" altLang="en-US" sz="1400"/>
              <a:t>We used our best simcse finetuned model (paraphrase-multilingual-mpnet-base-v2) to infer on train set topics, calculate cosine similarity for each topic and all content samples of the topic's language and then choose top100 samples. We also added all positive samples from correlations.csv.</a:t>
            </a:r>
            <a:endParaRPr lang="zh-CN" altLang="en-US" sz="1400"/>
          </a:p>
          <a:p>
            <a:pPr algn="l"/>
            <a:endParaRPr lang="zh-CN" altLang="en-US" sz="1400"/>
          </a:p>
          <a:p>
            <a:pPr marL="285750" indent="-285750" algn="l">
              <a:buFont typeface="Arial" panose="020B0604020202020204" pitchFamily="34" charset="0"/>
              <a:buChar char="•"/>
            </a:pPr>
            <a:r>
              <a:rPr lang="zh-CN" altLang="en-US" sz="1400"/>
              <a:t>Texts were prepared as same as stage1. </a:t>
            </a:r>
            <a:endParaRPr lang="zh-CN" altLang="en-US" sz="1400"/>
          </a:p>
          <a:p>
            <a:pPr marL="285750" indent="-285750" algn="l">
              <a:buFont typeface="Arial" panose="020B0604020202020204" pitchFamily="34" charset="0"/>
              <a:buChar char="•"/>
            </a:pPr>
            <a:r>
              <a:rPr lang="en-US" altLang="zh-CN" sz="1400"/>
              <a:t>C</a:t>
            </a:r>
            <a:r>
              <a:rPr lang="zh-CN" altLang="en-US" sz="1400"/>
              <a:t>oncatenate to text pairs: </a:t>
            </a:r>
            <a:r>
              <a:rPr lang="zh-CN" altLang="en-US" sz="1400">
                <a:ln w="22225">
                  <a:solidFill>
                    <a:schemeClr val="accent2"/>
                  </a:solidFill>
                  <a:prstDash val="solid"/>
                </a:ln>
                <a:solidFill>
                  <a:schemeClr val="accent2">
                    <a:lumMod val="40000"/>
                    <a:lumOff val="60000"/>
                    <a:lumMod val="40000"/>
                    <a:lumOff val="60000"/>
                  </a:schemeClr>
                </a:solidFill>
                <a:effectLst/>
              </a:rPr>
              <a:t>topic [SEP] content</a:t>
            </a:r>
            <a:r>
              <a:rPr lang="zh-CN" altLang="en-US" sz="1400"/>
              <a:t>.</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895350"/>
            <a:ext cx="6673850" cy="3860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Reranker</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4" name="文本框 3"/>
          <p:cNvSpPr txBox="1"/>
          <p:nvPr/>
        </p:nvSpPr>
        <p:spPr>
          <a:xfrm>
            <a:off x="381000" y="1423035"/>
            <a:ext cx="7879080" cy="306705"/>
          </a:xfrm>
          <a:prstGeom prst="rect">
            <a:avLst/>
          </a:prstGeom>
          <a:noFill/>
        </p:spPr>
        <p:txBody>
          <a:bodyPr wrap="square" rtlCol="0">
            <a:spAutoFit/>
          </a:bodyPr>
          <a:p>
            <a:pPr indent="0" algn="l">
              <a:buFont typeface="Arial" panose="020B0604020202020204" pitchFamily="34" charset="0"/>
              <a:buNone/>
            </a:pPr>
            <a:r>
              <a:rPr lang="zh-CN" altLang="en-US" sz="1400"/>
              <a:t>The reranker in stage2 basically is a binary classification model.</a:t>
            </a:r>
            <a:endParaRPr lang="zh-CN" altLang="en-US" sz="1400"/>
          </a:p>
        </p:txBody>
      </p:sp>
      <p:sp>
        <p:nvSpPr>
          <p:cNvPr id="15" name="矩形 14"/>
          <p:cNvSpPr/>
          <p:nvPr/>
        </p:nvSpPr>
        <p:spPr>
          <a:xfrm>
            <a:off x="381000" y="2954487"/>
            <a:ext cx="8286044" cy="452288"/>
          </a:xfrm>
          <a:prstGeom prst="rect">
            <a:avLst/>
          </a:prstGeom>
          <a:solidFill>
            <a:schemeClr val="accent2">
              <a:lumMod val="60000"/>
              <a:lumOff val="40000"/>
            </a:schemeClr>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altLang="zh-CN"/>
              <a:t>Transformers</a:t>
            </a:r>
            <a:endParaRPr kumimoji="1" lang="en-US" altLang="zh-CN"/>
          </a:p>
        </p:txBody>
      </p:sp>
      <p:sp>
        <p:nvSpPr>
          <p:cNvPr id="3" name="上箭头 2"/>
          <p:cNvSpPr/>
          <p:nvPr/>
        </p:nvSpPr>
        <p:spPr>
          <a:xfrm>
            <a:off x="1142999" y="3409842"/>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endParaRPr kumimoji="1" lang="zh-CN" altLang="en-US"/>
          </a:p>
        </p:txBody>
      </p:sp>
      <p:sp>
        <p:nvSpPr>
          <p:cNvPr id="7" name="上箭头 6"/>
          <p:cNvSpPr/>
          <p:nvPr/>
        </p:nvSpPr>
        <p:spPr>
          <a:xfrm>
            <a:off x="2514599" y="340666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8" name="上箭头 7"/>
          <p:cNvSpPr/>
          <p:nvPr/>
        </p:nvSpPr>
        <p:spPr>
          <a:xfrm>
            <a:off x="3886199" y="340666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9" name="上箭头 8"/>
          <p:cNvSpPr/>
          <p:nvPr/>
        </p:nvSpPr>
        <p:spPr>
          <a:xfrm>
            <a:off x="5181599" y="340666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 name="上箭头 9"/>
          <p:cNvSpPr/>
          <p:nvPr/>
        </p:nvSpPr>
        <p:spPr>
          <a:xfrm>
            <a:off x="6476999" y="3409842"/>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1" name="上箭头 10"/>
          <p:cNvSpPr/>
          <p:nvPr/>
        </p:nvSpPr>
        <p:spPr>
          <a:xfrm>
            <a:off x="7848599" y="340666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4" name="矩形 13"/>
          <p:cNvSpPr/>
          <p:nvPr/>
        </p:nvSpPr>
        <p:spPr>
          <a:xfrm>
            <a:off x="4868545" y="4018915"/>
            <a:ext cx="3798570" cy="466725"/>
          </a:xfrm>
          <a:prstGeom prst="rect">
            <a:avLst/>
          </a:prstGeom>
          <a:solidFill>
            <a:schemeClr val="accent4"/>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content text</a:t>
            </a:r>
            <a:endParaRPr kumimoji="1" lang="en-US" dirty="0"/>
          </a:p>
        </p:txBody>
      </p:sp>
      <p:sp>
        <p:nvSpPr>
          <p:cNvPr id="16" name="矩形 15"/>
          <p:cNvSpPr/>
          <p:nvPr/>
        </p:nvSpPr>
        <p:spPr>
          <a:xfrm>
            <a:off x="381000" y="4019550"/>
            <a:ext cx="3670300" cy="471170"/>
          </a:xfrm>
          <a:prstGeom prst="rect">
            <a:avLst/>
          </a:prstGeom>
          <a:solidFill>
            <a:schemeClr val="accent1"/>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topic text</a:t>
            </a:r>
            <a:endParaRPr kumimoji="1" lang="en-US" dirty="0"/>
          </a:p>
        </p:txBody>
      </p:sp>
      <p:sp>
        <p:nvSpPr>
          <p:cNvPr id="17" name="矩形 16"/>
          <p:cNvSpPr/>
          <p:nvPr/>
        </p:nvSpPr>
        <p:spPr>
          <a:xfrm>
            <a:off x="4111625" y="4018915"/>
            <a:ext cx="721995" cy="471170"/>
          </a:xfrm>
          <a:prstGeom prst="rect">
            <a:avLst/>
          </a:prstGeom>
          <a:solidFill>
            <a:schemeClr val="bg2">
              <a:lumMod val="95000"/>
            </a:schemeClr>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SEP</a:t>
            </a:r>
            <a:endParaRPr kumimoji="1" lang="en-US" dirty="0"/>
          </a:p>
        </p:txBody>
      </p:sp>
      <p:sp>
        <p:nvSpPr>
          <p:cNvPr id="18" name="上箭头 17"/>
          <p:cNvSpPr/>
          <p:nvPr/>
        </p:nvSpPr>
        <p:spPr>
          <a:xfrm>
            <a:off x="4389754" y="2383047"/>
            <a:ext cx="164915" cy="533400"/>
          </a:xfrm>
          <a:prstGeom prst="upArrow">
            <a:avLst/>
          </a:prstGeom>
          <a:solidFill>
            <a:srgbClr val="FF9953"/>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endParaRPr kumimoji="1" lang="zh-CN" altLang="en-US"/>
          </a:p>
        </p:txBody>
      </p:sp>
      <p:sp>
        <p:nvSpPr>
          <p:cNvPr id="19" name="矩形 18"/>
          <p:cNvSpPr/>
          <p:nvPr/>
        </p:nvSpPr>
        <p:spPr>
          <a:xfrm>
            <a:off x="3689985" y="1871345"/>
            <a:ext cx="1491615" cy="471170"/>
          </a:xfrm>
          <a:prstGeom prst="rect">
            <a:avLst/>
          </a:prstGeom>
          <a:solidFill>
            <a:schemeClr val="accent6"/>
          </a:solidFill>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p>
            <a:pPr algn="ctr"/>
            <a:r>
              <a:rPr kumimoji="1" lang="en-US" dirty="0"/>
              <a:t>score/prob</a:t>
            </a:r>
            <a:endParaRPr kumimoji="1"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895350"/>
            <a:ext cx="6673850" cy="3860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Choosing models</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04800" y="2114550"/>
            <a:ext cx="5511165" cy="2491740"/>
          </a:xfrm>
          <a:prstGeom prst="rect">
            <a:avLst/>
          </a:prstGeom>
          <a:noFill/>
        </p:spPr>
        <p:txBody>
          <a:bodyPr wrap="square" rtlCol="0" anchor="t">
            <a:spAutoFit/>
          </a:bodyPr>
          <a:p>
            <a:r>
              <a:rPr lang="zh-CN" altLang="en-US" sz="1200"/>
              <a:t>We tested on 4 models:</a:t>
            </a:r>
            <a:endParaRPr lang="zh-CN" altLang="en-US" sz="1200"/>
          </a:p>
          <a:p>
            <a:endParaRPr lang="zh-CN" altLang="en-US" sz="1200"/>
          </a:p>
          <a:p>
            <a:pPr marL="285750" indent="-285750">
              <a:buFont typeface="Arial" panose="020B0604020202020204" pitchFamily="34" charset="0"/>
              <a:buChar char="•"/>
            </a:pPr>
            <a:r>
              <a:rPr lang="zh-CN" altLang="en-US" sz="1200"/>
              <a:t>mdeberta-v3-base</a:t>
            </a:r>
            <a:endParaRPr lang="zh-CN" altLang="en-US" sz="1200"/>
          </a:p>
          <a:p>
            <a:pPr marL="285750" indent="-285750">
              <a:buFont typeface="Arial" panose="020B0604020202020204" pitchFamily="34" charset="0"/>
              <a:buChar char="•"/>
            </a:pPr>
            <a:r>
              <a:rPr lang="zh-CN" altLang="en-US" sz="1200"/>
              <a:t>xlm-roberta-large</a:t>
            </a:r>
            <a:endParaRPr lang="zh-CN" altLang="en-US" sz="1200"/>
          </a:p>
          <a:p>
            <a:pPr marL="285750" indent="-285750">
              <a:buFont typeface="Arial" panose="020B0604020202020204" pitchFamily="34" charset="0"/>
              <a:buChar char="•"/>
            </a:pPr>
            <a:r>
              <a:rPr lang="zh-CN" altLang="en-US" sz="1200"/>
              <a:t>xlm-roberta-base</a:t>
            </a:r>
            <a:endParaRPr lang="zh-CN" altLang="en-US" sz="1200"/>
          </a:p>
          <a:p>
            <a:pPr marL="285750" indent="-285750">
              <a:buFont typeface="Arial" panose="020B0604020202020204" pitchFamily="34" charset="0"/>
              <a:buChar char="•"/>
            </a:pPr>
            <a:r>
              <a:rPr lang="zh-CN" altLang="en-US" sz="1200"/>
              <a:t>paraphrase-multilingual-mpnet-base-v2</a:t>
            </a:r>
            <a:endParaRPr lang="zh-CN" altLang="en-US" sz="1200"/>
          </a:p>
          <a:p>
            <a:endParaRPr lang="zh-CN" altLang="en-US" sz="1200"/>
          </a:p>
          <a:p>
            <a:r>
              <a:rPr lang="zh-CN" altLang="en-US" sz="1200"/>
              <a:t>We have used two model initialization methods. </a:t>
            </a:r>
            <a:endParaRPr lang="zh-CN" altLang="en-US" sz="1200"/>
          </a:p>
          <a:p>
            <a:endParaRPr lang="zh-CN" altLang="en-US" sz="1200"/>
          </a:p>
          <a:p>
            <a:r>
              <a:rPr lang="zh-CN" altLang="en-US" sz="1200"/>
              <a:t>One is to directly load the model weight from huggingface, and the other is to load the model weight after simse finetuning. The performance of the two methods is basically the same, while the latter is slightly higher and can converge faster.</a:t>
            </a:r>
            <a:endParaRPr lang="zh-CN" altLang="en-US" sz="1200"/>
          </a:p>
        </p:txBody>
      </p:sp>
      <p:pic>
        <p:nvPicPr>
          <p:cNvPr id="23" name="图片 22"/>
          <p:cNvPicPr>
            <a:picLocks noChangeAspect="1"/>
          </p:cNvPicPr>
          <p:nvPr/>
        </p:nvPicPr>
        <p:blipFill>
          <a:blip r:embed="rId1"/>
          <a:stretch>
            <a:fillRect/>
          </a:stretch>
        </p:blipFill>
        <p:spPr>
          <a:xfrm>
            <a:off x="4158615" y="742950"/>
            <a:ext cx="4737735" cy="29635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895350"/>
            <a:ext cx="6673850" cy="3860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Training tricks</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81000" y="1809750"/>
            <a:ext cx="6112510" cy="645160"/>
          </a:xfrm>
          <a:prstGeom prst="rect">
            <a:avLst/>
          </a:prstGeom>
          <a:noFill/>
        </p:spPr>
        <p:txBody>
          <a:bodyPr wrap="square" rtlCol="0" anchor="t">
            <a:spAutoFit/>
          </a:bodyPr>
          <a:p>
            <a:r>
              <a:rPr lang="zh-CN" altLang="en-US" sz="1200"/>
              <a:t>We used FGM (Fast Gradient Method), EMA (Exponential Moving Average) on training.</a:t>
            </a:r>
            <a:endParaRPr lang="zh-CN" altLang="en-US" sz="1200"/>
          </a:p>
          <a:p>
            <a:endParaRPr lang="zh-CN" altLang="en-US" sz="1200"/>
          </a:p>
          <a:p>
            <a:r>
              <a:rPr lang="zh-CN" altLang="en-US" sz="1200"/>
              <a:t>FGM+EMA can impove score by 0.01.</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742950"/>
            <a:ext cx="6673850" cy="3860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Finding threshold</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04800" y="1164590"/>
            <a:ext cx="8536305" cy="3784600"/>
          </a:xfrm>
          <a:prstGeom prst="rect">
            <a:avLst/>
          </a:prstGeom>
          <a:noFill/>
        </p:spPr>
        <p:txBody>
          <a:bodyPr wrap="square" rtlCol="0" anchor="t">
            <a:spAutoFit/>
          </a:bodyPr>
          <a:p>
            <a:r>
              <a:rPr lang="zh-CN" altLang="en-US" sz="1200"/>
              <a:t>We set the threshold in loop to calculate the f2 metric on the 1,000 topics validation data, codes like:</a:t>
            </a:r>
            <a:endParaRPr lang="zh-CN" altLang="en-US" sz="1200"/>
          </a:p>
          <a:p>
            <a:endParaRPr lang="zh-CN" altLang="en-US" sz="1200"/>
          </a:p>
          <a:p>
            <a:r>
              <a:rPr lang="zh-CN" altLang="en-US" sz="1200"/>
              <a:t>best_thres = 0.</a:t>
            </a:r>
            <a:endParaRPr lang="zh-CN" altLang="en-US" sz="1200"/>
          </a:p>
          <a:p>
            <a:r>
              <a:rPr lang="zh-CN" altLang="en-US" sz="1200"/>
              <a:t>best_score = 0.</a:t>
            </a:r>
            <a:endParaRPr lang="zh-CN" altLang="en-US" sz="1200"/>
          </a:p>
          <a:p>
            <a:r>
              <a:rPr lang="zh-CN" altLang="en-US" sz="1200"/>
              <a:t>best_n_rec = 10</a:t>
            </a:r>
            <a:endParaRPr lang="zh-CN" altLang="en-US" sz="1200"/>
          </a:p>
          <a:p>
            <a:r>
              <a:rPr lang="zh-CN" altLang="en-US" sz="1200"/>
              <a:t>for thres in tqdm(np.arange(0.01, 0.2, 0.005)):</a:t>
            </a:r>
            <a:endParaRPr lang="zh-CN" altLang="en-US" sz="1200"/>
          </a:p>
          <a:p>
            <a:r>
              <a:rPr lang="zh-CN" altLang="en-US" sz="1200"/>
              <a:t>    for n_rec in range(30, 50):</a:t>
            </a:r>
            <a:endParaRPr lang="zh-CN" altLang="en-US" sz="1200"/>
          </a:p>
          <a:p>
            <a:r>
              <a:rPr lang="zh-CN" altLang="en-US" sz="1200"/>
              <a:t>        test_sub = test_data[test_data['score'] &gt;= thres].reset_index(drop=True)</a:t>
            </a:r>
            <a:endParaRPr lang="zh-CN" altLang="en-US" sz="1200"/>
          </a:p>
          <a:p>
            <a:r>
              <a:rPr lang="zh-CN" altLang="en-US" sz="1200"/>
              <a:t>        sub_df = test_sub.groupby('topic_id').apply(lambda g: g.head(n_rec)).reset_index(drop=True)</a:t>
            </a:r>
            <a:endParaRPr lang="zh-CN" altLang="en-US" sz="1200"/>
          </a:p>
          <a:p>
            <a:r>
              <a:rPr lang="zh-CN" altLang="en-US" sz="1200"/>
              <a:t>        score = calc_f2(sub_df, label_df)</a:t>
            </a:r>
            <a:endParaRPr lang="zh-CN" altLang="en-US" sz="1200"/>
          </a:p>
          <a:p>
            <a:r>
              <a:rPr lang="zh-CN" altLang="en-US" sz="1200"/>
              <a:t>        if score &gt; best_score:</a:t>
            </a:r>
            <a:endParaRPr lang="zh-CN" altLang="en-US" sz="1200"/>
          </a:p>
          <a:p>
            <a:r>
              <a:rPr lang="zh-CN" altLang="en-US" sz="1200"/>
              <a:t>            best_score = score</a:t>
            </a:r>
            <a:endParaRPr lang="zh-CN" altLang="en-US" sz="1200"/>
          </a:p>
          <a:p>
            <a:r>
              <a:rPr lang="zh-CN" altLang="en-US" sz="1200"/>
              <a:t>            best_thres = thres</a:t>
            </a:r>
            <a:endParaRPr lang="zh-CN" altLang="en-US" sz="1200"/>
          </a:p>
          <a:p>
            <a:r>
              <a:rPr lang="zh-CN" altLang="en-US" sz="1200"/>
              <a:t>            best_n_rec = n_rec</a:t>
            </a:r>
            <a:endParaRPr lang="zh-CN" altLang="en-US" sz="1200"/>
          </a:p>
          <a:p>
            <a:endParaRPr lang="zh-CN" altLang="en-US" sz="1200"/>
          </a:p>
          <a:p>
            <a:r>
              <a:rPr lang="zh-CN" altLang="en-US" sz="1200"/>
              <a:t>When submitting a single model, this method basically CV-LB consistency (CV is about 0.02-0.03 higher than LB).</a:t>
            </a:r>
            <a:endParaRPr lang="zh-CN" altLang="en-US" sz="1200"/>
          </a:p>
          <a:p>
            <a:endParaRPr lang="zh-CN" altLang="en-US" sz="1200"/>
          </a:p>
          <a:p>
            <a:r>
              <a:rPr lang="zh-CN" altLang="en-US" sz="1200"/>
              <a:t>But When it came to the last two weeks of the competition, when started to ensemble, we lost the CV-LB consistency, and I think the reason may be that 1,000 topics validation data is not big enough.</a:t>
            </a:r>
            <a:endParaRPr lang="zh-CN" altLang="en-US" sz="1200"/>
          </a:p>
          <a:p>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5400000" flipH="1">
            <a:off x="2160497" y="-2621502"/>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4" name="TextBox 3"/>
          <p:cNvSpPr txBox="1"/>
          <p:nvPr/>
        </p:nvSpPr>
        <p:spPr>
          <a:xfrm>
            <a:off x="606287" y="4909930"/>
            <a:ext cx="184731" cy="369332"/>
          </a:xfrm>
          <a:prstGeom prst="rect">
            <a:avLst/>
          </a:prstGeom>
          <a:noFill/>
        </p:spPr>
        <p:txBody>
          <a:bodyPr wrap="none" rtlCol="0">
            <a:spAutoFit/>
          </a:bodyPr>
          <a:lstStyle/>
          <a:p>
            <a:endParaRPr lang="en-US" dirty="0"/>
          </a:p>
        </p:txBody>
      </p:sp>
      <p:sp>
        <p:nvSpPr>
          <p:cNvPr id="7" name="TextBox 3"/>
          <p:cNvSpPr txBox="1">
            <a:spLocks noChangeArrowheads="1"/>
          </p:cNvSpPr>
          <p:nvPr/>
        </p:nvSpPr>
        <p:spPr bwMode="auto">
          <a:xfrm>
            <a:off x="2541799" y="1869583"/>
            <a:ext cx="3921254" cy="86177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Agenda</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895350"/>
            <a:ext cx="6673850" cy="3860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Post-processing</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304800" y="1469390"/>
            <a:ext cx="8536305" cy="1198880"/>
          </a:xfrm>
          <a:prstGeom prst="rect">
            <a:avLst/>
          </a:prstGeom>
          <a:noFill/>
        </p:spPr>
        <p:txBody>
          <a:bodyPr wrap="square" rtlCol="0" anchor="t">
            <a:spAutoFit/>
          </a:bodyPr>
          <a:p>
            <a:r>
              <a:rPr lang="zh-CN" altLang="en-US" sz="1200"/>
              <a:t>When dividing the threshold, we will have a small number of topics that do not match any contents. We just simply using top4 contents ranked by the original scores.</a:t>
            </a:r>
            <a:endParaRPr lang="zh-CN" altLang="en-US" sz="1200"/>
          </a:p>
          <a:p>
            <a:endParaRPr lang="zh-CN" altLang="en-US" sz="1200"/>
          </a:p>
          <a:p>
            <a:r>
              <a:rPr lang="zh-CN" altLang="en-US" sz="1200"/>
              <a:t>We tried recalling more contents for this part of topics, but LB score didn't improve.</a:t>
            </a:r>
            <a:endParaRPr lang="zh-CN" altLang="en-US" sz="1200"/>
          </a:p>
          <a:p>
            <a:endParaRPr lang="zh-CN" altLang="en-US" sz="1200"/>
          </a:p>
          <a:p>
            <a:r>
              <a:rPr lang="zh-CN" altLang="en-US" sz="1200"/>
              <a:t>We also tried different languages using different threshold, both CV and LB score dropped a little.</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666750"/>
            <a:ext cx="6673850" cy="3860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Ensemble</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4" name="文本框 3"/>
          <p:cNvSpPr txBox="1"/>
          <p:nvPr/>
        </p:nvSpPr>
        <p:spPr>
          <a:xfrm>
            <a:off x="304800" y="1088390"/>
            <a:ext cx="8536305" cy="2491740"/>
          </a:xfrm>
          <a:prstGeom prst="rect">
            <a:avLst/>
          </a:prstGeom>
          <a:noFill/>
        </p:spPr>
        <p:txBody>
          <a:bodyPr wrap="square" rtlCol="0" anchor="t">
            <a:spAutoFit/>
          </a:bodyPr>
          <a:p>
            <a:r>
              <a:rPr lang="zh-CN" altLang="en-US" sz="1200"/>
              <a:t>We had trained 20+ ranker models, trained on different number of recall samples per topic, like 50, 70, 100.</a:t>
            </a:r>
            <a:endParaRPr lang="zh-CN" altLang="en-US" sz="1200"/>
          </a:p>
          <a:p>
            <a:endParaRPr lang="zh-CN" altLang="en-US" sz="1200"/>
          </a:p>
          <a:p>
            <a:pPr marL="171450" indent="-171450">
              <a:buFont typeface="Arial" panose="020B0604020202020204" pitchFamily="34" charset="0"/>
              <a:buChar char="•"/>
            </a:pPr>
            <a:r>
              <a:rPr lang="zh-CN" altLang="en-US" sz="1200"/>
              <a:t>mdeberta (simcse weights, 4,000 validate topics)</a:t>
            </a:r>
            <a:endParaRPr lang="zh-CN" altLang="en-US" sz="1200"/>
          </a:p>
          <a:p>
            <a:pPr marL="171450" indent="-171450">
              <a:buFont typeface="Arial" panose="020B0604020202020204" pitchFamily="34" charset="0"/>
              <a:buChar char="•"/>
            </a:pPr>
            <a:r>
              <a:rPr lang="zh-CN" altLang="en-US" sz="1200"/>
              <a:t>mdeberta (simcse weights, 4,000 validate topics, with FGM,EMA)</a:t>
            </a:r>
            <a:endParaRPr lang="zh-CN" altLang="en-US" sz="1200"/>
          </a:p>
          <a:p>
            <a:pPr marL="171450" indent="-171450">
              <a:buFont typeface="Arial" panose="020B0604020202020204" pitchFamily="34" charset="0"/>
              <a:buChar char="•"/>
            </a:pPr>
            <a:r>
              <a:rPr lang="zh-CN" altLang="en-US" sz="1200"/>
              <a:t>mdeberta (simcse weights, 1,000 validate topics)</a:t>
            </a:r>
            <a:endParaRPr lang="zh-CN" altLang="en-US" sz="1200"/>
          </a:p>
          <a:p>
            <a:pPr marL="171450" indent="-171450">
              <a:buFont typeface="Arial" panose="020B0604020202020204" pitchFamily="34" charset="0"/>
              <a:buChar char="•"/>
            </a:pPr>
            <a:r>
              <a:rPr lang="zh-CN" altLang="en-US" sz="1200"/>
              <a:t>mdeberta (simcse weights, 1,000 validate topics, with FGM,EMA)</a:t>
            </a:r>
            <a:endParaRPr lang="zh-CN" altLang="en-US" sz="1200"/>
          </a:p>
          <a:p>
            <a:pPr marL="171450" indent="-171450">
              <a:buFont typeface="Arial" panose="020B0604020202020204" pitchFamily="34" charset="0"/>
              <a:buChar char="•"/>
            </a:pPr>
            <a:r>
              <a:rPr lang="zh-CN" altLang="en-US" sz="1200"/>
              <a:t>mdeberta (1,000 validate topics, with FGM,EMA)</a:t>
            </a:r>
            <a:endParaRPr lang="zh-CN" altLang="en-US" sz="1200"/>
          </a:p>
          <a:p>
            <a:pPr marL="171450" indent="-171450">
              <a:buFont typeface="Arial" panose="020B0604020202020204" pitchFamily="34" charset="0"/>
              <a:buChar char="•"/>
            </a:pPr>
            <a:r>
              <a:rPr lang="zh-CN" altLang="en-US" sz="1200"/>
              <a:t>xlm-roberta-large (simcse weights, 1,000 validate topics, with FGM,EMA)</a:t>
            </a:r>
            <a:endParaRPr lang="zh-CN" altLang="en-US" sz="1200"/>
          </a:p>
          <a:p>
            <a:pPr marL="171450" indent="-171450">
              <a:buFont typeface="Arial" panose="020B0604020202020204" pitchFamily="34" charset="0"/>
              <a:buChar char="•"/>
            </a:pPr>
            <a:r>
              <a:rPr lang="zh-CN" altLang="en-US" sz="1200"/>
              <a:t>xlm-roberta-base (simcse weights, 1,000 validate topics, with FGM,EMA)</a:t>
            </a:r>
            <a:endParaRPr lang="zh-CN" altLang="en-US" sz="1200"/>
          </a:p>
          <a:p>
            <a:pPr marL="171450" indent="-171450">
              <a:buFont typeface="Arial" panose="020B0604020202020204" pitchFamily="34" charset="0"/>
              <a:buChar char="•"/>
            </a:pPr>
            <a:r>
              <a:rPr lang="en-US" altLang="zh-CN" sz="1200"/>
              <a:t>......</a:t>
            </a:r>
            <a:endParaRPr lang="en-US" altLang="zh-CN" sz="1200"/>
          </a:p>
          <a:p>
            <a:pPr marL="171450" indent="-171450">
              <a:buFont typeface="Arial" panose="020B0604020202020204" pitchFamily="34" charset="0"/>
              <a:buChar char="•"/>
            </a:pPr>
            <a:endParaRPr lang="en-US" altLang="zh-CN" sz="1200"/>
          </a:p>
          <a:p>
            <a:pPr indent="0">
              <a:buFont typeface="Arial" panose="020B0604020202020204" pitchFamily="34" charset="0"/>
              <a:buNone/>
            </a:pPr>
            <a:r>
              <a:rPr lang="en-US" altLang="zh-CN" sz="1200"/>
              <a:t>We used LinearRegression to fit on 1,000 topics validation model output score to get coef_ array, and then used as blending weights:</a:t>
            </a:r>
            <a:endParaRPr lang="en-US" altLang="zh-CN" sz="1200"/>
          </a:p>
        </p:txBody>
      </p:sp>
      <p:pic>
        <p:nvPicPr>
          <p:cNvPr id="7" name="图片 6"/>
          <p:cNvPicPr>
            <a:picLocks noChangeAspect="1"/>
          </p:cNvPicPr>
          <p:nvPr/>
        </p:nvPicPr>
        <p:blipFill>
          <a:blip r:embed="rId1"/>
          <a:stretch>
            <a:fillRect/>
          </a:stretch>
        </p:blipFill>
        <p:spPr>
          <a:xfrm>
            <a:off x="2209800" y="3486150"/>
            <a:ext cx="3910965" cy="12915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74955" y="666750"/>
            <a:ext cx="6673850" cy="3860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600" dirty="0">
                <a:latin typeface="Inter" panose="020B0502030000000004" pitchFamily="34" charset="0"/>
                <a:ea typeface="Inter" panose="020B0502030000000004" pitchFamily="34" charset="0"/>
                <a:cs typeface="Inter" panose="020B0502030000000004" pitchFamily="34" charset="0"/>
              </a:rPr>
              <a:t>Ensemble</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4" name="文本框 3"/>
          <p:cNvSpPr txBox="1"/>
          <p:nvPr/>
        </p:nvSpPr>
        <p:spPr>
          <a:xfrm>
            <a:off x="304800" y="1088390"/>
            <a:ext cx="8536305" cy="460375"/>
          </a:xfrm>
          <a:prstGeom prst="rect">
            <a:avLst/>
          </a:prstGeom>
          <a:noFill/>
        </p:spPr>
        <p:txBody>
          <a:bodyPr wrap="square" rtlCol="0" anchor="t">
            <a:spAutoFit/>
          </a:bodyPr>
          <a:p>
            <a:r>
              <a:rPr lang="zh-CN" altLang="en-US" sz="1200"/>
              <a:t>We started with 100 recall samples per topic, but due to time limits, we can only use up to 6 models. So we tried 70 and 50 recall samples in the later stage of the competition.</a:t>
            </a:r>
            <a:endParaRPr lang="zh-CN" altLang="en-US" sz="1200"/>
          </a:p>
        </p:txBody>
      </p:sp>
      <p:graphicFrame>
        <p:nvGraphicFramePr>
          <p:cNvPr id="8" name="表格 7"/>
          <p:cNvGraphicFramePr/>
          <p:nvPr>
            <p:custDataLst>
              <p:tags r:id="rId1"/>
            </p:custDataLst>
          </p:nvPr>
        </p:nvGraphicFramePr>
        <p:xfrm>
          <a:off x="390525" y="1739900"/>
          <a:ext cx="8302625" cy="1864360"/>
        </p:xfrm>
        <a:graphic>
          <a:graphicData uri="http://schemas.openxmlformats.org/drawingml/2006/table">
            <a:tbl>
              <a:tblPr firstRow="1" bandRow="1">
                <a:tableStyleId>{5C22544A-7EE6-4342-B048-85BDC9FD1C3A}</a:tableStyleId>
              </a:tblPr>
              <a:tblGrid>
                <a:gridCol w="1660525"/>
                <a:gridCol w="1660525"/>
                <a:gridCol w="1660525"/>
                <a:gridCol w="1660525"/>
                <a:gridCol w="1660525"/>
              </a:tblGrid>
              <a:tr h="659765">
                <a:tc>
                  <a:txBody>
                    <a:bodyPr/>
                    <a:p>
                      <a:pPr>
                        <a:buNone/>
                      </a:pPr>
                      <a:r>
                        <a:rPr lang="en-US" altLang="zh-CN" sz="1200"/>
                        <a:t>number of recall candidates per topic</a:t>
                      </a:r>
                      <a:endParaRPr lang="en-US" altLang="zh-CN" sz="1200"/>
                    </a:p>
                  </a:txBody>
                  <a:tcPr/>
                </a:tc>
                <a:tc>
                  <a:txBody>
                    <a:bodyPr/>
                    <a:p>
                      <a:pPr>
                        <a:buNone/>
                      </a:pPr>
                      <a:r>
                        <a:rPr lang="en-US" altLang="zh-CN" sz="1200"/>
                        <a:t>number of models</a:t>
                      </a:r>
                      <a:endParaRPr lang="en-US" altLang="zh-CN" sz="1200"/>
                    </a:p>
                  </a:txBody>
                  <a:tcPr/>
                </a:tc>
                <a:tc>
                  <a:txBody>
                    <a:bodyPr/>
                    <a:p>
                      <a:pPr>
                        <a:buNone/>
                      </a:pPr>
                      <a:r>
                        <a:rPr lang="en-US" altLang="zh-CN" sz="1200"/>
                        <a:t>validation </a:t>
                      </a:r>
                      <a:endParaRPr lang="en-US" altLang="zh-CN" sz="1200"/>
                    </a:p>
                    <a:p>
                      <a:pPr>
                        <a:buNone/>
                      </a:pPr>
                      <a:r>
                        <a:rPr lang="en-US" altLang="zh-CN" sz="1200"/>
                        <a:t>(1,000 topics)</a:t>
                      </a:r>
                      <a:endParaRPr lang="en-US" altLang="zh-CN" sz="1200"/>
                    </a:p>
                  </a:txBody>
                  <a:tcPr/>
                </a:tc>
                <a:tc>
                  <a:txBody>
                    <a:bodyPr/>
                    <a:p>
                      <a:pPr>
                        <a:buNone/>
                      </a:pPr>
                      <a:r>
                        <a:rPr lang="en-US" altLang="zh-CN" sz="1200"/>
                        <a:t>LB score</a:t>
                      </a:r>
                      <a:endParaRPr lang="en-US" altLang="zh-CN" sz="1200"/>
                    </a:p>
                  </a:txBody>
                  <a:tcPr/>
                </a:tc>
                <a:tc>
                  <a:txBody>
                    <a:bodyPr/>
                    <a:p>
                      <a:pPr>
                        <a:buNone/>
                      </a:pPr>
                      <a:r>
                        <a:rPr lang="en-US" altLang="zh-CN" sz="1200"/>
                        <a:t>PB score</a:t>
                      </a:r>
                      <a:endParaRPr lang="en-US" altLang="zh-CN" sz="1200"/>
                    </a:p>
                  </a:txBody>
                  <a:tcPr/>
                </a:tc>
              </a:tr>
              <a:tr h="401320">
                <a:tc>
                  <a:txBody>
                    <a:bodyPr/>
                    <a:p>
                      <a:pPr>
                        <a:buNone/>
                      </a:pPr>
                      <a:r>
                        <a:rPr lang="en-US" altLang="zh-CN" sz="1200"/>
                        <a:t>100</a:t>
                      </a:r>
                      <a:endParaRPr lang="en-US" altLang="zh-CN" sz="1200"/>
                    </a:p>
                  </a:txBody>
                  <a:tcPr/>
                </a:tc>
                <a:tc>
                  <a:txBody>
                    <a:bodyPr/>
                    <a:p>
                      <a:pPr>
                        <a:buNone/>
                      </a:pPr>
                      <a:r>
                        <a:rPr lang="en-US" altLang="zh-CN" sz="1200"/>
                        <a:t>6</a:t>
                      </a:r>
                      <a:endParaRPr lang="en-US" altLang="zh-CN" sz="1200"/>
                    </a:p>
                  </a:txBody>
                  <a:tcPr/>
                </a:tc>
                <a:tc>
                  <a:txBody>
                    <a:bodyPr/>
                    <a:p>
                      <a:pPr>
                        <a:buNone/>
                      </a:pPr>
                      <a:r>
                        <a:rPr lang="en-US" altLang="zh-CN" sz="1200"/>
                        <a:t>0.725</a:t>
                      </a:r>
                      <a:endParaRPr lang="en-US" altLang="zh-CN" sz="1200"/>
                    </a:p>
                  </a:txBody>
                  <a:tcPr/>
                </a:tc>
                <a:tc>
                  <a:txBody>
                    <a:bodyPr/>
                    <a:p>
                      <a:pPr>
                        <a:buNone/>
                      </a:pPr>
                      <a:r>
                        <a:rPr lang="en-US" altLang="zh-CN" sz="1200"/>
                        <a:t>0.705</a:t>
                      </a:r>
                      <a:endParaRPr lang="en-US" altLang="zh-CN" sz="1200"/>
                    </a:p>
                  </a:txBody>
                  <a:tcPr/>
                </a:tc>
                <a:tc>
                  <a:txBody>
                    <a:bodyPr/>
                    <a:p>
                      <a:pPr>
                        <a:buNone/>
                      </a:pPr>
                      <a:r>
                        <a:rPr lang="en-US" altLang="zh-CN" sz="1200"/>
                        <a:t>0.738</a:t>
                      </a:r>
                      <a:endParaRPr lang="en-US" altLang="zh-CN" sz="1200"/>
                    </a:p>
                  </a:txBody>
                  <a:tcPr/>
                </a:tc>
              </a:tr>
              <a:tr h="401955">
                <a:tc>
                  <a:txBody>
                    <a:bodyPr/>
                    <a:p>
                      <a:pPr>
                        <a:buNone/>
                      </a:pPr>
                      <a:r>
                        <a:rPr lang="en-US" altLang="zh-CN" sz="1200"/>
                        <a:t>70</a:t>
                      </a:r>
                      <a:endParaRPr lang="en-US" altLang="zh-CN" sz="1200"/>
                    </a:p>
                  </a:txBody>
                  <a:tcPr/>
                </a:tc>
                <a:tc>
                  <a:txBody>
                    <a:bodyPr/>
                    <a:p>
                      <a:pPr>
                        <a:buNone/>
                      </a:pPr>
                      <a:r>
                        <a:rPr lang="en-US" altLang="zh-CN" sz="1200"/>
                        <a:t>10</a:t>
                      </a:r>
                      <a:endParaRPr lang="en-US" altLang="zh-CN" sz="1200"/>
                    </a:p>
                  </a:txBody>
                  <a:tcPr/>
                </a:tc>
                <a:tc>
                  <a:txBody>
                    <a:bodyPr/>
                    <a:p>
                      <a:pPr>
                        <a:buNone/>
                      </a:pPr>
                      <a:r>
                        <a:rPr lang="en-US" altLang="zh-CN" sz="1200"/>
                        <a:t>0.738</a:t>
                      </a:r>
                      <a:endParaRPr lang="en-US" altLang="zh-CN" sz="1200"/>
                    </a:p>
                  </a:txBody>
                  <a:tcPr/>
                </a:tc>
                <a:tc>
                  <a:txBody>
                    <a:bodyPr/>
                    <a:p>
                      <a:pPr>
                        <a:buNone/>
                      </a:pPr>
                      <a:r>
                        <a:rPr lang="en-US" altLang="zh-CN" sz="1200"/>
                        <a:t>0.715</a:t>
                      </a:r>
                      <a:endParaRPr lang="en-US" altLang="zh-CN" sz="1200"/>
                    </a:p>
                  </a:txBody>
                  <a:tcPr/>
                </a:tc>
                <a:tc>
                  <a:txBody>
                    <a:bodyPr/>
                    <a:p>
                      <a:pPr>
                        <a:buNone/>
                      </a:pPr>
                      <a:r>
                        <a:rPr lang="en-US" altLang="zh-CN" sz="1200"/>
                        <a:t>0.751</a:t>
                      </a:r>
                      <a:endParaRPr lang="en-US" altLang="zh-CN" sz="1200"/>
                    </a:p>
                  </a:txBody>
                  <a:tcPr/>
                </a:tc>
              </a:tr>
              <a:tr h="401320">
                <a:tc>
                  <a:txBody>
                    <a:bodyPr/>
                    <a:p>
                      <a:pPr>
                        <a:buNone/>
                      </a:pPr>
                      <a:r>
                        <a:rPr lang="en-US" altLang="zh-CN" sz="1200"/>
                        <a:t>50</a:t>
                      </a:r>
                      <a:endParaRPr lang="en-US" altLang="zh-CN" sz="1200"/>
                    </a:p>
                  </a:txBody>
                  <a:tcPr/>
                </a:tc>
                <a:tc>
                  <a:txBody>
                    <a:bodyPr/>
                    <a:p>
                      <a:pPr>
                        <a:buNone/>
                      </a:pPr>
                      <a:r>
                        <a:rPr lang="en-US" altLang="zh-CN" sz="1200"/>
                        <a:t>12</a:t>
                      </a:r>
                      <a:endParaRPr lang="en-US" altLang="zh-CN" sz="1200"/>
                    </a:p>
                  </a:txBody>
                  <a:tcPr/>
                </a:tc>
                <a:tc>
                  <a:txBody>
                    <a:bodyPr/>
                    <a:p>
                      <a:pPr>
                        <a:buNone/>
                      </a:pPr>
                      <a:r>
                        <a:rPr lang="en-US" altLang="zh-CN" sz="1200"/>
                        <a:t>0.743</a:t>
                      </a:r>
                      <a:endParaRPr lang="en-US" altLang="zh-CN" sz="1200"/>
                    </a:p>
                  </a:txBody>
                  <a:tcPr/>
                </a:tc>
                <a:tc>
                  <a:txBody>
                    <a:bodyPr/>
                    <a:p>
                      <a:pPr>
                        <a:buNone/>
                      </a:pPr>
                      <a:r>
                        <a:rPr lang="en-US" altLang="zh-CN" sz="1200"/>
                        <a:t>0.715</a:t>
                      </a:r>
                      <a:endParaRPr lang="en-US" altLang="zh-CN" sz="1200"/>
                    </a:p>
                  </a:txBody>
                  <a:tcPr/>
                </a:tc>
                <a:tc>
                  <a:txBody>
                    <a:bodyPr/>
                    <a:p>
                      <a:pPr>
                        <a:buNone/>
                      </a:pPr>
                      <a:r>
                        <a:rPr lang="en-US" altLang="zh-CN" sz="1200"/>
                        <a:t>0.751</a:t>
                      </a:r>
                      <a:endParaRPr lang="en-US" altLang="zh-CN" sz="12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60497" y="-2465296"/>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p:cNvSpPr txBox="1">
            <a:spLocks noChangeArrowheads="1"/>
          </p:cNvSpPr>
          <p:nvPr/>
        </p:nvSpPr>
        <p:spPr bwMode="auto">
          <a:xfrm>
            <a:off x="1835775" y="1128349"/>
            <a:ext cx="5306801" cy="2400657"/>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304800" y="971550"/>
            <a:ext cx="8662670" cy="112458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Font typeface="Arial" panose="020B0604020202020204" pitchFamily="34" charset="0"/>
              <a:buNone/>
            </a:pPr>
            <a:r>
              <a:rPr lang="en-US" sz="1400" dirty="0">
                <a:latin typeface="Inter" panose="020B0502030000000004" pitchFamily="34" charset="0"/>
                <a:ea typeface="Inter" panose="020B0502030000000004" pitchFamily="34" charset="0"/>
                <a:cs typeface="Inter" panose="020B0502030000000004" pitchFamily="34" charset="0"/>
              </a:rPr>
              <a:t>The most important trick we used is training Retriever model with the SimCSE method. </a:t>
            </a:r>
            <a:endParaRPr lang="en-US" sz="14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endParaRPr lang="en-US" sz="14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Font typeface="Arial" panose="020B0604020202020204" pitchFamily="34" charset="0"/>
              <a:buNone/>
            </a:pPr>
            <a:r>
              <a:rPr lang="en-US" sz="1400" dirty="0">
                <a:latin typeface="Inter" panose="020B0502030000000004" pitchFamily="34" charset="0"/>
                <a:ea typeface="Inter" panose="020B0502030000000004" pitchFamily="34" charset="0"/>
                <a:cs typeface="Inter" panose="020B0502030000000004" pitchFamily="34" charset="0"/>
              </a:rPr>
              <a:t>The hard negative samples from retriever model can greatly improve the performance of ranker models.</a:t>
            </a:r>
            <a:endParaRPr lang="en-US" sz="14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1" name="Rectangle 10"/>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graphicFrame>
        <p:nvGraphicFramePr>
          <p:cNvPr id="3" name="表格 2"/>
          <p:cNvGraphicFramePr/>
          <p:nvPr>
            <p:custDataLst>
              <p:tags r:id="rId1"/>
            </p:custDataLst>
          </p:nvPr>
        </p:nvGraphicFramePr>
        <p:xfrm>
          <a:off x="1447800" y="2571750"/>
          <a:ext cx="6400800" cy="1143000"/>
        </p:xfrm>
        <a:graphic>
          <a:graphicData uri="http://schemas.openxmlformats.org/drawingml/2006/table">
            <a:tbl>
              <a:tblPr firstRow="1" bandRow="1">
                <a:tableStyleId>{5C22544A-7EE6-4342-B048-85BDC9FD1C3A}</a:tableStyleId>
              </a:tblPr>
              <a:tblGrid>
                <a:gridCol w="3474720"/>
                <a:gridCol w="2926080"/>
              </a:tblGrid>
              <a:tr h="381000">
                <a:tc>
                  <a:txBody>
                    <a:bodyPr/>
                    <a:p>
                      <a:pPr>
                        <a:buNone/>
                      </a:pPr>
                      <a:r>
                        <a:rPr lang="en-US" altLang="zh-CN" sz="1400"/>
                        <a:t>retriever (max positive score top100)</a:t>
                      </a:r>
                      <a:endParaRPr lang="en-US" altLang="zh-CN" sz="1400"/>
                    </a:p>
                  </a:txBody>
                  <a:tcPr/>
                </a:tc>
                <a:tc>
                  <a:txBody>
                    <a:bodyPr/>
                    <a:p>
                      <a:pPr>
                        <a:buNone/>
                      </a:pPr>
                      <a:r>
                        <a:rPr lang="en-US" altLang="zh-CN" sz="1400"/>
                        <a:t>LB score</a:t>
                      </a:r>
                      <a:endParaRPr lang="en-US" altLang="zh-CN" sz="1400"/>
                    </a:p>
                  </a:txBody>
                  <a:tcPr/>
                </a:tc>
              </a:tr>
              <a:tr h="381000">
                <a:tc>
                  <a:txBody>
                    <a:bodyPr/>
                    <a:p>
                      <a:pPr>
                        <a:buNone/>
                      </a:pPr>
                      <a:r>
                        <a:rPr lang="en-US" altLang="zh-CN" sz="1400"/>
                        <a:t>0.80</a:t>
                      </a:r>
                      <a:endParaRPr lang="en-US" altLang="zh-CN" sz="1400"/>
                    </a:p>
                  </a:txBody>
                  <a:tcPr/>
                </a:tc>
                <a:tc>
                  <a:txBody>
                    <a:bodyPr/>
                    <a:p>
                      <a:pPr>
                        <a:buNone/>
                      </a:pPr>
                      <a:r>
                        <a:rPr lang="en-US" altLang="zh-CN" sz="1400"/>
                        <a:t>0.585</a:t>
                      </a:r>
                      <a:endParaRPr lang="en-US" altLang="zh-CN" sz="1400"/>
                    </a:p>
                  </a:txBody>
                  <a:tcPr/>
                </a:tc>
              </a:tr>
              <a:tr h="381000">
                <a:tc>
                  <a:txBody>
                    <a:bodyPr/>
                    <a:p>
                      <a:pPr>
                        <a:buNone/>
                      </a:pPr>
                      <a:r>
                        <a:rPr lang="en-US" altLang="zh-CN" sz="1400"/>
                        <a:t>0.94</a:t>
                      </a:r>
                      <a:endParaRPr lang="en-US" altLang="zh-CN" sz="1400"/>
                    </a:p>
                  </a:txBody>
                  <a:tcPr/>
                </a:tc>
                <a:tc>
                  <a:txBody>
                    <a:bodyPr/>
                    <a:p>
                      <a:pPr>
                        <a:buNone/>
                      </a:pPr>
                      <a:r>
                        <a:rPr lang="en-US" altLang="zh-CN" sz="1400"/>
                        <a:t>0.688</a:t>
                      </a:r>
                      <a:endParaRPr lang="en-US" altLang="zh-CN" sz="1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p:cNvSpPr txBox="1">
            <a:spLocks noChangeArrowheads="1"/>
          </p:cNvSpPr>
          <p:nvPr/>
        </p:nvSpPr>
        <p:spPr bwMode="auto">
          <a:xfrm>
            <a:off x="1810925" y="1869583"/>
            <a:ext cx="5383001" cy="86177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Simple Model</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685800" y="1123950"/>
            <a:ext cx="6991350" cy="267652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indent="0" eaLnBrk="1" hangingPunct="1">
              <a:lnSpc>
                <a:spcPct val="120000"/>
              </a:lnSpc>
              <a:buNone/>
            </a:pPr>
            <a:r>
              <a:rPr lang="en-US" sz="2000" dirty="0">
                <a:latin typeface="Inter" panose="020B0502030000000004" pitchFamily="34" charset="0"/>
                <a:ea typeface="Inter" panose="020B0502030000000004" pitchFamily="34" charset="0"/>
                <a:cs typeface="Inter" panose="020B0502030000000004" pitchFamily="34" charset="0"/>
              </a:rPr>
              <a:t>Our solution looks relatively heavy compared to others, so we provide a simplier but less effective solution here:</a:t>
            </a:r>
            <a:endParaRPr lang="en-US" sz="2000" dirty="0">
              <a:latin typeface="Inter" panose="020B0502030000000004" pitchFamily="34" charset="0"/>
              <a:ea typeface="Inter" panose="020B0502030000000004" pitchFamily="34" charset="0"/>
              <a:cs typeface="Inter" panose="020B0502030000000004" pitchFamily="34" charset="0"/>
            </a:endParaRPr>
          </a:p>
          <a:p>
            <a:pPr marL="285750" indent="-285750" eaLnBrk="1" hangingPunct="1">
              <a:lnSpc>
                <a:spcPct val="120000"/>
              </a:lnSpc>
              <a:buFont typeface="Arial" panose="020B0604020202020204" pitchFamily="34" charset="0"/>
              <a:buChar char="•"/>
            </a:pPr>
            <a:endParaRPr lang="en-US" sz="2000" dirty="0">
              <a:latin typeface="Inter" panose="020B0502030000000004" pitchFamily="34" charset="0"/>
              <a:ea typeface="Inter" panose="020B0502030000000004" pitchFamily="34" charset="0"/>
              <a:cs typeface="Inter" panose="020B0502030000000004" pitchFamily="34" charset="0"/>
            </a:endParaRP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retriever model training epochs reduce to 50.</a:t>
            </a:r>
            <a:endParaRPr lang="en-US" sz="2000" dirty="0">
              <a:latin typeface="Inter" panose="020B0502030000000004" pitchFamily="34" charset="0"/>
              <a:ea typeface="Inter" panose="020B0502030000000004" pitchFamily="34" charset="0"/>
              <a:cs typeface="Inter" panose="020B0502030000000004" pitchFamily="34" charset="0"/>
            </a:endParaRP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rerank model training epochs reduce to 5.</a:t>
            </a:r>
            <a:endParaRPr lang="en-US" sz="20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None/>
            </a:pPr>
            <a:endParaRPr lang="en-US" sz="2000" dirty="0">
              <a:latin typeface="Inter" panose="020B0502030000000004" pitchFamily="34" charset="0"/>
              <a:ea typeface="Inter" panose="020B0502030000000004" pitchFamily="34" charset="0"/>
              <a:cs typeface="Inter" panose="020B0502030000000004" pitchFamily="34" charset="0"/>
            </a:endParaRPr>
          </a:p>
          <a:p>
            <a:pPr indent="0" eaLnBrk="1" hangingPunct="1">
              <a:lnSpc>
                <a:spcPct val="120000"/>
              </a:lnSpc>
              <a:buNone/>
            </a:pPr>
            <a:r>
              <a:rPr lang="en-US" sz="2000" dirty="0">
                <a:latin typeface="Inter" panose="020B0502030000000004" pitchFamily="34" charset="0"/>
                <a:ea typeface="Inter" panose="020B0502030000000004" pitchFamily="34" charset="0"/>
                <a:cs typeface="Inter" panose="020B0502030000000004" pitchFamily="34" charset="0"/>
              </a:rPr>
              <a:t>In this solution, we should get a PB score of about 0.67.</a:t>
            </a: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Simple Model</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dirty="0"/>
          </a:p>
        </p:txBody>
      </p:sp>
      <p:cxnSp>
        <p:nvCxnSpPr>
          <p:cNvPr id="4" name="Straight Connector 3"/>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p:cNvSpPr txBox="1">
            <a:spLocks noChangeArrowheads="1"/>
          </p:cNvSpPr>
          <p:nvPr/>
        </p:nvSpPr>
        <p:spPr bwMode="auto">
          <a:xfrm>
            <a:off x="2541799" y="1484862"/>
            <a:ext cx="3921254" cy="163121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Question and Answer</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8387" y="2190750"/>
            <a:ext cx="1972925" cy="762000"/>
          </a:xfrm>
          <a:prstGeom prst="rect">
            <a:avLst/>
          </a:prstGeom>
        </p:spPr>
      </p:pic>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5" name="Rectangle 4"/>
          <p:cNvSpPr/>
          <p:nvPr/>
        </p:nvSpPr>
        <p:spPr>
          <a:xfrm>
            <a:off x="8610600" y="4705350"/>
            <a:ext cx="381000" cy="363993"/>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093834">
            <a:off x="-1351692" y="-341884"/>
            <a:ext cx="4189629" cy="244045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99246">
            <a:off x="5926798" y="2601165"/>
            <a:ext cx="5190308" cy="29649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447800" y="1113770"/>
            <a:ext cx="4745935" cy="286131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Background</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Summary</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Training pipeline</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Training methods</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Important findings</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Simple model</a:t>
            </a: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4" name="Slide Number Placeholder 3"/>
          <p:cNvSpPr>
            <a:spLocks noGrp="1"/>
          </p:cNvSpPr>
          <p:nvPr>
            <p:ph type="sldNum" sz="quarter" idx="4"/>
          </p:nvPr>
        </p:nvSpPr>
        <p:spPr/>
        <p:txBody>
          <a:bodyPr/>
          <a:lstStyle/>
          <a:p>
            <a:fld id="{01C92930-73F8-B348-8FEB-D0D1FCF46FBA}" type="slidenum">
              <a:rPr lang="en-US" smtClean="0"/>
            </a:fld>
            <a:endParaRPr lang="en-US" dirty="0"/>
          </a:p>
        </p:txBody>
      </p:sp>
      <p:sp>
        <p:nvSpPr>
          <p:cNvPr id="15" name="Rectangle 14"/>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Agenda</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6" name="Straight Connector 15"/>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12" name="TextBox 3"/>
          <p:cNvSpPr txBox="1">
            <a:spLocks noChangeArrowheads="1"/>
          </p:cNvSpPr>
          <p:nvPr/>
        </p:nvSpPr>
        <p:spPr bwMode="auto">
          <a:xfrm>
            <a:off x="2541799" y="1869583"/>
            <a:ext cx="3921254" cy="86177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Background</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298450" y="641350"/>
            <a:ext cx="7404100" cy="11969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marL="285750" indent="-285750" eaLnBrk="1" hangingPunct="1">
              <a:lnSpc>
                <a:spcPct val="120000"/>
              </a:lnSpc>
              <a:buFont typeface="Arial" panose="020B0604020202020204" pitchFamily="34" charset="0"/>
              <a:buChar char="•"/>
            </a:pPr>
            <a:r>
              <a:rPr lang="en-US" sz="1200" dirty="0">
                <a:latin typeface="Inter" panose="020B0502030000000004" pitchFamily="34" charset="0"/>
                <a:ea typeface="Inter" panose="020B0502030000000004" pitchFamily="34" charset="0"/>
                <a:cs typeface="Inter" panose="020B0502030000000004" pitchFamily="34" charset="0"/>
              </a:rPr>
              <a:t>ZONG SHENGYA: NLP algorithm engineer, Kaggle competition master.</a:t>
            </a:r>
            <a:endParaRPr lang="en-US" sz="1200" dirty="0">
              <a:latin typeface="Inter" panose="020B0502030000000004" pitchFamily="34" charset="0"/>
              <a:ea typeface="Inter" panose="020B0502030000000004" pitchFamily="34" charset="0"/>
              <a:cs typeface="Inter" panose="020B0502030000000004" pitchFamily="34" charset="0"/>
            </a:endParaRPr>
          </a:p>
          <a:p>
            <a:pPr marL="285750" indent="-285750" eaLnBrk="1" hangingPunct="1">
              <a:lnSpc>
                <a:spcPct val="120000"/>
              </a:lnSpc>
              <a:buFont typeface="Arial" panose="020B0604020202020204" pitchFamily="34" charset="0"/>
              <a:buChar char="•"/>
            </a:pPr>
            <a:r>
              <a:rPr lang="en-US" sz="1200" dirty="0">
                <a:latin typeface="Inter" panose="020B0502030000000004" pitchFamily="34" charset="0"/>
                <a:ea typeface="Inter" panose="020B0502030000000004" pitchFamily="34" charset="0"/>
                <a:cs typeface="Inter" panose="020B0502030000000004" pitchFamily="34" charset="0"/>
              </a:rPr>
              <a:t>XIA MAOJIN: NLP algorithm engineer, Kaggle competition master.</a:t>
            </a:r>
            <a:endParaRPr lang="en-US" sz="1200" dirty="0">
              <a:latin typeface="Inter" panose="020B0502030000000004" pitchFamily="34" charset="0"/>
              <a:ea typeface="Inter" panose="020B0502030000000004" pitchFamily="34" charset="0"/>
              <a:cs typeface="Inter" panose="020B0502030000000004" pitchFamily="34" charset="0"/>
            </a:endParaRPr>
          </a:p>
          <a:p>
            <a:pPr marL="285750" indent="-285750" eaLnBrk="1" hangingPunct="1">
              <a:lnSpc>
                <a:spcPct val="120000"/>
              </a:lnSpc>
              <a:buFont typeface="Arial" panose="020B0604020202020204" pitchFamily="34" charset="0"/>
              <a:buChar char="•"/>
            </a:pPr>
            <a:r>
              <a:rPr lang="en-US" sz="1200" dirty="0">
                <a:latin typeface="Inter" panose="020B0502030000000004" pitchFamily="34" charset="0"/>
                <a:ea typeface="Inter" panose="020B0502030000000004" pitchFamily="34" charset="0"/>
                <a:cs typeface="Inter" panose="020B0502030000000004" pitchFamily="34" charset="0"/>
              </a:rPr>
              <a:t>ZHOU YANG: NLP algorithm engineer, Kaggle competition expert.</a:t>
            </a:r>
            <a:endParaRPr lang="en-US" sz="1200" dirty="0">
              <a:latin typeface="Inter" panose="020B0502030000000004" pitchFamily="34" charset="0"/>
              <a:ea typeface="Inter" panose="020B0502030000000004" pitchFamily="34" charset="0"/>
              <a:cs typeface="Inter" panose="020B0502030000000004" pitchFamily="34" charset="0"/>
            </a:endParaRPr>
          </a:p>
          <a:p>
            <a:pPr marL="285750" indent="-285750" eaLnBrk="1" hangingPunct="1">
              <a:lnSpc>
                <a:spcPct val="120000"/>
              </a:lnSpc>
              <a:buFont typeface="Arial" panose="020B0604020202020204" pitchFamily="34" charset="0"/>
              <a:buChar char="•"/>
            </a:pPr>
            <a:r>
              <a:rPr lang="en-US" sz="1200" dirty="0">
                <a:latin typeface="Inter" panose="020B0502030000000004" pitchFamily="34" charset="0"/>
                <a:ea typeface="Inter" panose="020B0502030000000004" pitchFamily="34" charset="0"/>
                <a:cs typeface="Inter" panose="020B0502030000000004" pitchFamily="34" charset="0"/>
              </a:rPr>
              <a:t>ZHENG YUE: Recommend system algorithm engineer, Kaggle competition master.</a:t>
            </a:r>
            <a:endParaRPr lang="en-US" sz="1200" dirty="0">
              <a:latin typeface="Inter" panose="020B0502030000000004" pitchFamily="34" charset="0"/>
              <a:ea typeface="Inter" panose="020B0502030000000004" pitchFamily="34" charset="0"/>
              <a:cs typeface="Inter" panose="020B0502030000000004" pitchFamily="34" charset="0"/>
            </a:endParaRPr>
          </a:p>
          <a:p>
            <a:pPr marL="285750" indent="-285750" eaLnBrk="1" hangingPunct="1">
              <a:lnSpc>
                <a:spcPct val="120000"/>
              </a:lnSpc>
              <a:buFont typeface="Arial" panose="020B0604020202020204" pitchFamily="34" charset="0"/>
              <a:buChar char="•"/>
            </a:pPr>
            <a:r>
              <a:rPr lang="en-US" sz="1200" dirty="0">
                <a:latin typeface="Inter" panose="020B0502030000000004" pitchFamily="34" charset="0"/>
                <a:ea typeface="Inter" panose="020B0502030000000004" pitchFamily="34" charset="0"/>
                <a:cs typeface="Inter" panose="020B0502030000000004" pitchFamily="34" charset="0"/>
              </a:rPr>
              <a:t>ZHENG HENG: SRE engineer, Kaggle competition &amp; notebook master.</a:t>
            </a:r>
            <a:endParaRPr lang="en-US" sz="1200" dirty="0">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4" name="Rectangle 13"/>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Background</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5" name="Straight Connector 14"/>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381000" y="4143375"/>
            <a:ext cx="8166100" cy="521970"/>
          </a:xfrm>
          <a:prstGeom prst="rect">
            <a:avLst/>
          </a:prstGeom>
          <a:noFill/>
        </p:spPr>
        <p:txBody>
          <a:bodyPr wrap="square" rtlCol="0" anchor="t">
            <a:spAutoFit/>
          </a:bodyPr>
          <a:p>
            <a:r>
              <a:rPr lang="zh-CN" altLang="en-US" sz="1400"/>
              <a:t>All members of the team have participated in and won awards in previous NLP competitions, including Kaggle and domestic competitions in China.</a:t>
            </a:r>
            <a:endParaRPr lang="zh-CN" altLang="en-US" sz="1400"/>
          </a:p>
        </p:txBody>
      </p:sp>
      <p:pic>
        <p:nvPicPr>
          <p:cNvPr id="6" name="图片 5"/>
          <p:cNvPicPr>
            <a:picLocks noChangeAspect="1"/>
          </p:cNvPicPr>
          <p:nvPr/>
        </p:nvPicPr>
        <p:blipFill>
          <a:blip r:embed="rId1"/>
          <a:stretch>
            <a:fillRect/>
          </a:stretch>
        </p:blipFill>
        <p:spPr>
          <a:xfrm>
            <a:off x="2209800" y="1820545"/>
            <a:ext cx="4885690" cy="490220"/>
          </a:xfrm>
          <a:prstGeom prst="rect">
            <a:avLst/>
          </a:prstGeom>
        </p:spPr>
      </p:pic>
      <p:pic>
        <p:nvPicPr>
          <p:cNvPr id="7" name="图片 6"/>
          <p:cNvPicPr>
            <a:picLocks noChangeAspect="1"/>
          </p:cNvPicPr>
          <p:nvPr/>
        </p:nvPicPr>
        <p:blipFill>
          <a:blip r:embed="rId2"/>
          <a:stretch>
            <a:fillRect/>
          </a:stretch>
        </p:blipFill>
        <p:spPr>
          <a:xfrm>
            <a:off x="2209800" y="2327910"/>
            <a:ext cx="4902200" cy="410845"/>
          </a:xfrm>
          <a:prstGeom prst="rect">
            <a:avLst/>
          </a:prstGeom>
        </p:spPr>
      </p:pic>
      <p:pic>
        <p:nvPicPr>
          <p:cNvPr id="8" name="图片 7"/>
          <p:cNvPicPr>
            <a:picLocks noChangeAspect="1"/>
          </p:cNvPicPr>
          <p:nvPr/>
        </p:nvPicPr>
        <p:blipFill>
          <a:blip r:embed="rId3"/>
          <a:stretch>
            <a:fillRect/>
          </a:stretch>
        </p:blipFill>
        <p:spPr>
          <a:xfrm>
            <a:off x="2226310" y="2785110"/>
            <a:ext cx="4885690" cy="474980"/>
          </a:xfrm>
          <a:prstGeom prst="rect">
            <a:avLst/>
          </a:prstGeom>
        </p:spPr>
      </p:pic>
      <p:pic>
        <p:nvPicPr>
          <p:cNvPr id="9" name="图片 8"/>
          <p:cNvPicPr>
            <a:picLocks noChangeAspect="1"/>
          </p:cNvPicPr>
          <p:nvPr/>
        </p:nvPicPr>
        <p:blipFill>
          <a:blip r:embed="rId4"/>
          <a:stretch>
            <a:fillRect/>
          </a:stretch>
        </p:blipFill>
        <p:spPr>
          <a:xfrm>
            <a:off x="2133600" y="3242310"/>
            <a:ext cx="4902200" cy="441960"/>
          </a:xfrm>
          <a:prstGeom prst="rect">
            <a:avLst/>
          </a:prstGeom>
        </p:spPr>
      </p:pic>
      <p:pic>
        <p:nvPicPr>
          <p:cNvPr id="10" name="图片 9"/>
          <p:cNvPicPr>
            <a:picLocks noChangeAspect="1"/>
          </p:cNvPicPr>
          <p:nvPr/>
        </p:nvPicPr>
        <p:blipFill>
          <a:blip r:embed="rId5"/>
          <a:stretch>
            <a:fillRect/>
          </a:stretch>
        </p:blipFill>
        <p:spPr>
          <a:xfrm>
            <a:off x="2134235" y="3708400"/>
            <a:ext cx="4901565" cy="4108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609600" y="1043305"/>
            <a:ext cx="7572375" cy="27482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marL="342900" indent="-342900" eaLnBrk="1" hangingPunct="1">
              <a:lnSpc>
                <a:spcPct val="120000"/>
              </a:lnSpc>
              <a:buFont typeface="Arial" panose="020B0604020202020204" pitchFamily="34" charset="0"/>
              <a:buChar char="•"/>
            </a:pPr>
            <a:r>
              <a:rPr lang="en-US">
                <a:latin typeface="Inter" panose="020B0502030000000004" pitchFamily="34" charset="0"/>
                <a:ea typeface="Inter" panose="020B0502030000000004" pitchFamily="34" charset="0"/>
                <a:cs typeface="Inter" panose="020B0502030000000004" pitchFamily="34" charset="0"/>
              </a:rPr>
              <a:t>Random sampling non-source topics as holdout set for validation.</a:t>
            </a:r>
            <a:endParaRPr lang="en-US">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Char char="•"/>
            </a:pPr>
            <a:r>
              <a:rPr lang="en-US">
                <a:latin typeface="Inter" panose="020B0502030000000004" pitchFamily="34" charset="0"/>
                <a:ea typeface="Inter" panose="020B0502030000000004" pitchFamily="34" charset="0"/>
                <a:cs typeface="Inter" panose="020B0502030000000004" pitchFamily="34" charset="0"/>
              </a:rPr>
              <a:t>Training divided into two stages: stage1 for Retriever, stage2 for Reranker.</a:t>
            </a:r>
            <a:endParaRPr lang="en-US">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Char char="•"/>
            </a:pPr>
            <a:r>
              <a:rPr lang="en-US">
                <a:latin typeface="Inter" panose="020B0502030000000004" pitchFamily="34" charset="0"/>
                <a:ea typeface="Inter" panose="020B0502030000000004" pitchFamily="34" charset="0"/>
                <a:cs typeface="Inter" panose="020B0502030000000004" pitchFamily="34" charset="0"/>
              </a:rPr>
              <a:t>SimCSE method for training retriever models of stage1</a:t>
            </a:r>
            <a:endParaRPr lang="en-US">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Char char="•"/>
            </a:pPr>
            <a:r>
              <a:rPr lang="en-US">
                <a:latin typeface="Inter" panose="020B0502030000000004" pitchFamily="34" charset="0"/>
                <a:ea typeface="Inter" panose="020B0502030000000004" pitchFamily="34" charset="0"/>
                <a:cs typeface="Inter" panose="020B0502030000000004" pitchFamily="34" charset="0"/>
              </a:rPr>
              <a:t>Text binary classification model for training reranker models of stage2</a:t>
            </a:r>
            <a:endParaRPr lang="en-US">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Char char="•"/>
            </a:pPr>
            <a:r>
              <a:rPr lang="en-US">
                <a:latin typeface="Inter" panose="020B0502030000000004" pitchFamily="34" charset="0"/>
                <a:ea typeface="Inter" panose="020B0502030000000004" pitchFamily="34" charset="0"/>
                <a:cs typeface="Inter" panose="020B0502030000000004" pitchFamily="34" charset="0"/>
              </a:rPr>
              <a:t>Weighted blending reranker models for ensembling </a:t>
            </a:r>
            <a:endParaRPr lang="en-US">
              <a:latin typeface="Inter" panose="020B0502030000000004" pitchFamily="34" charset="0"/>
              <a:ea typeface="Inter" panose="020B0502030000000004" pitchFamily="34" charset="0"/>
              <a:cs typeface="Inter" panose="020B0502030000000004" pitchFamily="34" charset="0"/>
            </a:endParaRPr>
          </a:p>
          <a:p>
            <a:pPr marL="342900" indent="-342900" eaLnBrk="1" hangingPunct="1">
              <a:lnSpc>
                <a:spcPct val="120000"/>
              </a:lnSpc>
              <a:buFont typeface="Arial" panose="020B0604020202020204" pitchFamily="34" charset="0"/>
              <a:buChar char="•"/>
            </a:pPr>
            <a:r>
              <a:rPr lang="en-US">
                <a:latin typeface="Inter" panose="020B0502030000000004" pitchFamily="34" charset="0"/>
                <a:ea typeface="Inter" panose="020B0502030000000004" pitchFamily="34" charset="0"/>
                <a:cs typeface="Inter" panose="020B0502030000000004" pitchFamily="34" charset="0"/>
              </a:rPr>
              <a:t>Finding best threshold and post-processing</a:t>
            </a:r>
            <a:endParaRPr lang="en-US">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Summary</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7" name="TextBox 3"/>
          <p:cNvSpPr txBox="1">
            <a:spLocks noChangeArrowheads="1"/>
          </p:cNvSpPr>
          <p:nvPr/>
        </p:nvSpPr>
        <p:spPr bwMode="auto">
          <a:xfrm>
            <a:off x="1087025" y="1484862"/>
            <a:ext cx="6830801" cy="86042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Train pipeline</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27559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 pipeline</a:t>
            </a:r>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图片 2" descr="1_training_pipeline"/>
          <p:cNvPicPr>
            <a:picLocks noChangeAspect="1"/>
          </p:cNvPicPr>
          <p:nvPr/>
        </p:nvPicPr>
        <p:blipFill>
          <a:blip r:embed="rId1"/>
          <a:stretch>
            <a:fillRect/>
          </a:stretch>
        </p:blipFill>
        <p:spPr>
          <a:xfrm>
            <a:off x="346710" y="1428750"/>
            <a:ext cx="8644890" cy="25692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p:cNvSpPr txBox="1">
            <a:spLocks noChangeArrowheads="1"/>
          </p:cNvSpPr>
          <p:nvPr/>
        </p:nvSpPr>
        <p:spPr bwMode="auto">
          <a:xfrm>
            <a:off x="2541799" y="1484862"/>
            <a:ext cx="3921254" cy="163121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panose="020B0300000000000000" charset="-128"/>
              </a:defRPr>
            </a:lvl1pPr>
            <a:lvl2pPr marL="742950" indent="-285750" eaLnBrk="0" hangingPunct="0">
              <a:defRPr>
                <a:solidFill>
                  <a:schemeClr val="tx1"/>
                </a:solidFill>
                <a:latin typeface="Arial" panose="020B0604020202020204" pitchFamily="34" charset="0"/>
                <a:ea typeface="ヒラギノ角ゴ Pro W3" panose="020B0300000000000000" charset="-128"/>
              </a:defRPr>
            </a:lvl2pPr>
            <a:lvl3pPr marL="1143000" indent="-228600" eaLnBrk="0" hangingPunct="0">
              <a:defRPr>
                <a:solidFill>
                  <a:schemeClr val="tx1"/>
                </a:solidFill>
                <a:latin typeface="Arial" panose="020B0604020202020204" pitchFamily="34" charset="0"/>
                <a:ea typeface="ヒラギノ角ゴ Pro W3" panose="020B0300000000000000" charset="-128"/>
              </a:defRPr>
            </a:lvl3pPr>
            <a:lvl4pPr marL="1600200" indent="-228600" eaLnBrk="0" hangingPunct="0">
              <a:defRPr>
                <a:solidFill>
                  <a:schemeClr val="tx1"/>
                </a:solidFill>
                <a:latin typeface="Arial" panose="020B0604020202020204" pitchFamily="34" charset="0"/>
                <a:ea typeface="ヒラギノ角ゴ Pro W3" panose="020B0300000000000000" charset="-128"/>
              </a:defRPr>
            </a:lvl4pPr>
            <a:lvl5pPr marL="2057400" indent="-228600" eaLnBrk="0" hangingPunct="0">
              <a:defRPr>
                <a:solidFill>
                  <a:schemeClr val="tx1"/>
                </a:solidFill>
                <a:latin typeface="Arial" panose="020B0604020202020204" pitchFamily="34" charset="0"/>
                <a:ea typeface="ヒラギノ角ゴ Pro W3" panose="020B030000000000000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Training Methods</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TABLE_BEAUTIFY" val="smartTable{ce04a379-dbd8-4f7a-922e-abb862f3d0d9}"/>
  <p:tag name="TABLE_ENDDRAG_ORIGIN_RECT" val="618*190"/>
  <p:tag name="TABLE_ENDDRAG_RECT" val="48*172*618*190"/>
</p:tagLst>
</file>

<file path=ppt/tags/tag2.xml><?xml version="1.0" encoding="utf-8"?>
<p:tagLst xmlns:p="http://schemas.openxmlformats.org/presentationml/2006/main">
  <p:tag name="KSO_WM_UNIT_TABLE_BEAUTIFY" val="smartTable{eb296c05-ebef-4a46-8283-50242b6afedb}"/>
  <p:tag name="TABLE_ENDDRAG_ORIGIN_RECT" val="653*163"/>
  <p:tag name="TABLE_ENDDRAG_RECT" val="30*137*653*163"/>
</p:tagLst>
</file>

<file path=ppt/tags/tag3.xml><?xml version="1.0" encoding="utf-8"?>
<p:tagLst xmlns:p="http://schemas.openxmlformats.org/presentationml/2006/main">
  <p:tag name="KSO_WM_UNIT_TABLE_BEAUTIFY" val="smartTable{b95e8384-c456-41e7-a982-112005d45ff6}"/>
</p:tagLst>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solidFill>
            <a:schemeClr val="tx1"/>
          </a:solidFill>
        </a:ln>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2"/>
          </a:solidFill>
        </a:ln>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ggle (All Grey)">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Kaggle - Template</Template>
  <TotalTime>0</TotalTime>
  <Words>6898</Words>
  <Application>WPS 表格</Application>
  <PresentationFormat>On-screen Show (16:9)</PresentationFormat>
  <Paragraphs>400</Paragraphs>
  <Slides>28</Slides>
  <Notes>20</Notes>
  <HiddenSlides>0</HiddenSlides>
  <MMClips>0</MMClips>
  <ScaleCrop>false</ScaleCrop>
  <HeadingPairs>
    <vt:vector size="6" baseType="variant">
      <vt:variant>
        <vt:lpstr>已用的字体</vt:lpstr>
      </vt:variant>
      <vt:variant>
        <vt:i4>22</vt:i4>
      </vt:variant>
      <vt:variant>
        <vt:lpstr>主题</vt:lpstr>
      </vt:variant>
      <vt:variant>
        <vt:i4>3</vt:i4>
      </vt:variant>
      <vt:variant>
        <vt:lpstr>幻灯片标题</vt:lpstr>
      </vt:variant>
      <vt:variant>
        <vt:i4>28</vt:i4>
      </vt:variant>
    </vt:vector>
  </HeadingPairs>
  <TitlesOfParts>
    <vt:vector size="53" baseType="lpstr">
      <vt:lpstr>Arial</vt:lpstr>
      <vt:lpstr>宋体</vt:lpstr>
      <vt:lpstr>Wingdings</vt:lpstr>
      <vt:lpstr>Arial Narrow</vt:lpstr>
      <vt:lpstr>MS PGothic</vt:lpstr>
      <vt:lpstr>苹方-简</vt:lpstr>
      <vt:lpstr>Verdana</vt:lpstr>
      <vt:lpstr>ヒラギノ角ゴ Pro W3</vt:lpstr>
      <vt:lpstr>Inter</vt:lpstr>
      <vt:lpstr>Open Sans</vt:lpstr>
      <vt:lpstr>Inter Semi</vt:lpstr>
      <vt:lpstr>Thonburi</vt:lpstr>
      <vt:lpstr>微软雅黑</vt:lpstr>
      <vt:lpstr>汉仪旗黑</vt:lpstr>
      <vt:lpstr>宋体</vt:lpstr>
      <vt:lpstr>Arial Unicode MS</vt:lpstr>
      <vt:lpstr>Calibri</vt:lpstr>
      <vt:lpstr>Helvetica Neue</vt:lpstr>
      <vt:lpstr>汉仪书宋二KW</vt:lpstr>
      <vt:lpstr>Calibri Light</vt:lpstr>
      <vt:lpstr>等线</vt:lpstr>
      <vt:lpstr>汉仪中等线KW</vt:lpstr>
      <vt:lpstr>Kaggle</vt:lpstr>
      <vt:lpstr>Custom Design</vt:lpstr>
      <vt:lpstr>Kaggle (All Grey)</vt:lpstr>
      <vt:lpstr>Kaggle Winner Presentation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zheng.heng</cp:lastModifiedBy>
  <cp:revision>923</cp:revision>
  <dcterms:created xsi:type="dcterms:W3CDTF">2023-03-23T08:40:32Z</dcterms:created>
  <dcterms:modified xsi:type="dcterms:W3CDTF">2023-03-23T08:40:32Z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D647CC287B0FB7DD80101C64D402EAA7_43</vt:lpwstr>
  </property>
  <property fmtid="{D5CDD505-2E9C-101B-9397-08002B2CF9AE}" pid="3" name="KSOProductBuildVer">
    <vt:lpwstr>2052-5.2.1.7798</vt:lpwstr>
  </property>
</Properties>
</file>