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3"/>
  </p:notesMasterIdLst>
  <p:sldIdLst>
    <p:sldId id="258" r:id="rId2"/>
    <p:sldId id="259" r:id="rId3"/>
    <p:sldId id="257" r:id="rId4"/>
    <p:sldId id="261" r:id="rId5"/>
    <p:sldId id="262" r:id="rId6"/>
    <p:sldId id="263" r:id="rId7"/>
    <p:sldId id="265" r:id="rId8"/>
    <p:sldId id="264" r:id="rId9"/>
    <p:sldId id="267" r:id="rId10"/>
    <p:sldId id="269" r:id="rId11"/>
    <p:sldId id="272" r:id="rId12"/>
    <p:sldId id="273" r:id="rId13"/>
    <p:sldId id="274" r:id="rId14"/>
    <p:sldId id="275" r:id="rId15"/>
    <p:sldId id="291" r:id="rId16"/>
    <p:sldId id="292" r:id="rId17"/>
    <p:sldId id="276" r:id="rId18"/>
    <p:sldId id="277" r:id="rId19"/>
    <p:sldId id="288" r:id="rId20"/>
    <p:sldId id="295" r:id="rId21"/>
    <p:sldId id="278" r:id="rId22"/>
    <p:sldId id="279" r:id="rId23"/>
    <p:sldId id="287" r:id="rId24"/>
    <p:sldId id="280" r:id="rId25"/>
    <p:sldId id="281" r:id="rId26"/>
    <p:sldId id="282" r:id="rId27"/>
    <p:sldId id="283" r:id="rId28"/>
    <p:sldId id="284" r:id="rId29"/>
    <p:sldId id="290" r:id="rId30"/>
    <p:sldId id="294" r:id="rId31"/>
    <p:sldId id="293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31" autoAdjust="0"/>
    <p:restoredTop sz="94788" autoAdjust="0"/>
  </p:normalViewPr>
  <p:slideViewPr>
    <p:cSldViewPr>
      <p:cViewPr varScale="1">
        <p:scale>
          <a:sx n="104" d="100"/>
          <a:sy n="104" d="100"/>
        </p:scale>
        <p:origin x="-16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62456-19A2-49DA-8CAE-95922BA96344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77F26-75A8-437C-B0C1-3C610CADE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2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 anchor="b"/>
          <a:lstStyle/>
          <a:p>
            <a:pPr algn="r" defTabSz="456491" fontAlgn="base">
              <a:spcBef>
                <a:spcPct val="0"/>
              </a:spcBef>
              <a:spcAft>
                <a:spcPct val="0"/>
              </a:spcAft>
            </a:pPr>
            <a:fld id="{ACC90F99-9303-4912-9AC8-A008B40889DF}" type="slidenum">
              <a:rPr lang="en-US" sz="1200" smtClean="0">
                <a:solidFill>
                  <a:prstClr val="black"/>
                </a:solidFill>
              </a:rPr>
              <a:pPr algn="r" defTabSz="456491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451987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 anchor="b"/>
          <a:lstStyle/>
          <a:p>
            <a:pPr algn="r" defTabSz="456491" fontAlgn="base">
              <a:spcBef>
                <a:spcPct val="0"/>
              </a:spcBef>
              <a:spcAft>
                <a:spcPct val="0"/>
              </a:spcAft>
            </a:pPr>
            <a:fld id="{ACC90F99-9303-4912-9AC8-A008B40889DF}" type="slidenum">
              <a:rPr lang="en-US" sz="1200" smtClean="0">
                <a:solidFill>
                  <a:prstClr val="black"/>
                </a:solidFill>
              </a:rPr>
              <a:pPr algn="r" defTabSz="456491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451987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 anchor="b"/>
          <a:lstStyle/>
          <a:p>
            <a:pPr algn="r" defTabSz="456491" fontAlgn="base">
              <a:spcBef>
                <a:spcPct val="0"/>
              </a:spcBef>
              <a:spcAft>
                <a:spcPct val="0"/>
              </a:spcAft>
            </a:pPr>
            <a:fld id="{ACC90F99-9303-4912-9AC8-A008B40889DF}" type="slidenum">
              <a:rPr lang="en-US" sz="1200" smtClean="0">
                <a:solidFill>
                  <a:prstClr val="black"/>
                </a:solidFill>
              </a:rPr>
              <a:pPr algn="r" defTabSz="456491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451987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 anchor="b"/>
          <a:lstStyle/>
          <a:p>
            <a:pPr algn="r" defTabSz="456491" fontAlgn="base">
              <a:spcBef>
                <a:spcPct val="0"/>
              </a:spcBef>
              <a:spcAft>
                <a:spcPct val="0"/>
              </a:spcAft>
            </a:pPr>
            <a:fld id="{ACC90F99-9303-4912-9AC8-A008B40889DF}" type="slidenum">
              <a:rPr lang="en-US" sz="1200" smtClean="0">
                <a:solidFill>
                  <a:prstClr val="black"/>
                </a:solidFill>
              </a:rPr>
              <a:pPr algn="r" defTabSz="456491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451987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 anchor="b"/>
          <a:lstStyle/>
          <a:p>
            <a:pPr algn="r" defTabSz="456491" fontAlgn="base">
              <a:spcBef>
                <a:spcPct val="0"/>
              </a:spcBef>
              <a:spcAft>
                <a:spcPct val="0"/>
              </a:spcAft>
            </a:pPr>
            <a:fld id="{ACC90F99-9303-4912-9AC8-A008B40889DF}" type="slidenum">
              <a:rPr lang="en-US" sz="1200" smtClean="0">
                <a:solidFill>
                  <a:prstClr val="black"/>
                </a:solidFill>
              </a:rPr>
              <a:pPr algn="r" defTabSz="456491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defTabSz="451987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1" cy="809005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2276872"/>
            <a:ext cx="8352928" cy="1080120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Introduction of self-seeding FEL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88224" y="436510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张开庆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12015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5738"/>
            <a:ext cx="9144000" cy="809625"/>
          </a:xfrm>
        </p:spPr>
      </p:pic>
      <p:sp>
        <p:nvSpPr>
          <p:cNvPr id="2050" name="标题 3"/>
          <p:cNvSpPr>
            <a:spLocks noGrp="1"/>
          </p:cNvSpPr>
          <p:nvPr>
            <p:ph type="title"/>
          </p:nvPr>
        </p:nvSpPr>
        <p:spPr>
          <a:xfrm>
            <a:off x="971550" y="1052513"/>
            <a:ext cx="6264275" cy="576262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改善纵向相干性的方法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1692274" y="1844675"/>
            <a:ext cx="669614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1600" dirty="0" smtClean="0"/>
              <a:t>1 .external laser seeded FEL</a:t>
            </a:r>
          </a:p>
          <a:p>
            <a:r>
              <a:rPr lang="zh-CN" altLang="en-US" sz="1600" dirty="0" smtClean="0"/>
              <a:t>由于常规外种子激光波长的限制，波长不能达到太短波长</a:t>
            </a:r>
            <a:endParaRPr lang="en-US" altLang="zh-CN" sz="1600" dirty="0" smtClean="0"/>
          </a:p>
          <a:p>
            <a:r>
              <a:rPr lang="en-US" altLang="zh-CN" sz="1600" dirty="0" smtClean="0"/>
              <a:t>2.HGHG(or cascade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FEL</a:t>
            </a:r>
          </a:p>
          <a:p>
            <a:r>
              <a:rPr lang="zh-CN" altLang="en-US" sz="1600" dirty="0" smtClean="0"/>
              <a:t>通过高次谐波转换，将波长转化到较短波长，由于受谐波转换效率的影响，在较短波长不已实现，能量不如</a:t>
            </a:r>
            <a:r>
              <a:rPr lang="en-US" altLang="zh-CN" sz="1600" dirty="0" smtClean="0"/>
              <a:t>SASE</a:t>
            </a:r>
          </a:p>
          <a:p>
            <a:r>
              <a:rPr lang="en-US" altLang="zh-CN" sz="1600" dirty="0" smtClean="0"/>
              <a:t>3.EEHG FEL</a:t>
            </a:r>
          </a:p>
          <a:p>
            <a:r>
              <a:rPr lang="zh-CN" altLang="en-US" sz="1600" dirty="0" smtClean="0"/>
              <a:t>双种子激光提高转化高次谐波效率，结构复杂</a:t>
            </a:r>
            <a:endParaRPr lang="en-US" altLang="zh-CN" sz="1600" dirty="0" smtClean="0"/>
          </a:p>
          <a:p>
            <a:r>
              <a:rPr lang="en-US" altLang="zh-CN" sz="1600" dirty="0" smtClean="0"/>
              <a:t>4.PEHG</a:t>
            </a:r>
          </a:p>
          <a:p>
            <a:r>
              <a:rPr lang="en-US" altLang="zh-CN" sz="1600" dirty="0" smtClean="0"/>
              <a:t>5.</a:t>
            </a:r>
            <a:r>
              <a:rPr lang="en-US" altLang="zh-CN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/>
                <a:cs typeface="Arial Narrow" pitchFamily="34" charset="0"/>
              </a:rPr>
              <a:t> </a:t>
            </a:r>
            <a:r>
              <a:rPr lang="en-US" altLang="zh-CN" sz="1600" dirty="0" smtClean="0"/>
              <a:t>Oscillator FEL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iSASE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PSASE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mode locked……….</a:t>
            </a:r>
          </a:p>
          <a:p>
            <a:r>
              <a:rPr lang="en-US" altLang="zh-CN" sz="1600" dirty="0" smtClean="0"/>
              <a:t>6.Coherent control of FEL pulse</a:t>
            </a:r>
            <a:r>
              <a:rPr lang="zh-CN" altLang="en-US" sz="1600" dirty="0" smtClean="0"/>
              <a:t>： </a:t>
            </a:r>
            <a:r>
              <a:rPr lang="en-US" altLang="zh-CN" sz="1600" dirty="0" smtClean="0"/>
              <a:t>polarization control  spectrum control</a:t>
            </a:r>
            <a:endParaRPr lang="zh-CN" altLang="en-US" sz="1600" dirty="0"/>
          </a:p>
        </p:txBody>
      </p:sp>
      <p:pic>
        <p:nvPicPr>
          <p:cNvPr id="5" name="Picture 3" descr="C:\Users\kent\Desktop\捕获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69160"/>
            <a:ext cx="6336704" cy="150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5738"/>
            <a:ext cx="9144000" cy="809625"/>
          </a:xfrm>
        </p:spPr>
      </p:pic>
      <p:sp>
        <p:nvSpPr>
          <p:cNvPr id="2050" name="标题 3"/>
          <p:cNvSpPr>
            <a:spLocks noGrp="1"/>
          </p:cNvSpPr>
          <p:nvPr>
            <p:ph type="title"/>
          </p:nvPr>
        </p:nvSpPr>
        <p:spPr>
          <a:xfrm>
            <a:off x="971550" y="1052513"/>
            <a:ext cx="6264275" cy="576262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为什么要用</a:t>
            </a:r>
            <a:r>
              <a:rPr lang="en-US" altLang="zh-CN" sz="3200" dirty="0" smtClean="0"/>
              <a:t>self-seeding</a:t>
            </a:r>
            <a:r>
              <a:rPr lang="zh-CN" altLang="en-US" sz="3200" dirty="0" smtClean="0"/>
              <a:t>？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1692275" y="1844675"/>
            <a:ext cx="6192838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1.SASE</a:t>
            </a:r>
            <a:r>
              <a:rPr lang="zh-CN" altLang="en-US"/>
              <a:t>的特点与不足？</a:t>
            </a:r>
            <a:endParaRPr lang="en-US" altLang="zh-CN"/>
          </a:p>
          <a:p>
            <a:r>
              <a:rPr lang="en-US" altLang="zh-CN"/>
              <a:t>SASE</a:t>
            </a:r>
            <a:r>
              <a:rPr lang="zh-CN" altLang="en-US"/>
              <a:t>的产生是一个随机的，其信号来自于电子在波荡器运动过程中，电子与长波荡器之间的相互作用中产生的最初噪声信号。</a:t>
            </a:r>
            <a:endParaRPr lang="en-US" altLang="zh-CN"/>
          </a:p>
          <a:p>
            <a:r>
              <a:rPr lang="en-US" altLang="zh-CN"/>
              <a:t>1)</a:t>
            </a:r>
            <a:r>
              <a:rPr lang="zh-CN" altLang="en-US"/>
              <a:t>优点：</a:t>
            </a:r>
            <a:endParaRPr lang="en-US" altLang="zh-CN"/>
          </a:p>
          <a:p>
            <a:r>
              <a:rPr lang="zh-CN" altLang="en-US"/>
              <a:t>效率高，能够产生高能量、短波长光源（</a:t>
            </a:r>
            <a:r>
              <a:rPr lang="en-US" altLang="zh-CN"/>
              <a:t>hard-x-ray</a:t>
            </a:r>
            <a:r>
              <a:rPr lang="zh-CN" altLang="en-US"/>
              <a:t>），横向相干性好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）缺点</a:t>
            </a:r>
            <a:endParaRPr lang="en-US" altLang="zh-CN"/>
          </a:p>
          <a:p>
            <a:r>
              <a:rPr lang="zh-CN" altLang="en-US"/>
              <a:t>时间相干性差，频谱宽，时间、波长抖动大，有噪声谱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2.External lasering-seeding SASE</a:t>
            </a:r>
            <a:r>
              <a:rPr lang="zh-CN" altLang="en-US"/>
              <a:t>的不足</a:t>
            </a:r>
            <a:endParaRPr lang="en-US" altLang="zh-CN"/>
          </a:p>
          <a:p>
            <a:r>
              <a:rPr lang="zh-CN" altLang="en-US"/>
              <a:t>由于常规激光波长的的限制，</a:t>
            </a:r>
            <a:r>
              <a:rPr lang="en-US" altLang="zh-CN"/>
              <a:t>lasering-seeding SASE</a:t>
            </a:r>
            <a:r>
              <a:rPr lang="zh-CN" altLang="en-US"/>
              <a:t>只能用在有限的波长范围内（红外和可见光），对于紫外和</a:t>
            </a:r>
            <a:r>
              <a:rPr lang="en-US" altLang="zh-CN"/>
              <a:t>x-ray</a:t>
            </a:r>
            <a:r>
              <a:rPr lang="zh-CN" altLang="en-US"/>
              <a:t>没有合适的种子激光。</a:t>
            </a:r>
          </a:p>
        </p:txBody>
      </p:sp>
    </p:spTree>
    <p:extLst>
      <p:ext uri="{BB962C8B-B14F-4D97-AF65-F5344CB8AC3E}">
        <p14:creationId xmlns:p14="http://schemas.microsoft.com/office/powerpoint/2010/main" val="26867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1244" y="6162226"/>
            <a:ext cx="47371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LCLS-II FAC Review, July 1-2, 2014</a:t>
            </a:r>
            <a:endParaRPr lang="en-US" dirty="0"/>
          </a:p>
        </p:txBody>
      </p:sp>
      <p:pic>
        <p:nvPicPr>
          <p:cNvPr id="4" name="Picture 3" descr="lcls_II_slideshow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9875" y="195263"/>
            <a:ext cx="82125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Linac Coherent 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Light Source Facility</a:t>
            </a:r>
            <a:endParaRPr lang="en-US" sz="3600" b="1" i="1" dirty="0">
              <a:solidFill>
                <a:srgbClr val="C00000"/>
              </a:solidFill>
              <a:effectLst>
                <a:outerShdw blurRad="38100" dist="38100" dir="2700000" algn="tl">
                  <a:srgbClr val="808080"/>
                </a:outerShdw>
              </a:effectLst>
              <a:latin typeface="Arial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1886025" y="1294790"/>
            <a:ext cx="191491" cy="337185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stealth" w="lg" len="lg"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0" y="1217080"/>
            <a:ext cx="186575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FF00FF"/>
                </a:solidFill>
                <a:latin typeface="Arial" charset="0"/>
              </a:rPr>
              <a:t>Injector at </a:t>
            </a:r>
            <a:br>
              <a:rPr lang="en-US" b="1" dirty="0" smtClean="0">
                <a:solidFill>
                  <a:srgbClr val="FF00FF"/>
                </a:solidFill>
                <a:latin typeface="Arial" charset="0"/>
              </a:rPr>
            </a:br>
            <a:r>
              <a:rPr lang="en-US" b="1" dirty="0" smtClean="0">
                <a:solidFill>
                  <a:srgbClr val="FF00FF"/>
                </a:solidFill>
                <a:latin typeface="Arial" charset="0"/>
              </a:rPr>
              <a:t>2-km </a:t>
            </a:r>
            <a:r>
              <a:rPr lang="en-US" b="1" dirty="0">
                <a:solidFill>
                  <a:srgbClr val="FF00FF"/>
                </a:solidFill>
                <a:latin typeface="Arial" charset="0"/>
              </a:rPr>
              <a:t>point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866570" y="1662098"/>
            <a:ext cx="1059510" cy="810439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2036788"/>
            <a:ext cx="283098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solidFill>
                  <a:srgbClr val="FF0000"/>
                </a:solidFill>
                <a:latin typeface="Arial" charset="0"/>
              </a:rPr>
              <a:t>Existing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Linac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(1 km)</a:t>
            </a:r>
          </a:p>
          <a:p>
            <a:pPr eaLnBrk="0" hangingPunct="0"/>
            <a:r>
              <a:rPr lang="en-US" b="1" dirty="0">
                <a:solidFill>
                  <a:srgbClr val="FF0000"/>
                </a:solidFill>
                <a:latin typeface="Arial" charset="0"/>
              </a:rPr>
              <a:t>(with modifications)</a:t>
            </a: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4272078" y="3503980"/>
            <a:ext cx="1214322" cy="980238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11163" y="723900"/>
            <a:ext cx="8275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  <a:latin typeface="Arial" charset="0"/>
              </a:rPr>
              <a:t>First Light April 2009</a:t>
            </a:r>
            <a:endParaRPr lang="en-US" sz="2800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5495026" y="4511616"/>
            <a:ext cx="2622431" cy="2104844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0" name="AutoShape 29"/>
          <p:cNvSpPr>
            <a:spLocks noChangeArrowheads="1"/>
          </p:cNvSpPr>
          <p:nvPr/>
        </p:nvSpPr>
        <p:spPr bwMode="auto">
          <a:xfrm rot="1957416">
            <a:off x="7679818" y="6896746"/>
            <a:ext cx="1702781" cy="227475"/>
          </a:xfrm>
          <a:prstGeom prst="parallelogram">
            <a:avLst>
              <a:gd name="adj" fmla="val 124443"/>
            </a:avLst>
          </a:prstGeom>
          <a:solidFill>
            <a:schemeClr val="bg1"/>
          </a:solidFill>
          <a:ln w="285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2924355" y="2493034"/>
            <a:ext cx="1333092" cy="1003632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 type="stealth" w="lg" len="lg"/>
          </a:ln>
          <a:effectLst/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107950" y="3197225"/>
            <a:ext cx="339875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F9900"/>
                </a:solidFill>
                <a:latin typeface="Arial" charset="0"/>
              </a:rPr>
              <a:t>New </a:t>
            </a:r>
            <a:r>
              <a:rPr lang="en-US" sz="2800" b="1" i="1" dirty="0">
                <a:solidFill>
                  <a:srgbClr val="FF9900"/>
                </a:solidFill>
                <a:latin typeface="Times New Roman" pitchFamily="18" charset="0"/>
              </a:rPr>
              <a:t>e</a:t>
            </a:r>
            <a:r>
              <a:rPr lang="en-US" sz="2800" b="1" baseline="30000" dirty="0">
                <a:solidFill>
                  <a:srgbClr val="FF9900"/>
                </a:solidFill>
                <a:latin typeface="Symbol" pitchFamily="18" charset="2"/>
              </a:rPr>
              <a:t>-</a:t>
            </a:r>
            <a:r>
              <a:rPr lang="en-US" b="1" dirty="0">
                <a:solidFill>
                  <a:srgbClr val="FF9900"/>
                </a:solidFill>
                <a:latin typeface="Arial" charset="0"/>
              </a:rPr>
              <a:t> Transfer Line (340 m)</a:t>
            </a: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4466717" y="5020994"/>
            <a:ext cx="2016125" cy="64633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CC33"/>
                </a:solidFill>
                <a:latin typeface="Arial" charset="0"/>
              </a:rPr>
              <a:t>X-ray Transport Line (200 m)</a:t>
            </a:r>
          </a:p>
        </p:txBody>
      </p:sp>
      <p:pic>
        <p:nvPicPr>
          <p:cNvPr id="28" name="Picture 39" descr="http://inside.anl.gov/resources/standards/images/logos/ANL_H_Blac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7978" y="1436897"/>
            <a:ext cx="1295400" cy="60325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29" name="Picture 4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9658" y="1447979"/>
            <a:ext cx="3476625" cy="4857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31" name="Picture 42" descr="llnl_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66318" y="1420303"/>
            <a:ext cx="814388" cy="812800"/>
          </a:xfrm>
          <a:prstGeom prst="rect">
            <a:avLst/>
          </a:prstGeom>
          <a:noFill/>
          <a:effectLst>
            <a:outerShdw dist="107763" dir="2700000" algn="ctr" rotWithShape="0">
              <a:schemeClr val="folHlink"/>
            </a:outerShdw>
          </a:effectLst>
        </p:spPr>
      </p:pic>
      <p:pic>
        <p:nvPicPr>
          <p:cNvPr id="34" name="Picture 45" descr="royce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50297" y="1490932"/>
            <a:ext cx="673100" cy="762000"/>
          </a:xfrm>
          <a:prstGeom prst="rect">
            <a:avLst/>
          </a:prstGeom>
          <a:noFill/>
          <a:effectLst>
            <a:outerShdw dist="107763" dir="2700000" algn="ctr" rotWithShape="0">
              <a:schemeClr val="folHlink"/>
            </a:outerShdw>
          </a:effectLst>
        </p:spPr>
      </p:pic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8239665" y="2252932"/>
            <a:ext cx="7762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i="1" dirty="0">
                <a:solidFill>
                  <a:srgbClr val="063DE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UCLA</a:t>
            </a:r>
            <a:endParaRPr lang="en-US" sz="1600" b="1" i="1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4831401" y="3485868"/>
            <a:ext cx="214674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FFF00"/>
                </a:solidFill>
                <a:latin typeface="Arial" charset="0"/>
              </a:rPr>
              <a:t>Undulator (130 m)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30647" y="4088920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Near Experiment Hall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5389" y="6225396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 Experiment Hall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Parallelogram 41"/>
          <p:cNvSpPr/>
          <p:nvPr/>
        </p:nvSpPr>
        <p:spPr>
          <a:xfrm rot="12886754">
            <a:off x="5446463" y="4355381"/>
            <a:ext cx="739264" cy="319177"/>
          </a:xfrm>
          <a:prstGeom prst="parallelogram">
            <a:avLst>
              <a:gd name="adj" fmla="val 97620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3581400"/>
            <a:ext cx="304800" cy="2738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6" idx="3"/>
          </p:cNvCxnSpPr>
          <p:nvPr/>
        </p:nvCxnSpPr>
        <p:spPr>
          <a:xfrm flipV="1">
            <a:off x="3078381" y="3815103"/>
            <a:ext cx="1385856" cy="504649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6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3" grpId="0" animBg="1"/>
      <p:bldP spid="18" grpId="0" animBg="1"/>
      <p:bldP spid="20" grpId="0" animBg="1"/>
      <p:bldP spid="23" grpId="0" animBg="1"/>
      <p:bldP spid="24" grpId="0"/>
      <p:bldP spid="26" grpId="0"/>
      <p:bldP spid="37" grpId="0"/>
      <p:bldP spid="40" grpId="0"/>
      <p:bldP spid="41" grpId="0"/>
      <p:bldP spid="4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1" cy="809005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43608" y="980728"/>
            <a:ext cx="6264696" cy="576064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self-seeding </a:t>
            </a:r>
            <a:r>
              <a:rPr lang="zh-CN" altLang="en-US" sz="3200" dirty="0" smtClean="0"/>
              <a:t>发展过程</a:t>
            </a:r>
            <a:endParaRPr lang="zh-CN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259632" y="1628800"/>
            <a:ext cx="6840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1.self-seeding</a:t>
            </a:r>
            <a:r>
              <a:rPr lang="zh-CN" altLang="en-US" dirty="0" smtClean="0">
                <a:solidFill>
                  <a:prstClr val="black"/>
                </a:solidFill>
              </a:rPr>
              <a:t>理论在</a:t>
            </a:r>
            <a:r>
              <a:rPr lang="en-US" altLang="zh-CN" dirty="0" smtClean="0">
                <a:solidFill>
                  <a:prstClr val="black"/>
                </a:solidFill>
              </a:rPr>
              <a:t>1997</a:t>
            </a:r>
            <a:r>
              <a:rPr lang="zh-CN" altLang="en-US" dirty="0" smtClean="0">
                <a:solidFill>
                  <a:prstClr val="black"/>
                </a:solidFill>
              </a:rPr>
              <a:t>年被</a:t>
            </a:r>
            <a:r>
              <a:rPr lang="en-US" altLang="zh-CN" dirty="0"/>
              <a:t>J. </a:t>
            </a:r>
            <a:r>
              <a:rPr lang="en-US" altLang="zh-CN" dirty="0" err="1"/>
              <a:t>Feldhaus</a:t>
            </a:r>
            <a:r>
              <a:rPr lang="en-US" altLang="zh-CN" dirty="0"/>
              <a:t> </a:t>
            </a:r>
            <a:r>
              <a:rPr lang="zh-CN" altLang="en-US" dirty="0" smtClean="0"/>
              <a:t>提出为了改善</a:t>
            </a:r>
            <a:r>
              <a:rPr lang="en-US" altLang="zh-CN" dirty="0" smtClean="0"/>
              <a:t>SASE</a:t>
            </a:r>
            <a:r>
              <a:rPr lang="zh-CN" altLang="en-US" dirty="0" smtClean="0"/>
              <a:t>自身短纵向相干长度，能量不稳定，频谱宽等缺点。</a:t>
            </a:r>
            <a:endParaRPr lang="en-US" altLang="zh-CN" dirty="0" smtClean="0"/>
          </a:p>
          <a:p>
            <a:r>
              <a:rPr lang="en-US" altLang="zh-CN" dirty="0" smtClean="0"/>
              <a:t>2.2006</a:t>
            </a:r>
            <a:r>
              <a:rPr lang="zh-CN" altLang="en-US" dirty="0" smtClean="0"/>
              <a:t>年</a:t>
            </a:r>
            <a:r>
              <a:rPr lang="en-US" altLang="zh-CN" dirty="0" err="1" smtClean="0"/>
              <a:t>desy</a:t>
            </a:r>
            <a:r>
              <a:rPr lang="zh-CN" altLang="en-US" dirty="0" smtClean="0"/>
              <a:t>实验室</a:t>
            </a:r>
            <a:r>
              <a:rPr lang="en-US" altLang="zh-CN" dirty="0"/>
              <a:t>J. </a:t>
            </a:r>
            <a:r>
              <a:rPr lang="en-US" altLang="zh-CN" dirty="0" err="1" smtClean="0"/>
              <a:t>Bahrdt</a:t>
            </a:r>
            <a:r>
              <a:rPr lang="zh-CN" altLang="en-US" dirty="0" smtClean="0"/>
              <a:t>在</a:t>
            </a:r>
            <a:r>
              <a:rPr lang="en-US" altLang="zh-CN" dirty="0"/>
              <a:t>Proceedings of FEL 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的一篇会议论文中对理论进行了进一步的阐释，并对光路进行了设计，并根据设计进行了</a:t>
            </a:r>
            <a:r>
              <a:rPr lang="en-US" altLang="zh-CN" dirty="0" smtClean="0"/>
              <a:t>simulation</a:t>
            </a:r>
            <a:r>
              <a:rPr lang="zh-CN" altLang="en-US" dirty="0" smtClean="0"/>
              <a:t>，研究了一套</a:t>
            </a:r>
            <a:r>
              <a:rPr lang="en-US" altLang="zh-CN" dirty="0" smtClean="0"/>
              <a:t>self-seeding</a:t>
            </a:r>
            <a:r>
              <a:rPr lang="zh-CN" altLang="en-US" dirty="0" smtClean="0"/>
              <a:t>的研究方法。</a:t>
            </a:r>
            <a:endParaRPr lang="en-US" altLang="zh-CN" dirty="0" smtClean="0"/>
          </a:p>
          <a:p>
            <a:r>
              <a:rPr lang="en-US" altLang="zh-CN" dirty="0" smtClean="0"/>
              <a:t>3.2010</a:t>
            </a:r>
            <a:r>
              <a:rPr lang="zh-CN" altLang="en-US" dirty="0" smtClean="0"/>
              <a:t>年</a:t>
            </a:r>
            <a:r>
              <a:rPr lang="en-US" altLang="zh-CN" dirty="0" err="1" smtClean="0"/>
              <a:t>Y.feng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slac</a:t>
            </a:r>
            <a:r>
              <a:rPr lang="zh-CN" altLang="en-US" dirty="0" smtClean="0"/>
              <a:t>）在</a:t>
            </a:r>
            <a:r>
              <a:rPr lang="en-US" altLang="zh-CN" dirty="0"/>
              <a:t>Proceedings of FEL 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上，根据</a:t>
            </a:r>
            <a:r>
              <a:rPr lang="en-US" altLang="zh-CN" dirty="0"/>
              <a:t>J. </a:t>
            </a:r>
            <a:r>
              <a:rPr lang="en-US" altLang="zh-CN" dirty="0" err="1"/>
              <a:t>Feldhaus</a:t>
            </a:r>
            <a:r>
              <a:rPr lang="en-US" altLang="zh-CN" dirty="0"/>
              <a:t> </a:t>
            </a:r>
            <a:r>
              <a:rPr lang="zh-CN" altLang="en-US" dirty="0" smtClean="0"/>
              <a:t>提出的光路进行了具体设计，并对光路特性进行了</a:t>
            </a:r>
            <a:r>
              <a:rPr lang="en-US" altLang="zh-CN" dirty="0" smtClean="0"/>
              <a:t>simulation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4.2011</a:t>
            </a:r>
            <a:r>
              <a:rPr lang="zh-CN" altLang="en-US" dirty="0" smtClean="0"/>
              <a:t>年的</a:t>
            </a:r>
            <a:r>
              <a:rPr lang="en-US" altLang="zh-CN" dirty="0"/>
              <a:t>Proceedings of FEL 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G.Geloni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European </a:t>
            </a:r>
            <a:r>
              <a:rPr lang="en-US" altLang="zh-CN" dirty="0" err="1" smtClean="0"/>
              <a:t>xfel</a:t>
            </a:r>
            <a:r>
              <a:rPr lang="zh-CN" altLang="en-US" dirty="0" smtClean="0"/>
              <a:t>）提出了一种</a:t>
            </a:r>
            <a:r>
              <a:rPr lang="en-US" altLang="zh-CN" dirty="0" smtClean="0"/>
              <a:t>gas </a:t>
            </a:r>
            <a:r>
              <a:rPr lang="en-US" altLang="zh-CN" dirty="0" err="1" smtClean="0"/>
              <a:t>monochromator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4.2011</a:t>
            </a:r>
            <a:r>
              <a:rPr lang="zh-CN" altLang="en-US" dirty="0" smtClean="0"/>
              <a:t>年</a:t>
            </a:r>
            <a:r>
              <a:rPr lang="en-US" altLang="zh-CN" dirty="0" err="1"/>
              <a:t>Gianluca</a:t>
            </a:r>
            <a:r>
              <a:rPr lang="en-US" altLang="zh-CN" dirty="0"/>
              <a:t> </a:t>
            </a:r>
            <a:r>
              <a:rPr lang="en-US" altLang="zh-CN" dirty="0" err="1" smtClean="0"/>
              <a:t>Geloni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SPIE</a:t>
            </a:r>
            <a:r>
              <a:rPr lang="zh-CN" altLang="en-US" dirty="0" smtClean="0"/>
              <a:t>上发表了一篇为</a:t>
            </a:r>
            <a:r>
              <a:rPr lang="en-US" altLang="zh-CN" dirty="0" smtClean="0"/>
              <a:t>European </a:t>
            </a:r>
            <a:r>
              <a:rPr lang="en-US" altLang="zh-CN" dirty="0" err="1" smtClean="0"/>
              <a:t>xfe</a:t>
            </a:r>
            <a:r>
              <a:rPr lang="zh-CN" altLang="en-US" dirty="0" smtClean="0"/>
              <a:t>设计的一篇关于级联型的就</a:t>
            </a:r>
            <a:r>
              <a:rPr lang="en-US" altLang="zh-CN" dirty="0" smtClean="0"/>
              <a:t>wake </a:t>
            </a:r>
            <a:r>
              <a:rPr lang="en-US" altLang="zh-CN" dirty="0" err="1" smtClean="0"/>
              <a:t>monochromator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self-seeding</a:t>
            </a:r>
            <a:r>
              <a:rPr lang="zh-CN" altLang="en-US" dirty="0" smtClean="0"/>
              <a:t>方案，并与</a:t>
            </a:r>
            <a:r>
              <a:rPr lang="en-US" altLang="zh-CN" dirty="0" smtClean="0"/>
              <a:t>two-stages</a:t>
            </a:r>
            <a:r>
              <a:rPr lang="zh-CN" altLang="en-US" dirty="0" smtClean="0"/>
              <a:t>方案进行了对比。</a:t>
            </a:r>
            <a:endParaRPr lang="en-US" altLang="zh-CN" dirty="0" smtClean="0"/>
          </a:p>
          <a:p>
            <a:r>
              <a:rPr lang="en-US" altLang="zh-CN" dirty="0" smtClean="0"/>
              <a:t>5.2012</a:t>
            </a:r>
            <a:r>
              <a:rPr lang="zh-CN" altLang="en-US" dirty="0" smtClean="0"/>
              <a:t>年</a:t>
            </a:r>
            <a:r>
              <a:rPr lang="en-US" altLang="zh-CN" dirty="0" err="1" smtClean="0"/>
              <a:t>J.Amann</a:t>
            </a:r>
            <a:r>
              <a:rPr lang="zh-CN" altLang="en-US" dirty="0" smtClean="0"/>
              <a:t>等人在</a:t>
            </a:r>
            <a:r>
              <a:rPr lang="en-US" altLang="zh-CN" dirty="0" smtClean="0"/>
              <a:t>nature photonics</a:t>
            </a:r>
            <a:r>
              <a:rPr lang="zh-CN" altLang="en-US" dirty="0" smtClean="0"/>
              <a:t>上发表了一篇在</a:t>
            </a:r>
            <a:r>
              <a:rPr lang="en-US" altLang="zh-CN" dirty="0" smtClean="0"/>
              <a:t>hard-x-ray</a:t>
            </a:r>
            <a:r>
              <a:rPr lang="zh-CN" altLang="en-US" dirty="0" smtClean="0"/>
              <a:t>上用钻石晶体进行</a:t>
            </a:r>
            <a:r>
              <a:rPr lang="en-US" altLang="zh-CN" dirty="0" smtClean="0"/>
              <a:t>self-</a:t>
            </a:r>
            <a:r>
              <a:rPr lang="en-US" altLang="zh-CN" dirty="0" err="1" smtClean="0"/>
              <a:t>seeidng</a:t>
            </a:r>
            <a:r>
              <a:rPr lang="zh-CN" altLang="en-US" dirty="0" smtClean="0"/>
              <a:t>方案，得到傅里叶传输极限光谱。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31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1" cy="809005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43608" y="980728"/>
            <a:ext cx="6264696" cy="576064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self-seeding </a:t>
            </a:r>
            <a:r>
              <a:rPr lang="zh-CN" altLang="en-US" sz="3200" dirty="0" smtClean="0"/>
              <a:t>发展过程</a:t>
            </a:r>
            <a:endParaRPr lang="zh-CN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259632" y="1628800"/>
            <a:ext cx="68407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6.2012</a:t>
            </a:r>
            <a:r>
              <a:rPr lang="zh-CN" altLang="en-US" dirty="0" smtClean="0">
                <a:solidFill>
                  <a:prstClr val="black"/>
                </a:solidFill>
              </a:rPr>
              <a:t>年</a:t>
            </a:r>
            <a:r>
              <a:rPr lang="en-US" altLang="zh-CN" dirty="0" err="1"/>
              <a:t>Y.feng</a:t>
            </a:r>
            <a:r>
              <a:rPr lang="zh-CN" altLang="en-US" dirty="0"/>
              <a:t>（</a:t>
            </a:r>
            <a:r>
              <a:rPr lang="en-US" altLang="zh-CN" dirty="0" err="1" smtClean="0"/>
              <a:t>slac</a:t>
            </a:r>
            <a:r>
              <a:rPr lang="zh-CN" altLang="en-US" dirty="0" smtClean="0"/>
              <a:t>）等人在</a:t>
            </a:r>
            <a:r>
              <a:rPr lang="en-US" altLang="zh-CN" dirty="0"/>
              <a:t>Proceedings of FEL 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的一篇论文上提出了一种为</a:t>
            </a:r>
            <a:r>
              <a:rPr lang="en-US" altLang="zh-CN" dirty="0" smtClean="0"/>
              <a:t>LCLS</a:t>
            </a:r>
            <a:r>
              <a:rPr lang="zh-CN" altLang="en-US" dirty="0" smtClean="0"/>
              <a:t>设计的一种可以再</a:t>
            </a:r>
            <a:r>
              <a:rPr lang="en-US" altLang="zh-CN" dirty="0" smtClean="0"/>
              <a:t>SASE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self-seeding</a:t>
            </a:r>
            <a:r>
              <a:rPr lang="zh-CN" altLang="en-US" dirty="0" smtClean="0"/>
              <a:t>工作模式之间切换</a:t>
            </a:r>
            <a:r>
              <a:rPr lang="en-US" altLang="zh-CN" dirty="0" smtClean="0"/>
              <a:t>soft-x-ray</a:t>
            </a:r>
            <a:r>
              <a:rPr lang="zh-CN" altLang="en-US" dirty="0" smtClean="0"/>
              <a:t>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7.2013</a:t>
            </a:r>
            <a:r>
              <a:rPr lang="zh-CN" altLang="en-US" dirty="0" smtClean="0">
                <a:solidFill>
                  <a:prstClr val="black"/>
                </a:solidFill>
              </a:rPr>
              <a:t>年</a:t>
            </a:r>
            <a:r>
              <a:rPr lang="en-US" altLang="zh-CN" dirty="0" smtClean="0">
                <a:solidFill>
                  <a:prstClr val="black"/>
                </a:solidFill>
              </a:rPr>
              <a:t>Daniele </a:t>
            </a:r>
            <a:r>
              <a:rPr lang="en-US" altLang="zh-CN" dirty="0" err="1" smtClean="0">
                <a:solidFill>
                  <a:prstClr val="black"/>
                </a:solidFill>
              </a:rPr>
              <a:t>cocco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</a:rPr>
              <a:t>在</a:t>
            </a:r>
            <a:r>
              <a:rPr lang="en-US" altLang="zh-CN" dirty="0" smtClean="0">
                <a:solidFill>
                  <a:prstClr val="black"/>
                </a:solidFill>
              </a:rPr>
              <a:t>SPIE</a:t>
            </a:r>
            <a:r>
              <a:rPr lang="zh-CN" altLang="en-US" dirty="0" smtClean="0">
                <a:solidFill>
                  <a:prstClr val="black"/>
                </a:solidFill>
              </a:rPr>
              <a:t>上发表了一篇关于</a:t>
            </a:r>
            <a:r>
              <a:rPr lang="en-US" altLang="zh-CN" dirty="0" smtClean="0">
                <a:solidFill>
                  <a:prstClr val="black"/>
                </a:solidFill>
              </a:rPr>
              <a:t>SLAC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soft-x-ray</a:t>
            </a:r>
            <a:r>
              <a:rPr lang="zh-CN" altLang="en-US" dirty="0" smtClean="0">
                <a:solidFill>
                  <a:prstClr val="black"/>
                </a:solidFill>
              </a:rPr>
              <a:t>的光学设计方案，对</a:t>
            </a:r>
            <a:r>
              <a:rPr lang="en-US" altLang="zh-CN" dirty="0" smtClean="0">
                <a:solidFill>
                  <a:prstClr val="black"/>
                </a:solidFill>
              </a:rPr>
              <a:t>SLAC</a:t>
            </a:r>
            <a:r>
              <a:rPr lang="zh-CN" altLang="en-US" dirty="0" smtClean="0">
                <a:solidFill>
                  <a:prstClr val="black"/>
                </a:solidFill>
              </a:rPr>
              <a:t>软线</a:t>
            </a:r>
            <a:r>
              <a:rPr lang="en-US" altLang="zh-CN" dirty="0" smtClean="0">
                <a:solidFill>
                  <a:prstClr val="black"/>
                </a:solidFill>
              </a:rPr>
              <a:t>self-seeding</a:t>
            </a:r>
            <a:r>
              <a:rPr lang="zh-CN" altLang="en-US" dirty="0" smtClean="0">
                <a:solidFill>
                  <a:prstClr val="black"/>
                </a:solidFill>
              </a:rPr>
              <a:t>光路进行了全新的设计。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8.2013</a:t>
            </a:r>
            <a:r>
              <a:rPr lang="zh-CN" altLang="en-US" dirty="0" smtClean="0">
                <a:solidFill>
                  <a:prstClr val="black"/>
                </a:solidFill>
              </a:rPr>
              <a:t>年</a:t>
            </a:r>
            <a:r>
              <a:rPr lang="en-US" altLang="zh-CN" dirty="0" err="1" smtClean="0">
                <a:solidFill>
                  <a:prstClr val="black"/>
                </a:solidFill>
              </a:rPr>
              <a:t>E.Part</a:t>
            </a:r>
            <a:r>
              <a:rPr lang="zh-CN" altLang="en-US" dirty="0" smtClean="0">
                <a:solidFill>
                  <a:prstClr val="black"/>
                </a:solidFill>
              </a:rPr>
              <a:t>等基于</a:t>
            </a:r>
            <a:r>
              <a:rPr lang="en-US" altLang="zh-CN" dirty="0" smtClean="0">
                <a:solidFill>
                  <a:prstClr val="black"/>
                </a:solidFill>
              </a:rPr>
              <a:t>SLAC</a:t>
            </a:r>
            <a:r>
              <a:rPr lang="zh-CN" altLang="en-US" dirty="0" smtClean="0">
                <a:solidFill>
                  <a:prstClr val="black"/>
                </a:solidFill>
              </a:rPr>
              <a:t>的设计方案对</a:t>
            </a:r>
            <a:r>
              <a:rPr lang="en-US" altLang="zh-CN" dirty="0" err="1" smtClean="0">
                <a:solidFill>
                  <a:prstClr val="black"/>
                </a:solidFill>
              </a:rPr>
              <a:t>SwissFEL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</a:rPr>
              <a:t>在不同电荷量条件下进行了仿真，对</a:t>
            </a:r>
            <a:r>
              <a:rPr lang="en-US" altLang="zh-CN" dirty="0" err="1" smtClean="0">
                <a:solidFill>
                  <a:prstClr val="black"/>
                </a:solidFill>
              </a:rPr>
              <a:t>swissFEL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</a:rPr>
              <a:t>undulator</a:t>
            </a:r>
            <a:r>
              <a:rPr lang="zh-CN" altLang="en-US" dirty="0" smtClean="0">
                <a:solidFill>
                  <a:prstClr val="black"/>
                </a:solidFill>
              </a:rPr>
              <a:t>分配进行了设计并进行了优化，并提出预计</a:t>
            </a:r>
            <a:r>
              <a:rPr lang="en-US" altLang="zh-CN" dirty="0" smtClean="0">
                <a:solidFill>
                  <a:prstClr val="black"/>
                </a:solidFill>
              </a:rPr>
              <a:t>2017</a:t>
            </a:r>
            <a:r>
              <a:rPr lang="zh-CN" altLang="en-US" dirty="0" smtClean="0">
                <a:solidFill>
                  <a:prstClr val="black"/>
                </a:solidFill>
              </a:rPr>
              <a:t>会用在仪器上。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9.2014</a:t>
            </a:r>
            <a:r>
              <a:rPr lang="zh-CN" altLang="en-US" dirty="0" smtClean="0">
                <a:solidFill>
                  <a:prstClr val="black"/>
                </a:solidFill>
              </a:rPr>
              <a:t>年</a:t>
            </a:r>
            <a:r>
              <a:rPr lang="en-US" altLang="zh-CN" dirty="0" err="1" smtClean="0">
                <a:solidFill>
                  <a:prstClr val="black"/>
                </a:solidFill>
              </a:rPr>
              <a:t>desy</a:t>
            </a:r>
            <a:r>
              <a:rPr lang="zh-CN" altLang="en-US" dirty="0" smtClean="0">
                <a:solidFill>
                  <a:prstClr val="black"/>
                </a:solidFill>
              </a:rPr>
              <a:t>实验室在</a:t>
            </a:r>
            <a:r>
              <a:rPr lang="en-US" altLang="zh-CN" dirty="0"/>
              <a:t>Proceedings of FEL 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上发表了一篇关于</a:t>
            </a:r>
            <a:r>
              <a:rPr lang="en-US" altLang="zh-CN" dirty="0" smtClean="0"/>
              <a:t>flash2 self-seeding</a:t>
            </a:r>
            <a:r>
              <a:rPr lang="zh-CN" altLang="en-US" dirty="0" smtClean="0"/>
              <a:t>的设计方案，参数设计以及仿真结果。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prstClr val="black"/>
                </a:solidFill>
              </a:rPr>
              <a:t>10.2014</a:t>
            </a:r>
            <a:r>
              <a:rPr lang="zh-CN" altLang="en-US" dirty="0" smtClean="0">
                <a:solidFill>
                  <a:prstClr val="black"/>
                </a:solidFill>
              </a:rPr>
              <a:t>年</a:t>
            </a:r>
            <a:r>
              <a:rPr lang="en-US" altLang="zh-CN" dirty="0" smtClean="0">
                <a:solidFill>
                  <a:prstClr val="black"/>
                </a:solidFill>
              </a:rPr>
              <a:t>SACLA facility</a:t>
            </a:r>
            <a:r>
              <a:rPr lang="zh-CN" altLang="en-US" dirty="0" smtClean="0">
                <a:solidFill>
                  <a:prstClr val="black"/>
                </a:solidFill>
              </a:rPr>
              <a:t>发表了一篇关于</a:t>
            </a:r>
            <a:r>
              <a:rPr lang="en-US" altLang="zh-CN" dirty="0" smtClean="0">
                <a:solidFill>
                  <a:prstClr val="black"/>
                </a:solidFill>
              </a:rPr>
              <a:t>SACLA </a:t>
            </a:r>
            <a:r>
              <a:rPr lang="zh-CN" altLang="en-US" dirty="0" smtClean="0">
                <a:solidFill>
                  <a:prstClr val="black"/>
                </a:solidFill>
              </a:rPr>
              <a:t>装置</a:t>
            </a:r>
            <a:r>
              <a:rPr lang="en-US" altLang="zh-CN" dirty="0" smtClean="0">
                <a:solidFill>
                  <a:prstClr val="black"/>
                </a:solidFill>
              </a:rPr>
              <a:t>hard x-ray self-seeding</a:t>
            </a:r>
            <a:r>
              <a:rPr lang="zh-CN" altLang="en-US" dirty="0" smtClean="0">
                <a:solidFill>
                  <a:prstClr val="black"/>
                </a:solidFill>
              </a:rPr>
              <a:t>方案的设计方案，并进行了仿真。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11.2014</a:t>
            </a:r>
            <a:r>
              <a:rPr lang="zh-CN" altLang="en-US" dirty="0" smtClean="0">
                <a:solidFill>
                  <a:prstClr val="black"/>
                </a:solidFill>
              </a:rPr>
              <a:t>年</a:t>
            </a:r>
            <a:r>
              <a:rPr lang="en-US" altLang="zh-CN" dirty="0" smtClean="0">
                <a:solidFill>
                  <a:prstClr val="black"/>
                </a:solidFill>
              </a:rPr>
              <a:t>SLAC</a:t>
            </a:r>
            <a:r>
              <a:rPr lang="zh-CN" altLang="en-US" dirty="0" smtClean="0">
                <a:solidFill>
                  <a:prstClr val="black"/>
                </a:solidFill>
              </a:rPr>
              <a:t>实验室在</a:t>
            </a:r>
            <a:r>
              <a:rPr lang="en-US" altLang="zh-CN" dirty="0" smtClean="0">
                <a:solidFill>
                  <a:prstClr val="black"/>
                </a:solidFill>
              </a:rPr>
              <a:t>PRL</a:t>
            </a:r>
            <a:r>
              <a:rPr lang="zh-CN" altLang="en-US" dirty="0" smtClean="0">
                <a:solidFill>
                  <a:prstClr val="black"/>
                </a:solidFill>
              </a:rPr>
              <a:t>上发表一篇实现</a:t>
            </a:r>
            <a:r>
              <a:rPr lang="en-US" altLang="zh-CN" dirty="0" smtClean="0">
                <a:solidFill>
                  <a:prstClr val="black"/>
                </a:solidFill>
              </a:rPr>
              <a:t>soft-x-ray self-seeding</a:t>
            </a:r>
            <a:r>
              <a:rPr lang="zh-CN" altLang="en-US" dirty="0" smtClean="0">
                <a:solidFill>
                  <a:prstClr val="black"/>
                </a:solidFill>
              </a:rPr>
              <a:t>方案的实验的文章。由于能量抖动问题等问题还不能用作用户装置。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1" cy="80900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kent\Desktop\捕获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04" y="908720"/>
            <a:ext cx="8792273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4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1" cy="80900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62" name="Picture 14" descr="C:\Users\kent\Desktop\ppt\自己做的\European xf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908720"/>
            <a:ext cx="7907338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ent\Desktop\ppt\自己做的\flash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7056784" cy="110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ent\Desktop\ppt\自己做的\lcl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37589"/>
            <a:ext cx="7697787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ent\Desktop\ppt\自己做的\pa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80525"/>
            <a:ext cx="6792912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ent\Desktop\ppt\自己做的\sacl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0" y="1694575"/>
            <a:ext cx="6688137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kent\Desktop\ppt\自己做的\sparc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9744"/>
            <a:ext cx="7183779" cy="19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ent\Desktop\ppt\自己做的\SwissPN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45138"/>
            <a:ext cx="8186277" cy="1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72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1" cy="809005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43608" y="980728"/>
            <a:ext cx="6264696" cy="576064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self-seeding SASE</a:t>
            </a:r>
            <a:endParaRPr lang="zh-CN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259632" y="1628800"/>
            <a:ext cx="684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Self-seeding</a:t>
            </a:r>
            <a:r>
              <a:rPr lang="zh-CN" altLang="en-US" dirty="0" smtClean="0">
                <a:solidFill>
                  <a:prstClr val="black"/>
                </a:solidFill>
              </a:rPr>
              <a:t>最初是由</a:t>
            </a:r>
            <a:r>
              <a:rPr lang="en-US" altLang="zh-CN" dirty="0" smtClean="0">
                <a:solidFill>
                  <a:prstClr val="black"/>
                </a:solidFill>
              </a:rPr>
              <a:t>1997</a:t>
            </a:r>
            <a:r>
              <a:rPr lang="zh-CN" altLang="en-US" dirty="0" smtClean="0">
                <a:solidFill>
                  <a:prstClr val="black"/>
                </a:solidFill>
              </a:rPr>
              <a:t>年由</a:t>
            </a:r>
            <a:r>
              <a:rPr lang="en-US" altLang="zh-CN" dirty="0" err="1" smtClean="0">
                <a:solidFill>
                  <a:prstClr val="black"/>
                </a:solidFill>
              </a:rPr>
              <a:t>desy</a:t>
            </a:r>
            <a:r>
              <a:rPr lang="zh-CN" altLang="en-US" dirty="0" smtClean="0">
                <a:solidFill>
                  <a:prstClr val="black"/>
                </a:solidFill>
              </a:rPr>
              <a:t>的</a:t>
            </a:r>
            <a:r>
              <a:rPr lang="en-US" altLang="zh-CN" dirty="0" smtClean="0"/>
              <a:t>J</a:t>
            </a:r>
            <a:r>
              <a:rPr lang="en-US" altLang="zh-CN" dirty="0"/>
              <a:t>. </a:t>
            </a:r>
            <a:r>
              <a:rPr lang="en-US" altLang="zh-CN" dirty="0" err="1"/>
              <a:t>Feldhaus</a:t>
            </a:r>
            <a:r>
              <a:rPr lang="en-US" altLang="zh-CN" dirty="0"/>
              <a:t>, E.L. </a:t>
            </a:r>
            <a:r>
              <a:rPr lang="en-US" altLang="zh-CN" dirty="0" err="1" smtClean="0"/>
              <a:t>Saldin</a:t>
            </a:r>
            <a:r>
              <a:rPr lang="zh-CN" altLang="en-US" dirty="0" smtClean="0"/>
              <a:t>提出的，后来在</a:t>
            </a:r>
            <a:r>
              <a:rPr lang="en-US" altLang="zh-CN" dirty="0" smtClean="0"/>
              <a:t>SLAC </a:t>
            </a:r>
            <a:r>
              <a:rPr lang="zh-CN" altLang="en-US" dirty="0" smtClean="0"/>
              <a:t>同时实现了</a:t>
            </a:r>
            <a:r>
              <a:rPr lang="en-US" altLang="zh-CN" dirty="0" err="1" smtClean="0"/>
              <a:t>softx</a:t>
            </a:r>
            <a:r>
              <a:rPr lang="en-US" altLang="zh-CN" dirty="0" smtClean="0"/>
              <a:t>-ray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hardx</a:t>
            </a:r>
            <a:r>
              <a:rPr lang="en-US" altLang="zh-CN" dirty="0" smtClean="0"/>
              <a:t>-ray self-seeding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self-seeding SASE</a:t>
            </a:r>
            <a:r>
              <a:rPr lang="zh-CN" altLang="en-US" dirty="0"/>
              <a:t>是将</a:t>
            </a:r>
            <a:r>
              <a:rPr lang="en-US" altLang="zh-CN" dirty="0"/>
              <a:t>SASE FEL</a:t>
            </a:r>
            <a:r>
              <a:rPr lang="zh-CN" altLang="en-US" dirty="0"/>
              <a:t>分为两段，第一段工作在</a:t>
            </a:r>
            <a:r>
              <a:rPr lang="en-US" altLang="zh-CN" dirty="0"/>
              <a:t>linear-regime</a:t>
            </a:r>
            <a:r>
              <a:rPr lang="zh-CN" altLang="en-US" dirty="0"/>
              <a:t>，在未达到饱和</a:t>
            </a:r>
            <a:r>
              <a:rPr lang="zh-CN" altLang="en-US" dirty="0" smtClean="0"/>
              <a:t>时，在</a:t>
            </a:r>
            <a:r>
              <a:rPr lang="zh-CN" altLang="en-US" dirty="0"/>
              <a:t>第一级和第二级</a:t>
            </a:r>
            <a:r>
              <a:rPr lang="en-US" altLang="zh-CN" dirty="0" err="1"/>
              <a:t>undulator</a:t>
            </a:r>
            <a:r>
              <a:rPr lang="zh-CN" altLang="en-US" dirty="0"/>
              <a:t>之间，将来自第一级</a:t>
            </a:r>
            <a:r>
              <a:rPr lang="en-US" altLang="zh-CN" dirty="0" err="1"/>
              <a:t>undulator</a:t>
            </a:r>
            <a:r>
              <a:rPr lang="zh-CN" altLang="en-US" dirty="0"/>
              <a:t>的电子和辐射分开，电子通过一个</a:t>
            </a:r>
            <a:r>
              <a:rPr lang="en-US" altLang="zh-CN" dirty="0" err="1"/>
              <a:t>passby</a:t>
            </a:r>
            <a:r>
              <a:rPr lang="zh-CN" altLang="en-US" dirty="0"/>
              <a:t>，光束通过一系列的光路进行单色化</a:t>
            </a:r>
            <a:r>
              <a:rPr lang="zh-CN" altLang="en-US" dirty="0" smtClean="0"/>
              <a:t>将</a:t>
            </a:r>
            <a:r>
              <a:rPr lang="zh-CN" altLang="en-US" dirty="0"/>
              <a:t>第一级产生的激光用作第二级辐射段的种子激光最终使得</a:t>
            </a:r>
            <a:r>
              <a:rPr lang="en-US" altLang="zh-CN" dirty="0"/>
              <a:t>FEL</a:t>
            </a:r>
            <a:r>
              <a:rPr lang="zh-CN" altLang="en-US" dirty="0"/>
              <a:t>达到饱和，弥补了种子激光的波长缺失的缺点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4098" name="Picture 2" descr="C:\Users\kent\Desktop\捕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33056"/>
            <a:ext cx="6288088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5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1" cy="809005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43608" y="980728"/>
            <a:ext cx="6264696" cy="576064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self-seeding </a:t>
            </a:r>
            <a:r>
              <a:rPr lang="zh-CN" altLang="en-US" sz="3200" dirty="0" smtClean="0"/>
              <a:t>方案的构成</a:t>
            </a:r>
            <a:endParaRPr lang="zh-CN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259632" y="1628800"/>
            <a:ext cx="6840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1.Undulator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两</a:t>
            </a:r>
            <a:r>
              <a:rPr lang="zh-CN" altLang="en-US" dirty="0" smtClean="0">
                <a:solidFill>
                  <a:prstClr val="black"/>
                </a:solidFill>
              </a:rPr>
              <a:t>级</a:t>
            </a:r>
            <a:r>
              <a:rPr lang="en-US" altLang="zh-CN" dirty="0" err="1" smtClean="0">
                <a:solidFill>
                  <a:prstClr val="black"/>
                </a:solidFill>
              </a:rPr>
              <a:t>undulator</a:t>
            </a:r>
            <a:r>
              <a:rPr lang="zh-CN" altLang="en-US" dirty="0" smtClean="0">
                <a:solidFill>
                  <a:prstClr val="black"/>
                </a:solidFill>
              </a:rPr>
              <a:t>，包括</a:t>
            </a:r>
            <a:r>
              <a:rPr lang="en-US" altLang="zh-CN" dirty="0" smtClean="0">
                <a:solidFill>
                  <a:prstClr val="black"/>
                </a:solidFill>
              </a:rPr>
              <a:t>SASE </a:t>
            </a:r>
            <a:r>
              <a:rPr lang="en-US" altLang="zh-CN" dirty="0" err="1" smtClean="0">
                <a:solidFill>
                  <a:prstClr val="black"/>
                </a:solidFill>
              </a:rPr>
              <a:t>undulator</a:t>
            </a:r>
            <a:r>
              <a:rPr lang="zh-CN" altLang="en-US" dirty="0" smtClean="0">
                <a:solidFill>
                  <a:prstClr val="black"/>
                </a:solidFill>
              </a:rPr>
              <a:t>和</a:t>
            </a:r>
            <a:r>
              <a:rPr lang="en-US" altLang="zh-CN" dirty="0" smtClean="0">
                <a:solidFill>
                  <a:prstClr val="black"/>
                </a:solidFill>
              </a:rPr>
              <a:t>Seeded </a:t>
            </a:r>
            <a:r>
              <a:rPr lang="en-US" altLang="zh-CN" dirty="0" err="1" smtClean="0">
                <a:solidFill>
                  <a:prstClr val="black"/>
                </a:solidFill>
              </a:rPr>
              <a:t>undulator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对于来自于第一级</a:t>
            </a:r>
            <a:r>
              <a:rPr lang="en-US" altLang="zh-CN" dirty="0" err="1">
                <a:solidFill>
                  <a:prstClr val="black"/>
                </a:solidFill>
              </a:rPr>
              <a:t>undulaor</a:t>
            </a:r>
            <a:r>
              <a:rPr lang="zh-CN" altLang="en-US" dirty="0">
                <a:solidFill>
                  <a:prstClr val="black"/>
                </a:solidFill>
              </a:rPr>
              <a:t>的辐射信号强度要求：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</a:rPr>
              <a:t>）</a:t>
            </a:r>
            <a:r>
              <a:rPr lang="en-US" altLang="zh-CN" dirty="0" smtClean="0">
                <a:solidFill>
                  <a:prstClr val="black"/>
                </a:solidFill>
              </a:rPr>
              <a:t>.</a:t>
            </a:r>
            <a:r>
              <a:rPr lang="zh-CN" altLang="en-US" dirty="0">
                <a:solidFill>
                  <a:prstClr val="black"/>
                </a:solidFill>
              </a:rPr>
              <a:t>既要大于</a:t>
            </a:r>
            <a:r>
              <a:rPr lang="en-US" altLang="zh-CN" dirty="0">
                <a:solidFill>
                  <a:prstClr val="black"/>
                </a:solidFill>
              </a:rPr>
              <a:t>shot-shot noise</a:t>
            </a:r>
            <a:r>
              <a:rPr lang="zh-CN" altLang="en-US" dirty="0">
                <a:solidFill>
                  <a:prstClr val="black"/>
                </a:solidFill>
              </a:rPr>
              <a:t>信号以提高信噪比，使得下一级的辐射被单色后的光所决定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</a:rPr>
              <a:t>）同时</a:t>
            </a:r>
            <a:r>
              <a:rPr lang="zh-CN" altLang="en-US" dirty="0">
                <a:solidFill>
                  <a:prstClr val="black"/>
                </a:solidFill>
              </a:rPr>
              <a:t>受光学器件的对热载承受能力的</a:t>
            </a:r>
            <a:r>
              <a:rPr lang="zh-CN" altLang="en-US" dirty="0" smtClean="0">
                <a:solidFill>
                  <a:prstClr val="black"/>
                </a:solidFill>
              </a:rPr>
              <a:t>限制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3</a:t>
            </a:r>
            <a:r>
              <a:rPr lang="zh-CN" altLang="en-US" dirty="0" smtClean="0">
                <a:solidFill>
                  <a:prstClr val="black"/>
                </a:solidFill>
              </a:rPr>
              <a:t>）由于</a:t>
            </a:r>
            <a:r>
              <a:rPr lang="zh-CN" altLang="en-US" dirty="0">
                <a:solidFill>
                  <a:prstClr val="black"/>
                </a:solidFill>
              </a:rPr>
              <a:t>第一级辐射增益会增加电子束的额外能散，降低电子束的品质，因此第一级的辐射光强必须很小，一般在千分之一以下</a:t>
            </a:r>
            <a:r>
              <a:rPr lang="zh-CN" altLang="en-US" dirty="0" smtClean="0">
                <a:solidFill>
                  <a:prstClr val="black"/>
                </a:solidFill>
              </a:rPr>
              <a:t>（。</a:t>
            </a:r>
            <a:endParaRPr lang="en-US" altLang="zh-CN" dirty="0"/>
          </a:p>
          <a:p>
            <a:r>
              <a:rPr lang="en-US" altLang="zh-CN" dirty="0" smtClean="0">
                <a:solidFill>
                  <a:prstClr val="black"/>
                </a:solidFill>
              </a:rPr>
              <a:t>2.Chicane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在</a:t>
            </a:r>
            <a:r>
              <a:rPr lang="en-US" altLang="zh-CN" dirty="0">
                <a:solidFill>
                  <a:prstClr val="black"/>
                </a:solidFill>
              </a:rPr>
              <a:t>self-seeding</a:t>
            </a:r>
            <a:r>
              <a:rPr lang="zh-CN" altLang="en-US" dirty="0">
                <a:solidFill>
                  <a:prstClr val="black"/>
                </a:solidFill>
              </a:rPr>
              <a:t>中</a:t>
            </a:r>
            <a:r>
              <a:rPr lang="en-US" altLang="zh-CN" dirty="0">
                <a:solidFill>
                  <a:prstClr val="black"/>
                </a:solidFill>
              </a:rPr>
              <a:t>chicane</a:t>
            </a:r>
            <a:r>
              <a:rPr lang="zh-CN" altLang="en-US" dirty="0">
                <a:solidFill>
                  <a:prstClr val="black"/>
                </a:solidFill>
              </a:rPr>
              <a:t>有三个作用：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</a:rPr>
              <a:t>）提供空间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</a:rPr>
              <a:t>）延时补偿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3</a:t>
            </a:r>
            <a:r>
              <a:rPr lang="zh-CN" altLang="en-US" dirty="0" smtClean="0">
                <a:solidFill>
                  <a:prstClr val="black"/>
                </a:solidFill>
              </a:rPr>
              <a:t>）</a:t>
            </a:r>
            <a:r>
              <a:rPr lang="en-US" altLang="zh-CN" dirty="0" err="1" smtClean="0">
                <a:solidFill>
                  <a:prstClr val="black"/>
                </a:solidFill>
              </a:rPr>
              <a:t>demicrobunching</a:t>
            </a:r>
            <a:endParaRPr lang="en-US" altLang="zh-CN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1" cy="809005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43608" y="980728"/>
            <a:ext cx="6264696" cy="57606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self-seeding </a:t>
            </a:r>
            <a:r>
              <a:rPr lang="zh-CN" altLang="en-US" sz="3200" dirty="0"/>
              <a:t>方案的构成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5656" y="2264872"/>
            <a:ext cx="6941368" cy="3132928"/>
            <a:chOff x="1475656" y="2264872"/>
            <a:chExt cx="6941368" cy="3132928"/>
          </a:xfrm>
        </p:grpSpPr>
        <p:sp>
          <p:nvSpPr>
            <p:cNvPr id="8" name="流程图: 过程 7"/>
            <p:cNvSpPr/>
            <p:nvPr/>
          </p:nvSpPr>
          <p:spPr>
            <a:xfrm>
              <a:off x="1475656" y="3322128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入缝</a:t>
              </a:r>
              <a:endParaRPr lang="zh-CN" altLang="en-US" dirty="0"/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3995936" y="3322128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光栅</a:t>
              </a:r>
              <a:endParaRPr lang="zh-CN" altLang="en-US" dirty="0"/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6588224" y="3344992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出缝</a:t>
              </a:r>
              <a:endParaRPr lang="zh-CN" altLang="en-US" dirty="0"/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2771800" y="2264872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平面镜</a:t>
              </a:r>
              <a:endParaRPr lang="zh-CN" altLang="en-US" dirty="0"/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5220072" y="2287728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聚焦镜</a:t>
              </a:r>
              <a:endParaRPr lang="zh-CN" altLang="en-US" dirty="0"/>
            </a:p>
          </p:txBody>
        </p:sp>
        <p:sp>
          <p:nvSpPr>
            <p:cNvPr id="13" name="流程图: 决策 12"/>
            <p:cNvSpPr/>
            <p:nvPr/>
          </p:nvSpPr>
          <p:spPr>
            <a:xfrm>
              <a:off x="1547664" y="4785152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固定</a:t>
              </a:r>
              <a:endParaRPr lang="zh-CN" altLang="en-US" dirty="0"/>
            </a:p>
          </p:txBody>
        </p:sp>
        <p:sp>
          <p:nvSpPr>
            <p:cNvPr id="15" name="流程图: 决策 14"/>
            <p:cNvSpPr/>
            <p:nvPr/>
          </p:nvSpPr>
          <p:spPr>
            <a:xfrm>
              <a:off x="2915816" y="4669284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联动</a:t>
              </a:r>
              <a:endParaRPr lang="zh-CN" altLang="en-US" dirty="0"/>
            </a:p>
          </p:txBody>
        </p:sp>
        <p:sp>
          <p:nvSpPr>
            <p:cNvPr id="16" name="流程图: 决策 15"/>
            <p:cNvSpPr/>
            <p:nvPr/>
          </p:nvSpPr>
          <p:spPr>
            <a:xfrm>
              <a:off x="7502624" y="4763772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平移</a:t>
              </a:r>
              <a:endParaRPr lang="zh-CN" altLang="en-US" dirty="0"/>
            </a:p>
          </p:txBody>
        </p:sp>
        <p:sp>
          <p:nvSpPr>
            <p:cNvPr id="17" name="流程图: 决策 16"/>
            <p:cNvSpPr/>
            <p:nvPr/>
          </p:nvSpPr>
          <p:spPr>
            <a:xfrm>
              <a:off x="6244960" y="4730276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固定</a:t>
              </a:r>
              <a:endParaRPr lang="zh-CN" altLang="en-US" dirty="0"/>
            </a:p>
          </p:txBody>
        </p:sp>
        <p:sp>
          <p:nvSpPr>
            <p:cNvPr id="18" name="流程图: 决策 17"/>
            <p:cNvSpPr/>
            <p:nvPr/>
          </p:nvSpPr>
          <p:spPr>
            <a:xfrm>
              <a:off x="4211960" y="4669284"/>
              <a:ext cx="914400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转动</a:t>
              </a:r>
              <a:endParaRPr lang="zh-CN" altLang="en-US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390056" y="3409000"/>
              <a:ext cx="1605880" cy="5486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4911484" y="3461576"/>
              <a:ext cx="1676740" cy="473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下箭头 19"/>
            <p:cNvSpPr/>
            <p:nvPr/>
          </p:nvSpPr>
          <p:spPr>
            <a:xfrm>
              <a:off x="2986684" y="2900376"/>
              <a:ext cx="484632" cy="6606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下箭头 20"/>
            <p:cNvSpPr/>
            <p:nvPr/>
          </p:nvSpPr>
          <p:spPr>
            <a:xfrm>
              <a:off x="5544681" y="2919800"/>
              <a:ext cx="410346" cy="6412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endCxn id="13" idx="0"/>
            </p:cNvCxnSpPr>
            <p:nvPr/>
          </p:nvCxnSpPr>
          <p:spPr>
            <a:xfrm>
              <a:off x="2004864" y="3957640"/>
              <a:ext cx="0" cy="827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5" idx="0"/>
            </p:cNvCxnSpPr>
            <p:nvPr/>
          </p:nvCxnSpPr>
          <p:spPr>
            <a:xfrm flipV="1">
              <a:off x="3373016" y="3849048"/>
              <a:ext cx="0" cy="820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669160" y="3902764"/>
              <a:ext cx="0" cy="827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16" idx="0"/>
            </p:cNvCxnSpPr>
            <p:nvPr/>
          </p:nvCxnSpPr>
          <p:spPr>
            <a:xfrm>
              <a:off x="7959824" y="4425112"/>
              <a:ext cx="0" cy="338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6702160" y="4425112"/>
              <a:ext cx="12576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17" idx="0"/>
            </p:cNvCxnSpPr>
            <p:nvPr/>
          </p:nvCxnSpPr>
          <p:spPr>
            <a:xfrm>
              <a:off x="6702160" y="4425112"/>
              <a:ext cx="0" cy="305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236296" y="395764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7212008" y="4975608"/>
              <a:ext cx="265344" cy="204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或</a:t>
              </a:r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3925120" y="4900008"/>
              <a:ext cx="228600" cy="273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59632" y="1652655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3.Monochromator</a:t>
            </a:r>
          </a:p>
        </p:txBody>
      </p:sp>
    </p:spTree>
    <p:extLst>
      <p:ext uri="{BB962C8B-B14F-4D97-AF65-F5344CB8AC3E}">
        <p14:creationId xmlns:p14="http://schemas.microsoft.com/office/powerpoint/2010/main" val="7146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1" cy="809005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43608" y="980728"/>
            <a:ext cx="6264696" cy="576064"/>
          </a:xfrm>
        </p:spPr>
        <p:txBody>
          <a:bodyPr>
            <a:noAutofit/>
          </a:bodyPr>
          <a:lstStyle/>
          <a:p>
            <a:r>
              <a:rPr lang="zh-CN" altLang="en-US" sz="4000" b="1" dirty="0" smtClean="0"/>
              <a:t>主要内容</a:t>
            </a:r>
            <a:endParaRPr lang="zh-CN" alt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51540" y="1676751"/>
            <a:ext cx="6840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/>
              <a:t>SASE FEL</a:t>
            </a:r>
            <a:r>
              <a:rPr lang="zh-CN" altLang="en-US" sz="2800" dirty="0" smtClean="0"/>
              <a:t>的特点及其局限性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解决</a:t>
            </a:r>
            <a:r>
              <a:rPr lang="en-US" altLang="zh-CN" sz="2800" dirty="0" smtClean="0"/>
              <a:t>SASE</a:t>
            </a:r>
            <a:r>
              <a:rPr lang="zh-CN" altLang="en-US" sz="2800" dirty="0" smtClean="0"/>
              <a:t>局限性的一般方法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3.self-seeding</a:t>
            </a:r>
            <a:r>
              <a:rPr lang="zh-CN" altLang="en-US" sz="2800" dirty="0" smtClean="0"/>
              <a:t>的基本概念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现有的</a:t>
            </a:r>
            <a:r>
              <a:rPr lang="en-US" altLang="zh-CN" sz="2800" dirty="0" smtClean="0"/>
              <a:t>self-seeding</a:t>
            </a:r>
            <a:r>
              <a:rPr lang="zh-CN" altLang="en-US" sz="2800" dirty="0" smtClean="0"/>
              <a:t>方案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5.self-seeding</a:t>
            </a:r>
            <a:r>
              <a:rPr lang="zh-CN" altLang="en-US" sz="2800" dirty="0" smtClean="0"/>
              <a:t>的研究方法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2720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43608" y="980728"/>
            <a:ext cx="6264696" cy="576064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罗兰圆成像原理</a:t>
            </a:r>
            <a:endParaRPr lang="zh-CN" altLang="en-US" sz="32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1" cy="809005"/>
          </a:xfrm>
        </p:spPr>
      </p:pic>
      <p:sp>
        <p:nvSpPr>
          <p:cNvPr id="2" name="TextBox 1"/>
          <p:cNvSpPr txBox="1"/>
          <p:nvPr/>
        </p:nvSpPr>
        <p:spPr>
          <a:xfrm>
            <a:off x="1251540" y="1676751"/>
            <a:ext cx="6840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如果以凹球面圆曲率半径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直径、与光栅几点相切且与光栅几点相切且与刻槽垂直，被称为罗兰圆。如果将入射狭缝放置在罗兰圆上，并且与刻槽相互垂直，那么经过衍射的辐射光都在子午方向上居家，焦点排布在罗兰圆不同位置上。罗兰圆所在的面为子午面，过光栅极点，并且垂直于子午面的面为弧矢面。</a:t>
            </a:r>
            <a:endParaRPr lang="en-US" altLang="zh-CN" dirty="0" smtClean="0"/>
          </a:p>
        </p:txBody>
      </p:sp>
      <p:pic>
        <p:nvPicPr>
          <p:cNvPr id="7" name="Picture 2" descr="C:\Users\kent\Desktop\罗兰圆消除像差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14883"/>
            <a:ext cx="3456384" cy="292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9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1" cy="809005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43608" y="980728"/>
            <a:ext cx="6264696" cy="576064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self-seeding </a:t>
            </a:r>
            <a:r>
              <a:rPr lang="zh-CN" altLang="en-US" sz="3200" dirty="0" smtClean="0"/>
              <a:t>方案的构成</a:t>
            </a:r>
            <a:endParaRPr lang="zh-CN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259632" y="1652655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prstClr val="black"/>
                </a:solidFill>
              </a:rPr>
              <a:t>Monochromator</a:t>
            </a:r>
            <a:r>
              <a:rPr lang="zh-CN" altLang="en-US" dirty="0" smtClean="0">
                <a:solidFill>
                  <a:prstClr val="black"/>
                </a:solidFill>
              </a:rPr>
              <a:t>是</a:t>
            </a:r>
            <a:r>
              <a:rPr lang="en-US" altLang="zh-CN" dirty="0" smtClean="0">
                <a:solidFill>
                  <a:prstClr val="black"/>
                </a:solidFill>
              </a:rPr>
              <a:t>self-seeding</a:t>
            </a:r>
            <a:r>
              <a:rPr lang="zh-CN" altLang="en-US" dirty="0" smtClean="0">
                <a:solidFill>
                  <a:prstClr val="black"/>
                </a:solidFill>
              </a:rPr>
              <a:t>区别于其他自由电子激光的方案一个标志，单色器的特性也是</a:t>
            </a:r>
            <a:r>
              <a:rPr lang="en-US" altLang="zh-CN" dirty="0" smtClean="0">
                <a:solidFill>
                  <a:prstClr val="black"/>
                </a:solidFill>
              </a:rPr>
              <a:t>self-seeding</a:t>
            </a:r>
            <a:r>
              <a:rPr lang="zh-CN" altLang="en-US" dirty="0" smtClean="0">
                <a:solidFill>
                  <a:prstClr val="black"/>
                </a:solidFill>
              </a:rPr>
              <a:t>能否实现的一个关键性的部件。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单色</a:t>
            </a:r>
            <a:r>
              <a:rPr lang="zh-CN" altLang="en-US" dirty="0" smtClean="0">
                <a:solidFill>
                  <a:prstClr val="black"/>
                </a:solidFill>
              </a:rPr>
              <a:t>器主要由四块镜子和一个狭缝组成，</a:t>
            </a:r>
            <a:r>
              <a:rPr lang="en-US" altLang="zh-CN" dirty="0" smtClean="0">
                <a:solidFill>
                  <a:prstClr val="black"/>
                </a:solidFill>
              </a:rPr>
              <a:t>M1</a:t>
            </a:r>
            <a:r>
              <a:rPr lang="zh-CN" altLang="en-US" dirty="0" smtClean="0">
                <a:solidFill>
                  <a:prstClr val="black"/>
                </a:solidFill>
              </a:rPr>
              <a:t>，</a:t>
            </a:r>
            <a:r>
              <a:rPr lang="en-US" altLang="zh-CN" dirty="0" smtClean="0">
                <a:solidFill>
                  <a:prstClr val="black"/>
                </a:solidFill>
              </a:rPr>
              <a:t>M3</a:t>
            </a:r>
            <a:r>
              <a:rPr lang="zh-CN" altLang="en-US" dirty="0" smtClean="0">
                <a:solidFill>
                  <a:prstClr val="black"/>
                </a:solidFill>
              </a:rPr>
              <a:t>是平面镜，用来改变光传播方向，</a:t>
            </a:r>
            <a:r>
              <a:rPr lang="en-US" altLang="zh-CN" dirty="0" smtClean="0">
                <a:solidFill>
                  <a:prstClr val="black"/>
                </a:solidFill>
              </a:rPr>
              <a:t>M2</a:t>
            </a:r>
            <a:r>
              <a:rPr lang="zh-CN" altLang="en-US" dirty="0" smtClean="0">
                <a:solidFill>
                  <a:prstClr val="black"/>
                </a:solidFill>
              </a:rPr>
              <a:t>位柱面镜，用来进行子午面聚焦，光栅采用变线距光栅（</a:t>
            </a:r>
            <a:r>
              <a:rPr lang="en-US" altLang="zh-CN" dirty="0" err="1" smtClean="0">
                <a:solidFill>
                  <a:prstClr val="black"/>
                </a:solidFill>
              </a:rPr>
              <a:t>vls</a:t>
            </a:r>
            <a:r>
              <a:rPr lang="zh-CN" altLang="en-US" dirty="0" smtClean="0">
                <a:solidFill>
                  <a:prstClr val="black"/>
                </a:solidFill>
              </a:rPr>
              <a:t>）。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/>
              <a:t>光栅单色器要求：</a:t>
            </a:r>
            <a:r>
              <a:rPr lang="en-US" altLang="zh-CN" dirty="0"/>
              <a:t>1.</a:t>
            </a:r>
            <a:r>
              <a:rPr lang="zh-CN" altLang="en-US" dirty="0"/>
              <a:t>长度和仪器长度要求向匹配。</a:t>
            </a:r>
            <a:r>
              <a:rPr lang="en-US" altLang="zh-CN" dirty="0"/>
              <a:t>2.</a:t>
            </a:r>
            <a:r>
              <a:rPr lang="zh-CN" altLang="en-US" dirty="0"/>
              <a:t>可分辨能量达到</a:t>
            </a:r>
            <a:r>
              <a:rPr lang="en-US" altLang="zh-CN" dirty="0"/>
              <a:t>5000</a:t>
            </a:r>
            <a:r>
              <a:rPr lang="zh-CN" altLang="en-US" dirty="0"/>
              <a:t>，</a:t>
            </a:r>
            <a:r>
              <a:rPr lang="en-US" altLang="zh-CN" dirty="0"/>
              <a:t>3.optics delay</a:t>
            </a:r>
            <a:r>
              <a:rPr lang="zh-CN" altLang="en-US" dirty="0"/>
              <a:t>较小，变化范围小。</a:t>
            </a:r>
            <a:r>
              <a:rPr lang="en-US" altLang="zh-CN" dirty="0"/>
              <a:t>4.</a:t>
            </a:r>
            <a:r>
              <a:rPr lang="zh-CN" altLang="en-US" dirty="0"/>
              <a:t>进出系统的光学尺寸相匹配。</a:t>
            </a:r>
            <a:endParaRPr lang="en-US" altLang="zh-CN" dirty="0"/>
          </a:p>
          <a:p>
            <a:endParaRPr lang="en-US" altLang="zh-CN" dirty="0" smtClean="0">
              <a:solidFill>
                <a:prstClr val="black"/>
              </a:solidFill>
            </a:endParaRPr>
          </a:p>
        </p:txBody>
      </p:sp>
      <p:pic>
        <p:nvPicPr>
          <p:cNvPr id="5123" name="Picture 3" descr="C:\Users\kent\Desktop\捕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36556"/>
            <a:ext cx="5604062" cy="231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kent\Desktop\捕获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36556"/>
            <a:ext cx="32956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ent\Desktop\捕获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13" y="2060848"/>
            <a:ext cx="6167875" cy="382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051847"/>
            <a:ext cx="5040560" cy="37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6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1" cy="809005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43608" y="980728"/>
            <a:ext cx="6264696" cy="576064"/>
          </a:xfrm>
        </p:spPr>
        <p:txBody>
          <a:bodyPr>
            <a:noAutofit/>
          </a:bodyPr>
          <a:lstStyle/>
          <a:p>
            <a:r>
              <a:rPr lang="en-US" altLang="zh-CN" sz="3200" dirty="0" err="1" smtClean="0"/>
              <a:t>Vls</a:t>
            </a:r>
            <a:r>
              <a:rPr lang="zh-CN" altLang="en-US" sz="3200" dirty="0" smtClean="0"/>
              <a:t>光栅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59632" y="1652655"/>
                <a:ext cx="6840760" cy="3970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prstClr val="black"/>
                    </a:solidFill>
                  </a:rPr>
                  <a:t>在</a:t>
                </a:r>
                <a:r>
                  <a:rPr lang="en-US" altLang="zh-CN" dirty="0" err="1" smtClean="0">
                    <a:solidFill>
                      <a:prstClr val="black"/>
                    </a:solidFill>
                  </a:rPr>
                  <a:t>softx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-ray self-seeding</a:t>
                </a:r>
                <a:r>
                  <a:rPr lang="zh-CN" altLang="en-US" dirty="0" smtClean="0">
                    <a:solidFill>
                      <a:prstClr val="black"/>
                    </a:solidFill>
                  </a:rPr>
                  <a:t>，为了简化光路，提高传输效率，提高成像质量，减小机械扫描波长的难度，一般使用变线距球面光栅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单色器</a:t>
                </a:r>
                <a:r>
                  <a:rPr lang="zh-CN" altLang="en-US" dirty="0" smtClean="0">
                    <a:solidFill>
                      <a:prstClr val="black"/>
                    </a:solidFill>
                  </a:rPr>
                  <a:t>（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VLSSGM</a:t>
                </a:r>
                <a:r>
                  <a:rPr lang="zh-CN" altLang="en-US" dirty="0" smtClean="0">
                    <a:solidFill>
                      <a:prstClr val="black"/>
                    </a:solidFill>
                  </a:rPr>
                  <a:t>），为了提高衍射效率，通常使用衍射效率较高的闪耀光栅，对于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VLSSGM</a:t>
                </a:r>
                <a:r>
                  <a:rPr lang="zh-CN" altLang="en-US" dirty="0" smtClean="0">
                    <a:solidFill>
                      <a:prstClr val="black"/>
                    </a:solidFill>
                  </a:rPr>
                  <a:t>来说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,</a:t>
                </a:r>
                <a:r>
                  <a:rPr lang="zh-CN" altLang="en-US" dirty="0" smtClean="0">
                    <a:solidFill>
                      <a:prstClr val="black"/>
                    </a:solidFill>
                  </a:rPr>
                  <a:t>光栅线间距是变化的：</a:t>
                </a:r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𝑤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</m:e>
                      </m:nary>
                      <m:r>
                        <a:rPr lang="zh-CN" altLang="en-US" i="1">
                          <a:latin typeface="Cambria Math"/>
                        </a:rPr>
                        <m:t>𝜔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（"/>
                          <m:endChr m:val="）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r>
                  <a:rPr lang="zh-CN" altLang="en-US" dirty="0" smtClean="0">
                    <a:solidFill>
                      <a:prstClr val="black"/>
                    </a:solidFill>
                  </a:rPr>
                  <a:t>光程函数可以表达为：</a:t>
                </a:r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endParaRPr lang="en-US" altLang="zh-CN" dirty="0" smtClean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𝐹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𝐴𝑃</m:t>
                      </m:r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</a:rPr>
                        <m:t>𝑃𝐵</m:t>
                      </m:r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</a:rPr>
                        <m:t>𝑁𝑚</m:t>
                      </m:r>
                      <m:r>
                        <a:rPr lang="zh-CN" altLang="en-US" i="1">
                          <a:latin typeface="Cambria Math"/>
                        </a:rPr>
                        <m:t>𝜆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ij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/>
                                  <a:ea typeface="Cambria Math"/>
                                </a:rPr>
                                <m:t>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ij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ij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/>
                                  <a:ea typeface="Cambria Math"/>
                                </a:rPr>
                                <m:t>）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652655"/>
                <a:ext cx="6840760" cy="3970446"/>
              </a:xfrm>
              <a:prstGeom prst="rect">
                <a:avLst/>
              </a:prstGeom>
              <a:blipFill rotWithShape="1">
                <a:blip r:embed="rId3"/>
                <a:stretch>
                  <a:fillRect l="-802" t="-1229" r="-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5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1" cy="809005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43608" y="980728"/>
            <a:ext cx="6264696" cy="576064"/>
          </a:xfrm>
        </p:spPr>
        <p:txBody>
          <a:bodyPr>
            <a:noAutofit/>
          </a:bodyPr>
          <a:lstStyle/>
          <a:p>
            <a:r>
              <a:rPr lang="en-US" altLang="zh-CN" sz="3200" dirty="0" err="1" smtClean="0"/>
              <a:t>Vls</a:t>
            </a:r>
            <a:r>
              <a:rPr lang="zh-CN" altLang="en-US" sz="3200" dirty="0" smtClean="0"/>
              <a:t>光栅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59632" y="1652655"/>
                <a:ext cx="6840760" cy="376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光程函数系数可以写为：</a:t>
                </a:r>
                <a:endParaRPr lang="en-US" altLang="zh-CN" dirty="0"/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=−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sin</m:t>
                        </m:r>
                        <m:r>
                          <a:rPr lang="en-US" altLang="zh-CN" i="1">
                            <a:latin typeface="Cambria Math"/>
                          </a:rPr>
                          <m:t>𝛼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𝑐𝑜𝑠</m:t>
                        </m:r>
                        <m:r>
                          <a:rPr lang="en-US" altLang="zh-CN" i="1">
                            <a:latin typeface="Cambria Math"/>
                          </a:rPr>
                          <m:t>𝛽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zh-CN" altLang="en-US" i="1">
                        <a:latin typeface="Cambria Math"/>
                      </a:rPr>
                      <m:t>𝜆</m:t>
                    </m:r>
                    <m:r>
                      <a:rPr lang="en-US" altLang="zh-CN" i="1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  </m:t>
                        </m:r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𝑟</m:t>
                            </m:r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/>
                                  </a:rPr>
                                  <m:t>’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zh-CN" altLang="en-US" i="1">
                        <a:latin typeface="Cambria Math"/>
                      </a:rPr>
                      <m:t>𝜆</m:t>
                    </m:r>
                    <m:r>
                      <a:rPr lang="en-US" altLang="zh-CN" i="1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30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sin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sin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/>
                                  </a:rPr>
                                  <m:t>‘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  <m:d>
                          <m:dPr>
                            <m:begChr m:val="（"/>
                            <m:endChr m:val="）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zh-CN" altLang="en-US" i="1">
                        <a:latin typeface="Cambria Math"/>
                      </a:rPr>
                      <m:t>𝜆</m:t>
                    </m:r>
                    <m:r>
                      <a:rPr lang="en-US" altLang="zh-CN" i="1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40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zh-CN" altLang="en-US" i="1">
                          <a:latin typeface="Cambria Math"/>
                        </a:rPr>
                        <m:t>（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𝛼</m:t>
                          </m:r>
                          <m:d>
                            <m:dPr>
                              <m:begChr m:val="（"/>
                              <m:endChr m:val="）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𝛽</m:t>
                          </m:r>
                          <m:d>
                            <m:dPr>
                              <m:begChr m:val="（"/>
                              <m:endChr m:val="）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/>
                                </a:rPr>
                                <m:t>’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>
                          <a:latin typeface="Cambria Math"/>
                        </a:rPr>
                        <m:t>)</m:t>
                      </m:r>
                      <m:r>
                        <a:rPr lang="en-US" altLang="zh-CN" i="1">
                          <a:latin typeface="Cambria Math"/>
                        </a:rPr>
                        <m:t>−2(</m:t>
                      </m:r>
                      <m:sSup>
                        <m:s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dirty="0"/>
                        <m:t> </m:t>
                      </m:r>
                      <m:r>
                        <a:rPr lang="en-US" altLang="zh-CN" i="1">
                          <a:latin typeface="Cambria Math"/>
                        </a:rPr>
                        <m:t>𝑚</m:t>
                      </m:r>
                      <m:r>
                        <a:rPr lang="zh-CN" altLang="en-US" i="1">
                          <a:latin typeface="Cambria Math"/>
                        </a:rPr>
                        <m:t>𝜆</m:t>
                      </m:r>
                      <m:r>
                        <a:rPr lang="en-US" altLang="zh-CN" i="1">
                          <a:latin typeface="Cambria Math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上述系数分别为色散、慧差、球差的像差系数、是设计研究光栅特性的基础。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652655"/>
                <a:ext cx="6840760" cy="3763466"/>
              </a:xfrm>
              <a:prstGeom prst="rect">
                <a:avLst/>
              </a:prstGeom>
              <a:blipFill rotWithShape="1">
                <a:blip r:embed="rId3"/>
                <a:stretch>
                  <a:fillRect l="-802" t="-1297" r="-624" b="-1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6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5738"/>
            <a:ext cx="9144000" cy="809625"/>
          </a:xfrm>
        </p:spPr>
      </p:pic>
      <p:sp>
        <p:nvSpPr>
          <p:cNvPr id="10242" name="标题 3"/>
          <p:cNvSpPr>
            <a:spLocks noGrp="1"/>
          </p:cNvSpPr>
          <p:nvPr>
            <p:ph type="title"/>
          </p:nvPr>
        </p:nvSpPr>
        <p:spPr>
          <a:xfrm>
            <a:off x="900113" y="1125538"/>
            <a:ext cx="7848600" cy="64770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smtClean="0"/>
              <a:t>Self-seeding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scheme with FBD</a:t>
            </a:r>
            <a:r>
              <a:rPr lang="en-US" altLang="zh-CN" sz="1800" dirty="0" smtClean="0"/>
              <a:t>(forward </a:t>
            </a:r>
            <a:r>
              <a:rPr lang="en-US" altLang="zh-CN" sz="1800" dirty="0" err="1" smtClean="0"/>
              <a:t>bragg</a:t>
            </a:r>
            <a:r>
              <a:rPr lang="en-US" altLang="zh-CN" sz="1800" dirty="0" smtClean="0"/>
              <a:t> diffraction</a:t>
            </a:r>
            <a:r>
              <a:rPr lang="en-US" altLang="zh-CN" sz="2800" dirty="0" smtClean="0"/>
              <a:t>)</a:t>
            </a:r>
            <a:br>
              <a:rPr lang="en-US" altLang="zh-CN" sz="2800" dirty="0" smtClean="0"/>
            </a:br>
            <a:r>
              <a:rPr lang="en-US" altLang="zh-CN" sz="2800" dirty="0" smtClean="0"/>
              <a:t>(SLAC  hard x-ray  2012.9)</a:t>
            </a:r>
            <a:endParaRPr lang="zh-CN" altLang="en-US" sz="2800" dirty="0" smtClean="0"/>
          </a:p>
        </p:txBody>
      </p:sp>
      <p:pic>
        <p:nvPicPr>
          <p:cNvPr id="10244" name="Picture 2" descr="C:\Users\kent\Desktop\捕获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24175"/>
            <a:ext cx="8577262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6178042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J. </a:t>
            </a:r>
            <a:r>
              <a:rPr lang="en-US" altLang="zh-CN" sz="1200" dirty="0" err="1" smtClean="0"/>
              <a:t>Amann</a:t>
            </a:r>
            <a:r>
              <a:rPr lang="en-US" altLang="zh-CN" sz="1200" dirty="0" smtClean="0"/>
              <a:t> </a:t>
            </a:r>
            <a:r>
              <a:rPr lang="en-US" altLang="zh-CN" sz="1200" dirty="0" smtClean="0">
                <a:solidFill>
                  <a:prstClr val="black"/>
                </a:solidFill>
              </a:rPr>
              <a:t>2012 nature photonics </a:t>
            </a:r>
            <a:r>
              <a:rPr lang="en-US" altLang="zh-CN" sz="1200" dirty="0"/>
              <a:t>Demonstration of self-seeding in a </a:t>
            </a:r>
            <a:r>
              <a:rPr lang="en-US" altLang="zh-CN" sz="1200" dirty="0" smtClean="0"/>
              <a:t>hard-X-ray  free-electron </a:t>
            </a:r>
            <a:r>
              <a:rPr lang="en-US" altLang="zh-CN" sz="1200" dirty="0"/>
              <a:t>laser</a:t>
            </a:r>
            <a:endParaRPr lang="en-US" altLang="zh-CN" sz="1200" dirty="0" smtClean="0">
              <a:solidFill>
                <a:prstClr val="black"/>
              </a:solidFill>
            </a:endParaRPr>
          </a:p>
        </p:txBody>
      </p:sp>
      <p:pic>
        <p:nvPicPr>
          <p:cNvPr id="2" name="Picture 2" descr="C:\Users\kent\Desktop\捕获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606164" cy="229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3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5738"/>
            <a:ext cx="9144000" cy="809625"/>
          </a:xfrm>
        </p:spPr>
      </p:pic>
      <p:sp>
        <p:nvSpPr>
          <p:cNvPr id="11266" name="标题 3"/>
          <p:cNvSpPr>
            <a:spLocks noGrp="1"/>
          </p:cNvSpPr>
          <p:nvPr>
            <p:ph type="title"/>
          </p:nvPr>
        </p:nvSpPr>
        <p:spPr>
          <a:xfrm>
            <a:off x="755650" y="980728"/>
            <a:ext cx="7848600" cy="64770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smtClean="0"/>
              <a:t>Self-seeding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scheme with FBD</a:t>
            </a:r>
            <a:r>
              <a:rPr lang="en-US" altLang="zh-CN" sz="1800" dirty="0" smtClean="0"/>
              <a:t>(forward </a:t>
            </a:r>
            <a:r>
              <a:rPr lang="en-US" altLang="zh-CN" sz="1800" dirty="0" err="1" smtClean="0"/>
              <a:t>bragg</a:t>
            </a:r>
            <a:r>
              <a:rPr lang="en-US" altLang="zh-CN" sz="1800" dirty="0" smtClean="0"/>
              <a:t> diffraction</a:t>
            </a:r>
            <a:r>
              <a:rPr lang="en-US" altLang="zh-CN" sz="2800" dirty="0" smtClean="0"/>
              <a:t>)</a:t>
            </a:r>
            <a:br>
              <a:rPr lang="en-US" altLang="zh-CN" sz="2800" dirty="0" smtClean="0"/>
            </a:br>
            <a:r>
              <a:rPr lang="en-US" altLang="zh-CN" sz="2800" dirty="0" smtClean="0"/>
              <a:t>(SLAC  hard x-ray  2012.9)</a:t>
            </a:r>
            <a:endParaRPr lang="zh-CN" altLang="en-US" sz="1800" dirty="0" smtClean="0"/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95936" y="1988841"/>
            <a:ext cx="4824536" cy="3447098"/>
          </a:xfrm>
          <a:prstGeom prst="rect">
            <a:avLst/>
          </a:prstGeom>
          <a:blipFill rotWithShape="1">
            <a:blip r:embed="rId3"/>
            <a:stretch>
              <a:fillRect l="-1391" t="-1413" r="-4298" b="-1237"/>
            </a:stretch>
          </a:blipFill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11269" name="Picture 3" descr="C:\Users\kent\Desktop\捕获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673350"/>
            <a:ext cx="23542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6178042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J. </a:t>
            </a:r>
            <a:r>
              <a:rPr lang="en-US" altLang="zh-CN" sz="1200" dirty="0" err="1" smtClean="0"/>
              <a:t>Amann</a:t>
            </a:r>
            <a:r>
              <a:rPr lang="en-US" altLang="zh-CN" sz="1200" dirty="0" smtClean="0"/>
              <a:t> </a:t>
            </a:r>
            <a:r>
              <a:rPr lang="en-US" altLang="zh-CN" sz="1200" dirty="0" smtClean="0">
                <a:solidFill>
                  <a:prstClr val="black"/>
                </a:solidFill>
              </a:rPr>
              <a:t>2012 nature photonics  </a:t>
            </a:r>
            <a:r>
              <a:rPr lang="en-US" altLang="zh-CN" sz="1200" dirty="0"/>
              <a:t>Demonstration of self-seeding in a </a:t>
            </a:r>
            <a:r>
              <a:rPr lang="en-US" altLang="zh-CN" sz="1200" dirty="0" smtClean="0"/>
              <a:t>hard-X-ray  free-electron </a:t>
            </a:r>
            <a:r>
              <a:rPr lang="en-US" altLang="zh-CN" sz="1200" dirty="0"/>
              <a:t>laser</a:t>
            </a:r>
            <a:endParaRPr lang="en-US" altLang="zh-CN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6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5738"/>
            <a:ext cx="9144000" cy="809625"/>
          </a:xfrm>
        </p:spPr>
      </p:pic>
      <p:sp>
        <p:nvSpPr>
          <p:cNvPr id="12290" name="标题 3"/>
          <p:cNvSpPr>
            <a:spLocks noGrp="1"/>
          </p:cNvSpPr>
          <p:nvPr>
            <p:ph type="title"/>
          </p:nvPr>
        </p:nvSpPr>
        <p:spPr>
          <a:xfrm>
            <a:off x="900113" y="1125538"/>
            <a:ext cx="7848600" cy="647700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Self-seeding</a:t>
            </a:r>
            <a:r>
              <a:rPr lang="zh-CN" altLang="en-US" sz="2800" smtClean="0"/>
              <a:t> </a:t>
            </a:r>
            <a:r>
              <a:rPr lang="en-US" altLang="zh-CN" sz="2800" smtClean="0"/>
              <a:t>scheme with FBD experiment result</a:t>
            </a:r>
            <a:endParaRPr lang="zh-CN" altLang="en-US" sz="2800" smtClean="0"/>
          </a:p>
        </p:txBody>
      </p:sp>
      <p:pic>
        <p:nvPicPr>
          <p:cNvPr id="12292" name="Picture 2" descr="C:\Users\kent\Desktop\捕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46288"/>
            <a:ext cx="3671887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 descr="C:\Users\kent\Desktop\捕获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63" y="2051050"/>
            <a:ext cx="3684587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Box 4"/>
          <p:cNvSpPr txBox="1">
            <a:spLocks noChangeArrowheads="1"/>
          </p:cNvSpPr>
          <p:nvPr/>
        </p:nvSpPr>
        <p:spPr bwMode="auto">
          <a:xfrm>
            <a:off x="1763713" y="4829175"/>
            <a:ext cx="6408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</a:rPr>
              <a:t>Single-shot x-ray spectrum and averaged x-ray spectrum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</a:rPr>
              <a:t>FWHM</a:t>
            </a:r>
            <a:r>
              <a:rPr lang="zh-CN" altLang="en-US" dirty="0" smtClean="0">
                <a:solidFill>
                  <a:prstClr val="black"/>
                </a:solidFill>
              </a:rPr>
              <a:t>由原来的</a:t>
            </a:r>
            <a:r>
              <a:rPr lang="en-US" altLang="zh-CN" dirty="0" smtClean="0">
                <a:solidFill>
                  <a:prstClr val="black"/>
                </a:solidFill>
              </a:rPr>
              <a:t>20ev</a:t>
            </a:r>
            <a:r>
              <a:rPr lang="zh-CN" altLang="en-US" dirty="0" smtClean="0">
                <a:solidFill>
                  <a:prstClr val="black"/>
                </a:solidFill>
              </a:rPr>
              <a:t>变为</a:t>
            </a:r>
            <a:r>
              <a:rPr lang="en-US" altLang="zh-CN" dirty="0" smtClean="0">
                <a:solidFill>
                  <a:prstClr val="black"/>
                </a:solidFill>
              </a:rPr>
              <a:t>0.4-0.5ev</a:t>
            </a:r>
            <a:r>
              <a:rPr lang="zh-CN" altLang="en-US" dirty="0" smtClean="0">
                <a:solidFill>
                  <a:prstClr val="black"/>
                </a:solidFill>
              </a:rPr>
              <a:t>，带宽减少了</a:t>
            </a:r>
            <a:r>
              <a:rPr lang="en-US" altLang="zh-CN" dirty="0" smtClean="0">
                <a:solidFill>
                  <a:prstClr val="black"/>
                </a:solidFill>
              </a:rPr>
              <a:t>40-50</a:t>
            </a:r>
            <a:r>
              <a:rPr lang="zh-CN" altLang="en-US" dirty="0" smtClean="0">
                <a:solidFill>
                  <a:prstClr val="black"/>
                </a:solidFill>
              </a:rPr>
              <a:t>倍，产生的光谱已经接近了傅里叶传输极限。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6178042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J. </a:t>
            </a:r>
            <a:r>
              <a:rPr lang="en-US" altLang="zh-CN" sz="1200" dirty="0" err="1" smtClean="0"/>
              <a:t>Amann</a:t>
            </a:r>
            <a:r>
              <a:rPr lang="en-US" altLang="zh-CN" sz="1200" dirty="0" smtClean="0"/>
              <a:t> </a:t>
            </a:r>
            <a:r>
              <a:rPr lang="en-US" altLang="zh-CN" sz="1200" dirty="0" smtClean="0">
                <a:solidFill>
                  <a:prstClr val="black"/>
                </a:solidFill>
              </a:rPr>
              <a:t>2012 nature photonics  </a:t>
            </a:r>
            <a:r>
              <a:rPr lang="en-US" altLang="zh-CN" sz="1200" dirty="0"/>
              <a:t>Demonstration of self-seeding in a </a:t>
            </a:r>
            <a:r>
              <a:rPr lang="en-US" altLang="zh-CN" sz="1200" dirty="0" smtClean="0"/>
              <a:t>hard-X-ray  free-electron </a:t>
            </a:r>
            <a:r>
              <a:rPr lang="en-US" altLang="zh-CN" sz="1200" dirty="0"/>
              <a:t>laser</a:t>
            </a:r>
            <a:endParaRPr lang="en-US" altLang="zh-CN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5738"/>
            <a:ext cx="9144000" cy="809625"/>
          </a:xfrm>
        </p:spPr>
      </p:pic>
      <p:sp>
        <p:nvSpPr>
          <p:cNvPr id="13314" name="标题 3"/>
          <p:cNvSpPr>
            <a:spLocks noGrp="1"/>
          </p:cNvSpPr>
          <p:nvPr>
            <p:ph type="title"/>
          </p:nvPr>
        </p:nvSpPr>
        <p:spPr>
          <a:xfrm>
            <a:off x="899592" y="980728"/>
            <a:ext cx="7848600" cy="64770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smtClean="0"/>
              <a:t>Self-seeding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scheme with grating</a:t>
            </a:r>
            <a:br>
              <a:rPr lang="en-US" altLang="zh-CN" sz="2800" dirty="0" smtClean="0"/>
            </a:br>
            <a:r>
              <a:rPr lang="zh-CN" altLang="en-US" sz="2800" dirty="0" smtClean="0"/>
              <a:t>（</a:t>
            </a:r>
            <a:r>
              <a:rPr lang="en-US" altLang="zh-CN" sz="2800" dirty="0" smtClean="0"/>
              <a:t>SLAC  </a:t>
            </a:r>
            <a:r>
              <a:rPr lang="en-US" altLang="zh-CN" sz="2800" dirty="0" err="1" smtClean="0"/>
              <a:t>softx</a:t>
            </a:r>
            <a:r>
              <a:rPr lang="en-US" altLang="zh-CN" sz="2800" dirty="0" smtClean="0"/>
              <a:t>-ray 2014.9</a:t>
            </a:r>
            <a:r>
              <a:rPr lang="zh-CN" altLang="en-US" sz="2800" dirty="0" smtClean="0"/>
              <a:t>）</a:t>
            </a:r>
          </a:p>
        </p:txBody>
      </p:sp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1403648" y="5157192"/>
            <a:ext cx="71400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/>
              <a:t>Typical parameters: 1.5-2 kA, 75-100 fs, 1-10uJ incident on </a:t>
            </a:r>
            <a:r>
              <a:rPr lang="en-US" altLang="zh-CN" sz="1600" b="1" dirty="0" smtClean="0"/>
              <a:t>grating</a:t>
            </a:r>
            <a:r>
              <a:rPr lang="zh-CN" altLang="en-US" sz="1600" b="1" dirty="0" smtClean="0"/>
              <a:t>，是</a:t>
            </a:r>
            <a:r>
              <a:rPr lang="en-US" altLang="zh-CN" sz="1600" b="1" dirty="0" smtClean="0"/>
              <a:t>SASE</a:t>
            </a:r>
            <a:r>
              <a:rPr lang="zh-CN" altLang="en-US" sz="1600" b="1" dirty="0" smtClean="0"/>
              <a:t>四倍的亮度，分辨能量达到</a:t>
            </a:r>
            <a:r>
              <a:rPr lang="en-US" altLang="zh-CN" sz="1600" b="1" dirty="0" smtClean="0"/>
              <a:t>5000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6362" y="6043361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Daniele </a:t>
            </a:r>
            <a:r>
              <a:rPr lang="en-US" altLang="zh-CN" sz="1200" dirty="0" err="1" smtClean="0"/>
              <a:t>Cocco</a:t>
            </a:r>
            <a:r>
              <a:rPr lang="en-US" altLang="zh-CN" sz="1200" dirty="0" smtClean="0"/>
              <a:t> </a:t>
            </a:r>
            <a:r>
              <a:rPr lang="en-US" altLang="zh-CN" sz="1200" dirty="0" smtClean="0">
                <a:solidFill>
                  <a:prstClr val="black"/>
                </a:solidFill>
              </a:rPr>
              <a:t>2014  SPIE   </a:t>
            </a:r>
            <a:r>
              <a:rPr lang="en-US" altLang="zh-CN" sz="1200" dirty="0" smtClean="0"/>
              <a:t>The </a:t>
            </a:r>
            <a:r>
              <a:rPr lang="en-US" altLang="zh-CN" sz="1200" dirty="0"/>
              <a:t>Optical Design of the Soft X-ray Self Seeding at LCLS</a:t>
            </a:r>
            <a:endParaRPr lang="en-US" altLang="zh-CN" sz="1200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 descr="C:\Users\kent\Desktop\捕获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5237"/>
            <a:ext cx="3463727" cy="244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kent\Desktop\捕获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100" y="2481038"/>
            <a:ext cx="4631907" cy="161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47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5738"/>
            <a:ext cx="9144000" cy="809625"/>
          </a:xfrm>
        </p:spPr>
      </p:pic>
      <p:sp>
        <p:nvSpPr>
          <p:cNvPr id="13314" name="标题 3"/>
          <p:cNvSpPr>
            <a:spLocks noGrp="1"/>
          </p:cNvSpPr>
          <p:nvPr>
            <p:ph type="title"/>
          </p:nvPr>
        </p:nvSpPr>
        <p:spPr>
          <a:xfrm>
            <a:off x="971600" y="1196752"/>
            <a:ext cx="7848600" cy="6477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Self-seeding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scheme with grating</a:t>
            </a:r>
            <a:br>
              <a:rPr lang="en-US" altLang="zh-CN" sz="2800" dirty="0" smtClean="0">
                <a:solidFill>
                  <a:schemeClr val="tx1"/>
                </a:solidFill>
              </a:rPr>
            </a:br>
            <a:r>
              <a:rPr lang="zh-CN" altLang="en-US" sz="2800" dirty="0" smtClean="0">
                <a:solidFill>
                  <a:schemeClr val="tx1"/>
                </a:solidFill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</a:rPr>
              <a:t>SLAC 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softx</a:t>
            </a:r>
            <a:r>
              <a:rPr lang="en-US" altLang="zh-CN" sz="2800" dirty="0" smtClean="0">
                <a:solidFill>
                  <a:schemeClr val="tx1"/>
                </a:solidFill>
              </a:rPr>
              <a:t>-ray 2014.9</a:t>
            </a:r>
            <a:r>
              <a:rPr lang="zh-CN" altLang="en-US" sz="2800" dirty="0" smtClean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1203786" y="2132856"/>
            <a:ext cx="714005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/>
              <a:t>SLAC</a:t>
            </a:r>
            <a:r>
              <a:rPr lang="zh-CN" altLang="en-US" sz="1600" dirty="0" smtClean="0"/>
              <a:t>基于光栅的</a:t>
            </a:r>
            <a:r>
              <a:rPr lang="en-US" altLang="zh-CN" sz="1600" dirty="0" err="1" smtClean="0"/>
              <a:t>softx</a:t>
            </a:r>
            <a:r>
              <a:rPr lang="en-US" altLang="zh-CN" sz="1600" dirty="0" smtClean="0"/>
              <a:t>-ray self-seeding</a:t>
            </a:r>
            <a:r>
              <a:rPr lang="zh-CN" altLang="en-US" sz="1600" dirty="0" smtClean="0"/>
              <a:t>实验显示，光谱波长稳定性为</a:t>
            </a:r>
            <a:r>
              <a:rPr lang="en-US" altLang="zh-CN" sz="1600" dirty="0" smtClean="0"/>
              <a:t>10^-4,</a:t>
            </a:r>
            <a:r>
              <a:rPr lang="zh-CN" altLang="en-US" sz="1600" dirty="0" smtClean="0"/>
              <a:t>亮度比</a:t>
            </a:r>
            <a:r>
              <a:rPr lang="en-US" altLang="zh-CN" sz="1600" dirty="0" smtClean="0"/>
              <a:t>SASE</a:t>
            </a:r>
            <a:r>
              <a:rPr lang="zh-CN" altLang="en-US" sz="1600" dirty="0" smtClean="0"/>
              <a:t>高</a:t>
            </a:r>
            <a:r>
              <a:rPr lang="en-US" altLang="zh-CN" sz="1600" dirty="0" smtClean="0"/>
              <a:t> 2-5</a:t>
            </a:r>
            <a:r>
              <a:rPr lang="zh-CN" altLang="en-US" sz="1600" dirty="0" smtClean="0"/>
              <a:t>倍，考虑实际试验中，需要对</a:t>
            </a:r>
            <a:r>
              <a:rPr lang="en-US" altLang="zh-CN" sz="1600" dirty="0" smtClean="0"/>
              <a:t>SASE</a:t>
            </a:r>
            <a:r>
              <a:rPr lang="zh-CN" altLang="en-US" sz="1600" dirty="0" smtClean="0"/>
              <a:t>进行单色化，受单色效率的影响，亮度能够提高</a:t>
            </a:r>
            <a:r>
              <a:rPr lang="en-US" altLang="zh-CN" sz="1600" dirty="0" smtClean="0"/>
              <a:t>50</a:t>
            </a:r>
            <a:r>
              <a:rPr lang="zh-CN" altLang="en-US" sz="1600" dirty="0" smtClean="0"/>
              <a:t>倍，但是</a:t>
            </a:r>
            <a:r>
              <a:rPr lang="en-US" altLang="zh-CN" sz="1600" dirty="0" err="1" smtClean="0"/>
              <a:t>softx</a:t>
            </a:r>
            <a:r>
              <a:rPr lang="en-US" altLang="zh-CN" sz="1600" dirty="0" smtClean="0"/>
              <a:t>-ray self seeding</a:t>
            </a:r>
            <a:r>
              <a:rPr lang="zh-CN" altLang="en-US" sz="1600" dirty="0" smtClean="0"/>
              <a:t>有能量不稳定，以及</a:t>
            </a:r>
            <a:r>
              <a:rPr lang="en-US" altLang="zh-CN" sz="1600" dirty="0" smtClean="0"/>
              <a:t>spectrum pedestal</a:t>
            </a:r>
            <a:r>
              <a:rPr lang="zh-CN" altLang="en-US" sz="1600" dirty="0" smtClean="0"/>
              <a:t>的问题，为了进一步改善其性能，需要采用</a:t>
            </a:r>
            <a:r>
              <a:rPr lang="en-US" altLang="zh-CN" sz="1600" dirty="0" err="1" smtClean="0"/>
              <a:t>undulator</a:t>
            </a:r>
            <a:r>
              <a:rPr lang="en-US" altLang="zh-CN" sz="1600" dirty="0" smtClean="0"/>
              <a:t> taper</a:t>
            </a:r>
            <a:r>
              <a:rPr lang="zh-CN" altLang="en-US" sz="1600" dirty="0" smtClean="0"/>
              <a:t>，以及找到</a:t>
            </a:r>
            <a:r>
              <a:rPr lang="en-US" altLang="zh-CN" sz="1600" dirty="0"/>
              <a:t>spectrum </a:t>
            </a:r>
            <a:r>
              <a:rPr lang="en-US" altLang="zh-CN" sz="1600" dirty="0" smtClean="0"/>
              <a:t>pedestal</a:t>
            </a:r>
            <a:r>
              <a:rPr lang="zh-CN" altLang="en-US" sz="1600" dirty="0" smtClean="0"/>
              <a:t>的原因。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6362" y="6043361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Daniele </a:t>
            </a:r>
            <a:r>
              <a:rPr lang="en-US" altLang="zh-CN" sz="1200" dirty="0" err="1" smtClean="0"/>
              <a:t>Cocco</a:t>
            </a:r>
            <a:r>
              <a:rPr lang="en-US" altLang="zh-CN" sz="1200" dirty="0" smtClean="0"/>
              <a:t> </a:t>
            </a:r>
            <a:r>
              <a:rPr lang="en-US" altLang="zh-CN" sz="1200" dirty="0" smtClean="0">
                <a:solidFill>
                  <a:prstClr val="black"/>
                </a:solidFill>
              </a:rPr>
              <a:t>2014  SPIE   </a:t>
            </a:r>
            <a:r>
              <a:rPr lang="en-US" altLang="zh-CN" sz="1200" dirty="0" smtClean="0"/>
              <a:t>The </a:t>
            </a:r>
            <a:r>
              <a:rPr lang="en-US" altLang="zh-CN" sz="1200" dirty="0"/>
              <a:t>Optical Design of the Soft X-ray Self Seeding at LCLS</a:t>
            </a:r>
            <a:endParaRPr lang="en-US" altLang="zh-CN" sz="1200" dirty="0" smtClean="0">
              <a:solidFill>
                <a:prstClr val="black"/>
              </a:solidFill>
            </a:endParaRPr>
          </a:p>
        </p:txBody>
      </p:sp>
      <p:pic>
        <p:nvPicPr>
          <p:cNvPr id="9218" name="Picture 2" descr="C:\Users\kent\Desktop\捕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9" y="3573016"/>
            <a:ext cx="7975419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70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5738"/>
            <a:ext cx="9144000" cy="809625"/>
          </a:xfrm>
        </p:spPr>
      </p:pic>
      <p:sp>
        <p:nvSpPr>
          <p:cNvPr id="13314" name="标题 3"/>
          <p:cNvSpPr>
            <a:spLocks noGrp="1"/>
          </p:cNvSpPr>
          <p:nvPr>
            <p:ph type="title"/>
          </p:nvPr>
        </p:nvSpPr>
        <p:spPr>
          <a:xfrm>
            <a:off x="899592" y="980728"/>
            <a:ext cx="7848600" cy="6477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Self-seeding</a:t>
            </a:r>
            <a:r>
              <a:rPr lang="zh-CN" altLang="en-US" sz="2800" dirty="0"/>
              <a:t> 面临的问题</a:t>
            </a:r>
            <a:endParaRPr lang="zh-CN" altLang="en-US" sz="2800" dirty="0" smtClean="0"/>
          </a:p>
        </p:txBody>
      </p:sp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1203786" y="2139744"/>
            <a:ext cx="714005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600" dirty="0" err="1" smtClean="0"/>
              <a:t>softx</a:t>
            </a:r>
            <a:r>
              <a:rPr lang="en-US" altLang="zh-CN" sz="1600" dirty="0" smtClean="0"/>
              <a:t>-ray </a:t>
            </a:r>
            <a:r>
              <a:rPr lang="en-US" altLang="zh-CN" sz="1600" dirty="0"/>
              <a:t>self seeding</a:t>
            </a:r>
            <a:r>
              <a:rPr lang="zh-CN" altLang="en-US" sz="1600" dirty="0"/>
              <a:t>有能量</a:t>
            </a:r>
            <a:r>
              <a:rPr lang="zh-CN" altLang="en-US" sz="1600" dirty="0" smtClean="0"/>
              <a:t>不稳定（</a:t>
            </a:r>
            <a:r>
              <a:rPr lang="en-US" altLang="zh-CN" sz="1600" dirty="0" smtClean="0"/>
              <a:t>shot-to-shot varies</a:t>
            </a:r>
            <a:r>
              <a:rPr lang="zh-CN" altLang="en-US" sz="1600" dirty="0" smtClean="0"/>
              <a:t>）。</a:t>
            </a:r>
            <a:endParaRPr lang="en-US" altLang="zh-CN" sz="1600" dirty="0" smtClean="0"/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zh-CN" sz="16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/>
              <a:t>2.spectrum </a:t>
            </a:r>
            <a:r>
              <a:rPr lang="en-US" altLang="zh-CN" sz="1600" dirty="0"/>
              <a:t>pedestal</a:t>
            </a:r>
            <a:r>
              <a:rPr lang="zh-CN" altLang="en-US" sz="1600" dirty="0"/>
              <a:t>的问题，对于用户没有用，可能会</a:t>
            </a:r>
            <a:r>
              <a:rPr lang="zh-CN" altLang="en-US" sz="1600" dirty="0" smtClean="0"/>
              <a:t>需要单色器。</a:t>
            </a:r>
            <a:endParaRPr lang="en-US" altLang="zh-CN" sz="16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 smtClean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prstClr val="black"/>
                </a:solidFill>
              </a:rPr>
              <a:t>3.</a:t>
            </a:r>
            <a:r>
              <a:rPr lang="zh-CN" altLang="en-US" sz="1600" dirty="0" smtClean="0">
                <a:solidFill>
                  <a:prstClr val="black"/>
                </a:solidFill>
              </a:rPr>
              <a:t>由于</a:t>
            </a:r>
            <a:r>
              <a:rPr lang="en-US" altLang="zh-CN" sz="1600" dirty="0" smtClean="0">
                <a:solidFill>
                  <a:prstClr val="black"/>
                </a:solidFill>
              </a:rPr>
              <a:t>self-seeding</a:t>
            </a:r>
            <a:r>
              <a:rPr lang="zh-CN" altLang="en-US" sz="1600" dirty="0" smtClean="0">
                <a:solidFill>
                  <a:prstClr val="black"/>
                </a:solidFill>
              </a:rPr>
              <a:t>需要</a:t>
            </a:r>
            <a:r>
              <a:rPr lang="en-US" altLang="zh-CN" sz="1600" dirty="0" smtClean="0">
                <a:solidFill>
                  <a:prstClr val="black"/>
                </a:solidFill>
              </a:rPr>
              <a:t>SASE 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undulattor</a:t>
            </a:r>
            <a:r>
              <a:rPr lang="zh-CN" altLang="en-US" sz="1600" dirty="0" smtClean="0">
                <a:solidFill>
                  <a:prstClr val="black"/>
                </a:solidFill>
              </a:rPr>
              <a:t>和</a:t>
            </a:r>
            <a:r>
              <a:rPr lang="en-US" altLang="zh-CN" sz="1600" dirty="0" smtClean="0">
                <a:solidFill>
                  <a:prstClr val="black"/>
                </a:solidFill>
              </a:rPr>
              <a:t>SEEDED 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undulator</a:t>
            </a:r>
            <a:r>
              <a:rPr lang="zh-CN" altLang="en-US" sz="1600" dirty="0" smtClean="0">
                <a:solidFill>
                  <a:prstClr val="black"/>
                </a:solidFill>
              </a:rPr>
              <a:t>两级，需要复杂的波荡器系统（</a:t>
            </a:r>
            <a:r>
              <a:rPr lang="en-US" altLang="zh-CN" sz="1600" dirty="0" smtClean="0">
                <a:solidFill>
                  <a:prstClr val="black"/>
                </a:solidFill>
              </a:rPr>
              <a:t>HXSSR30-33</a:t>
            </a:r>
            <a:r>
              <a:rPr lang="zh-CN" altLang="en-US" sz="1600" dirty="0" smtClean="0">
                <a:solidFill>
                  <a:prstClr val="black"/>
                </a:solidFill>
              </a:rPr>
              <a:t>，</a:t>
            </a:r>
            <a:r>
              <a:rPr lang="en-US" altLang="zh-CN" sz="1600" dirty="0" smtClean="0">
                <a:solidFill>
                  <a:prstClr val="black"/>
                </a:solidFill>
              </a:rPr>
              <a:t>soft-x-ray8+23</a:t>
            </a:r>
            <a:r>
              <a:rPr lang="zh-CN" altLang="en-US" sz="1600" dirty="0" smtClean="0">
                <a:solidFill>
                  <a:prstClr val="black"/>
                </a:solidFill>
              </a:rPr>
              <a:t>），为了达到更高的能量，需要采用额外方法改善</a:t>
            </a:r>
            <a:r>
              <a:rPr lang="en-US" altLang="zh-CN" sz="1600" dirty="0" smtClean="0">
                <a:solidFill>
                  <a:prstClr val="black"/>
                </a:solidFill>
              </a:rPr>
              <a:t>FEL</a:t>
            </a:r>
            <a:r>
              <a:rPr lang="zh-CN" altLang="en-US" sz="1600" dirty="0" smtClean="0">
                <a:solidFill>
                  <a:prstClr val="black"/>
                </a:solidFill>
              </a:rPr>
              <a:t>性能。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 smtClean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prstClr val="black"/>
                </a:solidFill>
              </a:rPr>
              <a:t> 4.</a:t>
            </a:r>
            <a:r>
              <a:rPr lang="zh-CN" altLang="en-US" sz="1600" dirty="0" smtClean="0">
                <a:solidFill>
                  <a:prstClr val="black"/>
                </a:solidFill>
              </a:rPr>
              <a:t>单色器性能决定最终的输出结果，优化单色器性能显得十分的重要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6362" y="6043361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Daniele </a:t>
            </a:r>
            <a:r>
              <a:rPr lang="en-US" altLang="zh-CN" sz="1200" dirty="0" err="1" smtClean="0"/>
              <a:t>Cocco</a:t>
            </a:r>
            <a:r>
              <a:rPr lang="en-US" altLang="zh-CN" sz="1200" dirty="0" smtClean="0"/>
              <a:t> </a:t>
            </a:r>
            <a:r>
              <a:rPr lang="en-US" altLang="zh-CN" sz="1200" dirty="0" smtClean="0">
                <a:solidFill>
                  <a:prstClr val="black"/>
                </a:solidFill>
              </a:rPr>
              <a:t>2014  SPIE   </a:t>
            </a:r>
            <a:r>
              <a:rPr lang="en-US" altLang="zh-CN" sz="1200" dirty="0" smtClean="0"/>
              <a:t>The </a:t>
            </a:r>
            <a:r>
              <a:rPr lang="en-US" altLang="zh-CN" sz="1200" dirty="0"/>
              <a:t>Optical Design of the Soft X-ray Self Seeding at LCLS</a:t>
            </a:r>
            <a:endParaRPr lang="en-US" altLang="zh-CN" sz="1200" dirty="0" smtClean="0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45475" y="2139744"/>
            <a:ext cx="4198365" cy="2880375"/>
            <a:chOff x="4728947" y="3520425"/>
            <a:chExt cx="4198365" cy="28803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947" y="3520425"/>
              <a:ext cx="4198365" cy="2880375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174794" y="4355589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930 eV</a:t>
              </a:r>
            </a:p>
            <a:p>
              <a:r>
                <a:rPr lang="en-US" dirty="0" smtClean="0">
                  <a:solidFill>
                    <a:srgbClr val="C00000"/>
                  </a:solidFill>
                </a:rPr>
                <a:t>10000 shots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Rounded Rectangle 23"/>
            <p:cNvSpPr/>
            <p:nvPr/>
          </p:nvSpPr>
          <p:spPr>
            <a:xfrm>
              <a:off x="5562600" y="4191000"/>
              <a:ext cx="228600" cy="557031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25"/>
            <p:cNvSpPr/>
            <p:nvPr/>
          </p:nvSpPr>
          <p:spPr>
            <a:xfrm>
              <a:off x="5791200" y="3886200"/>
              <a:ext cx="990600" cy="464645"/>
            </a:xfrm>
            <a:prstGeom prst="roundRect">
              <a:avLst/>
            </a:prstGeom>
            <a:solidFill>
              <a:schemeClr val="accent5">
                <a:alpha val="3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26"/>
            <p:cNvSpPr/>
            <p:nvPr/>
          </p:nvSpPr>
          <p:spPr>
            <a:xfrm>
              <a:off x="5181600" y="5633117"/>
              <a:ext cx="1600200" cy="464645"/>
            </a:xfrm>
            <a:prstGeom prst="roundRect">
              <a:avLst/>
            </a:prstGeom>
            <a:solidFill>
              <a:schemeClr val="accent5">
                <a:alpha val="3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27"/>
            <p:cNvSpPr/>
            <p:nvPr/>
          </p:nvSpPr>
          <p:spPr>
            <a:xfrm>
              <a:off x="7129245" y="5633117"/>
              <a:ext cx="1600200" cy="464645"/>
            </a:xfrm>
            <a:prstGeom prst="roundRect">
              <a:avLst/>
            </a:prstGeom>
            <a:solidFill>
              <a:schemeClr val="accent5">
                <a:alpha val="3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1" name="Picture 3" descr="C:\Users\kent\Desktop\ppt\自己做的\捕获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45" y="3501008"/>
            <a:ext cx="6350335" cy="14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7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1" cy="809005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43608" y="980728"/>
            <a:ext cx="6264696" cy="576064"/>
          </a:xfrm>
        </p:spPr>
        <p:txBody>
          <a:bodyPr>
            <a:noAutofit/>
          </a:bodyPr>
          <a:lstStyle/>
          <a:p>
            <a:r>
              <a:rPr lang="en-US" altLang="zh-CN" sz="4000" b="1" dirty="0" smtClean="0"/>
              <a:t>why FEL?</a:t>
            </a:r>
            <a:endParaRPr lang="zh-CN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51540" y="1676751"/>
                <a:ext cx="6840760" cy="3360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如果把电磁场写成电磁波的形势，那么光强与电场的平方成正比：</a:t>
                </a:r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∝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=1，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zh-CN" altLang="en-US" sz="2000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𝐸𝑋𝑃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(−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))</m:t>
                                  </m:r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𝑐𝑜h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𝑖𝑛𝑐</m:t>
                          </m:r>
                        </m:sub>
                      </m:sSub>
                    </m:oMath>
                  </m:oMathPara>
                </a14:m>
                <a:endParaRPr lang="en-US" altLang="zh-CN" sz="2000" dirty="0" smtClean="0"/>
              </a:p>
              <a:p>
                <a:r>
                  <a:rPr lang="zh-CN" altLang="en-US" sz="2000" dirty="0" smtClean="0"/>
                  <a:t>如果电子之间的辐射无关，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r>
                      <a:rPr lang="en-US" altLang="zh-CN" sz="2000" b="0" i="1" smtClean="0">
                        <a:latin typeface="Cambria Math"/>
                      </a:rPr>
                      <m:t>𝑁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，光强为单电子辐射的简单叠加，如果电子辐射的相位一致或是相位差满足波长的整数倍，并能够在传播过程中产生相干加强</a:t>
                </a:r>
                <a:r>
                  <a:rPr lang="en-US" altLang="zh-CN" sz="20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 smtClean="0"/>
              </a:p>
              <a:p>
                <a:r>
                  <a:rPr lang="zh-CN" altLang="en-US" sz="2000" dirty="0" smtClean="0"/>
                  <a:t>光强能够得到显著的加强。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540" y="1676751"/>
                <a:ext cx="6840760" cy="3360728"/>
              </a:xfrm>
              <a:prstGeom prst="rect">
                <a:avLst/>
              </a:prstGeom>
              <a:blipFill rotWithShape="1">
                <a:blip r:embed="rId3"/>
                <a:stretch>
                  <a:fillRect l="-1337" t="-1452" r="-446" b="-1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4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5738"/>
            <a:ext cx="9144000" cy="809625"/>
          </a:xfrm>
        </p:spPr>
      </p:pic>
      <p:sp>
        <p:nvSpPr>
          <p:cNvPr id="13314" name="标题 3"/>
          <p:cNvSpPr>
            <a:spLocks noGrp="1"/>
          </p:cNvSpPr>
          <p:nvPr>
            <p:ph type="title"/>
          </p:nvPr>
        </p:nvSpPr>
        <p:spPr>
          <a:xfrm>
            <a:off x="899592" y="980728"/>
            <a:ext cx="7848600" cy="6477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改善</a:t>
            </a:r>
            <a:r>
              <a:rPr lang="en-US" altLang="zh-CN" sz="2800" dirty="0"/>
              <a:t>Self-seeding</a:t>
            </a:r>
            <a:r>
              <a:rPr lang="zh-CN" altLang="en-US" sz="2800" dirty="0"/>
              <a:t> 常用的技术</a:t>
            </a:r>
            <a:endParaRPr lang="zh-CN" altLang="en-US" sz="2800" dirty="0" smtClean="0"/>
          </a:p>
        </p:txBody>
      </p:sp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1203786" y="2135160"/>
            <a:ext cx="714005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/>
              <a:t>1.Detuning</a:t>
            </a:r>
            <a:r>
              <a:rPr lang="zh-CN" altLang="en-US" sz="1600" dirty="0" smtClean="0"/>
              <a:t>促进电子与光波共振，缩短增益长度</a:t>
            </a:r>
            <a:endParaRPr lang="en-US" altLang="zh-CN" sz="16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prstClr val="black"/>
                </a:solidFill>
              </a:rPr>
              <a:t>2.Taper</a:t>
            </a:r>
            <a:r>
              <a:rPr lang="zh-CN" altLang="en-US" sz="1600" dirty="0">
                <a:solidFill>
                  <a:prstClr val="black"/>
                </a:solidFill>
              </a:rPr>
              <a:t>使达到饱和的自由电子激光功率继续</a:t>
            </a:r>
            <a:r>
              <a:rPr lang="zh-CN" altLang="en-US" sz="1600" dirty="0" smtClean="0">
                <a:solidFill>
                  <a:prstClr val="black"/>
                </a:solidFill>
              </a:rPr>
              <a:t>增加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prstClr val="black"/>
                </a:solidFill>
              </a:rPr>
              <a:t>3.</a:t>
            </a:r>
            <a:r>
              <a:rPr lang="zh-CN" altLang="en-US" sz="1600" dirty="0" smtClean="0">
                <a:solidFill>
                  <a:prstClr val="black"/>
                </a:solidFill>
              </a:rPr>
              <a:t>为了避免长而复杂的</a:t>
            </a:r>
            <a:r>
              <a:rPr lang="en-US" altLang="zh-CN" sz="1600" dirty="0" smtClean="0">
                <a:solidFill>
                  <a:prstClr val="black"/>
                </a:solidFill>
              </a:rPr>
              <a:t>chicane</a:t>
            </a:r>
            <a:r>
              <a:rPr lang="zh-CN" altLang="en-US" sz="1600" dirty="0" smtClean="0">
                <a:solidFill>
                  <a:prstClr val="black"/>
                </a:solidFill>
              </a:rPr>
              <a:t>结构</a:t>
            </a:r>
            <a:r>
              <a:rPr lang="en-US" altLang="zh-CN" sz="1600" dirty="0" smtClean="0">
                <a:solidFill>
                  <a:prstClr val="black"/>
                </a:solidFill>
              </a:rPr>
              <a:t>,</a:t>
            </a:r>
            <a:r>
              <a:rPr lang="zh-CN" altLang="en-US" sz="1600" dirty="0" smtClean="0">
                <a:solidFill>
                  <a:prstClr val="black"/>
                </a:solidFill>
              </a:rPr>
              <a:t>采用</a:t>
            </a:r>
            <a:r>
              <a:rPr lang="en-US" altLang="zh-CN" sz="1600" dirty="0" smtClean="0">
                <a:solidFill>
                  <a:prstClr val="black"/>
                </a:solidFill>
              </a:rPr>
              <a:t>two-pulse</a:t>
            </a:r>
            <a:r>
              <a:rPr lang="zh-CN" altLang="en-US" sz="1600" dirty="0" smtClean="0">
                <a:solidFill>
                  <a:prstClr val="black"/>
                </a:solidFill>
              </a:rPr>
              <a:t>电子束团，用第一个束团产生的光</a:t>
            </a:r>
            <a:r>
              <a:rPr lang="en-US" altLang="zh-CN" sz="1600" dirty="0" smtClean="0">
                <a:solidFill>
                  <a:prstClr val="black"/>
                </a:solidFill>
              </a:rPr>
              <a:t>seeded</a:t>
            </a:r>
            <a:r>
              <a:rPr lang="zh-CN" altLang="en-US" sz="1600" dirty="0" smtClean="0">
                <a:solidFill>
                  <a:prstClr val="black"/>
                </a:solidFill>
              </a:rPr>
              <a:t>后面的电子束团。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 smtClean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prstClr val="black"/>
                </a:solidFill>
              </a:rPr>
              <a:t> 4.laser 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heate</a:t>
            </a:r>
            <a:r>
              <a:rPr lang="zh-CN" altLang="en-US" sz="1600" dirty="0" smtClean="0">
                <a:solidFill>
                  <a:prstClr val="black"/>
                </a:solidFill>
              </a:rPr>
              <a:t>减小能散引起的</a:t>
            </a:r>
            <a:r>
              <a:rPr lang="en-US" altLang="zh-CN" sz="1600" dirty="0" err="1" smtClean="0">
                <a:solidFill>
                  <a:prstClr val="black"/>
                </a:solidFill>
              </a:rPr>
              <a:t>michrobunching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</a:rPr>
              <a:t>instability</a:t>
            </a:r>
            <a:r>
              <a:rPr lang="zh-CN" altLang="en-US" sz="1600" dirty="0" smtClean="0">
                <a:solidFill>
                  <a:prstClr val="black"/>
                </a:solidFill>
              </a:rPr>
              <a:t>，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6362" y="6043361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Daniele </a:t>
            </a:r>
            <a:r>
              <a:rPr lang="en-US" altLang="zh-CN" sz="1200" dirty="0" err="1" smtClean="0"/>
              <a:t>Cocco</a:t>
            </a:r>
            <a:r>
              <a:rPr lang="en-US" altLang="zh-CN" sz="1200" dirty="0" smtClean="0"/>
              <a:t> </a:t>
            </a:r>
            <a:r>
              <a:rPr lang="en-US" altLang="zh-CN" sz="1200" dirty="0" smtClean="0">
                <a:solidFill>
                  <a:prstClr val="black"/>
                </a:solidFill>
              </a:rPr>
              <a:t>2014  SPIE   </a:t>
            </a:r>
            <a:r>
              <a:rPr lang="en-US" altLang="zh-CN" sz="1200" dirty="0" smtClean="0"/>
              <a:t>The </a:t>
            </a:r>
            <a:r>
              <a:rPr lang="en-US" altLang="zh-CN" sz="1200" dirty="0"/>
              <a:t>Optical Design of the Soft X-ray Self Seeding at LCLS</a:t>
            </a:r>
            <a:endParaRPr lang="en-US" altLang="zh-CN" sz="1200" dirty="0" smtClean="0">
              <a:solidFill>
                <a:prstClr val="black"/>
              </a:solidFill>
            </a:endParaRPr>
          </a:p>
        </p:txBody>
      </p:sp>
      <p:pic>
        <p:nvPicPr>
          <p:cNvPr id="3074" name="Picture 2" descr="C:\Users\kent\Desktop\捕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80"/>
            <a:ext cx="30480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kent\Desktop\捕获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720" y="3068960"/>
            <a:ext cx="2808312" cy="2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18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5738"/>
            <a:ext cx="9144000" cy="809625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2132856"/>
            <a:ext cx="7416824" cy="1224136"/>
          </a:xfrm>
        </p:spPr>
        <p:txBody>
          <a:bodyPr>
            <a:normAutofit/>
          </a:bodyPr>
          <a:lstStyle/>
          <a:p>
            <a:r>
              <a:rPr lang="en-US" altLang="zh-CN" sz="4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your attention</a:t>
            </a:r>
            <a:r>
              <a:rPr lang="zh-CN" altLang="en-US" sz="4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endParaRPr lang="zh-CN" altLang="en-US" sz="44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6362" y="6043361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Daniele </a:t>
            </a:r>
            <a:r>
              <a:rPr lang="en-US" altLang="zh-CN" sz="1200" dirty="0" err="1" smtClean="0"/>
              <a:t>Cocco</a:t>
            </a:r>
            <a:r>
              <a:rPr lang="en-US" altLang="zh-CN" sz="1200" dirty="0" smtClean="0"/>
              <a:t> </a:t>
            </a:r>
            <a:r>
              <a:rPr lang="en-US" altLang="zh-CN" sz="1200" dirty="0" smtClean="0">
                <a:solidFill>
                  <a:prstClr val="black"/>
                </a:solidFill>
              </a:rPr>
              <a:t>2014  SPIE   </a:t>
            </a:r>
            <a:r>
              <a:rPr lang="en-US" altLang="zh-CN" sz="1200" dirty="0" smtClean="0"/>
              <a:t>The </a:t>
            </a:r>
            <a:r>
              <a:rPr lang="en-US" altLang="zh-CN" sz="1200" dirty="0"/>
              <a:t>Optical Design of the Soft X-ray Self Seeding at LCLS</a:t>
            </a:r>
            <a:endParaRPr lang="en-US" altLang="zh-CN" sz="12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45811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张开庆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68413"/>
            <a:ext cx="8447856" cy="5256931"/>
          </a:xfrm>
          <a:noFill/>
          <a:ln w="12700">
            <a:noFill/>
          </a:ln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36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3600" i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Blip>
                <a:blip r:embed="rId3"/>
              </a:buBlip>
              <a:defRPr/>
            </a:pPr>
            <a:endParaRPr lang="en-US" sz="3600" i="1" dirty="0" smtClean="0">
              <a:noFill/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3600" i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>
              <a:lnSpc>
                <a:spcPct val="90000"/>
              </a:lnSpc>
              <a:buFont typeface="Calibri" pitchFamily="34" charset="0"/>
              <a:buChar char="–"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Starts from </a:t>
            </a:r>
            <a:r>
              <a:rPr lang="en-US" i="1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undulator</a:t>
            </a:r>
            <a:r>
              <a:rPr lang="en-US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Spontaneous Emission</a:t>
            </a:r>
            <a:r>
              <a:rPr lang="en-US" i="1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 random startup from shot noise  intrinsically a chaotic polarized </a:t>
            </a:r>
            <a:r>
              <a:rPr lang="en-US" i="1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light</a:t>
            </a:r>
            <a:endParaRPr lang="en-US" i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04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25538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en-US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/>
                <a:cs typeface="ＭＳ Ｐゴシック"/>
              </a:rPr>
              <a:t>SASE FEL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67150" y="2243055"/>
            <a:ext cx="7325909" cy="990600"/>
            <a:chOff x="338695" y="1714417"/>
            <a:chExt cx="7325909" cy="990600"/>
          </a:xfrm>
        </p:grpSpPr>
        <p:sp>
          <p:nvSpPr>
            <p:cNvPr id="6150" name="AutoShape 38"/>
            <p:cNvSpPr>
              <a:spLocks noChangeArrowheads="1"/>
            </p:cNvSpPr>
            <p:nvPr/>
          </p:nvSpPr>
          <p:spPr bwMode="auto">
            <a:xfrm>
              <a:off x="5444095" y="1770460"/>
              <a:ext cx="720725" cy="8159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8 w 21600"/>
                <a:gd name="T13" fmla="*/ 5421 h 21600"/>
                <a:gd name="T14" fmla="*/ 18888 w 21600"/>
                <a:gd name="T15" fmla="*/ 162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5770" name="Text Box 58"/>
            <p:cNvSpPr txBox="1">
              <a:spLocks noChangeArrowheads="1"/>
            </p:cNvSpPr>
            <p:nvPr/>
          </p:nvSpPr>
          <p:spPr bwMode="auto">
            <a:xfrm>
              <a:off x="6300192" y="1947614"/>
              <a:ext cx="13644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ＭＳ Ｐゴシック"/>
                  <a:cs typeface="Arial Narrow" pitchFamily="34" charset="0"/>
                </a:rPr>
                <a:t>SASE </a:t>
              </a:r>
              <a:r>
                <a:rPr lang="en-US" sz="2400" b="1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ＭＳ Ｐゴシック"/>
                  <a:cs typeface="Arial Narrow" pitchFamily="34" charset="0"/>
                </a:rPr>
                <a:t>FEL </a:t>
              </a:r>
              <a:endParaRPr 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/>
                <a:cs typeface="Arial Narrow" pitchFamily="34" charset="0"/>
              </a:endParaRPr>
            </a:p>
          </p:txBody>
        </p:sp>
        <p:grpSp>
          <p:nvGrpSpPr>
            <p:cNvPr id="27" name="Group 193"/>
            <p:cNvGrpSpPr>
              <a:grpSpLocks/>
            </p:cNvGrpSpPr>
            <p:nvPr/>
          </p:nvGrpSpPr>
          <p:grpSpPr bwMode="auto">
            <a:xfrm>
              <a:off x="338695" y="1714417"/>
              <a:ext cx="5105400" cy="990600"/>
              <a:chOff x="228600" y="1676400"/>
              <a:chExt cx="5105400" cy="990600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2057400" y="1676400"/>
                <a:ext cx="1663700" cy="990600"/>
                <a:chOff x="1872" y="912"/>
                <a:chExt cx="2064" cy="1296"/>
              </a:xfrm>
            </p:grpSpPr>
            <p:grpSp>
              <p:nvGrpSpPr>
                <p:cNvPr id="29" name="Group 5"/>
                <p:cNvGrpSpPr>
                  <a:grpSpLocks/>
                </p:cNvGrpSpPr>
                <p:nvPr/>
              </p:nvGrpSpPr>
              <p:grpSpPr bwMode="auto">
                <a:xfrm>
                  <a:off x="1872" y="1680"/>
                  <a:ext cx="2064" cy="528"/>
                  <a:chOff x="2592" y="2880"/>
                  <a:chExt cx="2064" cy="528"/>
                </a:xfrm>
              </p:grpSpPr>
              <p:sp>
                <p:nvSpPr>
                  <p:cNvPr id="6243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44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45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46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47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48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4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</p:grpSp>
            <p:grpSp>
              <p:nvGrpSpPr>
                <p:cNvPr id="30" name="Group 13"/>
                <p:cNvGrpSpPr>
                  <a:grpSpLocks/>
                </p:cNvGrpSpPr>
                <p:nvPr/>
              </p:nvGrpSpPr>
              <p:grpSpPr bwMode="auto">
                <a:xfrm>
                  <a:off x="1872" y="912"/>
                  <a:ext cx="2064" cy="528"/>
                  <a:chOff x="2592" y="2016"/>
                  <a:chExt cx="2064" cy="528"/>
                </a:xfrm>
              </p:grpSpPr>
              <p:sp>
                <p:nvSpPr>
                  <p:cNvPr id="6236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37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38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39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40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41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42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</p:grpSp>
          </p:grpSp>
          <p:grpSp>
            <p:nvGrpSpPr>
              <p:cNvPr id="31" name="Group 21"/>
              <p:cNvGrpSpPr>
                <a:grpSpLocks/>
              </p:cNvGrpSpPr>
              <p:nvPr/>
            </p:nvGrpSpPr>
            <p:grpSpPr bwMode="auto">
              <a:xfrm>
                <a:off x="685800" y="1676400"/>
                <a:ext cx="1663700" cy="990600"/>
                <a:chOff x="1872" y="912"/>
                <a:chExt cx="2064" cy="1296"/>
              </a:xfrm>
            </p:grpSpPr>
            <p:grpSp>
              <p:nvGrpSpPr>
                <p:cNvPr id="60416" name="Group 22"/>
                <p:cNvGrpSpPr>
                  <a:grpSpLocks/>
                </p:cNvGrpSpPr>
                <p:nvPr/>
              </p:nvGrpSpPr>
              <p:grpSpPr bwMode="auto">
                <a:xfrm>
                  <a:off x="1872" y="1680"/>
                  <a:ext cx="2064" cy="528"/>
                  <a:chOff x="2592" y="2880"/>
                  <a:chExt cx="2064" cy="528"/>
                </a:xfrm>
              </p:grpSpPr>
              <p:sp>
                <p:nvSpPr>
                  <p:cNvPr id="6227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28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29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30" name="AutoShape 26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31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32" name="AutoShape 28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33" name="AutoShape 29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</p:grpSp>
            <p:grpSp>
              <p:nvGrpSpPr>
                <p:cNvPr id="60417" name="Group 30"/>
                <p:cNvGrpSpPr>
                  <a:grpSpLocks/>
                </p:cNvGrpSpPr>
                <p:nvPr/>
              </p:nvGrpSpPr>
              <p:grpSpPr bwMode="auto">
                <a:xfrm>
                  <a:off x="1872" y="912"/>
                  <a:ext cx="2064" cy="528"/>
                  <a:chOff x="2592" y="2016"/>
                  <a:chExt cx="2064" cy="528"/>
                </a:xfrm>
              </p:grpSpPr>
              <p:sp>
                <p:nvSpPr>
                  <p:cNvPr id="6220" name="AutoShape 31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21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22" name="AutoShape 33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23" name="AutoShape 34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24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25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26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</p:grpSp>
          </p:grpSp>
          <p:grpSp>
            <p:nvGrpSpPr>
              <p:cNvPr id="60418" name="Group 39"/>
              <p:cNvGrpSpPr>
                <a:grpSpLocks/>
              </p:cNvGrpSpPr>
              <p:nvPr/>
            </p:nvGrpSpPr>
            <p:grpSpPr bwMode="auto">
              <a:xfrm>
                <a:off x="3429000" y="1676400"/>
                <a:ext cx="1663700" cy="990600"/>
                <a:chOff x="1872" y="912"/>
                <a:chExt cx="2064" cy="1296"/>
              </a:xfrm>
            </p:grpSpPr>
            <p:grpSp>
              <p:nvGrpSpPr>
                <p:cNvPr id="60419" name="Group 40"/>
                <p:cNvGrpSpPr>
                  <a:grpSpLocks/>
                </p:cNvGrpSpPr>
                <p:nvPr/>
              </p:nvGrpSpPr>
              <p:grpSpPr bwMode="auto">
                <a:xfrm>
                  <a:off x="1872" y="1680"/>
                  <a:ext cx="2064" cy="528"/>
                  <a:chOff x="2592" y="2880"/>
                  <a:chExt cx="2064" cy="528"/>
                </a:xfrm>
              </p:grpSpPr>
              <p:sp>
                <p:nvSpPr>
                  <p:cNvPr id="6211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12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13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14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15" name="AutoShape 45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16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17" name="AutoShape 4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880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</p:grpSp>
            <p:grpSp>
              <p:nvGrpSpPr>
                <p:cNvPr id="60420" name="Group 48"/>
                <p:cNvGrpSpPr>
                  <a:grpSpLocks/>
                </p:cNvGrpSpPr>
                <p:nvPr/>
              </p:nvGrpSpPr>
              <p:grpSpPr bwMode="auto">
                <a:xfrm>
                  <a:off x="1872" y="912"/>
                  <a:ext cx="2064" cy="528"/>
                  <a:chOff x="2592" y="2016"/>
                  <a:chExt cx="2064" cy="528"/>
                </a:xfrm>
              </p:grpSpPr>
              <p:sp>
                <p:nvSpPr>
                  <p:cNvPr id="6204" name="AutoShape 49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05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06" name="AutoShape 51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07" name="AutoShape 52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08" name="AutoShape 53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09" name="AutoShape 5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rgbClr val="FF7C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6210" name="AutoShap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016"/>
                    <a:ext cx="336" cy="528"/>
                  </a:xfrm>
                  <a:prstGeom prst="cube">
                    <a:avLst>
                      <a:gd name="adj" fmla="val 56579"/>
                    </a:avLst>
                  </a:prstGeom>
                  <a:solidFill>
                    <a:schemeClr val="tx2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 Narrow" pitchFamily="34" charset="0"/>
                    </a:endParaRPr>
                  </a:p>
                </p:txBody>
              </p:sp>
            </p:grpSp>
          </p:grpSp>
          <p:grpSp>
            <p:nvGrpSpPr>
              <p:cNvPr id="60421" name="Group 170"/>
              <p:cNvGrpSpPr>
                <a:grpSpLocks/>
              </p:cNvGrpSpPr>
              <p:nvPr/>
            </p:nvGrpSpPr>
            <p:grpSpPr bwMode="auto">
              <a:xfrm>
                <a:off x="228600" y="2057400"/>
                <a:ext cx="5105400" cy="147638"/>
                <a:chOff x="1371600" y="3657600"/>
                <a:chExt cx="6809317" cy="757767"/>
              </a:xfrm>
            </p:grpSpPr>
            <p:grpSp>
              <p:nvGrpSpPr>
                <p:cNvPr id="60422" name="Group 71"/>
                <p:cNvGrpSpPr>
                  <a:grpSpLocks/>
                </p:cNvGrpSpPr>
                <p:nvPr/>
              </p:nvGrpSpPr>
              <p:grpSpPr bwMode="auto">
                <a:xfrm>
                  <a:off x="1371600" y="3657600"/>
                  <a:ext cx="3456517" cy="757767"/>
                  <a:chOff x="1371600" y="3657600"/>
                  <a:chExt cx="3456517" cy="757767"/>
                </a:xfrm>
              </p:grpSpPr>
              <p:sp>
                <p:nvSpPr>
                  <p:cNvPr id="6198" name="Freeform 177"/>
                  <p:cNvSpPr>
                    <a:spLocks noChangeArrowheads="1"/>
                  </p:cNvSpPr>
                  <p:nvPr/>
                </p:nvSpPr>
                <p:spPr bwMode="auto">
                  <a:xfrm>
                    <a:off x="2209800" y="3657600"/>
                    <a:ext cx="941917" cy="757767"/>
                  </a:xfrm>
                  <a:custGeom>
                    <a:avLst/>
                    <a:gdLst>
                      <a:gd name="T0" fmla="*/ 0 w 941917"/>
                      <a:gd name="T1" fmla="*/ 438150 h 757767"/>
                      <a:gd name="T2" fmla="*/ 355600 w 941917"/>
                      <a:gd name="T3" fmla="*/ 44450 h 757767"/>
                      <a:gd name="T4" fmla="*/ 571500 w 941917"/>
                      <a:gd name="T5" fmla="*/ 704850 h 757767"/>
                      <a:gd name="T6" fmla="*/ 889000 w 941917"/>
                      <a:gd name="T7" fmla="*/ 361950 h 757767"/>
                      <a:gd name="T8" fmla="*/ 889000 w 941917"/>
                      <a:gd name="T9" fmla="*/ 349250 h 7577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41917"/>
                      <a:gd name="T16" fmla="*/ 0 h 757767"/>
                      <a:gd name="T17" fmla="*/ 941917 w 941917"/>
                      <a:gd name="T18" fmla="*/ 757767 h 7577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41917" h="757767">
                        <a:moveTo>
                          <a:pt x="0" y="438150"/>
                        </a:moveTo>
                        <a:cubicBezTo>
                          <a:pt x="130175" y="219075"/>
                          <a:pt x="260350" y="0"/>
                          <a:pt x="355600" y="44450"/>
                        </a:cubicBezTo>
                        <a:cubicBezTo>
                          <a:pt x="450850" y="88900"/>
                          <a:pt x="482600" y="651933"/>
                          <a:pt x="571500" y="704850"/>
                        </a:cubicBezTo>
                        <a:cubicBezTo>
                          <a:pt x="660400" y="757767"/>
                          <a:pt x="836083" y="421217"/>
                          <a:pt x="889000" y="361950"/>
                        </a:cubicBezTo>
                        <a:cubicBezTo>
                          <a:pt x="941917" y="302683"/>
                          <a:pt x="915458" y="325966"/>
                          <a:pt x="889000" y="349250"/>
                        </a:cubicBezTo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rgbClr val="008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99" name="Freeform 178"/>
                  <p:cNvSpPr>
                    <a:spLocks noChangeArrowheads="1"/>
                  </p:cNvSpPr>
                  <p:nvPr/>
                </p:nvSpPr>
                <p:spPr bwMode="auto">
                  <a:xfrm>
                    <a:off x="1371600" y="3657600"/>
                    <a:ext cx="941917" cy="757767"/>
                  </a:xfrm>
                  <a:custGeom>
                    <a:avLst/>
                    <a:gdLst>
                      <a:gd name="T0" fmla="*/ 0 w 941917"/>
                      <a:gd name="T1" fmla="*/ 438150 h 757767"/>
                      <a:gd name="T2" fmla="*/ 355600 w 941917"/>
                      <a:gd name="T3" fmla="*/ 44450 h 757767"/>
                      <a:gd name="T4" fmla="*/ 571500 w 941917"/>
                      <a:gd name="T5" fmla="*/ 704850 h 757767"/>
                      <a:gd name="T6" fmla="*/ 889000 w 941917"/>
                      <a:gd name="T7" fmla="*/ 361950 h 757767"/>
                      <a:gd name="T8" fmla="*/ 889000 w 941917"/>
                      <a:gd name="T9" fmla="*/ 349250 h 7577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41917"/>
                      <a:gd name="T16" fmla="*/ 0 h 757767"/>
                      <a:gd name="T17" fmla="*/ 941917 w 941917"/>
                      <a:gd name="T18" fmla="*/ 757767 h 7577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41917" h="757767">
                        <a:moveTo>
                          <a:pt x="0" y="438150"/>
                        </a:moveTo>
                        <a:cubicBezTo>
                          <a:pt x="130175" y="219075"/>
                          <a:pt x="260350" y="0"/>
                          <a:pt x="355600" y="44450"/>
                        </a:cubicBezTo>
                        <a:cubicBezTo>
                          <a:pt x="450850" y="88900"/>
                          <a:pt x="482600" y="651933"/>
                          <a:pt x="571500" y="704850"/>
                        </a:cubicBezTo>
                        <a:cubicBezTo>
                          <a:pt x="660400" y="757767"/>
                          <a:pt x="836083" y="421217"/>
                          <a:pt x="889000" y="361950"/>
                        </a:cubicBezTo>
                        <a:cubicBezTo>
                          <a:pt x="941917" y="302683"/>
                          <a:pt x="915458" y="325966"/>
                          <a:pt x="889000" y="349250"/>
                        </a:cubicBezTo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rgbClr val="008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00" name="Freeform 179"/>
                  <p:cNvSpPr>
                    <a:spLocks noChangeArrowheads="1"/>
                  </p:cNvSpPr>
                  <p:nvPr/>
                </p:nvSpPr>
                <p:spPr bwMode="auto">
                  <a:xfrm>
                    <a:off x="3886200" y="3657600"/>
                    <a:ext cx="941917" cy="757767"/>
                  </a:xfrm>
                  <a:custGeom>
                    <a:avLst/>
                    <a:gdLst>
                      <a:gd name="T0" fmla="*/ 0 w 941917"/>
                      <a:gd name="T1" fmla="*/ 438150 h 757767"/>
                      <a:gd name="T2" fmla="*/ 355600 w 941917"/>
                      <a:gd name="T3" fmla="*/ 44450 h 757767"/>
                      <a:gd name="T4" fmla="*/ 571500 w 941917"/>
                      <a:gd name="T5" fmla="*/ 704850 h 757767"/>
                      <a:gd name="T6" fmla="*/ 889000 w 941917"/>
                      <a:gd name="T7" fmla="*/ 361950 h 757767"/>
                      <a:gd name="T8" fmla="*/ 889000 w 941917"/>
                      <a:gd name="T9" fmla="*/ 349250 h 7577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41917"/>
                      <a:gd name="T16" fmla="*/ 0 h 757767"/>
                      <a:gd name="T17" fmla="*/ 941917 w 941917"/>
                      <a:gd name="T18" fmla="*/ 757767 h 7577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41917" h="757767">
                        <a:moveTo>
                          <a:pt x="0" y="438150"/>
                        </a:moveTo>
                        <a:cubicBezTo>
                          <a:pt x="130175" y="219075"/>
                          <a:pt x="260350" y="0"/>
                          <a:pt x="355600" y="44450"/>
                        </a:cubicBezTo>
                        <a:cubicBezTo>
                          <a:pt x="450850" y="88900"/>
                          <a:pt x="482600" y="651933"/>
                          <a:pt x="571500" y="704850"/>
                        </a:cubicBezTo>
                        <a:cubicBezTo>
                          <a:pt x="660400" y="757767"/>
                          <a:pt x="836083" y="421217"/>
                          <a:pt x="889000" y="361950"/>
                        </a:cubicBezTo>
                        <a:cubicBezTo>
                          <a:pt x="941917" y="302683"/>
                          <a:pt x="915458" y="325966"/>
                          <a:pt x="889000" y="349250"/>
                        </a:cubicBezTo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rgbClr val="008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01" name="Freeform 180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657600"/>
                    <a:ext cx="941917" cy="757767"/>
                  </a:xfrm>
                  <a:custGeom>
                    <a:avLst/>
                    <a:gdLst>
                      <a:gd name="T0" fmla="*/ 0 w 941917"/>
                      <a:gd name="T1" fmla="*/ 438150 h 757767"/>
                      <a:gd name="T2" fmla="*/ 355600 w 941917"/>
                      <a:gd name="T3" fmla="*/ 44450 h 757767"/>
                      <a:gd name="T4" fmla="*/ 571500 w 941917"/>
                      <a:gd name="T5" fmla="*/ 704850 h 757767"/>
                      <a:gd name="T6" fmla="*/ 889000 w 941917"/>
                      <a:gd name="T7" fmla="*/ 361950 h 757767"/>
                      <a:gd name="T8" fmla="*/ 889000 w 941917"/>
                      <a:gd name="T9" fmla="*/ 349250 h 7577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41917"/>
                      <a:gd name="T16" fmla="*/ 0 h 757767"/>
                      <a:gd name="T17" fmla="*/ 941917 w 941917"/>
                      <a:gd name="T18" fmla="*/ 757767 h 7577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41917" h="757767">
                        <a:moveTo>
                          <a:pt x="0" y="438150"/>
                        </a:moveTo>
                        <a:cubicBezTo>
                          <a:pt x="130175" y="219075"/>
                          <a:pt x="260350" y="0"/>
                          <a:pt x="355600" y="44450"/>
                        </a:cubicBezTo>
                        <a:cubicBezTo>
                          <a:pt x="450850" y="88900"/>
                          <a:pt x="482600" y="651933"/>
                          <a:pt x="571500" y="704850"/>
                        </a:cubicBezTo>
                        <a:cubicBezTo>
                          <a:pt x="660400" y="757767"/>
                          <a:pt x="836083" y="421217"/>
                          <a:pt x="889000" y="361950"/>
                        </a:cubicBezTo>
                        <a:cubicBezTo>
                          <a:pt x="941917" y="302683"/>
                          <a:pt x="915458" y="325966"/>
                          <a:pt x="889000" y="349250"/>
                        </a:cubicBezTo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rgbClr val="008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60423" name="Group 72"/>
                <p:cNvGrpSpPr>
                  <a:grpSpLocks/>
                </p:cNvGrpSpPr>
                <p:nvPr/>
              </p:nvGrpSpPr>
              <p:grpSpPr bwMode="auto">
                <a:xfrm>
                  <a:off x="4724400" y="3657600"/>
                  <a:ext cx="3456517" cy="757767"/>
                  <a:chOff x="1371600" y="3657600"/>
                  <a:chExt cx="3456517" cy="757767"/>
                </a:xfrm>
              </p:grpSpPr>
              <p:sp>
                <p:nvSpPr>
                  <p:cNvPr id="6194" name="Freeform 173"/>
                  <p:cNvSpPr>
                    <a:spLocks noChangeArrowheads="1"/>
                  </p:cNvSpPr>
                  <p:nvPr/>
                </p:nvSpPr>
                <p:spPr bwMode="auto">
                  <a:xfrm>
                    <a:off x="2209800" y="3657600"/>
                    <a:ext cx="941917" cy="757767"/>
                  </a:xfrm>
                  <a:custGeom>
                    <a:avLst/>
                    <a:gdLst>
                      <a:gd name="T0" fmla="*/ 0 w 941917"/>
                      <a:gd name="T1" fmla="*/ 438150 h 757767"/>
                      <a:gd name="T2" fmla="*/ 355600 w 941917"/>
                      <a:gd name="T3" fmla="*/ 44450 h 757767"/>
                      <a:gd name="T4" fmla="*/ 571500 w 941917"/>
                      <a:gd name="T5" fmla="*/ 704850 h 757767"/>
                      <a:gd name="T6" fmla="*/ 889000 w 941917"/>
                      <a:gd name="T7" fmla="*/ 361950 h 757767"/>
                      <a:gd name="T8" fmla="*/ 889000 w 941917"/>
                      <a:gd name="T9" fmla="*/ 349250 h 7577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41917"/>
                      <a:gd name="T16" fmla="*/ 0 h 757767"/>
                      <a:gd name="T17" fmla="*/ 941917 w 941917"/>
                      <a:gd name="T18" fmla="*/ 757767 h 7577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41917" h="757767">
                        <a:moveTo>
                          <a:pt x="0" y="438150"/>
                        </a:moveTo>
                        <a:cubicBezTo>
                          <a:pt x="130175" y="219075"/>
                          <a:pt x="260350" y="0"/>
                          <a:pt x="355600" y="44450"/>
                        </a:cubicBezTo>
                        <a:cubicBezTo>
                          <a:pt x="450850" y="88900"/>
                          <a:pt x="482600" y="651933"/>
                          <a:pt x="571500" y="704850"/>
                        </a:cubicBezTo>
                        <a:cubicBezTo>
                          <a:pt x="660400" y="757767"/>
                          <a:pt x="836083" y="421217"/>
                          <a:pt x="889000" y="361950"/>
                        </a:cubicBezTo>
                        <a:cubicBezTo>
                          <a:pt x="941917" y="302683"/>
                          <a:pt x="915458" y="325966"/>
                          <a:pt x="889000" y="349250"/>
                        </a:cubicBezTo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rgbClr val="008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95" name="Freeform 174"/>
                  <p:cNvSpPr>
                    <a:spLocks noChangeArrowheads="1"/>
                  </p:cNvSpPr>
                  <p:nvPr/>
                </p:nvSpPr>
                <p:spPr bwMode="auto">
                  <a:xfrm>
                    <a:off x="1371600" y="3657600"/>
                    <a:ext cx="941917" cy="757767"/>
                  </a:xfrm>
                  <a:custGeom>
                    <a:avLst/>
                    <a:gdLst>
                      <a:gd name="T0" fmla="*/ 0 w 941917"/>
                      <a:gd name="T1" fmla="*/ 438150 h 757767"/>
                      <a:gd name="T2" fmla="*/ 355600 w 941917"/>
                      <a:gd name="T3" fmla="*/ 44450 h 757767"/>
                      <a:gd name="T4" fmla="*/ 571500 w 941917"/>
                      <a:gd name="T5" fmla="*/ 704850 h 757767"/>
                      <a:gd name="T6" fmla="*/ 889000 w 941917"/>
                      <a:gd name="T7" fmla="*/ 361950 h 757767"/>
                      <a:gd name="T8" fmla="*/ 889000 w 941917"/>
                      <a:gd name="T9" fmla="*/ 349250 h 7577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41917"/>
                      <a:gd name="T16" fmla="*/ 0 h 757767"/>
                      <a:gd name="T17" fmla="*/ 941917 w 941917"/>
                      <a:gd name="T18" fmla="*/ 757767 h 7577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41917" h="757767">
                        <a:moveTo>
                          <a:pt x="0" y="438150"/>
                        </a:moveTo>
                        <a:cubicBezTo>
                          <a:pt x="130175" y="219075"/>
                          <a:pt x="260350" y="0"/>
                          <a:pt x="355600" y="44450"/>
                        </a:cubicBezTo>
                        <a:cubicBezTo>
                          <a:pt x="450850" y="88900"/>
                          <a:pt x="482600" y="651933"/>
                          <a:pt x="571500" y="704850"/>
                        </a:cubicBezTo>
                        <a:cubicBezTo>
                          <a:pt x="660400" y="757767"/>
                          <a:pt x="836083" y="421217"/>
                          <a:pt x="889000" y="361950"/>
                        </a:cubicBezTo>
                        <a:cubicBezTo>
                          <a:pt x="941917" y="302683"/>
                          <a:pt x="915458" y="325966"/>
                          <a:pt x="889000" y="349250"/>
                        </a:cubicBezTo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rgbClr val="008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96" name="Freeform 175"/>
                  <p:cNvSpPr>
                    <a:spLocks noChangeArrowheads="1"/>
                  </p:cNvSpPr>
                  <p:nvPr/>
                </p:nvSpPr>
                <p:spPr bwMode="auto">
                  <a:xfrm>
                    <a:off x="3886200" y="3657600"/>
                    <a:ext cx="941917" cy="757767"/>
                  </a:xfrm>
                  <a:custGeom>
                    <a:avLst/>
                    <a:gdLst>
                      <a:gd name="T0" fmla="*/ 0 w 941917"/>
                      <a:gd name="T1" fmla="*/ 438150 h 757767"/>
                      <a:gd name="T2" fmla="*/ 355600 w 941917"/>
                      <a:gd name="T3" fmla="*/ 44450 h 757767"/>
                      <a:gd name="T4" fmla="*/ 571500 w 941917"/>
                      <a:gd name="T5" fmla="*/ 704850 h 757767"/>
                      <a:gd name="T6" fmla="*/ 889000 w 941917"/>
                      <a:gd name="T7" fmla="*/ 361950 h 757767"/>
                      <a:gd name="T8" fmla="*/ 889000 w 941917"/>
                      <a:gd name="T9" fmla="*/ 349250 h 7577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41917"/>
                      <a:gd name="T16" fmla="*/ 0 h 757767"/>
                      <a:gd name="T17" fmla="*/ 941917 w 941917"/>
                      <a:gd name="T18" fmla="*/ 757767 h 7577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41917" h="757767">
                        <a:moveTo>
                          <a:pt x="0" y="438150"/>
                        </a:moveTo>
                        <a:cubicBezTo>
                          <a:pt x="130175" y="219075"/>
                          <a:pt x="260350" y="0"/>
                          <a:pt x="355600" y="44450"/>
                        </a:cubicBezTo>
                        <a:cubicBezTo>
                          <a:pt x="450850" y="88900"/>
                          <a:pt x="482600" y="651933"/>
                          <a:pt x="571500" y="704850"/>
                        </a:cubicBezTo>
                        <a:cubicBezTo>
                          <a:pt x="660400" y="757767"/>
                          <a:pt x="836083" y="421217"/>
                          <a:pt x="889000" y="361950"/>
                        </a:cubicBezTo>
                        <a:cubicBezTo>
                          <a:pt x="941917" y="302683"/>
                          <a:pt x="915458" y="325966"/>
                          <a:pt x="889000" y="349250"/>
                        </a:cubicBezTo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rgbClr val="008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97" name="Freeform 176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657600"/>
                    <a:ext cx="941917" cy="757767"/>
                  </a:xfrm>
                  <a:custGeom>
                    <a:avLst/>
                    <a:gdLst>
                      <a:gd name="T0" fmla="*/ 0 w 941917"/>
                      <a:gd name="T1" fmla="*/ 438150 h 757767"/>
                      <a:gd name="T2" fmla="*/ 355600 w 941917"/>
                      <a:gd name="T3" fmla="*/ 44450 h 757767"/>
                      <a:gd name="T4" fmla="*/ 571500 w 941917"/>
                      <a:gd name="T5" fmla="*/ 704850 h 757767"/>
                      <a:gd name="T6" fmla="*/ 889000 w 941917"/>
                      <a:gd name="T7" fmla="*/ 361950 h 757767"/>
                      <a:gd name="T8" fmla="*/ 889000 w 941917"/>
                      <a:gd name="T9" fmla="*/ 349250 h 7577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41917"/>
                      <a:gd name="T16" fmla="*/ 0 h 757767"/>
                      <a:gd name="T17" fmla="*/ 941917 w 941917"/>
                      <a:gd name="T18" fmla="*/ 757767 h 7577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41917" h="757767">
                        <a:moveTo>
                          <a:pt x="0" y="438150"/>
                        </a:moveTo>
                        <a:cubicBezTo>
                          <a:pt x="130175" y="219075"/>
                          <a:pt x="260350" y="0"/>
                          <a:pt x="355600" y="44450"/>
                        </a:cubicBezTo>
                        <a:cubicBezTo>
                          <a:pt x="450850" y="88900"/>
                          <a:pt x="482600" y="651933"/>
                          <a:pt x="571500" y="704850"/>
                        </a:cubicBezTo>
                        <a:cubicBezTo>
                          <a:pt x="660400" y="757767"/>
                          <a:pt x="836083" y="421217"/>
                          <a:pt x="889000" y="361950"/>
                        </a:cubicBezTo>
                        <a:cubicBezTo>
                          <a:pt x="941917" y="302683"/>
                          <a:pt x="915458" y="325966"/>
                          <a:pt x="889000" y="349250"/>
                        </a:cubicBezTo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rgbClr val="008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71" name="内容占位符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1" cy="8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79500" y="1484313"/>
            <a:ext cx="8064500" cy="865187"/>
          </a:xfrm>
          <a:noFill/>
          <a:ln w="12700">
            <a:noFill/>
          </a:ln>
        </p:spPr>
        <p:txBody>
          <a:bodyPr>
            <a:noAutofit/>
          </a:bodyPr>
          <a:lstStyle/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32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Guided mode </a:t>
            </a:r>
            <a:r>
              <a:rPr lang="en-US" sz="3200" i="1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 mode selection  transverse coherence</a:t>
            </a:r>
          </a:p>
        </p:txBody>
      </p:sp>
      <p:sp>
        <p:nvSpPr>
          <p:cNvPr id="604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5175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en-US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/>
                <a:cs typeface="ＭＳ Ｐゴシック"/>
              </a:rPr>
              <a:t>SASE FEL</a:t>
            </a:r>
          </a:p>
        </p:txBody>
      </p:sp>
      <p:pic>
        <p:nvPicPr>
          <p:cNvPr id="1026" name="Picture 2" descr="C:\Users\kent\Desktop\模式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460871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3114" y="5805264"/>
            <a:ext cx="882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由于</a:t>
            </a:r>
            <a:r>
              <a:rPr lang="en-US" altLang="zh-CN" sz="2800" dirty="0" smtClean="0"/>
              <a:t>gain-guiding</a:t>
            </a:r>
            <a:r>
              <a:rPr lang="zh-CN" altLang="en-US" sz="2800" dirty="0" smtClean="0"/>
              <a:t>的作用，</a:t>
            </a:r>
            <a:r>
              <a:rPr lang="en-US" altLang="zh-CN" sz="2800" dirty="0" smtClean="0"/>
              <a:t>SASE FEL </a:t>
            </a:r>
            <a:r>
              <a:rPr lang="zh-CN" altLang="en-US" sz="2800" dirty="0" smtClean="0"/>
              <a:t>有很好的横向相干性</a:t>
            </a:r>
            <a:endParaRPr lang="en-US" altLang="zh-CN" sz="2800" dirty="0" smtClean="0"/>
          </a:p>
        </p:txBody>
      </p:sp>
      <p:pic>
        <p:nvPicPr>
          <p:cNvPr id="71" name="内容占位符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1" cy="8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79500" y="2017713"/>
            <a:ext cx="8064500" cy="865187"/>
          </a:xfrm>
          <a:noFill/>
          <a:ln w="12700">
            <a:noFill/>
          </a:ln>
        </p:spPr>
        <p:txBody>
          <a:bodyPr>
            <a:noAutofit/>
          </a:bodyPr>
          <a:lstStyle/>
          <a:p>
            <a:pPr lvl="1">
              <a:lnSpc>
                <a:spcPct val="90000"/>
              </a:lnSpc>
              <a:buFont typeface="Calibri" pitchFamily="34" charset="0"/>
              <a:buChar char="–"/>
              <a:defRPr/>
            </a:pPr>
            <a:r>
              <a:rPr lang="en-US" altLang="zh-CN" sz="3200" i="1" dirty="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Slippage  temporal coherent within slippage distance  coherent spike</a:t>
            </a:r>
            <a:endParaRPr lang="en-US" altLang="zh-CN" sz="32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04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01713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en-US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/>
                <a:cs typeface="ＭＳ Ｐゴシック"/>
              </a:rPr>
              <a:t>SASE FEL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379" y="4581128"/>
            <a:ext cx="84300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当电子以接近光束的速度向前走，电子辐射来自于噪声信号，电子只能在</a:t>
            </a:r>
            <a:r>
              <a:rPr lang="zh-CN" altLang="en-US" sz="2800" dirty="0"/>
              <a:t>束团</a:t>
            </a:r>
            <a:r>
              <a:rPr lang="zh-CN" altLang="en-US" sz="2800" dirty="0" smtClean="0"/>
              <a:t>小范围内相干加强，相干脉冲的持续时间小于电子束团的脉冲时间，束团整体的辐射会有很多</a:t>
            </a:r>
            <a:r>
              <a:rPr lang="en-US" altLang="zh-CN" sz="2800" dirty="0" smtClean="0"/>
              <a:t>spikes</a:t>
            </a:r>
          </a:p>
        </p:txBody>
      </p:sp>
      <p:pic>
        <p:nvPicPr>
          <p:cNvPr id="2050" name="Picture 2" descr="C:\Users\kent\Desktop\捕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82591"/>
            <a:ext cx="6967041" cy="169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内容占位符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1" cy="8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79500" y="1628775"/>
            <a:ext cx="8064500" cy="863600"/>
          </a:xfrm>
          <a:noFill/>
          <a:ln w="12700">
            <a:noFill/>
          </a:ln>
        </p:spPr>
        <p:txBody>
          <a:bodyPr>
            <a:noAutofit/>
          </a:bodyPr>
          <a:lstStyle/>
          <a:p>
            <a:pPr marL="457200" lvl="1" indent="0">
              <a:lnSpc>
                <a:spcPct val="90000"/>
              </a:lnSpc>
              <a:buNone/>
              <a:defRPr/>
            </a:pPr>
            <a:r>
              <a:rPr lang="zh-CN" altLang="en-US" sz="32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典型的</a:t>
            </a:r>
            <a:r>
              <a:rPr lang="en-US" altLang="zh-CN" sz="32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SASE</a:t>
            </a:r>
            <a:r>
              <a:rPr lang="zh-CN" altLang="en-US" sz="32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信号，在时域产生的信号如下图，由于整体脉冲不相干，在频域上也有很多毛刺，频谱带宽很宽。</a:t>
            </a:r>
            <a:endParaRPr lang="en-US" altLang="zh-CN" sz="32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04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5175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en-US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/>
                <a:cs typeface="ＭＳ Ｐゴシック"/>
              </a:rPr>
              <a:t>SASE FEL</a:t>
            </a:r>
          </a:p>
        </p:txBody>
      </p:sp>
      <p:pic>
        <p:nvPicPr>
          <p:cNvPr id="3074" name="Picture 2" descr="C:\Users\kent\Desktop\捕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19" y="3573016"/>
            <a:ext cx="4464496" cy="275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kent\Desktop\捕获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60825"/>
            <a:ext cx="4211754" cy="31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内容占位符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1" cy="8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7655-9F22-46A2-BC76-C2336B4BD41F}" type="slidenum">
              <a:rPr lang="en-US"/>
              <a:pPr/>
              <a:t>8</a:t>
            </a:fld>
            <a:endParaRPr lang="en-US"/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0" y="1556792"/>
            <a:ext cx="9067800" cy="2739211"/>
          </a:xfrm>
          <a:prstGeom prst="rect">
            <a:avLst/>
          </a:prstGeom>
          <a:solidFill>
            <a:srgbClr val="FFFFE9"/>
          </a:solidFill>
          <a:ln w="12700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9250" indent="-349250">
              <a:buBlip>
                <a:blip r:embed="rId2"/>
              </a:buBlip>
            </a:pPr>
            <a:r>
              <a:rPr lang="en-US" sz="3200" i="1" dirty="0" smtClean="0">
                <a:sym typeface="Wingdings" pitchFamily="2" charset="2"/>
              </a:rPr>
              <a:t> </a:t>
            </a:r>
            <a:r>
              <a:rPr lang="zh-CN" altLang="en-US" sz="3200" i="1" dirty="0" smtClean="0">
                <a:sym typeface="Wingdings" pitchFamily="2" charset="2"/>
              </a:rPr>
              <a:t>由于</a:t>
            </a:r>
            <a:r>
              <a:rPr lang="en-US" altLang="zh-CN" sz="3200" i="1" dirty="0" smtClean="0">
                <a:sym typeface="Wingdings" pitchFamily="2" charset="2"/>
              </a:rPr>
              <a:t>SASE</a:t>
            </a:r>
            <a:r>
              <a:rPr lang="zh-CN" altLang="en-US" sz="3200" i="1" dirty="0" smtClean="0">
                <a:sym typeface="Wingdings" pitchFamily="2" charset="2"/>
              </a:rPr>
              <a:t>产生的信号有宽带宽、纵向相干性差的特点，为了改善纵向相干性，可以有一下思路：</a:t>
            </a:r>
            <a:endParaRPr lang="en-US" sz="3200" i="1" dirty="0" smtClean="0">
              <a:sym typeface="Wingdings" pitchFamily="2" charset="2"/>
            </a:endParaRPr>
          </a:p>
          <a:p>
            <a:pPr marL="806450" lvl="1" indent="-349250">
              <a:buFont typeface="Calibri" pitchFamily="34" charset="0"/>
              <a:buChar char="–"/>
            </a:pPr>
            <a:r>
              <a:rPr lang="zh-CN" altLang="en-US" sz="3200" i="1" dirty="0" smtClean="0">
                <a:sym typeface="Wingdings" pitchFamily="2" charset="2"/>
              </a:rPr>
              <a:t>减少总的脉冲长度</a:t>
            </a:r>
            <a:r>
              <a:rPr lang="en-US" sz="3200" i="1" dirty="0" smtClean="0">
                <a:sym typeface="Wingdings" pitchFamily="2" charset="2"/>
              </a:rPr>
              <a:t>  </a:t>
            </a:r>
            <a:r>
              <a:rPr lang="zh-CN" altLang="en-US" sz="3200" i="1" dirty="0" smtClean="0">
                <a:sym typeface="Wingdings" pitchFamily="2" charset="2"/>
              </a:rPr>
              <a:t>低电荷量、单</a:t>
            </a:r>
            <a:r>
              <a:rPr lang="en-US" altLang="zh-CN" sz="3200" i="1" dirty="0" smtClean="0">
                <a:sym typeface="Wingdings" pitchFamily="2" charset="2"/>
              </a:rPr>
              <a:t>spikes</a:t>
            </a:r>
          </a:p>
          <a:p>
            <a:pPr marL="806450" lvl="1" indent="-349250">
              <a:buFont typeface="Calibri" pitchFamily="34" charset="0"/>
              <a:buChar char="–"/>
            </a:pPr>
            <a:r>
              <a:rPr lang="en-US" altLang="zh-CN" sz="1200" i="1" dirty="0"/>
              <a:t>LCLS low charge operation mode [Y. Ding et al., PRL, 2009</a:t>
            </a:r>
            <a:r>
              <a:rPr lang="en-US" altLang="zh-CN" sz="1200" i="1" dirty="0" smtClean="0"/>
              <a:t>]</a:t>
            </a:r>
            <a:endParaRPr lang="en-US" altLang="zh-CN" sz="3200" i="1" dirty="0" smtClean="0">
              <a:sym typeface="Wingdings" pitchFamily="2" charset="2"/>
            </a:endParaRPr>
          </a:p>
          <a:p>
            <a:pPr marL="806450" lvl="1" indent="-349250">
              <a:buFont typeface="Calibri" pitchFamily="34" charset="0"/>
              <a:buChar char="–"/>
            </a:pPr>
            <a:r>
              <a:rPr lang="zh-CN" altLang="en-US" sz="3200" i="1" dirty="0" smtClean="0">
                <a:sym typeface="Wingdings" pitchFamily="2" charset="2"/>
              </a:rPr>
              <a:t>增加相干长度</a:t>
            </a:r>
            <a:r>
              <a:rPr lang="en-US" sz="3200" i="1" dirty="0" smtClean="0">
                <a:sym typeface="Wingdings" pitchFamily="2" charset="2"/>
              </a:rPr>
              <a:t> </a:t>
            </a:r>
            <a:r>
              <a:rPr lang="zh-CN" altLang="en-US" sz="3200" i="1" dirty="0" smtClean="0">
                <a:sym typeface="Wingdings" pitchFamily="2" charset="2"/>
              </a:rPr>
              <a:t>用外中激光的方法使得相干长度达到整个脉冲的长度。</a:t>
            </a:r>
            <a:endParaRPr lang="en-US" sz="3200" i="1" dirty="0">
              <a:sym typeface="Symbol" pitchFamily="18" charset="2"/>
            </a:endParaRPr>
          </a:p>
        </p:txBody>
      </p:sp>
      <p:sp>
        <p:nvSpPr>
          <p:cNvPr id="166916" name="Oval 4"/>
          <p:cNvSpPr>
            <a:spLocks noChangeArrowheads="1"/>
          </p:cNvSpPr>
          <p:nvPr/>
        </p:nvSpPr>
        <p:spPr bwMode="auto">
          <a:xfrm>
            <a:off x="3124200" y="6324600"/>
            <a:ext cx="2362200" cy="3810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6917" name="Picture 5"/>
          <p:cNvPicPr>
            <a:picLocks noChangeAspect="1" noChangeArrowheads="1"/>
          </p:cNvPicPr>
          <p:nvPr/>
        </p:nvPicPr>
        <p:blipFill>
          <a:blip r:embed="rId3" cstate="print"/>
          <a:srcRect l="8011" t="1920" r="2968" b="10081"/>
          <a:stretch>
            <a:fillRect/>
          </a:stretch>
        </p:blipFill>
        <p:spPr bwMode="auto">
          <a:xfrm>
            <a:off x="2895600" y="4573588"/>
            <a:ext cx="2741613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-38100" y="90872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Temporal Coherence</a:t>
            </a:r>
            <a:endParaRPr lang="en-US" sz="36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0" name="内容占位符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1" cy="8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7790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zh-CN" altLang="en-US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/>
                <a:cs typeface="ＭＳ Ｐゴシック"/>
              </a:rPr>
              <a:t>改善纵向相干性的方法</a:t>
            </a:r>
            <a:endParaRPr lang="en-US" sz="3600" b="1" i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/>
              <a:cs typeface="ＭＳ Ｐゴシック"/>
            </a:endParaRPr>
          </a:p>
        </p:txBody>
      </p:sp>
      <p:pic>
        <p:nvPicPr>
          <p:cNvPr id="8194" name="Picture 2" descr="C:\Users\kent\Desktop\捕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605135" cy="511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内容占位符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1" cy="8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3164</TotalTime>
  <Words>2400</Words>
  <Application>Microsoft Office PowerPoint</Application>
  <PresentationFormat>全屏显示(4:3)</PresentationFormat>
  <Paragraphs>185</Paragraphs>
  <Slides>31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波形</vt:lpstr>
      <vt:lpstr>Introduction of self-seeding FEL</vt:lpstr>
      <vt:lpstr>主要内容</vt:lpstr>
      <vt:lpstr>why FEL?</vt:lpstr>
      <vt:lpstr>SASE FEL</vt:lpstr>
      <vt:lpstr>SASE FEL</vt:lpstr>
      <vt:lpstr>SASE FEL</vt:lpstr>
      <vt:lpstr>SASE FEL</vt:lpstr>
      <vt:lpstr>PowerPoint 演示文稿</vt:lpstr>
      <vt:lpstr>改善纵向相干性的方法</vt:lpstr>
      <vt:lpstr>改善纵向相干性的方法</vt:lpstr>
      <vt:lpstr>为什么要用self-seeding？</vt:lpstr>
      <vt:lpstr>PowerPoint 演示文稿</vt:lpstr>
      <vt:lpstr>self-seeding 发展过程</vt:lpstr>
      <vt:lpstr>self-seeding 发展过程</vt:lpstr>
      <vt:lpstr>PowerPoint 演示文稿</vt:lpstr>
      <vt:lpstr>PowerPoint 演示文稿</vt:lpstr>
      <vt:lpstr>self-seeding SASE</vt:lpstr>
      <vt:lpstr>self-seeding 方案的构成</vt:lpstr>
      <vt:lpstr>self-seeding 方案的构成</vt:lpstr>
      <vt:lpstr>罗兰圆成像原理</vt:lpstr>
      <vt:lpstr>self-seeding 方案的构成</vt:lpstr>
      <vt:lpstr>Vls光栅</vt:lpstr>
      <vt:lpstr>Vls光栅</vt:lpstr>
      <vt:lpstr>Self-seeding scheme with FBD(forward bragg diffraction) (SLAC  hard x-ray  2012.9)</vt:lpstr>
      <vt:lpstr>Self-seeding scheme with FBD(forward bragg diffraction) (SLAC  hard x-ray  2012.9)</vt:lpstr>
      <vt:lpstr>Self-seeding scheme with FBD experiment result</vt:lpstr>
      <vt:lpstr>Self-seeding scheme with grating （SLAC  softx-ray 2014.9）</vt:lpstr>
      <vt:lpstr>Self-seeding scheme with grating （SLAC  softx-ray 2014.9）</vt:lpstr>
      <vt:lpstr>Self-seeding 面临的问题</vt:lpstr>
      <vt:lpstr>改善Self-seeding 常用的技术</vt:lpstr>
      <vt:lpstr>Thanks for your attention！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kent</dc:creator>
  <cp:lastModifiedBy>kent</cp:lastModifiedBy>
  <cp:revision>231</cp:revision>
  <dcterms:created xsi:type="dcterms:W3CDTF">2015-09-13T08:43:04Z</dcterms:created>
  <dcterms:modified xsi:type="dcterms:W3CDTF">2015-11-19T14:45:00Z</dcterms:modified>
</cp:coreProperties>
</file>