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79" r:id="rId11"/>
    <p:sldId id="266" r:id="rId12"/>
    <p:sldId id="264" r:id="rId13"/>
    <p:sldId id="265" r:id="rId14"/>
    <p:sldId id="276" r:id="rId15"/>
    <p:sldId id="277" r:id="rId16"/>
    <p:sldId id="269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5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0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49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5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2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9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3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9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6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3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BDEA93-8AF3-4641-BF27-8D77B0E3973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0B2EDB-0B15-4BEC-928A-15E2D7FA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772751"/>
            <a:ext cx="8689976" cy="2509213"/>
          </a:xfrm>
        </p:spPr>
        <p:txBody>
          <a:bodyPr>
            <a:normAutofit/>
          </a:bodyPr>
          <a:lstStyle/>
          <a:p>
            <a:r>
              <a:rPr lang="en-US" altLang="zh-CN" dirty="0"/>
              <a:t>Java development on accelerator and FEL facilities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张白鑫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2015/11/4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6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96980" y="2524259"/>
            <a:ext cx="8783392" cy="326694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hlinkClick r:id="rId2" action="ppaction://hlinksldjump"/>
              </a:rPr>
              <a:t>XAL—A </a:t>
            </a:r>
            <a:r>
              <a:rPr lang="en-US" altLang="zh-CN" sz="2400" cap="none" dirty="0" smtClean="0">
                <a:hlinkClick r:id="rId2" action="ppaction://hlinksldjump"/>
              </a:rPr>
              <a:t>High-level Control Application Framework</a:t>
            </a:r>
            <a:endParaRPr lang="en-US" altLang="zh-CN" sz="2400" cap="none" dirty="0"/>
          </a:p>
          <a:p>
            <a:endParaRPr lang="en-US" altLang="zh-CN" sz="2400" cap="none" dirty="0" smtClean="0"/>
          </a:p>
          <a:p>
            <a:r>
              <a:rPr lang="en-US" altLang="zh-CN" sz="2400" cap="none" dirty="0" smtClean="0">
                <a:hlinkClick r:id="rId3" action="ppaction://hlinksldjump"/>
              </a:rPr>
              <a:t>Optimization Algorithm—Based On Genetic Algorithm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981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661374" y="2137893"/>
            <a:ext cx="9118242" cy="40826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研究目的：实现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的多变量优化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优化目标：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的辐射强度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参与变量：波荡器段间的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FODO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结构的四极铁强度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即寻求一组合理的四极铁的强度参数，使得辐射功率达到最大值。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如果通过遍历的方法搜寻最优解，复杂度将是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aseline="30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而随机算法可以大大降低复杂度，同时也能找到近似最优解。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188" y="1365160"/>
            <a:ext cx="517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基于遗传算法的</a:t>
            </a:r>
            <a:r>
              <a:rPr lang="en-US" altLang="zh-CN" sz="2400" dirty="0" smtClean="0"/>
              <a:t>FEL</a:t>
            </a:r>
            <a:r>
              <a:rPr lang="zh-CN" altLang="en-US" sz="2400" dirty="0" smtClean="0"/>
              <a:t>多变量优化：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6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8749" y="2176531"/>
            <a:ext cx="86331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模仿生物进化过程中的遗传基因和染色体串，选择适当的编码方式，将设计变量表达为一个数字串。常用的是二进制码，这不仅可以模拟生物细胞中的</a:t>
            </a:r>
            <a:r>
              <a:rPr lang="en-US" altLang="zh-CN" sz="2000" dirty="0"/>
              <a:t>x , y </a:t>
            </a:r>
            <a:r>
              <a:rPr lang="zh-CN" altLang="en-US" sz="2000" dirty="0"/>
              <a:t>染色体，也最符合现代计算机应用。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三个基本操作：</a:t>
            </a:r>
            <a:endParaRPr lang="en-US" altLang="zh-CN" sz="2000" dirty="0"/>
          </a:p>
          <a:p>
            <a:r>
              <a:rPr lang="zh-CN" altLang="en-US" sz="2000" dirty="0"/>
              <a:t>选择：根据适应度，选择合理的个体作为下一代。</a:t>
            </a:r>
            <a:endParaRPr lang="en-US" altLang="zh-CN" sz="2000" dirty="0"/>
          </a:p>
          <a:p>
            <a:r>
              <a:rPr lang="zh-CN" altLang="en-US" sz="2000" dirty="0"/>
              <a:t>交叉：按选定的交叉概率</a:t>
            </a:r>
            <a:r>
              <a:rPr lang="en-US" altLang="zh-CN" sz="2000" dirty="0"/>
              <a:t>Pc(</a:t>
            </a:r>
            <a:r>
              <a:rPr lang="zh-CN" altLang="en-US" sz="2000" dirty="0"/>
              <a:t>一般选</a:t>
            </a:r>
            <a:r>
              <a:rPr lang="en-US" altLang="zh-CN" sz="2000" dirty="0"/>
              <a:t>Pc =0 .65 </a:t>
            </a:r>
            <a:r>
              <a:rPr lang="zh-CN" altLang="en-US" sz="2000" dirty="0"/>
              <a:t>～ </a:t>
            </a:r>
            <a:r>
              <a:rPr lang="en-US" altLang="zh-CN" sz="2000" dirty="0"/>
              <a:t>0 .85)</a:t>
            </a:r>
            <a:r>
              <a:rPr lang="zh-CN" altLang="en-US" sz="2000" dirty="0"/>
              <a:t>进行基因重组</a:t>
            </a:r>
            <a:r>
              <a:rPr lang="en-US" altLang="zh-CN" sz="2000" dirty="0"/>
              <a:t>, </a:t>
            </a:r>
            <a:r>
              <a:rPr lang="zh-CN" altLang="en-US" sz="2000" dirty="0"/>
              <a:t>由父代产生子代。</a:t>
            </a:r>
            <a:endParaRPr lang="en-US" altLang="zh-CN" sz="2000" dirty="0"/>
          </a:p>
          <a:p>
            <a:r>
              <a:rPr lang="zh-CN" altLang="en-US" sz="2000" dirty="0" smtClean="0"/>
              <a:t>变异：按</a:t>
            </a:r>
            <a:r>
              <a:rPr lang="zh-CN" altLang="en-US" sz="2000" dirty="0"/>
              <a:t>选定的变异概率</a:t>
            </a:r>
            <a:r>
              <a:rPr lang="en-US" altLang="zh-CN" sz="2000" dirty="0"/>
              <a:t>Pm(</a:t>
            </a:r>
            <a:r>
              <a:rPr lang="zh-CN" altLang="en-US" sz="2000" dirty="0"/>
              <a:t>一般选</a:t>
            </a:r>
            <a:r>
              <a:rPr lang="en-US" altLang="zh-CN" sz="2000" dirty="0"/>
              <a:t>Pm =0 .01 </a:t>
            </a:r>
            <a:r>
              <a:rPr lang="zh-CN" altLang="en-US" sz="2000" dirty="0"/>
              <a:t>～ </a:t>
            </a:r>
            <a:r>
              <a:rPr lang="en-US" altLang="zh-CN" sz="2000" dirty="0"/>
              <a:t>0.1)</a:t>
            </a:r>
            <a:r>
              <a:rPr lang="zh-CN" altLang="en-US" sz="2000" dirty="0"/>
              <a:t>进行变异操作</a:t>
            </a:r>
            <a:r>
              <a:rPr lang="en-US" altLang="zh-CN" sz="2000" dirty="0"/>
              <a:t>, </a:t>
            </a:r>
            <a:r>
              <a:rPr lang="zh-CN" altLang="en-US" sz="2000" dirty="0"/>
              <a:t>模拟自然界中的基因突变</a:t>
            </a:r>
            <a:r>
              <a:rPr lang="en-US" altLang="zh-CN" sz="2000" dirty="0"/>
              <a:t>, </a:t>
            </a:r>
            <a:r>
              <a:rPr lang="zh-CN" altLang="en-US" sz="2000" dirty="0"/>
              <a:t>产生全新的子代。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0613" y="1159099"/>
            <a:ext cx="452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遗传算法：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5526" y="1111049"/>
            <a:ext cx="3788867" cy="4610906"/>
            <a:chOff x="5021239" y="1556870"/>
            <a:chExt cx="3788867" cy="4610906"/>
          </a:xfrm>
        </p:grpSpPr>
        <p:sp>
          <p:nvSpPr>
            <p:cNvPr id="3" name="流程图: 决策 2"/>
            <p:cNvSpPr/>
            <p:nvPr/>
          </p:nvSpPr>
          <p:spPr bwMode="auto">
            <a:xfrm>
              <a:off x="5021239" y="5031527"/>
              <a:ext cx="3168219" cy="485618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633282" y="1556870"/>
              <a:ext cx="3176824" cy="4610906"/>
              <a:chOff x="5633282" y="1556870"/>
              <a:chExt cx="3176824" cy="4610906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6173319" y="1556870"/>
                <a:ext cx="864060" cy="36002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开始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5633282" y="2220931"/>
                <a:ext cx="1944135" cy="36002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产生初始种群</a:t>
                </a:r>
              </a:p>
            </p:txBody>
          </p:sp>
          <p:cxnSp>
            <p:nvCxnSpPr>
              <p:cNvPr id="7" name="直接箭头连接符 6"/>
              <p:cNvCxnSpPr>
                <a:stCxn id="5" idx="2"/>
                <a:endCxn id="6" idx="0"/>
              </p:cNvCxnSpPr>
              <p:nvPr/>
            </p:nvCxnSpPr>
            <p:spPr bwMode="auto">
              <a:xfrm>
                <a:off x="6605349" y="1916895"/>
                <a:ext cx="1" cy="3040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矩形 7"/>
              <p:cNvSpPr/>
              <p:nvPr/>
            </p:nvSpPr>
            <p:spPr bwMode="auto">
              <a:xfrm>
                <a:off x="5633282" y="2818803"/>
                <a:ext cx="1944135" cy="36002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计算个体适应值</a:t>
                </a:r>
              </a:p>
            </p:txBody>
          </p:sp>
          <p:cxnSp>
            <p:nvCxnSpPr>
              <p:cNvPr id="9" name="直接箭头连接符 8"/>
              <p:cNvCxnSpPr>
                <a:stCxn id="6" idx="2"/>
                <a:endCxn id="8" idx="0"/>
              </p:cNvCxnSpPr>
              <p:nvPr/>
            </p:nvCxnSpPr>
            <p:spPr bwMode="auto">
              <a:xfrm>
                <a:off x="6605350" y="2580956"/>
                <a:ext cx="0" cy="23784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矩形 9"/>
              <p:cNvSpPr/>
              <p:nvPr/>
            </p:nvSpPr>
            <p:spPr bwMode="auto">
              <a:xfrm>
                <a:off x="6200717" y="3416675"/>
                <a:ext cx="809264" cy="3600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选择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6200717" y="3954959"/>
                <a:ext cx="809264" cy="3600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交叉</a:t>
                </a: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6200717" y="4493243"/>
                <a:ext cx="809264" cy="3600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变异</a:t>
                </a:r>
              </a:p>
            </p:txBody>
          </p:sp>
          <p:cxnSp>
            <p:nvCxnSpPr>
              <p:cNvPr id="13" name="直接箭头连接符 12"/>
              <p:cNvCxnSpPr>
                <a:stCxn id="8" idx="2"/>
                <a:endCxn id="10" idx="0"/>
              </p:cNvCxnSpPr>
              <p:nvPr/>
            </p:nvCxnSpPr>
            <p:spPr bwMode="auto">
              <a:xfrm flipH="1">
                <a:off x="6605349" y="3178828"/>
                <a:ext cx="1" cy="23784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3"/>
              <p:cNvCxnSpPr>
                <a:stCxn id="10" idx="2"/>
                <a:endCxn id="11" idx="0"/>
              </p:cNvCxnSpPr>
              <p:nvPr/>
            </p:nvCxnSpPr>
            <p:spPr bwMode="auto">
              <a:xfrm>
                <a:off x="6605349" y="3776701"/>
                <a:ext cx="0" cy="17825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4"/>
              <p:cNvCxnSpPr>
                <a:stCxn id="11" idx="2"/>
                <a:endCxn id="12" idx="0"/>
              </p:cNvCxnSpPr>
              <p:nvPr/>
            </p:nvCxnSpPr>
            <p:spPr bwMode="auto">
              <a:xfrm>
                <a:off x="6605349" y="4314985"/>
                <a:ext cx="0" cy="17825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12" idx="2"/>
                <a:endCxn id="3" idx="0"/>
              </p:cNvCxnSpPr>
              <p:nvPr/>
            </p:nvCxnSpPr>
            <p:spPr bwMode="auto">
              <a:xfrm>
                <a:off x="6605349" y="4853269"/>
                <a:ext cx="0" cy="17825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矩形 16"/>
              <p:cNvSpPr/>
              <p:nvPr/>
            </p:nvSpPr>
            <p:spPr bwMode="auto">
              <a:xfrm>
                <a:off x="5777290" y="5807658"/>
                <a:ext cx="1656115" cy="36011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zh-CN" altLang="en-US" dirty="0" smtClean="0"/>
                  <a:t>输出最优解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3" idx="2"/>
                <a:endCxn id="17" idx="0"/>
              </p:cNvCxnSpPr>
              <p:nvPr/>
            </p:nvCxnSpPr>
            <p:spPr bwMode="auto">
              <a:xfrm flipH="1">
                <a:off x="6605348" y="5517145"/>
                <a:ext cx="1" cy="29051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本框 18"/>
              <p:cNvSpPr txBox="1"/>
              <p:nvPr/>
            </p:nvSpPr>
            <p:spPr>
              <a:xfrm>
                <a:off x="5791517" y="5128308"/>
                <a:ext cx="1944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满足终止条件？</a:t>
                </a:r>
                <a:endParaRPr lang="zh-CN" altLang="en-US" dirty="0"/>
              </a:p>
            </p:txBody>
          </p:sp>
          <p:cxnSp>
            <p:nvCxnSpPr>
              <p:cNvPr id="20" name="肘形连接符 19"/>
              <p:cNvCxnSpPr>
                <a:stCxn id="3" idx="3"/>
              </p:cNvCxnSpPr>
              <p:nvPr/>
            </p:nvCxnSpPr>
            <p:spPr bwMode="auto">
              <a:xfrm flipV="1">
                <a:off x="8189458" y="2699879"/>
                <a:ext cx="603174" cy="2574457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>
                <a:off x="6605347" y="2699879"/>
                <a:ext cx="2204759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本框 21"/>
              <p:cNvSpPr txBox="1"/>
              <p:nvPr/>
            </p:nvSpPr>
            <p:spPr>
              <a:xfrm>
                <a:off x="8156633" y="4943642"/>
                <a:ext cx="61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18978" y="5477735"/>
                <a:ext cx="54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40401" y="956504"/>
                <a:ext cx="6248309" cy="5094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编码方式</a:t>
                </a:r>
                <a:r>
                  <a:rPr lang="zh-CN" altLang="en-US" dirty="0" smtClean="0"/>
                  <a:t>：实数编码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选择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从种群中任意选择一定数量的个体（一般取2），其中适应度最高的个体保存到</a:t>
                </a:r>
                <a:r>
                  <a:rPr lang="zh-CN" altLang="zh-CN" dirty="0" smtClean="0"/>
                  <a:t>下一代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交叉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设用于重组的父代个体为：</a:t>
                </a:r>
              </a:p>
              <a:p>
                <a:pPr latinLnBrk="1"/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latinLnBrk="1"/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zh-CN" dirty="0"/>
                  <a:t>                              </a:t>
                </a:r>
                <a:endParaRPr lang="en-US" altLang="zh-CN" dirty="0" smtClean="0"/>
              </a:p>
              <a:p>
                <a:pPr latinLnBrk="1"/>
                <a:r>
                  <a:rPr lang="zh-CN" altLang="zh-CN" dirty="0" smtClean="0"/>
                  <a:t>交叉</a:t>
                </a:r>
                <a:r>
                  <a:rPr lang="zh-CN" altLang="zh-CN" dirty="0"/>
                  <a:t>后得到子代个体为：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zh-CN" altLang="zh-CN" dirty="0"/>
                  <a:t>                      </a:t>
                </a:r>
                <a:endParaRPr lang="en-US" altLang="zh-CN" i="1" dirty="0" smtClean="0"/>
              </a:p>
              <a:p>
                <a:pPr latinLnBrk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zh-CN" altLang="zh-CN" dirty="0"/>
                  <a:t>                      </a:t>
                </a:r>
                <a:r>
                  <a:rPr lang="zh-CN" altLang="zh-CN" dirty="0" smtClean="0"/>
                  <a:t>其中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zh-CN" dirty="0"/>
                  <a:t>父代第i维变量，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zh-CN" dirty="0"/>
                  <a:t>为子代第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维变量。从父代到子代的交叉过程为：</a:t>
                </a:r>
                <a:endParaRPr lang="en-US" altLang="zh-CN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zh-CN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rand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变异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±0.5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zh-CN" dirty="0"/>
                  <a:t>，为变量的取值范围，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)/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dirty="0"/>
                  <a:t>的概率取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dirty="0"/>
                  <a:t>的概率取</a:t>
                </a:r>
                <a:r>
                  <a:rPr lang="en-US" altLang="zh-CN" dirty="0"/>
                  <a:t>0</a:t>
                </a:r>
                <a:r>
                  <a:rPr lang="zh-CN" altLang="zh-CN" dirty="0" smtClean="0"/>
                  <a:t>。</a:t>
                </a:r>
                <a:r>
                  <a:rPr lang="zh-CN" altLang="en-US" dirty="0" smtClean="0"/>
                  <a:t>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01" y="956504"/>
                <a:ext cx="6248309" cy="5094793"/>
              </a:xfrm>
              <a:prstGeom prst="rect">
                <a:avLst/>
              </a:prstGeom>
              <a:blipFill rotWithShape="0">
                <a:blip r:embed="rId2"/>
                <a:stretch>
                  <a:fillRect l="-780" t="-1077" r="-390" b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04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0" y="428852"/>
            <a:ext cx="8564450" cy="64291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1521" y="3078050"/>
            <a:ext cx="11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UML</a:t>
            </a:r>
            <a:r>
              <a:rPr lang="zh-CN" altLang="en-US" dirty="0" smtClean="0"/>
              <a:t>类图：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Screenshot-Optimization Algorith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09" y="1352282"/>
            <a:ext cx="8100482" cy="521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G:\Screenshot-Set Parameter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43" y="2627290"/>
            <a:ext cx="2554642" cy="35416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842009" y="759854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应用程序主界面：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7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99576" y="798489"/>
            <a:ext cx="9160733" cy="5720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186" y="1755082"/>
            <a:ext cx="1881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felsim.py</a:t>
            </a:r>
            <a:r>
              <a:rPr lang="zh-CN" altLang="en-US" dirty="0" smtClean="0">
                <a:latin typeface="+mn-ea"/>
              </a:rPr>
              <a:t>调用</a:t>
            </a:r>
            <a:r>
              <a:rPr lang="en-US" altLang="zh-CN" dirty="0" smtClean="0">
                <a:latin typeface="+mn-ea"/>
              </a:rPr>
              <a:t>G</a:t>
            </a:r>
            <a:r>
              <a:rPr lang="en-US" altLang="zh-CN" dirty="0" smtClean="0">
                <a:latin typeface="+mn-ea"/>
              </a:rPr>
              <a:t>enesis</a:t>
            </a:r>
            <a:r>
              <a:rPr lang="zh-CN" altLang="en-US" dirty="0" smtClean="0">
                <a:latin typeface="+mn-ea"/>
              </a:rPr>
              <a:t>，传入参数为</a:t>
            </a:r>
            <a:r>
              <a:rPr lang="en-US" altLang="zh-CN" dirty="0" smtClean="0">
                <a:latin typeface="+mn-ea"/>
              </a:rPr>
              <a:t>QF,QD</a:t>
            </a:r>
            <a:r>
              <a:rPr lang="zh-CN" altLang="en-US" dirty="0" smtClean="0">
                <a:latin typeface="+mn-ea"/>
              </a:rPr>
              <a:t>的强度，输出为辐射强度。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不考虑精度情况下，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QF,QD</a:t>
            </a:r>
            <a:r>
              <a:rPr lang="zh-CN" altLang="en-US" dirty="0" smtClean="0">
                <a:latin typeface="+mn-ea"/>
              </a:rPr>
              <a:t>∈</a:t>
            </a:r>
            <a:r>
              <a:rPr lang="en-US" altLang="zh-CN" dirty="0" smtClean="0">
                <a:latin typeface="+mn-ea"/>
              </a:rPr>
              <a:t>(-5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5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范围内，选取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个点，迭代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次。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07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5038" y="1103204"/>
            <a:ext cx="9471852" cy="57174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038" y="631065"/>
            <a:ext cx="60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3DPlot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QF,QD,Power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1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1526" y="1596980"/>
            <a:ext cx="5147192" cy="414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8951" y="875763"/>
            <a:ext cx="44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全局遍历结果：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95970" y="875763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优化算法结果：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21" y="1596980"/>
            <a:ext cx="5217810" cy="4141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28951" y="5738100"/>
                <a:ext cx="419987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(QF,QD)=(2.2,-1.9)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51" y="5738100"/>
                <a:ext cx="4199872" cy="393569"/>
              </a:xfrm>
              <a:prstGeom prst="rect">
                <a:avLst/>
              </a:prstGeom>
              <a:blipFill rotWithShape="0">
                <a:blip r:embed="rId4"/>
                <a:stretch>
                  <a:fillRect l="-1306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5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73" y="1184644"/>
            <a:ext cx="6734107" cy="4645119"/>
          </a:xfrm>
          <a:prstGeom prst="rect">
            <a:avLst/>
          </a:prstGeom>
        </p:spPr>
      </p:pic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1004553" y="1090337"/>
            <a:ext cx="10071278" cy="4739426"/>
            <a:chOff x="-1492" y="0"/>
            <a:chExt cx="61874" cy="23399"/>
          </a:xfrm>
        </p:grpSpPr>
        <p:pic>
          <p:nvPicPr>
            <p:cNvPr id="21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92" y="0"/>
              <a:ext cx="31781" cy="23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0" y="0"/>
              <a:ext cx="31242" cy="23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531551" y="5889802"/>
            <a:ext cx="200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</a:rPr>
              <a:t>(QF,QD)=(-1.9,2.1)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527670" y="5889802"/>
                <a:ext cx="1782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6.5638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70" y="5889802"/>
                <a:ext cx="17827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484904" y="5889803"/>
            <a:ext cx="200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</a:rPr>
              <a:t>(QF,QD)=(2.2,-1.9)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684413" y="5889803"/>
                <a:ext cx="179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6.6041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13" y="5889803"/>
                <a:ext cx="17982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7742" y="68673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精度为</a:t>
            </a:r>
            <a:r>
              <a:rPr lang="en-US" altLang="zh-CN" dirty="0" smtClean="0">
                <a:latin typeface="+mn-ea"/>
              </a:rPr>
              <a:t>0.1</a:t>
            </a:r>
            <a:r>
              <a:rPr lang="zh-CN" altLang="en-US" dirty="0" smtClean="0">
                <a:latin typeface="+mn-ea"/>
              </a:rPr>
              <a:t>时：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9659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502607"/>
            <a:ext cx="10364451" cy="1596177"/>
          </a:xfrm>
        </p:spPr>
        <p:txBody>
          <a:bodyPr/>
          <a:lstStyle/>
          <a:p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96980" y="2524259"/>
            <a:ext cx="8783392" cy="326694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hlinkClick r:id="rId2" action="ppaction://hlinksldjump"/>
              </a:rPr>
              <a:t>XAL—A </a:t>
            </a:r>
            <a:r>
              <a:rPr lang="en-US" altLang="zh-CN" sz="2400" cap="none" dirty="0" smtClean="0">
                <a:hlinkClick r:id="rId2" action="ppaction://hlinksldjump"/>
              </a:rPr>
              <a:t>High-level Control Application Framework</a:t>
            </a:r>
            <a:endParaRPr lang="en-US" altLang="zh-CN" sz="2400" cap="none" dirty="0"/>
          </a:p>
          <a:p>
            <a:endParaRPr lang="en-US" altLang="zh-CN" sz="2400" cap="none" dirty="0" smtClean="0"/>
          </a:p>
          <a:p>
            <a:r>
              <a:rPr lang="en-US" altLang="zh-CN" sz="2400" cap="none" dirty="0" smtClean="0">
                <a:hlinkClick r:id="rId3" action="ppaction://hlinksldjump"/>
              </a:rPr>
              <a:t>Optimization Algorithm—Based On Genetic Algorithm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6407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79" y="540913"/>
            <a:ext cx="5756008" cy="63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71978" y="1972829"/>
            <a:ext cx="421139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由ORNL（美国橡树岭国家</a:t>
            </a:r>
            <a:r>
              <a:rPr lang="zh-CN" altLang="en-US" sz="2400" dirty="0" smtClean="0"/>
              <a:t>实     验</a:t>
            </a:r>
            <a:r>
              <a:rPr lang="zh-CN" altLang="en-US" sz="2400" dirty="0"/>
              <a:t>室）用java语言针对SNS开发。</a:t>
            </a:r>
          </a:p>
          <a:p>
            <a:pPr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专门用于创建加速器物理应用程序，脚本和服务的开源的开发环境。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提供丰富的加速器调束工具。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1978" y="940157"/>
            <a:ext cx="320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XAL</a:t>
            </a:r>
            <a:r>
              <a:rPr lang="zh-CN" altLang="en-US" sz="2400" dirty="0" smtClean="0"/>
              <a:t>简介：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10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p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83" y="283335"/>
            <a:ext cx="7703379" cy="65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897746" y="283334"/>
            <a:ext cx="7546143" cy="296214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4" name="箭头 114"/>
          <p:cNvSpPr>
            <a:spLocks noChangeShapeType="1"/>
          </p:cNvSpPr>
          <p:nvPr/>
        </p:nvSpPr>
        <p:spPr bwMode="auto">
          <a:xfrm flipV="1">
            <a:off x="1995627" y="1945221"/>
            <a:ext cx="902119" cy="942893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7784" y="2928464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XAL及其应用程序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4371875" y="3450289"/>
            <a:ext cx="1777285" cy="25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箭头 114"/>
          <p:cNvSpPr>
            <a:spLocks noChangeShapeType="1"/>
          </p:cNvSpPr>
          <p:nvPr/>
        </p:nvSpPr>
        <p:spPr bwMode="auto">
          <a:xfrm flipV="1">
            <a:off x="2636030" y="3568966"/>
            <a:ext cx="1735845" cy="782391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104" y="4311817"/>
            <a:ext cx="2354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EPICS</a:t>
            </a:r>
            <a:r>
              <a:rPr lang="zh-CN" altLang="en-US" sz="2000" dirty="0" smtClean="0">
                <a:solidFill>
                  <a:srgbClr val="FF0000"/>
                </a:solidFill>
              </a:rPr>
              <a:t>的访问通道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jca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caj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1825" y="983242"/>
            <a:ext cx="167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系统框架：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60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7" y="1133341"/>
            <a:ext cx="9878096" cy="572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39403" y="605307"/>
            <a:ext cx="240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程序主界面：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3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7" y="2500425"/>
            <a:ext cx="259238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76914" y="2559388"/>
            <a:ext cx="5633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根</a:t>
            </a:r>
            <a:r>
              <a:rPr lang="zh-CN" altLang="en-US" sz="2000" dirty="0"/>
              <a:t>文件，指定其他文件的名称和位置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76914" y="3005853"/>
            <a:ext cx="5351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束流模拟计算时所需要的参数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76914" y="3419531"/>
            <a:ext cx="5351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XML</a:t>
            </a:r>
            <a:r>
              <a:rPr lang="zh-CN" altLang="en-US" sz="2000" dirty="0"/>
              <a:t>配置文件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76914" y="3881956"/>
            <a:ext cx="5635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了加速器设备与XAL类的映射关系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76914" y="4314525"/>
            <a:ext cx="5659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—— </a:t>
            </a:r>
            <a:r>
              <a:rPr lang="zh-CN" altLang="zh-CN" sz="2000" dirty="0" smtClean="0"/>
              <a:t>包含</a:t>
            </a:r>
            <a:r>
              <a:rPr lang="zh-CN" altLang="zh-CN" sz="2000" dirty="0"/>
              <a:t>加速器上所有设备的参数信息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78038" y="83703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XAL</a:t>
            </a:r>
            <a:r>
              <a:rPr lang="zh-CN" altLang="en-US" sz="2400" dirty="0" smtClean="0">
                <a:latin typeface="+mj-ea"/>
                <a:ea typeface="+mj-ea"/>
              </a:rPr>
              <a:t>配置文件：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22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2135" y="927279"/>
            <a:ext cx="7585657" cy="418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1" y="1032473"/>
            <a:ext cx="6102122" cy="15283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00" y="1820146"/>
            <a:ext cx="4700790" cy="40402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51" y="4194389"/>
            <a:ext cx="5958537" cy="1458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29" y="895620"/>
            <a:ext cx="5984487" cy="40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1070" y="93134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Online Model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060619" y="1650522"/>
            <a:ext cx="79849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即XAL在线模型。运用该功能，XAL可以对给定的</a:t>
            </a:r>
            <a:r>
              <a:rPr lang="zh-CN" altLang="zh-CN" sz="2000" dirty="0" smtClean="0"/>
              <a:t>加速器参数</a:t>
            </a:r>
            <a:r>
              <a:rPr lang="zh-CN" altLang="zh-CN" sz="2000" dirty="0"/>
              <a:t>进行束流模拟计算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算法模型类似于</a:t>
            </a:r>
            <a:r>
              <a:rPr lang="zh-CN" altLang="en-US" sz="2000" dirty="0" smtClean="0"/>
              <a:t>MAD，与</a:t>
            </a:r>
            <a:r>
              <a:rPr lang="zh-CN" altLang="en-US" sz="2000" dirty="0"/>
              <a:t>MAD模型相比，输出的差值量级低于1%</a:t>
            </a:r>
          </a:p>
          <a:p>
            <a:endParaRPr lang="zh-CN" altLang="zh-CN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60619" y="2639470"/>
            <a:ext cx="66960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Online Model的主要组成部分：</a:t>
            </a:r>
          </a:p>
          <a:p>
            <a:pPr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Lattice文件：描述加速器束流线上的设备</a:t>
            </a:r>
          </a:p>
          <a:p>
            <a:pPr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Probe文件：描述束流参数和模拟算法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19" y="4024465"/>
            <a:ext cx="7352361" cy="18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6930" y="1698037"/>
            <a:ext cx="89551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新建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scenario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，可以使用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Scenario.newScenarioFor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设置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probe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probe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用来指定模拟算法。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XAL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提供了两种生成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probe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的方法。从文件生成使用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ProbeXmlParser.parse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file.getPath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())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方法；从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model.param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生成使用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ProbeFactory.getEnvelopeProbe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algorithm)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方法。而后使用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scenario.setProbe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(probe)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方法指定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probe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指定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Lattice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数据的来源，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XAL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提供了三种数据来源，分别为设计值、实时值和数据库中的值。用户可以使用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scenario.setSynchronizationMode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Scenario.SYNC_MODE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_* 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方法来指定。其中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号用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DESIGN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LIVE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来替换。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scenario.run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方法启动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Model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模拟计算。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scenario.setStartNode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(node1)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scenario.setTopNode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(node2)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方法可以指定加速器模拟计算的起点和终点。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4653" y="1133341"/>
            <a:ext cx="407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调用</a:t>
            </a:r>
            <a:r>
              <a:rPr lang="en-US" altLang="zh-CN" sz="2400" dirty="0" smtClean="0"/>
              <a:t>XAL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Online Model</a:t>
            </a:r>
            <a:r>
              <a:rPr lang="zh-CN" altLang="en-US" sz="2400" dirty="0" smtClean="0"/>
              <a:t>的步骤：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8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2406</TotalTime>
  <Words>1025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Cambria Math</vt:lpstr>
      <vt:lpstr>Times New Roman</vt:lpstr>
      <vt:lpstr>Tw Cen MT</vt:lpstr>
      <vt:lpstr>Wingdings</vt:lpstr>
      <vt:lpstr>水滴</vt:lpstr>
      <vt:lpstr>Java development on accelerator and FEL facilities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development on accelerator and FEL facilities</dc:title>
  <dc:creator>baixin zhang</dc:creator>
  <cp:lastModifiedBy>baixin zhang</cp:lastModifiedBy>
  <cp:revision>51</cp:revision>
  <dcterms:created xsi:type="dcterms:W3CDTF">2015-10-06T11:22:13Z</dcterms:created>
  <dcterms:modified xsi:type="dcterms:W3CDTF">2015-11-03T14:41:55Z</dcterms:modified>
</cp:coreProperties>
</file>