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05" r:id="rId1"/>
  </p:sldMasterIdLst>
  <p:sldIdLst>
    <p:sldId id="259" r:id="rId2"/>
    <p:sldId id="260" r:id="rId3"/>
    <p:sldId id="261" r:id="rId4"/>
    <p:sldId id="262" r:id="rId5"/>
    <p:sldId id="263" r:id="rId6"/>
    <p:sldId id="264" r:id="rId7"/>
    <p:sldId id="266" r:id="rId8"/>
    <p:sldId id="267" r:id="rId9"/>
    <p:sldId id="268" r:id="rId10"/>
    <p:sldId id="269" r:id="rId11"/>
    <p:sldId id="271" r:id="rId12"/>
    <p:sldId id="27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A147"/>
    <a:srgbClr val="B54C2D"/>
    <a:srgbClr val="B66952"/>
    <a:srgbClr val="B56D45"/>
    <a:srgbClr val="DF98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49" d="100"/>
          <a:sy n="49" d="100"/>
        </p:scale>
        <p:origin x="1336" y="4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7/1/2020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852525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7/1/2020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14665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7/1/2020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12055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7/1/2020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805943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7/1/2020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88362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7/1/2020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874069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7/1/2020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623026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7/1/2020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941586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7/1/2020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34527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7/1/2020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85865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7/1/2020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26486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7/1/2020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75175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7/1/2020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08887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7/1/2020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64888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7/1/2020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5916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7/1/2020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596479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7/1/2020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26378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7/1/2020</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069802776"/>
      </p:ext>
    </p:extLst>
  </p:cSld>
  <p:clrMap bg1="dk1" tx1="lt1" bg2="dk2" tx2="lt2" accent1="accent1" accent2="accent2" accent3="accent3" accent4="accent4" accent5="accent5" accent6="accent6" hlink="hlink" folHlink="folHlink"/>
  <p:sldLayoutIdLst>
    <p:sldLayoutId id="2147483713" r:id="rId1"/>
    <p:sldLayoutId id="2147483715" r:id="rId2"/>
    <p:sldLayoutId id="2147483716" r:id="rId3"/>
    <p:sldLayoutId id="2147483714" r:id="rId4"/>
    <p:sldLayoutId id="2147483710" r:id="rId5"/>
    <p:sldLayoutId id="2147483694" r:id="rId6"/>
    <p:sldLayoutId id="2147483695" r:id="rId7"/>
    <p:sldLayoutId id="2147483696" r:id="rId8"/>
    <p:sldLayoutId id="2147483697" r:id="rId9"/>
    <p:sldLayoutId id="2147483699" r:id="rId10"/>
    <p:sldLayoutId id="2147483693" r:id="rId11"/>
    <p:sldLayoutId id="2147483700" r:id="rId12"/>
    <p:sldLayoutId id="2147483701" r:id="rId13"/>
    <p:sldLayoutId id="2147483703" r:id="rId14"/>
    <p:sldLayoutId id="2147483704" r:id="rId15"/>
    <p:sldLayoutId id="2147483702" r:id="rId16"/>
    <p:sldLayoutId id="2147483698" r:id="rId17"/>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geo.nyu.edu/catalog/nyu_2451_34572"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descr="A picture containing cup, coffee, food, beverage&#10;&#10;Description automatically generated">
            <a:extLst>
              <a:ext uri="{FF2B5EF4-FFF2-40B4-BE49-F238E27FC236}">
                <a16:creationId xmlns:a16="http://schemas.microsoft.com/office/drawing/2014/main" id="{91BC5572-FC33-4C1C-8DEE-C2CF75A75641}"/>
              </a:ext>
            </a:extLst>
          </p:cNvPr>
          <p:cNvPicPr>
            <a:picLocks noChangeAspect="1"/>
          </p:cNvPicPr>
          <p:nvPr/>
        </p:nvPicPr>
        <p:blipFill rotWithShape="1">
          <a:blip r:embed="rId3">
            <a:alphaModFix amt="35000"/>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1370693" y="1868170"/>
            <a:ext cx="9440034" cy="2648381"/>
          </a:xfrm>
        </p:spPr>
        <p:txBody>
          <a:bodyPr>
            <a:normAutofit fontScale="90000"/>
          </a:bodyPr>
          <a:lstStyle/>
          <a:p>
            <a:r>
              <a:rPr lang="en-US" sz="7200" dirty="0"/>
              <a:t>Finding the best neighborhood to open a cafe in Brooklyn, New York.</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1370693" y="4691699"/>
            <a:ext cx="9440034" cy="1397951"/>
          </a:xfrm>
        </p:spPr>
        <p:txBody>
          <a:bodyPr>
            <a:normAutofit/>
          </a:bodyPr>
          <a:lstStyle/>
          <a:p>
            <a:r>
              <a:rPr lang="en-US" sz="2800" dirty="0"/>
              <a:t>By: Ashish Kumar</a:t>
            </a:r>
          </a:p>
        </p:txBody>
      </p:sp>
      <p:sp>
        <p:nvSpPr>
          <p:cNvPr id="4" name="TextBox 3">
            <a:extLst>
              <a:ext uri="{FF2B5EF4-FFF2-40B4-BE49-F238E27FC236}">
                <a16:creationId xmlns:a16="http://schemas.microsoft.com/office/drawing/2014/main" id="{B1476211-880B-4A74-B8A5-E38F8DEB6878}"/>
              </a:ext>
            </a:extLst>
          </p:cNvPr>
          <p:cNvSpPr txBox="1"/>
          <p:nvPr/>
        </p:nvSpPr>
        <p:spPr>
          <a:xfrm>
            <a:off x="4064840" y="1301858"/>
            <a:ext cx="4999767" cy="400110"/>
          </a:xfrm>
          <a:prstGeom prst="rect">
            <a:avLst/>
          </a:prstGeom>
          <a:noFill/>
        </p:spPr>
        <p:txBody>
          <a:bodyPr wrap="none" rtlCol="0">
            <a:spAutoFit/>
          </a:bodyPr>
          <a:lstStyle/>
          <a:p>
            <a:pPr algn="ctr"/>
            <a:r>
              <a:rPr lang="en-US" sz="2000" u="sng" dirty="0"/>
              <a:t>IBM DATA SCIENCE CAPSTONE PROJECT</a:t>
            </a:r>
            <a:endParaRPr lang="en-IN" sz="2000" u="sng" dirty="0"/>
          </a:p>
        </p:txBody>
      </p:sp>
    </p:spTree>
    <p:extLst>
      <p:ext uri="{BB962C8B-B14F-4D97-AF65-F5344CB8AC3E}">
        <p14:creationId xmlns:p14="http://schemas.microsoft.com/office/powerpoint/2010/main" val="6337383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04A5D-C017-42FE-A79A-480F1C801365}"/>
              </a:ext>
            </a:extLst>
          </p:cNvPr>
          <p:cNvSpPr>
            <a:spLocks noGrp="1"/>
          </p:cNvSpPr>
          <p:nvPr>
            <p:ph type="title"/>
          </p:nvPr>
        </p:nvSpPr>
        <p:spPr>
          <a:xfrm>
            <a:off x="913795" y="609600"/>
            <a:ext cx="10353762" cy="970450"/>
          </a:xfrm>
        </p:spPr>
        <p:txBody>
          <a:bodyPr anchor="ctr">
            <a:normAutofit/>
          </a:bodyPr>
          <a:lstStyle/>
          <a:p>
            <a:r>
              <a:rPr lang="en-US" dirty="0"/>
              <a:t>Result</a:t>
            </a:r>
            <a:endParaRPr lang="en-IN" dirty="0"/>
          </a:p>
        </p:txBody>
      </p:sp>
      <p:sp>
        <p:nvSpPr>
          <p:cNvPr id="3" name="Content Placeholder 2">
            <a:extLst>
              <a:ext uri="{FF2B5EF4-FFF2-40B4-BE49-F238E27FC236}">
                <a16:creationId xmlns:a16="http://schemas.microsoft.com/office/drawing/2014/main" id="{91D459D5-AB28-4638-9D04-3EF71DF3E1F3}"/>
              </a:ext>
            </a:extLst>
          </p:cNvPr>
          <p:cNvSpPr>
            <a:spLocks noGrp="1"/>
          </p:cNvSpPr>
          <p:nvPr>
            <p:ph sz="half" idx="2"/>
          </p:nvPr>
        </p:nvSpPr>
        <p:spPr>
          <a:xfrm>
            <a:off x="1053885" y="4620755"/>
            <a:ext cx="10104895" cy="1607588"/>
          </a:xfrm>
        </p:spPr>
        <p:txBody>
          <a:bodyPr anchor="t">
            <a:noAutofit/>
          </a:bodyPr>
          <a:lstStyle/>
          <a:p>
            <a:pPr marL="36900" indent="0">
              <a:buNone/>
            </a:pPr>
            <a:r>
              <a:rPr lang="en-IN" sz="2400" dirty="0">
                <a:effectLst/>
              </a:rPr>
              <a:t>Let us see the model evaluation results, we can see the number of coffee shops present in different clusters. As per this, we can clearly say that owner should open new coffee shop in cluster 1.</a:t>
            </a:r>
          </a:p>
          <a:p>
            <a:endParaRPr lang="en-IN" sz="2400" dirty="0"/>
          </a:p>
        </p:txBody>
      </p:sp>
      <p:pic>
        <p:nvPicPr>
          <p:cNvPr id="5" name="Picture 4" descr="A screenshot of a cell phone&#10;&#10;Description automatically generated">
            <a:extLst>
              <a:ext uri="{FF2B5EF4-FFF2-40B4-BE49-F238E27FC236}">
                <a16:creationId xmlns:a16="http://schemas.microsoft.com/office/drawing/2014/main" id="{FB2B7E85-8C2C-405F-898F-369232EDCA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5885" y="1908647"/>
            <a:ext cx="8049582" cy="2383510"/>
          </a:xfrm>
          <a:prstGeom prst="rect">
            <a:avLst/>
          </a:prstGeom>
          <a:noFill/>
        </p:spPr>
      </p:pic>
    </p:spTree>
    <p:extLst>
      <p:ext uri="{BB962C8B-B14F-4D97-AF65-F5344CB8AC3E}">
        <p14:creationId xmlns:p14="http://schemas.microsoft.com/office/powerpoint/2010/main" val="41667458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F64D6-B8ED-4244-8961-E97BAE906B11}"/>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44300D5A-AE5D-4723-AFCF-FE8A3D71A6BC}"/>
              </a:ext>
            </a:extLst>
          </p:cNvPr>
          <p:cNvSpPr>
            <a:spLocks noGrp="1"/>
          </p:cNvSpPr>
          <p:nvPr>
            <p:ph idx="1"/>
          </p:nvPr>
        </p:nvSpPr>
        <p:spPr/>
        <p:txBody>
          <a:bodyPr>
            <a:normAutofit/>
          </a:bodyPr>
          <a:lstStyle/>
          <a:p>
            <a:pPr marL="36900" indent="0">
              <a:buNone/>
            </a:pPr>
            <a:r>
              <a:rPr lang="en-IN" sz="2400" dirty="0">
                <a:effectLst/>
                <a:ea typeface="Calibri" panose="020F0502020204030204" pitchFamily="34" charset="0"/>
                <a:cs typeface="Times New Roman" panose="02020603050405020304" pitchFamily="18" charset="0"/>
              </a:rPr>
              <a:t>After visualizing the clusters on the map and seeing the number of coffee shops present in all the cluster neighbourhoods. It seems the best option would be to open coffee shop on cluster 1 area as this area has less numbers of coffee shops.</a:t>
            </a:r>
          </a:p>
          <a:p>
            <a:pPr marL="36900" indent="0">
              <a:buNone/>
            </a:pPr>
            <a:endParaRPr lang="en-IN" sz="2400" dirty="0"/>
          </a:p>
        </p:txBody>
      </p:sp>
    </p:spTree>
    <p:extLst>
      <p:ext uri="{BB962C8B-B14F-4D97-AF65-F5344CB8AC3E}">
        <p14:creationId xmlns:p14="http://schemas.microsoft.com/office/powerpoint/2010/main" val="35210553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BCE2D-340A-421D-81DD-17BCAADFCCFE}"/>
              </a:ext>
            </a:extLst>
          </p:cNvPr>
          <p:cNvSpPr>
            <a:spLocks noGrp="1"/>
          </p:cNvSpPr>
          <p:nvPr>
            <p:ph type="title"/>
          </p:nvPr>
        </p:nvSpPr>
        <p:spPr>
          <a:xfrm>
            <a:off x="913795" y="2438400"/>
            <a:ext cx="10353762" cy="1257300"/>
          </a:xfrm>
        </p:spPr>
        <p:txBody>
          <a:bodyPr/>
          <a:lstStyle/>
          <a:p>
            <a:r>
              <a:rPr lang="en-US" sz="6800" dirty="0"/>
              <a:t>Thank</a:t>
            </a:r>
            <a:r>
              <a:rPr lang="en-US" dirty="0"/>
              <a:t> </a:t>
            </a:r>
            <a:r>
              <a:rPr lang="en-US" sz="6800" dirty="0"/>
              <a:t>You</a:t>
            </a:r>
            <a:endParaRPr lang="en-IN" sz="6800" dirty="0"/>
          </a:p>
        </p:txBody>
      </p:sp>
      <p:sp>
        <p:nvSpPr>
          <p:cNvPr id="3" name="Content Placeholder 2">
            <a:extLst>
              <a:ext uri="{FF2B5EF4-FFF2-40B4-BE49-F238E27FC236}">
                <a16:creationId xmlns:a16="http://schemas.microsoft.com/office/drawing/2014/main" id="{F0E62D20-B4CB-4FAB-8EE9-94212AA05EB2}"/>
              </a:ext>
            </a:extLst>
          </p:cNvPr>
          <p:cNvSpPr>
            <a:spLocks noGrp="1"/>
          </p:cNvSpPr>
          <p:nvPr>
            <p:ph idx="1"/>
          </p:nvPr>
        </p:nvSpPr>
        <p:spPr>
          <a:xfrm>
            <a:off x="913795" y="3905250"/>
            <a:ext cx="10353762" cy="3714749"/>
          </a:xfrm>
        </p:spPr>
        <p:txBody>
          <a:bodyPr>
            <a:normAutofit/>
          </a:bodyPr>
          <a:lstStyle/>
          <a:p>
            <a:pPr marL="36900" indent="0" algn="ctr">
              <a:buNone/>
            </a:pPr>
            <a:r>
              <a:rPr lang="en-US" sz="3200" dirty="0"/>
              <a:t>Please feel free to share your feedback to improve this project.</a:t>
            </a:r>
          </a:p>
          <a:p>
            <a:pPr marL="36900" indent="0" algn="ctr">
              <a:buNone/>
            </a:pPr>
            <a:endParaRPr lang="en-IN" sz="3200" dirty="0"/>
          </a:p>
        </p:txBody>
      </p:sp>
    </p:spTree>
    <p:extLst>
      <p:ext uri="{BB962C8B-B14F-4D97-AF65-F5344CB8AC3E}">
        <p14:creationId xmlns:p14="http://schemas.microsoft.com/office/powerpoint/2010/main" val="30490417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03AE8-553C-4BFA-AC74-DC292D4A08D6}"/>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33FFEED1-E512-4134-96D4-186093C45661}"/>
              </a:ext>
            </a:extLst>
          </p:cNvPr>
          <p:cNvSpPr>
            <a:spLocks noGrp="1"/>
          </p:cNvSpPr>
          <p:nvPr>
            <p:ph idx="1"/>
          </p:nvPr>
        </p:nvSpPr>
        <p:spPr/>
        <p:txBody>
          <a:bodyPr/>
          <a:lstStyle/>
          <a:p>
            <a:pPr marL="36900" indent="0">
              <a:buNone/>
            </a:pPr>
            <a:r>
              <a:rPr lang="en-IN" sz="2400" dirty="0">
                <a:effectLst/>
                <a:latin typeface="Calibri" panose="020F0502020204030204" pitchFamily="34" charset="0"/>
                <a:ea typeface="Calibri" panose="020F0502020204030204" pitchFamily="34" charset="0"/>
                <a:cs typeface="Times New Roman" panose="02020603050405020304" pitchFamily="18" charset="0"/>
              </a:rPr>
              <a:t>We will be exploring the option to open a coffee shop in Brooklyn neighbourhoods through this project. I will assume that the businessman/ owner wants to open a coffee shop in Brooklyn with the need to attract more customers which will be our focus of the project. Here I will be working on this project in hope to find the most suitable neighbourhood for owner to meet the mentioned conditions.</a:t>
            </a:r>
          </a:p>
          <a:p>
            <a:endParaRPr lang="en-IN" dirty="0"/>
          </a:p>
        </p:txBody>
      </p:sp>
    </p:spTree>
    <p:extLst>
      <p:ext uri="{BB962C8B-B14F-4D97-AF65-F5344CB8AC3E}">
        <p14:creationId xmlns:p14="http://schemas.microsoft.com/office/powerpoint/2010/main" val="25992818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2E51C-0FCB-4B8E-BD12-72CB80850597}"/>
              </a:ext>
            </a:extLst>
          </p:cNvPr>
          <p:cNvSpPr>
            <a:spLocks noGrp="1"/>
          </p:cNvSpPr>
          <p:nvPr>
            <p:ph type="title"/>
          </p:nvPr>
        </p:nvSpPr>
        <p:spPr/>
        <p:txBody>
          <a:bodyPr/>
          <a:lstStyle/>
          <a:p>
            <a:r>
              <a:rPr lang="en-US" dirty="0"/>
              <a:t>Data</a:t>
            </a:r>
            <a:endParaRPr lang="en-IN" dirty="0"/>
          </a:p>
        </p:txBody>
      </p:sp>
      <p:sp>
        <p:nvSpPr>
          <p:cNvPr id="3" name="Content Placeholder 2">
            <a:extLst>
              <a:ext uri="{FF2B5EF4-FFF2-40B4-BE49-F238E27FC236}">
                <a16:creationId xmlns:a16="http://schemas.microsoft.com/office/drawing/2014/main" id="{CBA58418-0EBB-45E0-8F4E-E8FB5B27A0B9}"/>
              </a:ext>
            </a:extLst>
          </p:cNvPr>
          <p:cNvSpPr>
            <a:spLocks noGrp="1"/>
          </p:cNvSpPr>
          <p:nvPr>
            <p:ph idx="1"/>
          </p:nvPr>
        </p:nvSpPr>
        <p:spPr/>
        <p:txBody>
          <a:bodyPr>
            <a:noAutofit/>
          </a:bodyPr>
          <a:lstStyle/>
          <a:p>
            <a:pPr marL="0" indent="0">
              <a:lnSpc>
                <a:spcPct val="107000"/>
              </a:lnSpc>
              <a:spcAft>
                <a:spcPts val="800"/>
              </a:spcAft>
              <a:buNone/>
            </a:pPr>
            <a:r>
              <a:rPr lang="en-IN" sz="2400" dirty="0">
                <a:effectLst/>
                <a:latin typeface="Calibri" panose="020F0502020204030204" pitchFamily="34" charset="0"/>
                <a:ea typeface="Calibri" panose="020F0502020204030204" pitchFamily="34" charset="0"/>
                <a:cs typeface="Times New Roman" panose="02020603050405020304" pitchFamily="18" charset="0"/>
              </a:rPr>
              <a:t>We need borough and neighbourhood dataset of the Brooklyn, New York. </a:t>
            </a:r>
          </a:p>
          <a:p>
            <a:pPr marL="0" indent="0">
              <a:lnSpc>
                <a:spcPct val="107000"/>
              </a:lnSpc>
              <a:spcAft>
                <a:spcPts val="800"/>
              </a:spcAft>
              <a:buNone/>
            </a:pPr>
            <a:r>
              <a:rPr lang="en-IN" sz="2400" dirty="0">
                <a:effectLst/>
                <a:latin typeface="Calibri" panose="020F0502020204030204" pitchFamily="34" charset="0"/>
                <a:ea typeface="Calibri" panose="020F0502020204030204" pitchFamily="34" charset="0"/>
                <a:cs typeface="Times New Roman" panose="02020603050405020304" pitchFamily="18" charset="0"/>
              </a:rPr>
              <a:t>Luckily, A data repository site which is publicly available for users to download in structured data formats for New York state. It also comes with the geo location of the neighbourhoods which will be helpful for our project. We will be using this data and filter the dataset accordingly.</a:t>
            </a:r>
          </a:p>
          <a:p>
            <a:pPr marL="0" indent="0">
              <a:lnSpc>
                <a:spcPct val="107000"/>
              </a:lnSpc>
              <a:spcAft>
                <a:spcPts val="800"/>
              </a:spcAft>
              <a:buNone/>
            </a:pPr>
            <a:r>
              <a:rPr lang="en-IN" sz="24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https://geo.nyu.edu/catalog/nyu_2451_34572</a:t>
            </a:r>
            <a:endParaRPr lang="en-IN" sz="24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2400" dirty="0">
                <a:effectLst/>
                <a:latin typeface="Calibri" panose="020F0502020204030204" pitchFamily="34" charset="0"/>
                <a:ea typeface="Calibri" panose="020F0502020204030204" pitchFamily="34" charset="0"/>
                <a:cs typeface="Times New Roman" panose="02020603050405020304" pitchFamily="18" charset="0"/>
              </a:rPr>
              <a:t>I will be also be using Foursquare API to get the coffee shops details on this neighbourhoods. </a:t>
            </a:r>
          </a:p>
          <a:p>
            <a:pPr marL="0" indent="0">
              <a:lnSpc>
                <a:spcPct val="107000"/>
              </a:lnSpc>
              <a:spcAft>
                <a:spcPts val="800"/>
              </a:spcAft>
              <a:buNone/>
            </a:pP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2400" dirty="0"/>
          </a:p>
        </p:txBody>
      </p:sp>
    </p:spTree>
    <p:extLst>
      <p:ext uri="{BB962C8B-B14F-4D97-AF65-F5344CB8AC3E}">
        <p14:creationId xmlns:p14="http://schemas.microsoft.com/office/powerpoint/2010/main" val="24391786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6468C-32C4-465D-BB0B-02A4CAD9AECD}"/>
              </a:ext>
            </a:extLst>
          </p:cNvPr>
          <p:cNvSpPr>
            <a:spLocks noGrp="1"/>
          </p:cNvSpPr>
          <p:nvPr>
            <p:ph type="title"/>
          </p:nvPr>
        </p:nvSpPr>
        <p:spPr>
          <a:xfrm>
            <a:off x="913795" y="609600"/>
            <a:ext cx="10353762" cy="1261872"/>
          </a:xfrm>
        </p:spPr>
        <p:txBody>
          <a:bodyPr anchor="ctr">
            <a:normAutofit/>
          </a:bodyPr>
          <a:lstStyle/>
          <a:p>
            <a:r>
              <a:rPr lang="en-US" dirty="0"/>
              <a:t>Data Cleaning</a:t>
            </a:r>
            <a:endParaRPr lang="en-IN" dirty="0"/>
          </a:p>
        </p:txBody>
      </p:sp>
      <p:pic>
        <p:nvPicPr>
          <p:cNvPr id="4" name="Picture 3">
            <a:extLst>
              <a:ext uri="{FF2B5EF4-FFF2-40B4-BE49-F238E27FC236}">
                <a16:creationId xmlns:a16="http://schemas.microsoft.com/office/drawing/2014/main" id="{4197BF27-6B0F-461D-A666-FD20D3498FFD}"/>
              </a:ext>
            </a:extLst>
          </p:cNvPr>
          <p:cNvPicPr>
            <a:picLocks noChangeAspect="1"/>
          </p:cNvPicPr>
          <p:nvPr/>
        </p:nvPicPr>
        <p:blipFill>
          <a:blip r:embed="rId2"/>
          <a:stretch>
            <a:fillRect/>
          </a:stretch>
        </p:blipFill>
        <p:spPr>
          <a:xfrm>
            <a:off x="913795" y="2682395"/>
            <a:ext cx="4856841" cy="2410780"/>
          </a:xfrm>
          <a:prstGeom prst="rect">
            <a:avLst/>
          </a:prstGeom>
          <a:noFill/>
        </p:spPr>
      </p:pic>
      <p:sp>
        <p:nvSpPr>
          <p:cNvPr id="3" name="Content Placeholder 2">
            <a:extLst>
              <a:ext uri="{FF2B5EF4-FFF2-40B4-BE49-F238E27FC236}">
                <a16:creationId xmlns:a16="http://schemas.microsoft.com/office/drawing/2014/main" id="{0268F344-9A81-4D3A-B66C-41525BC35942}"/>
              </a:ext>
            </a:extLst>
          </p:cNvPr>
          <p:cNvSpPr>
            <a:spLocks noGrp="1"/>
          </p:cNvSpPr>
          <p:nvPr>
            <p:ph sz="half" idx="2"/>
          </p:nvPr>
        </p:nvSpPr>
        <p:spPr>
          <a:xfrm>
            <a:off x="6410716" y="2076451"/>
            <a:ext cx="4856841" cy="3622672"/>
          </a:xfrm>
        </p:spPr>
        <p:txBody>
          <a:bodyPr anchor="t">
            <a:normAutofit/>
          </a:bodyPr>
          <a:lstStyle/>
          <a:p>
            <a:pPr marL="36900" indent="0">
              <a:buNone/>
            </a:pPr>
            <a:r>
              <a:rPr lang="en-IN" dirty="0">
                <a:effectLst/>
              </a:rPr>
              <a:t>As we have downloaded the data in JSON </a:t>
            </a:r>
            <a:r>
              <a:rPr lang="en-IN" sz="2400" dirty="0">
                <a:effectLst/>
              </a:rPr>
              <a:t>format</a:t>
            </a:r>
            <a:r>
              <a:rPr lang="en-IN" dirty="0">
                <a:effectLst/>
              </a:rPr>
              <a:t>, we will have to convert this in pandas data frame to work with it. </a:t>
            </a:r>
          </a:p>
          <a:p>
            <a:pPr marL="36900" indent="0">
              <a:buNone/>
            </a:pPr>
            <a:r>
              <a:rPr lang="en-IN" dirty="0">
                <a:effectLst/>
              </a:rPr>
              <a:t>After uploading it to data frame, I have cleaned the data by removing the unwanted data (columns, rows etc)</a:t>
            </a:r>
          </a:p>
          <a:p>
            <a:pPr marL="36900" indent="0">
              <a:buNone/>
            </a:pPr>
            <a:endParaRPr lang="en-IN" dirty="0"/>
          </a:p>
        </p:txBody>
      </p:sp>
    </p:spTree>
    <p:extLst>
      <p:ext uri="{BB962C8B-B14F-4D97-AF65-F5344CB8AC3E}">
        <p14:creationId xmlns:p14="http://schemas.microsoft.com/office/powerpoint/2010/main" val="21451673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BC8B8-DB3B-41A7-BA42-9C7FE0248AC7}"/>
              </a:ext>
            </a:extLst>
          </p:cNvPr>
          <p:cNvSpPr>
            <a:spLocks noGrp="1"/>
          </p:cNvSpPr>
          <p:nvPr>
            <p:ph type="title"/>
          </p:nvPr>
        </p:nvSpPr>
        <p:spPr>
          <a:xfrm>
            <a:off x="913795" y="609600"/>
            <a:ext cx="10353762" cy="1261872"/>
          </a:xfrm>
        </p:spPr>
        <p:txBody>
          <a:bodyPr anchor="ctr">
            <a:normAutofit/>
          </a:bodyPr>
          <a:lstStyle/>
          <a:p>
            <a:r>
              <a:rPr lang="en-US" dirty="0"/>
              <a:t>Data Understanding</a:t>
            </a:r>
            <a:endParaRPr lang="en-IN" dirty="0"/>
          </a:p>
        </p:txBody>
      </p:sp>
      <p:pic>
        <p:nvPicPr>
          <p:cNvPr id="5" name="Content Placeholder 4" descr="A picture containing text, map&#10;&#10;Description automatically generated">
            <a:extLst>
              <a:ext uri="{FF2B5EF4-FFF2-40B4-BE49-F238E27FC236}">
                <a16:creationId xmlns:a16="http://schemas.microsoft.com/office/drawing/2014/main" id="{E1C598EE-F345-4130-8498-5E162AF8898D}"/>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388980" y="2076451"/>
            <a:ext cx="5798346" cy="3116610"/>
          </a:xfrm>
          <a:noFill/>
        </p:spPr>
      </p:pic>
      <p:sp>
        <p:nvSpPr>
          <p:cNvPr id="10" name="Content Placeholder 3">
            <a:extLst>
              <a:ext uri="{FF2B5EF4-FFF2-40B4-BE49-F238E27FC236}">
                <a16:creationId xmlns:a16="http://schemas.microsoft.com/office/drawing/2014/main" id="{348FCADC-43B9-4A4B-9CEF-02382F299101}"/>
              </a:ext>
            </a:extLst>
          </p:cNvPr>
          <p:cNvSpPr>
            <a:spLocks noGrp="1"/>
          </p:cNvSpPr>
          <p:nvPr>
            <p:ph sz="half" idx="2"/>
          </p:nvPr>
        </p:nvSpPr>
        <p:spPr>
          <a:xfrm>
            <a:off x="6410716" y="2076451"/>
            <a:ext cx="4856841" cy="3622672"/>
          </a:xfrm>
        </p:spPr>
        <p:txBody>
          <a:bodyPr>
            <a:normAutofit/>
          </a:bodyPr>
          <a:lstStyle/>
          <a:p>
            <a:pPr marL="36900" indent="0">
              <a:buNone/>
            </a:pPr>
            <a:r>
              <a:rPr lang="en-IN" sz="2400" dirty="0">
                <a:effectLst/>
                <a:latin typeface="Calibri" panose="020F0502020204030204" pitchFamily="34" charset="0"/>
                <a:ea typeface="Calibri" panose="020F0502020204030204" pitchFamily="34" charset="0"/>
                <a:cs typeface="Times New Roman" panose="02020603050405020304" pitchFamily="18" charset="0"/>
              </a:rPr>
              <a:t>Also, the data we have downloaded is for New York state. We will have to filter the data for Brooklyn. After filtering the data we can see these neighbourhood in the map to understand the neighbourhood</a:t>
            </a:r>
            <a:endParaRPr lang="en-US" sz="2400" dirty="0"/>
          </a:p>
        </p:txBody>
      </p:sp>
    </p:spTree>
    <p:extLst>
      <p:ext uri="{BB962C8B-B14F-4D97-AF65-F5344CB8AC3E}">
        <p14:creationId xmlns:p14="http://schemas.microsoft.com/office/powerpoint/2010/main" val="41705534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A117B-79A9-4B57-8526-7E5F70C94A9C}"/>
              </a:ext>
            </a:extLst>
          </p:cNvPr>
          <p:cNvSpPr>
            <a:spLocks noGrp="1"/>
          </p:cNvSpPr>
          <p:nvPr>
            <p:ph type="title"/>
          </p:nvPr>
        </p:nvSpPr>
        <p:spPr>
          <a:xfrm>
            <a:off x="913795" y="609600"/>
            <a:ext cx="10353762" cy="941408"/>
          </a:xfrm>
        </p:spPr>
        <p:txBody>
          <a:bodyPr anchor="ctr">
            <a:normAutofit/>
          </a:bodyPr>
          <a:lstStyle/>
          <a:p>
            <a:r>
              <a:rPr lang="en-US" dirty="0"/>
              <a:t>Data </a:t>
            </a:r>
            <a:endParaRPr lang="en-IN" dirty="0"/>
          </a:p>
        </p:txBody>
      </p:sp>
      <p:pic>
        <p:nvPicPr>
          <p:cNvPr id="5" name="Picture 4" descr="A picture containing text, map&#10;&#10;Description automatically generated">
            <a:extLst>
              <a:ext uri="{FF2B5EF4-FFF2-40B4-BE49-F238E27FC236}">
                <a16:creationId xmlns:a16="http://schemas.microsoft.com/office/drawing/2014/main" id="{F85B1CFA-A092-4783-AF86-CF6AEE1266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5923" y="2076451"/>
            <a:ext cx="5750078" cy="3061970"/>
          </a:xfrm>
          <a:prstGeom prst="rect">
            <a:avLst/>
          </a:prstGeom>
          <a:noFill/>
        </p:spPr>
      </p:pic>
      <p:sp>
        <p:nvSpPr>
          <p:cNvPr id="3" name="Content Placeholder 2">
            <a:extLst>
              <a:ext uri="{FF2B5EF4-FFF2-40B4-BE49-F238E27FC236}">
                <a16:creationId xmlns:a16="http://schemas.microsoft.com/office/drawing/2014/main" id="{3C2C3472-4ED8-49F3-A059-3EA70E53AD3B}"/>
              </a:ext>
            </a:extLst>
          </p:cNvPr>
          <p:cNvSpPr>
            <a:spLocks noGrp="1"/>
          </p:cNvSpPr>
          <p:nvPr>
            <p:ph sz="half" idx="2"/>
          </p:nvPr>
        </p:nvSpPr>
        <p:spPr>
          <a:xfrm>
            <a:off x="6410716" y="1796100"/>
            <a:ext cx="5435361" cy="3622672"/>
          </a:xfrm>
        </p:spPr>
        <p:txBody>
          <a:bodyPr anchor="t">
            <a:noAutofit/>
          </a:bodyPr>
          <a:lstStyle/>
          <a:p>
            <a:pPr marL="36900" indent="0">
              <a:buNone/>
            </a:pPr>
            <a:r>
              <a:rPr lang="en-IN" sz="2400" dirty="0">
                <a:effectLst/>
              </a:rPr>
              <a:t>After this we will use foursquare API to get all the coffee shops details in the neighbourhood of Brooklyn. After converting and cleaning the json response data from JSON, we uploaded the data into pandas </a:t>
            </a:r>
            <a:r>
              <a:rPr lang="en-IN" sz="2400" dirty="0" err="1">
                <a:effectLst/>
              </a:rPr>
              <a:t>dataframe</a:t>
            </a:r>
            <a:r>
              <a:rPr lang="en-IN" sz="2400" dirty="0">
                <a:effectLst/>
              </a:rPr>
              <a:t> for more readability and further process.</a:t>
            </a:r>
          </a:p>
          <a:p>
            <a:pPr marL="36900" indent="0">
              <a:buNone/>
            </a:pPr>
            <a:r>
              <a:rPr lang="en-IN" sz="2400" dirty="0">
                <a:effectLst/>
                <a:ea typeface="Calibri" panose="020F0502020204030204" pitchFamily="34" charset="0"/>
                <a:cs typeface="Times New Roman" panose="02020603050405020304" pitchFamily="18" charset="0"/>
              </a:rPr>
              <a:t>We can see the Brooklyn neighbourhood’s coffee shops in the map for more understanding and clarity of data.</a:t>
            </a:r>
          </a:p>
          <a:p>
            <a:pPr marL="36900" indent="0">
              <a:buNone/>
            </a:pPr>
            <a:endParaRPr lang="en-IN" sz="2400" dirty="0">
              <a:effectLst/>
            </a:endParaRPr>
          </a:p>
          <a:p>
            <a:pPr marL="36900" indent="0">
              <a:buNone/>
            </a:pPr>
            <a:endParaRPr lang="en-IN" sz="2400" dirty="0"/>
          </a:p>
        </p:txBody>
      </p:sp>
    </p:spTree>
    <p:extLst>
      <p:ext uri="{BB962C8B-B14F-4D97-AF65-F5344CB8AC3E}">
        <p14:creationId xmlns:p14="http://schemas.microsoft.com/office/powerpoint/2010/main" val="38754631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98DE8-D131-4418-931E-6A5D76F0FFC0}"/>
              </a:ext>
            </a:extLst>
          </p:cNvPr>
          <p:cNvSpPr>
            <a:spLocks noGrp="1"/>
          </p:cNvSpPr>
          <p:nvPr>
            <p:ph type="title"/>
          </p:nvPr>
        </p:nvSpPr>
        <p:spPr/>
        <p:txBody>
          <a:bodyPr/>
          <a:lstStyle/>
          <a:p>
            <a:r>
              <a:rPr lang="en-US" dirty="0"/>
              <a:t>Data Modelling</a:t>
            </a:r>
            <a:endParaRPr lang="en-IN" dirty="0"/>
          </a:p>
        </p:txBody>
      </p:sp>
      <p:sp>
        <p:nvSpPr>
          <p:cNvPr id="3" name="Content Placeholder 2">
            <a:extLst>
              <a:ext uri="{FF2B5EF4-FFF2-40B4-BE49-F238E27FC236}">
                <a16:creationId xmlns:a16="http://schemas.microsoft.com/office/drawing/2014/main" id="{C264D560-FAC4-4081-AAC6-CA78ECB8E1D8}"/>
              </a:ext>
            </a:extLst>
          </p:cNvPr>
          <p:cNvSpPr>
            <a:spLocks noGrp="1"/>
          </p:cNvSpPr>
          <p:nvPr>
            <p:ph sz="half" idx="1"/>
          </p:nvPr>
        </p:nvSpPr>
        <p:spPr>
          <a:xfrm>
            <a:off x="913795" y="2076450"/>
            <a:ext cx="10510418" cy="3622671"/>
          </a:xfrm>
        </p:spPr>
        <p:txBody>
          <a:bodyPr>
            <a:noAutofit/>
          </a:bodyPr>
          <a:lstStyle/>
          <a:p>
            <a:pPr marL="36900" indent="0">
              <a:buNone/>
            </a:pPr>
            <a:r>
              <a:rPr lang="en-IN" sz="2400" dirty="0">
                <a:effectLst/>
                <a:ea typeface="Calibri" panose="020F0502020204030204" pitchFamily="34" charset="0"/>
                <a:cs typeface="Times New Roman" panose="02020603050405020304" pitchFamily="18" charset="0"/>
              </a:rPr>
              <a:t>The time has finally come to run the algorithm and solve our problem of finding the best neighbourhood for owner. As we are going to use clustering model which is unsupervised type of machine leaning model. Here we do not have to split the data into train and test dataset as we do in supervised learning models.  I will use the K Means clustering method of unsupervised model.</a:t>
            </a:r>
          </a:p>
          <a:p>
            <a:endParaRPr lang="en-IN" sz="2400" dirty="0"/>
          </a:p>
        </p:txBody>
      </p:sp>
    </p:spTree>
    <p:extLst>
      <p:ext uri="{BB962C8B-B14F-4D97-AF65-F5344CB8AC3E}">
        <p14:creationId xmlns:p14="http://schemas.microsoft.com/office/powerpoint/2010/main" val="36213668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8E2BB-281B-4276-8220-65A468BFCB88}"/>
              </a:ext>
            </a:extLst>
          </p:cNvPr>
          <p:cNvSpPr>
            <a:spLocks noGrp="1"/>
          </p:cNvSpPr>
          <p:nvPr>
            <p:ph type="title"/>
          </p:nvPr>
        </p:nvSpPr>
        <p:spPr/>
        <p:txBody>
          <a:bodyPr/>
          <a:lstStyle/>
          <a:p>
            <a:r>
              <a:rPr lang="en-US" dirty="0"/>
              <a:t>Data Modelling: K Means Model</a:t>
            </a:r>
            <a:endParaRPr lang="en-IN" dirty="0"/>
          </a:p>
        </p:txBody>
      </p:sp>
      <p:sp>
        <p:nvSpPr>
          <p:cNvPr id="3" name="Content Placeholder 2">
            <a:extLst>
              <a:ext uri="{FF2B5EF4-FFF2-40B4-BE49-F238E27FC236}">
                <a16:creationId xmlns:a16="http://schemas.microsoft.com/office/drawing/2014/main" id="{D6A1D2A7-DD4F-4EAD-AEBD-9F54DFFBADA1}"/>
              </a:ext>
            </a:extLst>
          </p:cNvPr>
          <p:cNvSpPr>
            <a:spLocks noGrp="1"/>
          </p:cNvSpPr>
          <p:nvPr>
            <p:ph sz="half" idx="1"/>
          </p:nvPr>
        </p:nvSpPr>
        <p:spPr>
          <a:xfrm>
            <a:off x="913795" y="2076450"/>
            <a:ext cx="10197901" cy="3622671"/>
          </a:xfrm>
        </p:spPr>
        <p:txBody>
          <a:bodyPr>
            <a:normAutofit/>
          </a:bodyPr>
          <a:lstStyle/>
          <a:p>
            <a:pPr marL="270510">
              <a:lnSpc>
                <a:spcPct val="107000"/>
              </a:lnSpc>
              <a:spcBef>
                <a:spcPts val="200"/>
              </a:spcBef>
              <a:spcAft>
                <a:spcPts val="0"/>
              </a:spcAft>
            </a:pPr>
            <a:r>
              <a:rPr lang="en-IN" sz="2400" b="1" i="1" dirty="0">
                <a:solidFill>
                  <a:srgbClr val="2F5496"/>
                </a:solidFill>
                <a:effectLst/>
                <a:ea typeface="Times New Roman" panose="02020603050405020304" pitchFamily="18" charset="0"/>
                <a:cs typeface="Times New Roman" panose="02020603050405020304" pitchFamily="18" charset="0"/>
              </a:rPr>
              <a:t>K- Means Clustering:</a:t>
            </a:r>
          </a:p>
          <a:p>
            <a:pPr marL="0" indent="0">
              <a:lnSpc>
                <a:spcPct val="107000"/>
              </a:lnSpc>
              <a:spcAft>
                <a:spcPts val="800"/>
              </a:spcAft>
              <a:buNone/>
            </a:pPr>
            <a:r>
              <a:rPr lang="en-IN" sz="2400" dirty="0">
                <a:effectLst/>
                <a:ea typeface="Calibri" panose="020F0502020204030204" pitchFamily="34" charset="0"/>
                <a:cs typeface="Times New Roman" panose="02020603050405020304" pitchFamily="18" charset="0"/>
              </a:rPr>
              <a:t>In K Means Modelling, we set the number of clusters prior to fit the model. In this project, I have chosen the number of clusters as 3 and build the model. Once the model is built, I have feed the above generated data to the model. </a:t>
            </a:r>
          </a:p>
          <a:p>
            <a:endParaRPr lang="en-IN" sz="2400" dirty="0"/>
          </a:p>
        </p:txBody>
      </p:sp>
    </p:spTree>
    <p:extLst>
      <p:ext uri="{BB962C8B-B14F-4D97-AF65-F5344CB8AC3E}">
        <p14:creationId xmlns:p14="http://schemas.microsoft.com/office/powerpoint/2010/main" val="5916952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F5D8B-9AED-42E7-9310-2F9213DE47E1}"/>
              </a:ext>
            </a:extLst>
          </p:cNvPr>
          <p:cNvSpPr>
            <a:spLocks noGrp="1"/>
          </p:cNvSpPr>
          <p:nvPr>
            <p:ph type="title"/>
          </p:nvPr>
        </p:nvSpPr>
        <p:spPr/>
        <p:txBody>
          <a:bodyPr/>
          <a:lstStyle/>
          <a:p>
            <a:r>
              <a:rPr lang="en-US" dirty="0"/>
              <a:t>Model Evaluation</a:t>
            </a:r>
            <a:endParaRPr lang="en-IN" dirty="0"/>
          </a:p>
        </p:txBody>
      </p:sp>
      <p:pic>
        <p:nvPicPr>
          <p:cNvPr id="6" name="Content Placeholder 5" descr="A picture containing text, map&#10;&#10;Description automatically generated">
            <a:extLst>
              <a:ext uri="{FF2B5EF4-FFF2-40B4-BE49-F238E27FC236}">
                <a16:creationId xmlns:a16="http://schemas.microsoft.com/office/drawing/2014/main" id="{83FE2456-8758-4A2D-8C19-A77468F9BC62}"/>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46152" y="2076451"/>
            <a:ext cx="5324412" cy="3329834"/>
          </a:xfrm>
        </p:spPr>
      </p:pic>
      <p:sp>
        <p:nvSpPr>
          <p:cNvPr id="4" name="Content Placeholder 3">
            <a:extLst>
              <a:ext uri="{FF2B5EF4-FFF2-40B4-BE49-F238E27FC236}">
                <a16:creationId xmlns:a16="http://schemas.microsoft.com/office/drawing/2014/main" id="{287B79E2-D935-457B-918D-F67CCB07BAB6}"/>
              </a:ext>
            </a:extLst>
          </p:cNvPr>
          <p:cNvSpPr>
            <a:spLocks noGrp="1"/>
          </p:cNvSpPr>
          <p:nvPr>
            <p:ph sz="half" idx="2"/>
          </p:nvPr>
        </p:nvSpPr>
        <p:spPr/>
        <p:txBody>
          <a:bodyPr/>
          <a:lstStyle/>
          <a:p>
            <a:pPr marL="36900" indent="0">
              <a:buNone/>
            </a:pPr>
            <a:r>
              <a:rPr lang="en-IN" sz="2400" dirty="0">
                <a:effectLst/>
                <a:ea typeface="Calibri" panose="020F0502020204030204" pitchFamily="34" charset="0"/>
                <a:cs typeface="Times New Roman" panose="02020603050405020304" pitchFamily="18" charset="0"/>
              </a:rPr>
              <a:t>Let us visualize the generated clusters by our model in the map.  We can see 3 different coloured dots in the map, each colour represents a cluster. </a:t>
            </a:r>
          </a:p>
          <a:p>
            <a:endParaRPr lang="en-IN" dirty="0"/>
          </a:p>
        </p:txBody>
      </p:sp>
    </p:spTree>
    <p:extLst>
      <p:ext uri="{BB962C8B-B14F-4D97-AF65-F5344CB8AC3E}">
        <p14:creationId xmlns:p14="http://schemas.microsoft.com/office/powerpoint/2010/main" val="34959820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offee">
      <a:dk1>
        <a:sysClr val="windowText" lastClr="000000"/>
      </a:dk1>
      <a:lt1>
        <a:sysClr val="window" lastClr="FFFFFF"/>
      </a:lt1>
      <a:dk2>
        <a:srgbClr val="4E3B30"/>
      </a:dk2>
      <a:lt2>
        <a:srgbClr val="F4EEDC"/>
      </a:lt2>
      <a:accent1>
        <a:srgbClr val="CC830E"/>
      </a:accent1>
      <a:accent2>
        <a:srgbClr val="B54C2D"/>
      </a:accent2>
      <a:accent3>
        <a:srgbClr val="99570C"/>
      </a:accent3>
      <a:accent4>
        <a:srgbClr val="C17529"/>
      </a:accent4>
      <a:accent5>
        <a:srgbClr val="A19574"/>
      </a:accent5>
      <a:accent6>
        <a:srgbClr val="A49518"/>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THREE.pptx" id="{E781C72B-3D65-4B8D-9071-33B66AF0EF30}" vid="{3A5A58F2-9BE1-435C-B12D-88FD9BF70179}"/>
    </a:ext>
  </a:extLst>
</a:theme>
</file>

<file path=docProps/app.xml><?xml version="1.0" encoding="utf-8"?>
<Properties xmlns="http://schemas.openxmlformats.org/officeDocument/2006/extended-properties" xmlns:vt="http://schemas.openxmlformats.org/officeDocument/2006/docPropsVTypes">
  <TotalTime>0</TotalTime>
  <Words>623</Words>
  <Application>Microsoft Office PowerPoint</Application>
  <PresentationFormat>Widescreen</PresentationFormat>
  <Paragraphs>31</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Calibri</vt:lpstr>
      <vt:lpstr>Goudy Old Style</vt:lpstr>
      <vt:lpstr>Wingdings 2</vt:lpstr>
      <vt:lpstr>SlateVTI</vt:lpstr>
      <vt:lpstr>Finding the best neighborhood to open a cafe in Brooklyn, New York.</vt:lpstr>
      <vt:lpstr>Problem Statement</vt:lpstr>
      <vt:lpstr>Data</vt:lpstr>
      <vt:lpstr>Data Cleaning</vt:lpstr>
      <vt:lpstr>Data Understanding</vt:lpstr>
      <vt:lpstr>Data </vt:lpstr>
      <vt:lpstr>Data Modelling</vt:lpstr>
      <vt:lpstr>Data Modelling: K Means Model</vt:lpstr>
      <vt:lpstr>Model Evaluation</vt:lpstr>
      <vt:lpstr>Result</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2020-07-01T22:15:07Z</dcterms:created>
  <dcterms:modified xsi:type="dcterms:W3CDTF">2020-07-01T22:29:27Z</dcterms:modified>
</cp:coreProperties>
</file>