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Effect of stop skipping on passenger travel time on the Washington Metro </a:t>
            </a:r>
          </a:p>
          <a:p>
            <a:pPr lvl="0">
              <a:spcBef>
                <a:spcPts val="0"/>
              </a:spcBef>
              <a:buNone/>
            </a:pPr>
            <a:r>
              <a:t/>
            </a:r>
            <a:endParaRPr/>
          </a:p>
          <a:p>
            <a:pPr lvl="0">
              <a:spcBef>
                <a:spcPts val="0"/>
              </a:spcBef>
              <a:buNone/>
            </a:pPr>
            <a:r>
              <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Problem</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a:spcBef>
                <a:spcPts val="0"/>
              </a:spcBef>
            </a:pPr>
            <a:r>
              <a:rPr lang="en"/>
              <a:t>How can reduce the </a:t>
            </a:r>
            <a:r>
              <a:rPr lang="en"/>
              <a:t>time</a:t>
            </a:r>
            <a:r>
              <a:rPr lang="en"/>
              <a:t> taken to travel on metros without significant </a:t>
            </a:r>
            <a:r>
              <a:rPr lang="en"/>
              <a:t>investment</a:t>
            </a:r>
            <a:r>
              <a:rPr lang="en"/>
              <a:t> in infrastructure?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Purpose</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a:spcBef>
                <a:spcPts val="0"/>
              </a:spcBef>
            </a:pPr>
            <a:r>
              <a:rPr lang="en"/>
              <a:t>Research the effects of a skip stop system on the Washington Metro using a continuous approximation model developed by (Freyss et. al, 2013).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Continuous Approximation Model</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pPr>
            <a:r>
              <a:rPr lang="en"/>
              <a:t>This is a model that takes in various parameters, such as the the length of the track, number of trains operating, number of passengers per unit of time, station density, dwell time in every station, acceleration and deceleration rate of the train, the GDP per capita of the country (used to determine travel cost in monetary terms), and the subway cruising speed.</a:t>
            </a:r>
          </a:p>
          <a:p>
            <a:pPr indent="-228600" lvl="0" marL="457200" rtl="0">
              <a:spcBef>
                <a:spcPts val="0"/>
              </a:spcBef>
            </a:pPr>
            <a:r>
              <a:rPr lang="en"/>
              <a:t> Has two cost functions: one for normal operation and one for skip stop </a:t>
            </a:r>
            <a:r>
              <a:rPr lang="en"/>
              <a:t>operation</a:t>
            </a:r>
            <a:r>
              <a:rPr lang="en"/>
              <a:t>. </a:t>
            </a:r>
          </a:p>
          <a:p>
            <a:pPr indent="-228600" lvl="1" marL="914400" rtl="0">
              <a:spcBef>
                <a:spcPts val="0"/>
              </a:spcBef>
            </a:pPr>
            <a:r>
              <a:rPr lang="en"/>
              <a:t>These cost functions are a sum of different costs, such as transfer waiting time and travel time. </a:t>
            </a:r>
          </a:p>
          <a:p>
            <a:pPr indent="-228600" lvl="0" marL="457200" rtl="0">
              <a:spcBef>
                <a:spcPts val="0"/>
              </a:spcBef>
            </a:pPr>
            <a:r>
              <a:rPr lang="en"/>
              <a:t>The skip stop operation function must be minimized (it is a function of the AB station density). </a:t>
            </a:r>
          </a:p>
          <a:p>
            <a:pPr indent="-228600" lvl="0" marL="457200" rtl="0">
              <a:spcBef>
                <a:spcPts val="0"/>
              </a:spcBef>
            </a:pPr>
            <a:r>
              <a:rPr lang="en"/>
              <a:t>Cost function for skip stop </a:t>
            </a:r>
            <a:r>
              <a:rPr lang="en"/>
              <a:t>operation</a:t>
            </a:r>
            <a:r>
              <a:rPr lang="en"/>
              <a:t> and normal operations (certain variables are excluded)</a:t>
            </a:r>
          </a:p>
          <a:p>
            <a:pPr indent="-228600" lvl="1" marL="914400" rtl="0">
              <a:spcBef>
                <a:spcPts val="0"/>
              </a:spcBef>
            </a:pPr>
            <a:r>
              <a:t/>
            </a:r>
            <a:endParaRPr/>
          </a:p>
        </p:txBody>
      </p:sp>
      <p:pic>
        <p:nvPicPr>
          <p:cNvPr id="154" name="Shape 154"/>
          <p:cNvPicPr preferRelativeResize="0"/>
          <p:nvPr/>
        </p:nvPicPr>
        <p:blipFill rotWithShape="1">
          <a:blip r:embed="rId3">
            <a:alphaModFix/>
          </a:blip>
          <a:srcRect b="36127" l="27410" r="30811" t="56707"/>
          <a:stretch/>
        </p:blipFill>
        <p:spPr>
          <a:xfrm>
            <a:off x="2661975" y="4152200"/>
            <a:ext cx="3820027" cy="32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Constants for cost functions</a:t>
            </a:r>
          </a:p>
        </p:txBody>
      </p:sp>
      <p:sp>
        <p:nvSpPr>
          <p:cNvPr id="160" name="Shape 16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a:t>λ: station density [Stations/m]</a:t>
            </a:r>
          </a:p>
          <a:p>
            <a:pPr lvl="0">
              <a:spcBef>
                <a:spcPts val="0"/>
              </a:spcBef>
              <a:buNone/>
            </a:pPr>
            <a:r>
              <a:rPr lang="en"/>
              <a:t>N: number of passengers per unit of time starting a trip in each station [pax/s]</a:t>
            </a:r>
          </a:p>
          <a:p>
            <a:pPr lvl="0">
              <a:spcBef>
                <a:spcPts val="0"/>
              </a:spcBef>
              <a:buNone/>
            </a:pPr>
            <a:r>
              <a:rPr lang="en"/>
              <a:t>Also, we will need the following parameters:</a:t>
            </a:r>
          </a:p>
          <a:p>
            <a:pPr lvl="0">
              <a:spcBef>
                <a:spcPts val="0"/>
              </a:spcBef>
              <a:buNone/>
            </a:pPr>
            <a:r>
              <a:rPr lang="en"/>
              <a:t>nT: number of trains operating in each direction</a:t>
            </a:r>
          </a:p>
          <a:p>
            <a:pPr lvl="0">
              <a:spcBef>
                <a:spcPts val="0"/>
              </a:spcBef>
              <a:buNone/>
            </a:pPr>
            <a:r>
              <a:rPr lang="en"/>
              <a:t>a: acceleration and deceleration rate of the trains [m/s2]</a:t>
            </a:r>
          </a:p>
          <a:p>
            <a:pPr lvl="0">
              <a:spcBef>
                <a:spcPts val="0"/>
              </a:spcBef>
              <a:buNone/>
            </a:pPr>
            <a:r>
              <a:rPr lang="en"/>
              <a:t>vl: cruising speed of the subway [m/s]</a:t>
            </a:r>
          </a:p>
          <a:p>
            <a:pPr lvl="0">
              <a:spcBef>
                <a:spcPts val="0"/>
              </a:spcBef>
              <a:buNone/>
            </a:pPr>
            <a:r>
              <a:rPr lang="en"/>
              <a:t>ts: dwell time in every station [s]</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Different types of trips under a skip stop operation</a:t>
            </a:r>
          </a:p>
        </p:txBody>
      </p:sp>
      <p:sp>
        <p:nvSpPr>
          <p:cNvPr id="166" name="Shape 16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67" name="Shape 167"/>
          <p:cNvPicPr preferRelativeResize="0"/>
          <p:nvPr/>
        </p:nvPicPr>
        <p:blipFill rotWithShape="1">
          <a:blip r:embed="rId3">
            <a:alphaModFix/>
          </a:blip>
          <a:srcRect b="30755" l="26975" r="28290" t="19089"/>
          <a:stretch/>
        </p:blipFill>
        <p:spPr>
          <a:xfrm>
            <a:off x="2139925" y="1527162"/>
            <a:ext cx="5354050" cy="2991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Project workflow</a:t>
            </a:r>
          </a:p>
        </p:txBody>
      </p:sp>
      <p:sp>
        <p:nvSpPr>
          <p:cNvPr id="173" name="Shape 17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74" name="Shape 174"/>
          <p:cNvPicPr preferRelativeResize="0"/>
          <p:nvPr/>
        </p:nvPicPr>
        <p:blipFill rotWithShape="1">
          <a:blip r:embed="rId3">
            <a:alphaModFix/>
          </a:blip>
          <a:srcRect b="32797" l="5643" r="5483" t="28278"/>
          <a:stretch/>
        </p:blipFill>
        <p:spPr>
          <a:xfrm>
            <a:off x="1769575" y="2022100"/>
            <a:ext cx="6094750" cy="2002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Progress</a:t>
            </a:r>
          </a:p>
        </p:txBody>
      </p:sp>
      <p:sp>
        <p:nvSpPr>
          <p:cNvPr id="180" name="Shape 18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pPr>
            <a:r>
              <a:rPr lang="en"/>
              <a:t>Downloaded ridership dataset from WMATA</a:t>
            </a:r>
          </a:p>
          <a:p>
            <a:pPr indent="-228600" lvl="1" marL="914400" rtl="0">
              <a:spcBef>
                <a:spcPts val="0"/>
              </a:spcBef>
            </a:pPr>
            <a:r>
              <a:rPr lang="en"/>
              <a:t>Contains information about what destinations passengers take from each destination. </a:t>
            </a:r>
          </a:p>
          <a:p>
            <a:pPr indent="0" lvl="0" marL="457200" rtl="0">
              <a:spcBef>
                <a:spcPts val="0"/>
              </a:spcBef>
              <a:buNone/>
            </a:pPr>
            <a:r>
              <a:t/>
            </a:r>
            <a:endParaRPr/>
          </a:p>
          <a:p>
            <a:pPr indent="-228600" lvl="0" marL="457200" rtl="0">
              <a:spcBef>
                <a:spcPts val="0"/>
              </a:spcBef>
            </a:pPr>
            <a:r>
              <a:rPr lang="en"/>
              <a:t>Understood premise of the continuous approximation model </a:t>
            </a:r>
          </a:p>
          <a:p>
            <a:pPr indent="-228600" lvl="1" marL="914400" rtl="0">
              <a:spcBef>
                <a:spcPts val="0"/>
              </a:spcBef>
            </a:pPr>
            <a:r>
              <a:rPr lang="en"/>
              <a:t>The different types of trips under a skip stop operation, and why a skip stop operation can increase waiting. </a:t>
            </a:r>
          </a:p>
          <a:p>
            <a:pPr lvl="0" rtl="0">
              <a:spcBef>
                <a:spcPts val="0"/>
              </a:spcBef>
              <a:buNone/>
            </a:pPr>
            <a:r>
              <a:t/>
            </a:r>
            <a:endParaRPr/>
          </a:p>
          <a:p>
            <a:pPr indent="-228600" lvl="0" marL="457200" rtl="0">
              <a:spcBef>
                <a:spcPts val="0"/>
              </a:spcBef>
            </a:pPr>
            <a:r>
              <a:rPr lang="en"/>
              <a:t>Started to program some of the functions into Python</a:t>
            </a:r>
          </a:p>
          <a:p>
            <a:pPr lvl="0" marR="0" rtl="0" algn="l">
              <a:lnSpc>
                <a:spcPct val="115000"/>
              </a:lnSpc>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References </a:t>
            </a:r>
          </a:p>
        </p:txBody>
      </p:sp>
      <p:sp>
        <p:nvSpPr>
          <p:cNvPr id="186" name="Shape 18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Freyss, M., Giesen, R., &amp; Muñoz, J. C. (2013). Continuous approximation for skip-stop</a:t>
            </a:r>
          </a:p>
          <a:p>
            <a:pPr lvl="0" rtl="0">
              <a:spcBef>
                <a:spcPts val="0"/>
              </a:spcBef>
              <a:buNone/>
            </a:pPr>
            <a:r>
              <a:rPr lang="en"/>
              <a:t>operation in rail transit. Transportation Research Part C: Emerging Technologies, 36,</a:t>
            </a:r>
          </a:p>
          <a:p>
            <a:pPr lvl="0" rtl="0">
              <a:spcBef>
                <a:spcPts val="0"/>
              </a:spcBef>
              <a:buNone/>
            </a:pPr>
            <a:r>
              <a:rPr lang="en"/>
              <a:t>419-433.</a:t>
            </a:r>
          </a:p>
          <a:p>
            <a:pPr lvl="0" rtl="0">
              <a:spcBef>
                <a:spcPts val="0"/>
              </a:spcBef>
              <a:buNone/>
            </a:pPr>
            <a:r>
              <a:t/>
            </a:r>
            <a:endParaRPr/>
          </a:p>
          <a:p>
            <a:pPr lvl="0" rtl="0">
              <a:spcBef>
                <a:spcPts val="0"/>
              </a:spcBef>
              <a:buNone/>
            </a:pPr>
            <a:r>
              <a:rPr lang="en"/>
              <a:t>Vuchic, V. R. (1976). Skip-stop operation: High speed with good area coverage. UITP Revue,</a:t>
            </a:r>
          </a:p>
          <a:p>
            <a:pPr lvl="0" rtl="0">
              <a:spcBef>
                <a:spcPts val="0"/>
              </a:spcBef>
              <a:buNone/>
            </a:pPr>
            <a:r>
              <a:rPr lang="en"/>
              <a:t>114.</a:t>
            </a:r>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