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Economica"/>
      <p:regular r:id="rId26"/>
      <p:bold r:id="rId27"/>
      <p:italic r:id="rId28"/>
      <p:boldItalic r:id="rId29"/>
    </p:embeddedFont>
    <p:embeddedFont>
      <p:font typeface="Roboto"/>
      <p:regular r:id="rId30"/>
      <p:bold r:id="rId31"/>
      <p:italic r:id="rId32"/>
      <p:boldItalic r:id="rId33"/>
    </p:embeddedFont>
    <p:embeddedFont>
      <p:font typeface="Lato"/>
      <p:regular r:id="rId34"/>
      <p:bold r:id="rId35"/>
      <p:italic r:id="rId36"/>
      <p:boldItalic r:id="rId37"/>
    </p:embeddedFont>
    <p:embeddedFont>
      <p:font typeface="Open Sans"/>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Anoop Harihara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OpenSans-italic.fntdata"/><Relationship Id="rId20" Type="http://schemas.openxmlformats.org/officeDocument/2006/relationships/slide" Target="slides/slide15.xml"/><Relationship Id="rId41" Type="http://schemas.openxmlformats.org/officeDocument/2006/relationships/font" Target="fonts/OpenSans-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Economica-regular.fntdata"/><Relationship Id="rId25" Type="http://schemas.openxmlformats.org/officeDocument/2006/relationships/slide" Target="slides/slide20.xml"/><Relationship Id="rId28" Type="http://schemas.openxmlformats.org/officeDocument/2006/relationships/font" Target="fonts/Economica-italic.fntdata"/><Relationship Id="rId27" Type="http://schemas.openxmlformats.org/officeDocument/2006/relationships/font" Target="fonts/Economica-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Economica-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35" Type="http://schemas.openxmlformats.org/officeDocument/2006/relationships/font" Target="fonts/Lato-bold.fntdata"/><Relationship Id="rId12" Type="http://schemas.openxmlformats.org/officeDocument/2006/relationships/slide" Target="slides/slide7.xml"/><Relationship Id="rId34" Type="http://schemas.openxmlformats.org/officeDocument/2006/relationships/font" Target="fonts/Lato-regular.fntdata"/><Relationship Id="rId15" Type="http://schemas.openxmlformats.org/officeDocument/2006/relationships/slide" Target="slides/slide10.xml"/><Relationship Id="rId37" Type="http://schemas.openxmlformats.org/officeDocument/2006/relationships/font" Target="fonts/Lato-boldItalic.fntdata"/><Relationship Id="rId14" Type="http://schemas.openxmlformats.org/officeDocument/2006/relationships/slide" Target="slides/slide9.xml"/><Relationship Id="rId36" Type="http://schemas.openxmlformats.org/officeDocument/2006/relationships/font" Target="fonts/Lato-italic.fntdata"/><Relationship Id="rId17" Type="http://schemas.openxmlformats.org/officeDocument/2006/relationships/slide" Target="slides/slide12.xml"/><Relationship Id="rId39" Type="http://schemas.openxmlformats.org/officeDocument/2006/relationships/font" Target="fonts/OpenSans-bold.fntdata"/><Relationship Id="rId16" Type="http://schemas.openxmlformats.org/officeDocument/2006/relationships/slide" Target="slides/slide11.xml"/><Relationship Id="rId38" Type="http://schemas.openxmlformats.org/officeDocument/2006/relationships/font" Target="fonts/OpenSans-regular.fntdata"/><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8-01-17T19:34:21.090">
    <p:pos x="196" y="771"/>
    <p:text>Include abstract for overall project in this slide.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Focusing only on transfer and waiting cost for right now</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function can’t be solved automatically</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a:off x="2744013" y="756700"/>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med" w="med" type="none"/>
            <a:tailEnd len="med" w="med" type="none"/>
          </a:ln>
        </p:spPr>
      </p:sp>
      <p:sp>
        <p:nvSpPr>
          <p:cNvPr id="11" name="Shape 11"/>
          <p:cNvSpPr/>
          <p:nvPr/>
        </p:nvSpPr>
        <p:spPr>
          <a:xfrm rot="10800000">
            <a:off x="5318350" y="32667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med" w="med" type="none"/>
            <a:tailEnd len="med" w="med" type="none"/>
          </a:ln>
        </p:spPr>
      </p:sp>
      <p:sp>
        <p:nvSpPr>
          <p:cNvPr id="12" name="Shape 12"/>
          <p:cNvSpPr txBox="1"/>
          <p:nvPr>
            <p:ph type="ctrTitle"/>
          </p:nvPr>
        </p:nvSpPr>
        <p:spPr>
          <a:xfrm>
            <a:off x="3044700" y="1444255"/>
            <a:ext cx="3054600" cy="1537200"/>
          </a:xfrm>
          <a:prstGeom prst="rect">
            <a:avLst/>
          </a:prstGeom>
        </p:spPr>
        <p:txBody>
          <a:bodyPr anchorCtr="0" anchor="b"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Shape 13"/>
          <p:cNvSpPr txBox="1"/>
          <p:nvPr>
            <p:ph idx="1" type="subTitle"/>
          </p:nvPr>
        </p:nvSpPr>
        <p:spPr>
          <a:xfrm>
            <a:off x="3044700" y="3116580"/>
            <a:ext cx="3054600" cy="7014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Shape 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51" name="Shape 51"/>
        <p:cNvGrpSpPr/>
        <p:nvPr/>
      </p:nvGrpSpPr>
      <p:grpSpPr>
        <a:xfrm>
          <a:off x="0" y="0"/>
          <a:ext cx="0" cy="0"/>
          <a:chOff x="0" y="0"/>
          <a:chExt cx="0" cy="0"/>
        </a:xfrm>
      </p:grpSpPr>
      <p:sp>
        <p:nvSpPr>
          <p:cNvPr id="52" name="Shape 52"/>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txBox="1"/>
          <p:nvPr>
            <p:ph type="title"/>
          </p:nvPr>
        </p:nvSpPr>
        <p:spPr>
          <a:xfrm>
            <a:off x="311700" y="957125"/>
            <a:ext cx="8520600" cy="2128800"/>
          </a:xfrm>
          <a:prstGeom prst="rect">
            <a:avLst/>
          </a:prstGeom>
        </p:spPr>
        <p:txBody>
          <a:bodyPr anchorCtr="0" anchor="ctr" bIns="91425" lIns="91425" spcFirstLastPara="1" rIns="91425" wrap="square" tIns="91425"/>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p:txBody>
      </p:sp>
      <p:sp>
        <p:nvSpPr>
          <p:cNvPr id="54" name="Shape 54"/>
          <p:cNvSpPr txBox="1"/>
          <p:nvPr>
            <p:ph idx="1" type="body"/>
          </p:nvPr>
        </p:nvSpPr>
        <p:spPr>
          <a:xfrm>
            <a:off x="311700" y="316200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6" name="Shape 56"/>
        <p:cNvGrpSpPr/>
        <p:nvPr/>
      </p:nvGrpSpPr>
      <p:grpSpPr>
        <a:xfrm>
          <a:off x="0" y="0"/>
          <a:ext cx="0" cy="0"/>
          <a:chOff x="0" y="0"/>
          <a:chExt cx="0" cy="0"/>
        </a:xfrm>
      </p:grpSpPr>
      <p:sp>
        <p:nvSpPr>
          <p:cNvPr id="57" name="Shape 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5" name="Shape 15"/>
        <p:cNvGrpSpPr/>
        <p:nvPr/>
      </p:nvGrpSpPr>
      <p:grpSpPr>
        <a:xfrm>
          <a:off x="0" y="0"/>
          <a:ext cx="0" cy="0"/>
          <a:chOff x="0" y="0"/>
          <a:chExt cx="0" cy="0"/>
        </a:xfrm>
      </p:grpSpPr>
      <p:sp>
        <p:nvSpPr>
          <p:cNvPr id="16" name="Shape 16"/>
          <p:cNvSpPr/>
          <p:nvPr/>
        </p:nvSpPr>
        <p:spPr>
          <a:xfrm flipH="1">
            <a:off x="7595938" y="4602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med" w="med" type="none"/>
            <a:tailEnd len="med" w="med" type="none"/>
          </a:ln>
        </p:spPr>
      </p:sp>
      <p:sp>
        <p:nvSpPr>
          <p:cNvPr id="17" name="Shape 17"/>
          <p:cNvSpPr/>
          <p:nvPr/>
        </p:nvSpPr>
        <p:spPr>
          <a:xfrm flipH="1" rot="10800000">
            <a:off x="466425" y="35583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med" w="med" type="none"/>
            <a:tailEnd len="med" w="med" type="none"/>
          </a:ln>
        </p:spPr>
      </p:sp>
      <p:sp>
        <p:nvSpPr>
          <p:cNvPr id="18" name="Shape 18"/>
          <p:cNvSpPr txBox="1"/>
          <p:nvPr>
            <p:ph type="title"/>
          </p:nvPr>
        </p:nvSpPr>
        <p:spPr>
          <a:xfrm>
            <a:off x="773700" y="1806450"/>
            <a:ext cx="7596600" cy="1530600"/>
          </a:xfrm>
          <a:prstGeom prst="rect">
            <a:avLst/>
          </a:prstGeom>
        </p:spPr>
        <p:txBody>
          <a:bodyPr anchorCtr="0" anchor="ctr"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0" name="Shape 20"/>
        <p:cNvGrpSpPr/>
        <p:nvPr/>
      </p:nvGrpSpPr>
      <p:grpSpPr>
        <a:xfrm>
          <a:off x="0" y="0"/>
          <a:ext cx="0" cy="0"/>
          <a:chOff x="0" y="0"/>
          <a:chExt cx="0" cy="0"/>
        </a:xfrm>
      </p:grpSpPr>
      <p:sp>
        <p:nvSpPr>
          <p:cNvPr id="21" name="Shape 2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Shape 23"/>
          <p:cNvSpPr txBox="1"/>
          <p:nvPr>
            <p:ph idx="1" type="body"/>
          </p:nvPr>
        </p:nvSpPr>
        <p:spPr>
          <a:xfrm>
            <a:off x="311700" y="1225225"/>
            <a:ext cx="8520600" cy="3354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5" name="Shape 25"/>
        <p:cNvGrpSpPr/>
        <p:nvPr/>
      </p:nvGrpSpPr>
      <p:grpSpPr>
        <a:xfrm>
          <a:off x="0" y="0"/>
          <a:ext cx="0" cy="0"/>
          <a:chOff x="0" y="0"/>
          <a:chExt cx="0" cy="0"/>
        </a:xfrm>
      </p:grpSpPr>
      <p:sp>
        <p:nvSpPr>
          <p:cNvPr id="26" name="Shape 26"/>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Shape 27"/>
          <p:cNvSpPr txBox="1"/>
          <p:nvPr>
            <p:ph idx="1" type="body"/>
          </p:nvPr>
        </p:nvSpPr>
        <p:spPr>
          <a:xfrm>
            <a:off x="311700" y="1225225"/>
            <a:ext cx="3999900" cy="3354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Shape 28"/>
          <p:cNvSpPr txBox="1"/>
          <p:nvPr>
            <p:ph idx="2" type="body"/>
          </p:nvPr>
        </p:nvSpPr>
        <p:spPr>
          <a:xfrm>
            <a:off x="4832400" y="1225225"/>
            <a:ext cx="3999900" cy="3354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Shape 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0" name="Shape 30"/>
        <p:cNvGrpSpPr/>
        <p:nvPr/>
      </p:nvGrpSpPr>
      <p:grpSpPr>
        <a:xfrm>
          <a:off x="0" y="0"/>
          <a:ext cx="0" cy="0"/>
          <a:chOff x="0" y="0"/>
          <a:chExt cx="0" cy="0"/>
        </a:xfrm>
      </p:grpSpPr>
      <p:sp>
        <p:nvSpPr>
          <p:cNvPr id="31" name="Shape 31"/>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Shape 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3" name="Shape 33"/>
        <p:cNvGrpSpPr/>
        <p:nvPr/>
      </p:nvGrpSpPr>
      <p:grpSpPr>
        <a:xfrm>
          <a:off x="0" y="0"/>
          <a:ext cx="0" cy="0"/>
          <a:chOff x="0" y="0"/>
          <a:chExt cx="0" cy="0"/>
        </a:xfrm>
      </p:grpSpPr>
      <p:sp>
        <p:nvSpPr>
          <p:cNvPr id="34" name="Shape 34"/>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Shape 35"/>
          <p:cNvSpPr txBox="1"/>
          <p:nvPr>
            <p:ph idx="1" type="body"/>
          </p:nvPr>
        </p:nvSpPr>
        <p:spPr>
          <a:xfrm>
            <a:off x="311700" y="1399400"/>
            <a:ext cx="2808000" cy="27849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Shape 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7" name="Shape 37"/>
        <p:cNvGrpSpPr/>
        <p:nvPr/>
      </p:nvGrpSpPr>
      <p:grpSpPr>
        <a:xfrm>
          <a:off x="0" y="0"/>
          <a:ext cx="0" cy="0"/>
          <a:chOff x="0" y="0"/>
          <a:chExt cx="0" cy="0"/>
        </a:xfrm>
      </p:grpSpPr>
      <p:sp>
        <p:nvSpPr>
          <p:cNvPr id="38" name="Shape 3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txBox="1"/>
          <p:nvPr>
            <p:ph type="title"/>
          </p:nvPr>
        </p:nvSpPr>
        <p:spPr>
          <a:xfrm>
            <a:off x="490250" y="450150"/>
            <a:ext cx="5878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1" name="Shape 41"/>
        <p:cNvGrpSpPr/>
        <p:nvPr/>
      </p:nvGrpSpPr>
      <p:grpSpPr>
        <a:xfrm>
          <a:off x="0" y="0"/>
          <a:ext cx="0" cy="0"/>
          <a:chOff x="0" y="0"/>
          <a:chExt cx="0" cy="0"/>
        </a:xfrm>
      </p:grpSpPr>
      <p:sp>
        <p:nvSpPr>
          <p:cNvPr id="42" name="Shape 42"/>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3" name="Shape 43"/>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4" name="Shape 44"/>
          <p:cNvSpPr txBox="1"/>
          <p:nvPr>
            <p:ph type="title"/>
          </p:nvPr>
        </p:nvSpPr>
        <p:spPr>
          <a:xfrm>
            <a:off x="265500" y="929275"/>
            <a:ext cx="4045200" cy="1786200"/>
          </a:xfrm>
          <a:prstGeom prst="rect">
            <a:avLst/>
          </a:prstGeom>
        </p:spPr>
        <p:txBody>
          <a:bodyPr anchorCtr="0" anchor="b" bIns="91425" lIns="91425" spcFirstLastPara="1" rIns="91425" wrap="square" tIns="91425"/>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Shape 45"/>
          <p:cNvSpPr txBox="1"/>
          <p:nvPr>
            <p:ph idx="1" type="subTitle"/>
          </p:nvPr>
        </p:nvSpPr>
        <p:spPr>
          <a:xfrm>
            <a:off x="265500" y="2769001"/>
            <a:ext cx="4045200" cy="1574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Shape 46"/>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8" name="Shape 48"/>
        <p:cNvGrpSpPr/>
        <p:nvPr/>
      </p:nvGrpSpPr>
      <p:grpSpPr>
        <a:xfrm>
          <a:off x="0" y="0"/>
          <a:ext cx="0" cy="0"/>
          <a:chOff x="0" y="0"/>
          <a:chExt cx="0" cy="0"/>
        </a:xfrm>
      </p:grpSpPr>
      <p:sp>
        <p:nvSpPr>
          <p:cNvPr id="49" name="Shape 49"/>
          <p:cNvSpPr txBox="1"/>
          <p:nvPr>
            <p:ph idx="1" type="body"/>
          </p:nvPr>
        </p:nvSpPr>
        <p:spPr>
          <a:xfrm>
            <a:off x="319500" y="42189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Shape 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Shape 7"/>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algn="r">
              <a:spcBef>
                <a:spcPts val="0"/>
              </a:spcBef>
              <a:spcAft>
                <a:spcPts val="0"/>
              </a:spcAft>
              <a:buNone/>
            </a:pPr>
            <a:fld id="{00000000-1234-1234-1234-123412341234}" type="slidenum">
              <a:rPr lang="en" sz="1000">
                <a:solidFill>
                  <a:schemeClr val="dk1"/>
                </a:solidFill>
                <a:latin typeface="Economica"/>
                <a:ea typeface="Economica"/>
                <a:cs typeface="Economica"/>
                <a:sym typeface="Economica"/>
              </a:rPr>
              <a:t>‹#›</a:t>
            </a:fld>
            <a:endParaRPr sz="1000">
              <a:solidFill>
                <a:schemeClr val="dk1"/>
              </a:solidFill>
              <a:latin typeface="Economica"/>
              <a:ea typeface="Economica"/>
              <a:cs typeface="Economica"/>
              <a:sym typeface="Economica"/>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comments" Target="../comments/commen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ctrTitle"/>
          </p:nvPr>
        </p:nvSpPr>
        <p:spPr>
          <a:xfrm>
            <a:off x="3273925" y="2567350"/>
            <a:ext cx="5017500" cy="15789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Effect of stop skipping on passenger travel time on the Washington Metro </a:t>
            </a:r>
            <a:endParaRPr/>
          </a:p>
          <a:p>
            <a:pPr indent="0" lvl="0" marL="0">
              <a:spcBef>
                <a:spcPts val="0"/>
              </a:spcBef>
              <a:spcAft>
                <a:spcPts val="0"/>
              </a:spcAft>
              <a:buNone/>
            </a:pPr>
            <a:r>
              <a:t/>
            </a:r>
            <a:endParaRPr/>
          </a:p>
          <a:p>
            <a:pPr indent="0" lvl="0" marL="0">
              <a:spcBef>
                <a:spcPts val="0"/>
              </a:spcBef>
              <a:spcAft>
                <a:spcPts val="0"/>
              </a:spcAft>
              <a:buNone/>
            </a:pPr>
            <a:r>
              <a:t/>
            </a:r>
            <a:endParaRPr/>
          </a:p>
        </p:txBody>
      </p:sp>
      <p:sp>
        <p:nvSpPr>
          <p:cNvPr id="63" name="Shape 63"/>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500"/>
              <a:t>By: Anoop Hariharan</a:t>
            </a:r>
            <a:endParaRPr sz="1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Different types of trips under a skip stop operation</a:t>
            </a:r>
            <a:endParaRPr/>
          </a:p>
        </p:txBody>
      </p:sp>
      <p:sp>
        <p:nvSpPr>
          <p:cNvPr id="122" name="Shape 12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23" name="Shape 123"/>
          <p:cNvPicPr preferRelativeResize="0"/>
          <p:nvPr/>
        </p:nvPicPr>
        <p:blipFill rotWithShape="1">
          <a:blip r:embed="rId3">
            <a:alphaModFix/>
          </a:blip>
          <a:srcRect b="30755" l="26975" r="28290" t="19089"/>
          <a:stretch/>
        </p:blipFill>
        <p:spPr>
          <a:xfrm>
            <a:off x="2139925" y="1527162"/>
            <a:ext cx="5354050" cy="29919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Project workflow</a:t>
            </a:r>
            <a:endParaRPr/>
          </a:p>
        </p:txBody>
      </p:sp>
      <p:sp>
        <p:nvSpPr>
          <p:cNvPr id="129" name="Shape 12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grpSp>
        <p:nvGrpSpPr>
          <p:cNvPr id="130" name="Shape 130"/>
          <p:cNvGrpSpPr/>
          <p:nvPr/>
        </p:nvGrpSpPr>
        <p:grpSpPr>
          <a:xfrm>
            <a:off x="0" y="1189989"/>
            <a:ext cx="2726700" cy="3482836"/>
            <a:chOff x="0" y="1189989"/>
            <a:chExt cx="2726700" cy="3482836"/>
          </a:xfrm>
        </p:grpSpPr>
        <p:sp>
          <p:nvSpPr>
            <p:cNvPr id="131" name="Shape 131"/>
            <p:cNvSpPr/>
            <p:nvPr/>
          </p:nvSpPr>
          <p:spPr>
            <a:xfrm>
              <a:off x="0" y="1189989"/>
              <a:ext cx="2726700" cy="669000"/>
            </a:xfrm>
            <a:prstGeom prst="homePlate">
              <a:avLst>
                <a:gd fmla="val 50000" name="adj"/>
              </a:avLst>
            </a:prstGeom>
            <a:solidFill>
              <a:srgbClr val="1C3AA9"/>
            </a:solidFill>
            <a:ln>
              <a:noFill/>
            </a:ln>
          </p:spPr>
          <p:txBody>
            <a:bodyPr anchorCtr="0" anchor="ctr" bIns="91425" lIns="91425" spcFirstLastPara="1" rIns="91425" wrap="square" tIns="91425">
              <a:noAutofit/>
            </a:bodyPr>
            <a:lstStyle/>
            <a:p>
              <a:pPr indent="0" lvl="0" marL="0" algn="ctr">
                <a:spcBef>
                  <a:spcPts val="0"/>
                </a:spcBef>
                <a:spcAft>
                  <a:spcPts val="0"/>
                </a:spcAft>
                <a:buSzPts val="1100"/>
                <a:buNone/>
              </a:pPr>
              <a:r>
                <a:rPr lang="en">
                  <a:solidFill>
                    <a:srgbClr val="FFFFFF"/>
                  </a:solidFill>
                  <a:latin typeface="Roboto"/>
                  <a:ea typeface="Roboto"/>
                  <a:cs typeface="Roboto"/>
                  <a:sym typeface="Roboto"/>
                </a:rPr>
                <a:t>Step 1</a:t>
              </a:r>
              <a:endParaRPr>
                <a:solidFill>
                  <a:srgbClr val="FFFFFF"/>
                </a:solidFill>
                <a:latin typeface="Roboto"/>
                <a:ea typeface="Roboto"/>
                <a:cs typeface="Roboto"/>
                <a:sym typeface="Roboto"/>
              </a:endParaRPr>
            </a:p>
          </p:txBody>
        </p:sp>
        <p:sp>
          <p:nvSpPr>
            <p:cNvPr id="132" name="Shape 132"/>
            <p:cNvSpPr txBox="1"/>
            <p:nvPr/>
          </p:nvSpPr>
          <p:spPr>
            <a:xfrm>
              <a:off x="410850" y="2057125"/>
              <a:ext cx="1905000" cy="2615700"/>
            </a:xfrm>
            <a:prstGeom prst="rect">
              <a:avLst/>
            </a:prstGeom>
            <a:noFill/>
            <a:ln>
              <a:noFill/>
            </a:ln>
          </p:spPr>
          <p:txBody>
            <a:bodyPr anchorCtr="0" anchor="t" bIns="91425" lIns="91425" spcFirstLastPara="1" rIns="91425" wrap="square" tIns="91425">
              <a:noAutofit/>
            </a:bodyPr>
            <a:lstStyle/>
            <a:p>
              <a:pPr indent="0" lvl="0" marL="0">
                <a:lnSpc>
                  <a:spcPct val="115000"/>
                </a:lnSpc>
                <a:spcBef>
                  <a:spcPts val="0"/>
                </a:spcBef>
                <a:spcAft>
                  <a:spcPts val="0"/>
                </a:spcAft>
                <a:buNone/>
              </a:pPr>
              <a:r>
                <a:rPr lang="en" sz="1300">
                  <a:solidFill>
                    <a:srgbClr val="00FF00"/>
                  </a:solidFill>
                  <a:latin typeface="Lato"/>
                  <a:ea typeface="Lato"/>
                  <a:cs typeface="Lato"/>
                  <a:sym typeface="Lato"/>
                </a:rPr>
                <a:t>Source data about metro operations from the Washington Metro using publicly available online sources. This data includes number of stations, track length, and fleet size. </a:t>
              </a:r>
              <a:endParaRPr sz="1300">
                <a:solidFill>
                  <a:srgbClr val="00FF00"/>
                </a:solidFill>
                <a:latin typeface="Lato"/>
                <a:ea typeface="Lato"/>
                <a:cs typeface="Lato"/>
                <a:sym typeface="Lato"/>
              </a:endParaRPr>
            </a:p>
          </p:txBody>
        </p:sp>
      </p:grpSp>
      <p:grpSp>
        <p:nvGrpSpPr>
          <p:cNvPr id="133" name="Shape 133"/>
          <p:cNvGrpSpPr/>
          <p:nvPr/>
        </p:nvGrpSpPr>
        <p:grpSpPr>
          <a:xfrm>
            <a:off x="2263425" y="1189775"/>
            <a:ext cx="2541300" cy="3483050"/>
            <a:chOff x="2263425" y="1189775"/>
            <a:chExt cx="2541300" cy="3483050"/>
          </a:xfrm>
        </p:grpSpPr>
        <p:sp>
          <p:nvSpPr>
            <p:cNvPr id="134" name="Shape 134"/>
            <p:cNvSpPr/>
            <p:nvPr/>
          </p:nvSpPr>
          <p:spPr>
            <a:xfrm>
              <a:off x="2263425" y="1189775"/>
              <a:ext cx="2541300" cy="669000"/>
            </a:xfrm>
            <a:prstGeom prst="chevron">
              <a:avLst>
                <a:gd fmla="val 50000" name="adj"/>
              </a:avLst>
            </a:prstGeom>
            <a:solidFill>
              <a:srgbClr val="2A56C6"/>
            </a:solidFill>
            <a:ln>
              <a:noFill/>
            </a:ln>
          </p:spPr>
          <p:txBody>
            <a:bodyPr anchorCtr="0" anchor="ctr" bIns="91425" lIns="91425" spcFirstLastPara="1" rIns="91425" wrap="square" tIns="91425">
              <a:noAutofit/>
            </a:bodyPr>
            <a:lstStyle/>
            <a:p>
              <a:pPr indent="0" lvl="0" marL="0" algn="ctr">
                <a:spcBef>
                  <a:spcPts val="0"/>
                </a:spcBef>
                <a:spcAft>
                  <a:spcPts val="0"/>
                </a:spcAft>
                <a:buSzPts val="1100"/>
                <a:buNone/>
              </a:pPr>
              <a:r>
                <a:rPr lang="en">
                  <a:solidFill>
                    <a:srgbClr val="FFFFFF"/>
                  </a:solidFill>
                  <a:latin typeface="Roboto"/>
                  <a:ea typeface="Roboto"/>
                  <a:cs typeface="Roboto"/>
                  <a:sym typeface="Roboto"/>
                </a:rPr>
                <a:t>Step 2</a:t>
              </a:r>
              <a:endParaRPr>
                <a:solidFill>
                  <a:srgbClr val="FFFFFF"/>
                </a:solidFill>
                <a:latin typeface="Roboto"/>
                <a:ea typeface="Roboto"/>
                <a:cs typeface="Roboto"/>
                <a:sym typeface="Roboto"/>
              </a:endParaRPr>
            </a:p>
          </p:txBody>
        </p:sp>
        <p:sp>
          <p:nvSpPr>
            <p:cNvPr id="135" name="Shape 135"/>
            <p:cNvSpPr txBox="1"/>
            <p:nvPr/>
          </p:nvSpPr>
          <p:spPr>
            <a:xfrm>
              <a:off x="2512202" y="2057125"/>
              <a:ext cx="1905000" cy="2615700"/>
            </a:xfrm>
            <a:prstGeom prst="rect">
              <a:avLst/>
            </a:prstGeom>
            <a:noFill/>
            <a:ln>
              <a:noFill/>
            </a:ln>
          </p:spPr>
          <p:txBody>
            <a:bodyPr anchorCtr="0" anchor="t" bIns="91425" lIns="91425" spcFirstLastPara="1" rIns="91425" wrap="square" tIns="91425">
              <a:noAutofit/>
            </a:bodyPr>
            <a:lstStyle/>
            <a:p>
              <a:pPr indent="0" lvl="0" marL="0">
                <a:lnSpc>
                  <a:spcPct val="115000"/>
                </a:lnSpc>
                <a:spcBef>
                  <a:spcPts val="0"/>
                </a:spcBef>
                <a:spcAft>
                  <a:spcPts val="0"/>
                </a:spcAft>
                <a:buNone/>
              </a:pPr>
              <a:r>
                <a:rPr lang="en" sz="1300">
                  <a:solidFill>
                    <a:srgbClr val="00FF00"/>
                  </a:solidFill>
                  <a:latin typeface="Roboto"/>
                  <a:ea typeface="Roboto"/>
                  <a:cs typeface="Roboto"/>
                  <a:sym typeface="Roboto"/>
                </a:rPr>
                <a:t>Excluding the parameters about energy, program the various functions of the continuous approximation model into Python Spyder</a:t>
              </a:r>
              <a:endParaRPr sz="1300">
                <a:solidFill>
                  <a:srgbClr val="00FF00"/>
                </a:solidFill>
                <a:latin typeface="Roboto"/>
                <a:ea typeface="Roboto"/>
                <a:cs typeface="Roboto"/>
                <a:sym typeface="Roboto"/>
              </a:endParaRPr>
            </a:p>
          </p:txBody>
        </p:sp>
      </p:grpSp>
      <p:grpSp>
        <p:nvGrpSpPr>
          <p:cNvPr id="136" name="Shape 136"/>
          <p:cNvGrpSpPr/>
          <p:nvPr/>
        </p:nvGrpSpPr>
        <p:grpSpPr>
          <a:xfrm>
            <a:off x="4329974" y="1189775"/>
            <a:ext cx="2541300" cy="3483050"/>
            <a:chOff x="4329974" y="1189775"/>
            <a:chExt cx="2541300" cy="3483050"/>
          </a:xfrm>
        </p:grpSpPr>
        <p:sp>
          <p:nvSpPr>
            <p:cNvPr id="137" name="Shape 137"/>
            <p:cNvSpPr/>
            <p:nvPr/>
          </p:nvSpPr>
          <p:spPr>
            <a:xfrm>
              <a:off x="4329974" y="1189775"/>
              <a:ext cx="2541300" cy="669000"/>
            </a:xfrm>
            <a:prstGeom prst="chevron">
              <a:avLst>
                <a:gd fmla="val 50000" name="adj"/>
              </a:avLst>
            </a:prstGeom>
            <a:solidFill>
              <a:srgbClr val="3367D6"/>
            </a:solidFill>
            <a:ln>
              <a:noFill/>
            </a:ln>
          </p:spPr>
          <p:txBody>
            <a:bodyPr anchorCtr="0" anchor="ctr" bIns="91425" lIns="91425" spcFirstLastPara="1" rIns="91425" wrap="square" tIns="91425">
              <a:noAutofit/>
            </a:bodyPr>
            <a:lstStyle/>
            <a:p>
              <a:pPr indent="0" lvl="0" marL="0" algn="ctr">
                <a:spcBef>
                  <a:spcPts val="0"/>
                </a:spcBef>
                <a:spcAft>
                  <a:spcPts val="0"/>
                </a:spcAft>
                <a:buSzPts val="1100"/>
                <a:buNone/>
              </a:pPr>
              <a:r>
                <a:rPr lang="en">
                  <a:solidFill>
                    <a:srgbClr val="FFFFFF"/>
                  </a:solidFill>
                  <a:latin typeface="Roboto"/>
                  <a:ea typeface="Roboto"/>
                  <a:cs typeface="Roboto"/>
                  <a:sym typeface="Roboto"/>
                </a:rPr>
                <a:t>Step 3</a:t>
              </a:r>
              <a:endParaRPr>
                <a:solidFill>
                  <a:srgbClr val="FFFFFF"/>
                </a:solidFill>
                <a:latin typeface="Roboto"/>
                <a:ea typeface="Roboto"/>
                <a:cs typeface="Roboto"/>
                <a:sym typeface="Roboto"/>
              </a:endParaRPr>
            </a:p>
          </p:txBody>
        </p:sp>
        <p:sp>
          <p:nvSpPr>
            <p:cNvPr id="138" name="Shape 138"/>
            <p:cNvSpPr txBox="1"/>
            <p:nvPr/>
          </p:nvSpPr>
          <p:spPr>
            <a:xfrm>
              <a:off x="4613553" y="2057125"/>
              <a:ext cx="1905000" cy="2615700"/>
            </a:xfrm>
            <a:prstGeom prst="rect">
              <a:avLst/>
            </a:prstGeom>
            <a:noFill/>
            <a:ln>
              <a:noFill/>
            </a:ln>
          </p:spPr>
          <p:txBody>
            <a:bodyPr anchorCtr="0" anchor="t" bIns="91425" lIns="91425" spcFirstLastPara="1" rIns="91425" wrap="square" tIns="91425">
              <a:noAutofit/>
            </a:bodyPr>
            <a:lstStyle/>
            <a:p>
              <a:pPr indent="0" lvl="0" marL="0">
                <a:lnSpc>
                  <a:spcPct val="115000"/>
                </a:lnSpc>
                <a:spcBef>
                  <a:spcPts val="0"/>
                </a:spcBef>
                <a:spcAft>
                  <a:spcPts val="0"/>
                </a:spcAft>
                <a:buNone/>
              </a:pPr>
              <a:r>
                <a:rPr lang="en" sz="1300">
                  <a:solidFill>
                    <a:srgbClr val="00FF00"/>
                  </a:solidFill>
                  <a:latin typeface="Roboto"/>
                  <a:ea typeface="Roboto"/>
                  <a:cs typeface="Roboto"/>
                  <a:sym typeface="Roboto"/>
                </a:rPr>
                <a:t>After identifying the optimal AB station density in the current model, find the cost of the skip stop operation at that density and compare it with the calculated normal operation cost.  </a:t>
              </a:r>
              <a:endParaRPr sz="1300">
                <a:solidFill>
                  <a:srgbClr val="00FF00"/>
                </a:solidFill>
                <a:latin typeface="Roboto"/>
                <a:ea typeface="Roboto"/>
                <a:cs typeface="Roboto"/>
                <a:sym typeface="Roboto"/>
              </a:endParaRPr>
            </a:p>
          </p:txBody>
        </p:sp>
      </p:grpSp>
      <p:grpSp>
        <p:nvGrpSpPr>
          <p:cNvPr id="139" name="Shape 139"/>
          <p:cNvGrpSpPr/>
          <p:nvPr/>
        </p:nvGrpSpPr>
        <p:grpSpPr>
          <a:xfrm>
            <a:off x="6396739" y="1189775"/>
            <a:ext cx="2541300" cy="3483050"/>
            <a:chOff x="6396739" y="1189775"/>
            <a:chExt cx="2541300" cy="3483050"/>
          </a:xfrm>
        </p:grpSpPr>
        <p:sp>
          <p:nvSpPr>
            <p:cNvPr id="140" name="Shape 140"/>
            <p:cNvSpPr/>
            <p:nvPr/>
          </p:nvSpPr>
          <p:spPr>
            <a:xfrm>
              <a:off x="6396739" y="1189775"/>
              <a:ext cx="2541300" cy="669000"/>
            </a:xfrm>
            <a:prstGeom prst="chevron">
              <a:avLst>
                <a:gd fmla="val 50000" name="adj"/>
              </a:avLst>
            </a:prstGeom>
            <a:solidFill>
              <a:srgbClr val="4285F4"/>
            </a:solidFill>
            <a:ln>
              <a:noFill/>
            </a:ln>
          </p:spPr>
          <p:txBody>
            <a:bodyPr anchorCtr="0" anchor="ctr" bIns="91425" lIns="91425" spcFirstLastPara="1" rIns="91425" wrap="square" tIns="91425">
              <a:noAutofit/>
            </a:bodyPr>
            <a:lstStyle/>
            <a:p>
              <a:pPr indent="0" lvl="0" marL="0" algn="ctr">
                <a:spcBef>
                  <a:spcPts val="0"/>
                </a:spcBef>
                <a:spcAft>
                  <a:spcPts val="0"/>
                </a:spcAft>
                <a:buSzPts val="1100"/>
                <a:buNone/>
              </a:pPr>
              <a:r>
                <a:rPr lang="en">
                  <a:solidFill>
                    <a:srgbClr val="FFFFFF"/>
                  </a:solidFill>
                  <a:latin typeface="Roboto"/>
                  <a:ea typeface="Roboto"/>
                  <a:cs typeface="Roboto"/>
                  <a:sym typeface="Roboto"/>
                </a:rPr>
                <a:t>Step 4</a:t>
              </a:r>
              <a:endParaRPr>
                <a:solidFill>
                  <a:srgbClr val="FFFFFF"/>
                </a:solidFill>
                <a:latin typeface="Roboto"/>
                <a:ea typeface="Roboto"/>
                <a:cs typeface="Roboto"/>
                <a:sym typeface="Roboto"/>
              </a:endParaRPr>
            </a:p>
          </p:txBody>
        </p:sp>
        <p:sp>
          <p:nvSpPr>
            <p:cNvPr id="141" name="Shape 141"/>
            <p:cNvSpPr txBox="1"/>
            <p:nvPr/>
          </p:nvSpPr>
          <p:spPr>
            <a:xfrm>
              <a:off x="6714905" y="2057125"/>
              <a:ext cx="1905000" cy="2615700"/>
            </a:xfrm>
            <a:prstGeom prst="rect">
              <a:avLst/>
            </a:prstGeom>
            <a:noFill/>
            <a:ln>
              <a:noFill/>
            </a:ln>
          </p:spPr>
          <p:txBody>
            <a:bodyPr anchorCtr="0" anchor="t" bIns="91425" lIns="91425" spcFirstLastPara="1" rIns="91425" wrap="square" tIns="91425">
              <a:noAutofit/>
            </a:bodyPr>
            <a:lstStyle/>
            <a:p>
              <a:pPr indent="0" lvl="0" marL="0">
                <a:lnSpc>
                  <a:spcPct val="115000"/>
                </a:lnSpc>
                <a:spcBef>
                  <a:spcPts val="0"/>
                </a:spcBef>
                <a:spcAft>
                  <a:spcPts val="0"/>
                </a:spcAft>
                <a:buNone/>
              </a:pPr>
              <a:r>
                <a:rPr lang="en" sz="1300">
                  <a:solidFill>
                    <a:srgbClr val="FF0000"/>
                  </a:solidFill>
                  <a:latin typeface="Roboto"/>
                  <a:ea typeface="Roboto"/>
                  <a:cs typeface="Roboto"/>
                  <a:sym typeface="Roboto"/>
                </a:rPr>
                <a:t>Add additional parameters to the model, and extend it to a multivariate function (possibly utilizing neural networks) with boundary constraints for a reasonable train operation. </a:t>
              </a:r>
              <a:endParaRPr sz="1300">
                <a:solidFill>
                  <a:srgbClr val="FF0000"/>
                </a:solidFill>
                <a:latin typeface="Roboto"/>
                <a:ea typeface="Roboto"/>
                <a:cs typeface="Roboto"/>
                <a:sym typeface="Roboto"/>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Work accomplished until Progress Report 1</a:t>
            </a:r>
            <a:endParaRPr/>
          </a:p>
        </p:txBody>
      </p:sp>
      <p:sp>
        <p:nvSpPr>
          <p:cNvPr id="147" name="Shape 14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30200" lvl="0" marL="457200" rtl="0">
              <a:spcBef>
                <a:spcPts val="0"/>
              </a:spcBef>
              <a:spcAft>
                <a:spcPts val="0"/>
              </a:spcAft>
              <a:buSzPts val="1600"/>
              <a:buChar char="●"/>
            </a:pPr>
            <a:r>
              <a:rPr lang="en" sz="1600"/>
              <a:t>Downloaded ridership dataset from WMATA</a:t>
            </a:r>
            <a:endParaRPr sz="1600"/>
          </a:p>
          <a:p>
            <a:pPr indent="-330200" lvl="1" marL="914400" rtl="0">
              <a:spcBef>
                <a:spcPts val="0"/>
              </a:spcBef>
              <a:spcAft>
                <a:spcPts val="0"/>
              </a:spcAft>
              <a:buSzPts val="1600"/>
              <a:buChar char="○"/>
            </a:pPr>
            <a:r>
              <a:rPr lang="en" sz="1600"/>
              <a:t>Contains information about what destinations passengers take from each destination. </a:t>
            </a:r>
            <a:endParaRPr sz="1600"/>
          </a:p>
          <a:p>
            <a:pPr indent="-330200" lvl="0" marL="457200" rtl="0">
              <a:spcBef>
                <a:spcPts val="0"/>
              </a:spcBef>
              <a:spcAft>
                <a:spcPts val="0"/>
              </a:spcAft>
              <a:buSzPts val="1600"/>
              <a:buChar char="●"/>
            </a:pPr>
            <a:r>
              <a:rPr lang="en" sz="1600"/>
              <a:t>Understood premise of the continuous approximation model </a:t>
            </a:r>
            <a:endParaRPr sz="1600"/>
          </a:p>
          <a:p>
            <a:pPr indent="-330200" lvl="1" marL="914400" rtl="0">
              <a:spcBef>
                <a:spcPts val="0"/>
              </a:spcBef>
              <a:spcAft>
                <a:spcPts val="0"/>
              </a:spcAft>
              <a:buSzPts val="1600"/>
              <a:buChar char="○"/>
            </a:pPr>
            <a:r>
              <a:rPr lang="en" sz="1600"/>
              <a:t>The different types of trips under a skip stop operation, and why a skip stop operation can increase waiting. </a:t>
            </a:r>
            <a:endParaRPr sz="1600"/>
          </a:p>
          <a:p>
            <a:pPr indent="-330200" lvl="0" marL="457200" rtl="0">
              <a:spcBef>
                <a:spcPts val="0"/>
              </a:spcBef>
              <a:spcAft>
                <a:spcPts val="0"/>
              </a:spcAft>
              <a:buSzPts val="1600"/>
              <a:buChar char="●"/>
            </a:pPr>
            <a:r>
              <a:rPr lang="en" sz="1600"/>
              <a:t>Started to program some of the functions into Python</a:t>
            </a:r>
            <a:endParaRPr sz="1600"/>
          </a:p>
          <a:p>
            <a:pPr indent="0" lvl="0" marL="0" rtl="0">
              <a:spcBef>
                <a:spcPts val="1600"/>
              </a:spcBef>
              <a:spcAft>
                <a:spcPts val="0"/>
              </a:spcAft>
              <a:buNone/>
            </a:pPr>
            <a:r>
              <a:t/>
            </a:r>
            <a:endParaRPr sz="1600"/>
          </a:p>
          <a:p>
            <a:pPr indent="0" lvl="0" marL="0" marR="0" rtl="0" algn="l">
              <a:lnSpc>
                <a:spcPct val="115000"/>
              </a:lnSpc>
              <a:spcBef>
                <a:spcPts val="1600"/>
              </a:spcBef>
              <a:spcAft>
                <a:spcPts val="1600"/>
              </a:spcAft>
              <a:buNone/>
            </a:pPr>
            <a:r>
              <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Work accomplished thus far </a:t>
            </a:r>
            <a:endParaRPr/>
          </a:p>
        </p:txBody>
      </p:sp>
      <p:sp>
        <p:nvSpPr>
          <p:cNvPr id="153" name="Shape 15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lt1"/>
              </a:buClr>
              <a:buSzPts val="1800"/>
              <a:buFont typeface="Lato"/>
              <a:buChar char="●"/>
            </a:pPr>
            <a:r>
              <a:rPr lang="en"/>
              <a:t>Sourced </a:t>
            </a:r>
            <a:r>
              <a:rPr lang="en" sz="1800"/>
              <a:t>parameters for Washington Metro</a:t>
            </a:r>
            <a:endParaRPr sz="1800"/>
          </a:p>
          <a:p>
            <a:pPr indent="-342900" lvl="1" marL="914400" marR="0" rtl="0" algn="l">
              <a:lnSpc>
                <a:spcPct val="115000"/>
              </a:lnSpc>
              <a:spcBef>
                <a:spcPts val="0"/>
              </a:spcBef>
              <a:spcAft>
                <a:spcPts val="0"/>
              </a:spcAft>
              <a:buSzPts val="1800"/>
              <a:buChar char="○"/>
            </a:pPr>
            <a:r>
              <a:rPr lang="en" sz="1800"/>
              <a:t>Train cruising speed, dwell time etc. </a:t>
            </a:r>
            <a:endParaRPr sz="1800"/>
          </a:p>
          <a:p>
            <a:pPr indent="-342900" lvl="1" marL="914400" marR="0" rtl="0" algn="l">
              <a:lnSpc>
                <a:spcPct val="115000"/>
              </a:lnSpc>
              <a:spcBef>
                <a:spcPts val="0"/>
              </a:spcBef>
              <a:spcAft>
                <a:spcPts val="0"/>
              </a:spcAft>
              <a:buSzPts val="1800"/>
              <a:buChar char="○"/>
            </a:pPr>
            <a:r>
              <a:rPr lang="en" sz="1800"/>
              <a:t>Contacted WMATA for information</a:t>
            </a:r>
            <a:endParaRPr sz="1800"/>
          </a:p>
          <a:p>
            <a:pPr indent="-342900" lvl="2" marL="1371600" marR="0" rtl="0" algn="l">
              <a:lnSpc>
                <a:spcPct val="115000"/>
              </a:lnSpc>
              <a:spcBef>
                <a:spcPts val="0"/>
              </a:spcBef>
              <a:spcAft>
                <a:spcPts val="0"/>
              </a:spcAft>
              <a:buSzPts val="1800"/>
              <a:buChar char="■"/>
            </a:pPr>
            <a:r>
              <a:rPr lang="en" sz="1800"/>
              <a:t>Received an initial reply for more specification on the data I was seeking, but no replies after that (sent a follow up email).</a:t>
            </a:r>
            <a:endParaRPr sz="1800"/>
          </a:p>
          <a:p>
            <a:pPr indent="-342900" lvl="0" marL="457200" marR="0" rtl="0" algn="l">
              <a:lnSpc>
                <a:spcPct val="115000"/>
              </a:lnSpc>
              <a:spcBef>
                <a:spcPts val="0"/>
              </a:spcBef>
              <a:spcAft>
                <a:spcPts val="0"/>
              </a:spcAft>
              <a:buClr>
                <a:schemeClr val="lt1"/>
              </a:buClr>
              <a:buSzPts val="1800"/>
              <a:buFont typeface="Lato"/>
              <a:buChar char="●"/>
            </a:pPr>
            <a:r>
              <a:rPr lang="en" sz="1800"/>
              <a:t>Programmed entire skip stop model into Spyder and Jupyter Notebook  </a:t>
            </a:r>
            <a:endParaRPr sz="1800"/>
          </a:p>
          <a:p>
            <a:pPr indent="-342900" lvl="1" marL="914400" marR="0" rtl="0" algn="l">
              <a:lnSpc>
                <a:spcPct val="115000"/>
              </a:lnSpc>
              <a:spcBef>
                <a:spcPts val="0"/>
              </a:spcBef>
              <a:spcAft>
                <a:spcPts val="0"/>
              </a:spcAft>
              <a:buSzPts val="1800"/>
              <a:buChar char="○"/>
            </a:pPr>
            <a:r>
              <a:rPr lang="en" sz="1800"/>
              <a:t>Excluded energy cost function for now</a:t>
            </a:r>
            <a:endParaRPr sz="1800"/>
          </a:p>
          <a:p>
            <a:pPr indent="-342900" lvl="1" marL="914400" marR="0" rtl="0" algn="l">
              <a:lnSpc>
                <a:spcPct val="115000"/>
              </a:lnSpc>
              <a:spcBef>
                <a:spcPts val="0"/>
              </a:spcBef>
              <a:spcAft>
                <a:spcPts val="0"/>
              </a:spcAft>
              <a:buSzPts val="1800"/>
              <a:buChar char="○"/>
            </a:pPr>
            <a:r>
              <a:rPr b="1" lang="en" sz="1800"/>
              <a:t>Model is working</a:t>
            </a:r>
            <a:r>
              <a:rPr lang="en" sz="1800"/>
              <a:t> as in the paper except for transfer cost due to certain parameters which I need more information on.</a:t>
            </a:r>
            <a:endParaRPr sz="1800"/>
          </a:p>
          <a:p>
            <a:pPr indent="0" lvl="0" marL="0" marR="0" rtl="0" algn="l">
              <a:lnSpc>
                <a:spcPct val="115000"/>
              </a:lnSpc>
              <a:spcBef>
                <a:spcPts val="1600"/>
              </a:spcBef>
              <a:spcAft>
                <a:spcPts val="0"/>
              </a:spcAft>
              <a:buNone/>
            </a:pPr>
            <a:r>
              <a:t/>
            </a:r>
            <a:endParaRPr sz="1800"/>
          </a:p>
          <a:p>
            <a:pPr indent="0" lvl="0" marL="0">
              <a:spcBef>
                <a:spcPts val="1600"/>
              </a:spcBef>
              <a:spcAft>
                <a:spcPts val="0"/>
              </a:spcAft>
              <a:buNone/>
            </a:pPr>
            <a:r>
              <a:t/>
            </a:r>
            <a:endParaRPr sz="1800"/>
          </a:p>
          <a:p>
            <a:pPr indent="0" lvl="0" marL="0">
              <a:spcBef>
                <a:spcPts val="1600"/>
              </a:spcBef>
              <a:spcAft>
                <a:spcPts val="1600"/>
              </a:spcAft>
              <a:buNone/>
            </a:pPr>
            <a:r>
              <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Work accomplished thus far (cont.) </a:t>
            </a:r>
            <a:endParaRPr/>
          </a:p>
        </p:txBody>
      </p:sp>
      <p:sp>
        <p:nvSpPr>
          <p:cNvPr id="159" name="Shape 15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Generated a graph of the cost function using the py.plot library</a:t>
            </a:r>
            <a:endParaRPr/>
          </a:p>
          <a:p>
            <a:pPr indent="-342900" lvl="1" marL="914400" rtl="0">
              <a:spcBef>
                <a:spcPts val="0"/>
              </a:spcBef>
              <a:spcAft>
                <a:spcPts val="0"/>
              </a:spcAft>
              <a:buSzPts val="1800"/>
              <a:buChar char="○"/>
            </a:pPr>
            <a:r>
              <a:rPr lang="en" sz="1800"/>
              <a:t>Seems to be matching with the ideal graphs given in the paper, indicating that at least the variables in the function are correct. </a:t>
            </a:r>
            <a:endParaRPr sz="1800"/>
          </a:p>
          <a:p>
            <a:pPr indent="-342900" lvl="0" marL="457200" rtl="0">
              <a:spcBef>
                <a:spcPts val="0"/>
              </a:spcBef>
              <a:spcAft>
                <a:spcPts val="0"/>
              </a:spcAft>
              <a:buSzPts val="1800"/>
              <a:buChar char="●"/>
            </a:pPr>
            <a:r>
              <a:rPr lang="en"/>
              <a:t>Ran sci.py optimize on the travel cost function to find the minimizing AB station density</a:t>
            </a:r>
            <a:endParaRPr/>
          </a:p>
          <a:p>
            <a:pPr indent="-342900" lvl="0" marL="457200" rtl="0">
              <a:spcBef>
                <a:spcPts val="0"/>
              </a:spcBef>
              <a:spcAft>
                <a:spcPts val="0"/>
              </a:spcAft>
              <a:buSzPts val="1800"/>
              <a:buChar char="●"/>
            </a:pPr>
            <a:r>
              <a:rPr lang="en"/>
              <a:t>Identified variables that could be implemented into the multivariate function</a:t>
            </a:r>
            <a:endParaRPr/>
          </a:p>
          <a:p>
            <a:pPr indent="0" lvl="0" marL="0" rtl="0">
              <a:spcBef>
                <a:spcPts val="1600"/>
              </a:spcBef>
              <a:spcAft>
                <a:spcPts val="0"/>
              </a:spcAft>
              <a:buNone/>
            </a:pPr>
            <a:r>
              <a:t/>
            </a:r>
            <a:endParaRPr/>
          </a:p>
          <a:p>
            <a:pPr indent="0" lvl="0" marL="0" rtl="0">
              <a:spcBef>
                <a:spcPts val="1600"/>
              </a:spcBef>
              <a:spcAft>
                <a:spcPts val="0"/>
              </a:spcAft>
              <a:buNone/>
            </a:pPr>
            <a:r>
              <a:t/>
            </a:r>
            <a:endParaRPr sz="1800"/>
          </a:p>
          <a:p>
            <a:pPr indent="0" lvl="0" marL="0" rtl="0">
              <a:spcBef>
                <a:spcPts val="1600"/>
              </a:spcBef>
              <a:spcAft>
                <a:spcPts val="1600"/>
              </a:spcAft>
              <a:buNone/>
            </a:pPr>
            <a:r>
              <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Emails</a:t>
            </a:r>
            <a:endParaRPr/>
          </a:p>
        </p:txBody>
      </p:sp>
      <p:sp>
        <p:nvSpPr>
          <p:cNvPr id="165" name="Shape 16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66" name="Shape 166"/>
          <p:cNvPicPr preferRelativeResize="0"/>
          <p:nvPr/>
        </p:nvPicPr>
        <p:blipFill rotWithShape="1">
          <a:blip r:embed="rId3">
            <a:alphaModFix/>
          </a:blip>
          <a:srcRect b="0" l="13971" r="12762" t="11245"/>
          <a:stretch/>
        </p:blipFill>
        <p:spPr>
          <a:xfrm>
            <a:off x="2980350" y="289125"/>
            <a:ext cx="6067725" cy="4565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Generated Graphs </a:t>
            </a:r>
            <a:r>
              <a:rPr lang="en"/>
              <a:t>and</a:t>
            </a:r>
            <a:r>
              <a:rPr lang="en"/>
              <a:t> Graphs in paper</a:t>
            </a:r>
            <a:endParaRPr/>
          </a:p>
        </p:txBody>
      </p:sp>
      <p:sp>
        <p:nvSpPr>
          <p:cNvPr id="172" name="Shape 17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sp>
        <p:nvSpPr>
          <p:cNvPr id="173" name="Shape 173"/>
          <p:cNvSpPr txBox="1"/>
          <p:nvPr/>
        </p:nvSpPr>
        <p:spPr>
          <a:xfrm>
            <a:off x="7023775" y="1272150"/>
            <a:ext cx="1642200" cy="555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pic>
        <p:nvPicPr>
          <p:cNvPr id="174" name="Shape 174"/>
          <p:cNvPicPr preferRelativeResize="0"/>
          <p:nvPr/>
        </p:nvPicPr>
        <p:blipFill>
          <a:blip r:embed="rId3">
            <a:alphaModFix/>
          </a:blip>
          <a:stretch>
            <a:fillRect/>
          </a:stretch>
        </p:blipFill>
        <p:spPr>
          <a:xfrm>
            <a:off x="-4" y="1259988"/>
            <a:ext cx="4214250" cy="3206474"/>
          </a:xfrm>
          <a:prstGeom prst="rect">
            <a:avLst/>
          </a:prstGeom>
          <a:noFill/>
          <a:ln>
            <a:noFill/>
          </a:ln>
        </p:spPr>
      </p:pic>
      <p:pic>
        <p:nvPicPr>
          <p:cNvPr id="175" name="Shape 175"/>
          <p:cNvPicPr preferRelativeResize="0"/>
          <p:nvPr/>
        </p:nvPicPr>
        <p:blipFill>
          <a:blip r:embed="rId4">
            <a:alphaModFix/>
          </a:blip>
          <a:stretch>
            <a:fillRect/>
          </a:stretch>
        </p:blipFill>
        <p:spPr>
          <a:xfrm>
            <a:off x="4380051" y="1242698"/>
            <a:ext cx="4014716" cy="3383850"/>
          </a:xfrm>
          <a:prstGeom prst="rect">
            <a:avLst/>
          </a:prstGeom>
          <a:noFill/>
          <a:ln>
            <a:noFill/>
          </a:ln>
        </p:spPr>
      </p:pic>
      <p:sp>
        <p:nvSpPr>
          <p:cNvPr id="176" name="Shape 176"/>
          <p:cNvSpPr txBox="1"/>
          <p:nvPr/>
        </p:nvSpPr>
        <p:spPr>
          <a:xfrm>
            <a:off x="6915800" y="3423225"/>
            <a:ext cx="1973700" cy="316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Total waiting cost</a:t>
            </a:r>
            <a:endParaRPr/>
          </a:p>
        </p:txBody>
      </p:sp>
      <p:sp>
        <p:nvSpPr>
          <p:cNvPr id="177" name="Shape 177"/>
          <p:cNvSpPr txBox="1"/>
          <p:nvPr/>
        </p:nvSpPr>
        <p:spPr>
          <a:xfrm>
            <a:off x="6312625" y="2375100"/>
            <a:ext cx="1973700" cy="316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Total travel cost</a:t>
            </a:r>
            <a:endParaRPr/>
          </a:p>
        </p:txBody>
      </p:sp>
      <p:sp>
        <p:nvSpPr>
          <p:cNvPr id="178" name="Shape 178"/>
          <p:cNvSpPr txBox="1"/>
          <p:nvPr/>
        </p:nvSpPr>
        <p:spPr>
          <a:xfrm>
            <a:off x="5050075" y="3822775"/>
            <a:ext cx="2444100" cy="316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Transfer cost (in progress)</a:t>
            </a:r>
            <a:endParaRPr/>
          </a:p>
        </p:txBody>
      </p:sp>
      <p:sp>
        <p:nvSpPr>
          <p:cNvPr id="179" name="Shape 179"/>
          <p:cNvSpPr txBox="1"/>
          <p:nvPr/>
        </p:nvSpPr>
        <p:spPr>
          <a:xfrm>
            <a:off x="2286250" y="1702525"/>
            <a:ext cx="1973700" cy="316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Total travel cost</a:t>
            </a:r>
            <a:endParaRPr/>
          </a:p>
        </p:txBody>
      </p:sp>
      <p:sp>
        <p:nvSpPr>
          <p:cNvPr id="180" name="Shape 180"/>
          <p:cNvSpPr txBox="1"/>
          <p:nvPr/>
        </p:nvSpPr>
        <p:spPr>
          <a:xfrm>
            <a:off x="1540175" y="2776525"/>
            <a:ext cx="1973700" cy="316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Total waiting cost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Cost functions- regressions cannot approximate</a:t>
            </a:r>
            <a:endParaRPr/>
          </a:p>
        </p:txBody>
      </p:sp>
      <p:sp>
        <p:nvSpPr>
          <p:cNvPr id="186" name="Shape 18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87" name="Shape 187" title="Chart"/>
          <p:cNvPicPr preferRelativeResize="0"/>
          <p:nvPr/>
        </p:nvPicPr>
        <p:blipFill>
          <a:blip r:embed="rId3">
            <a:alphaModFix/>
          </a:blip>
          <a:stretch>
            <a:fillRect/>
          </a:stretch>
        </p:blipFill>
        <p:spPr>
          <a:xfrm>
            <a:off x="1852969" y="1359122"/>
            <a:ext cx="5357813" cy="3314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Code Sample</a:t>
            </a:r>
            <a:endParaRPr/>
          </a:p>
        </p:txBody>
      </p:sp>
      <p:sp>
        <p:nvSpPr>
          <p:cNvPr id="193" name="Shape 19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94" name="Shape 194"/>
          <p:cNvPicPr preferRelativeResize="0"/>
          <p:nvPr/>
        </p:nvPicPr>
        <p:blipFill rotWithShape="1">
          <a:blip r:embed="rId3">
            <a:alphaModFix/>
          </a:blip>
          <a:srcRect b="14744" l="0" r="3873" t="5428"/>
          <a:stretch/>
        </p:blipFill>
        <p:spPr>
          <a:xfrm>
            <a:off x="177325" y="1109663"/>
            <a:ext cx="8789352" cy="3585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Shape 19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Future Work</a:t>
            </a:r>
            <a:endParaRPr/>
          </a:p>
        </p:txBody>
      </p:sp>
      <p:sp>
        <p:nvSpPr>
          <p:cNvPr id="200" name="Shape 20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Multivariate optimization</a:t>
            </a:r>
            <a:endParaRPr/>
          </a:p>
          <a:p>
            <a:pPr indent="-317500" lvl="1" marL="914400" rtl="0">
              <a:spcBef>
                <a:spcPts val="0"/>
              </a:spcBef>
              <a:spcAft>
                <a:spcPts val="0"/>
              </a:spcAft>
              <a:buSzPts val="1400"/>
              <a:buChar char="○"/>
            </a:pPr>
            <a:r>
              <a:rPr lang="en"/>
              <a:t>Possible variables that are used in the paper for sensitivity analyses: fleet size, line length, initial station density.</a:t>
            </a:r>
            <a:endParaRPr/>
          </a:p>
          <a:p>
            <a:pPr indent="-317500" lvl="1" marL="914400" rtl="0">
              <a:spcBef>
                <a:spcPts val="0"/>
              </a:spcBef>
              <a:spcAft>
                <a:spcPts val="0"/>
              </a:spcAft>
              <a:buSzPts val="1400"/>
              <a:buChar char="○"/>
            </a:pPr>
            <a:r>
              <a:rPr b="1" lang="en"/>
              <a:t>Convert existing function into a multivariate function and use sci.py optimize on it with bounds so that the values are realistic for a metro system. </a:t>
            </a:r>
            <a:endParaRPr/>
          </a:p>
          <a:p>
            <a:pPr indent="-342900" lvl="0" marL="457200" rtl="0">
              <a:spcBef>
                <a:spcPts val="0"/>
              </a:spcBef>
              <a:spcAft>
                <a:spcPts val="0"/>
              </a:spcAft>
              <a:buSzPts val="1800"/>
              <a:buChar char="●"/>
            </a:pPr>
            <a:r>
              <a:rPr lang="en"/>
              <a:t>Addressing drawbacks to this model and including custom functions</a:t>
            </a:r>
            <a:endParaRPr/>
          </a:p>
          <a:p>
            <a:pPr indent="-317500" lvl="1" marL="914400" rtl="0">
              <a:spcBef>
                <a:spcPts val="0"/>
              </a:spcBef>
              <a:spcAft>
                <a:spcPts val="0"/>
              </a:spcAft>
              <a:buSzPts val="1400"/>
              <a:buChar char="○"/>
            </a:pPr>
            <a:r>
              <a:rPr lang="en"/>
              <a:t>Major assumptions like passenger demand is distributed equally across all stations, have infinite capacity, and equal dwell times at all stations. </a:t>
            </a:r>
            <a:endParaRPr/>
          </a:p>
          <a:p>
            <a:pPr indent="-317500" lvl="2" marL="1371600" rtl="0">
              <a:spcBef>
                <a:spcPts val="0"/>
              </a:spcBef>
              <a:spcAft>
                <a:spcPts val="0"/>
              </a:spcAft>
              <a:buSzPts val="1400"/>
              <a:buChar char="■"/>
            </a:pPr>
            <a:r>
              <a:rPr lang="en"/>
              <a:t>Note: Passenger demand assumption tends to benefit skip stopping system </a:t>
            </a:r>
            <a:endParaRPr/>
          </a:p>
          <a:p>
            <a:pPr indent="-317500" lvl="1" marL="914400" rtl="0">
              <a:spcBef>
                <a:spcPts val="0"/>
              </a:spcBef>
              <a:spcAft>
                <a:spcPts val="0"/>
              </a:spcAft>
              <a:buSzPts val="1400"/>
              <a:buChar char="○"/>
            </a:pPr>
            <a:r>
              <a:rPr b="1" lang="en"/>
              <a:t>Including a time of day component to the model </a:t>
            </a:r>
            <a:endParaRPr b="1"/>
          </a:p>
          <a:p>
            <a:pPr indent="-317500" lvl="2" marL="1371600" rtl="0">
              <a:spcBef>
                <a:spcPts val="0"/>
              </a:spcBef>
              <a:spcAft>
                <a:spcPts val="0"/>
              </a:spcAft>
              <a:buSzPts val="1400"/>
              <a:buChar char="■"/>
            </a:pPr>
            <a:r>
              <a:rPr b="1" lang="en"/>
              <a:t>This would address the changes in operations and passengers in peak/off peak times. </a:t>
            </a:r>
            <a:endParaRPr b="1"/>
          </a:p>
          <a:p>
            <a:pPr indent="-317500" lvl="2" marL="1371600">
              <a:spcBef>
                <a:spcPts val="0"/>
              </a:spcBef>
              <a:spcAft>
                <a:spcPts val="0"/>
              </a:spcAft>
              <a:buSzPts val="1400"/>
              <a:buChar char="■"/>
            </a:pPr>
            <a:r>
              <a:rPr b="1" lang="en"/>
              <a:t>Help understand if using skip stopping at certain times could be beneficial rather than considering it as all or none. </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Abstract</a:t>
            </a:r>
            <a:endParaRPr/>
          </a:p>
        </p:txBody>
      </p:sp>
      <p:sp>
        <p:nvSpPr>
          <p:cNvPr id="69" name="Shape 6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1700"/>
              <a:t>The subway is an essential form of transportation in densely populated cities. However, it is often slower and less efficient than other modes of transport because of the numerous stops made. A solution to this issue is the use of an AB skip stopping system, which allows trains to skip certain stops so that passengers can reach their destination faster. This project aims to use a </a:t>
            </a:r>
            <a:r>
              <a:rPr lang="en" sz="1700"/>
              <a:t>continuous</a:t>
            </a:r>
            <a:r>
              <a:rPr lang="en" sz="1700"/>
              <a:t> approximation model developed in Chile (Freyss et. al, 2013) with the Washington Metro system in order to predict the effect of a skip stopping system on travel cost. This model makes it faster and less expensive for officials to determine if a skip stopping system would be useful for their city. </a:t>
            </a:r>
            <a:endParaRPr sz="17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References </a:t>
            </a:r>
            <a:endParaRPr/>
          </a:p>
        </p:txBody>
      </p:sp>
      <p:sp>
        <p:nvSpPr>
          <p:cNvPr id="206" name="Shape 20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600"/>
              <a:t>Freyss, M., Giesen, R., &amp; Muñoz, J. C. (2013). Continuous approximation for skip-stop</a:t>
            </a:r>
            <a:endParaRPr sz="1600"/>
          </a:p>
          <a:p>
            <a:pPr indent="0" lvl="0" marL="0" rtl="0">
              <a:spcBef>
                <a:spcPts val="1600"/>
              </a:spcBef>
              <a:spcAft>
                <a:spcPts val="0"/>
              </a:spcAft>
              <a:buNone/>
            </a:pPr>
            <a:r>
              <a:rPr lang="en" sz="1600"/>
              <a:t>operation in rail transit. Transportation Research Part C: Emerging Technologies, 36,</a:t>
            </a:r>
            <a:endParaRPr sz="1600"/>
          </a:p>
          <a:p>
            <a:pPr indent="0" lvl="0" marL="0" rtl="0">
              <a:spcBef>
                <a:spcPts val="1600"/>
              </a:spcBef>
              <a:spcAft>
                <a:spcPts val="0"/>
              </a:spcAft>
              <a:buNone/>
            </a:pPr>
            <a:r>
              <a:rPr lang="en" sz="1600"/>
              <a:t>419-433.</a:t>
            </a:r>
            <a:endParaRPr sz="1600"/>
          </a:p>
          <a:p>
            <a:pPr indent="0" lvl="0" marL="0" rtl="0">
              <a:spcBef>
                <a:spcPts val="1600"/>
              </a:spcBef>
              <a:spcAft>
                <a:spcPts val="0"/>
              </a:spcAft>
              <a:buNone/>
            </a:pPr>
            <a:r>
              <a:rPr lang="en" sz="1600"/>
              <a:t>Vuchic, V. R. (1976). Skip-stop operation: High speed with good area coverage. UITP Revue,</a:t>
            </a:r>
            <a:endParaRPr sz="1600"/>
          </a:p>
          <a:p>
            <a:pPr indent="0" lvl="0" marL="0" rtl="0">
              <a:spcBef>
                <a:spcPts val="1600"/>
              </a:spcBef>
              <a:spcAft>
                <a:spcPts val="0"/>
              </a:spcAft>
              <a:buNone/>
            </a:pPr>
            <a:r>
              <a:rPr lang="en" sz="1600"/>
              <a:t>114.</a:t>
            </a:r>
            <a:endParaRPr sz="1600"/>
          </a:p>
          <a:p>
            <a:pPr indent="0" lvl="0" marL="0" rtl="0">
              <a:spcBef>
                <a:spcPts val="1600"/>
              </a:spcBef>
              <a:spcAft>
                <a:spcPts val="0"/>
              </a:spcAft>
              <a:buNone/>
            </a:pPr>
            <a:r>
              <a:t/>
            </a:r>
            <a:endParaRPr sz="1600"/>
          </a:p>
          <a:p>
            <a:pPr indent="0" lvl="0" marL="0" rtl="0">
              <a:spcBef>
                <a:spcPts val="1600"/>
              </a:spcBef>
              <a:spcAft>
                <a:spcPts val="1600"/>
              </a:spcAft>
              <a:buNone/>
            </a:pPr>
            <a:r>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Problem</a:t>
            </a:r>
            <a:endParaRPr/>
          </a:p>
        </p:txBody>
      </p:sp>
      <p:sp>
        <p:nvSpPr>
          <p:cNvPr id="75" name="Shape 7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87350" lvl="0" marL="457200">
              <a:spcBef>
                <a:spcPts val="0"/>
              </a:spcBef>
              <a:spcAft>
                <a:spcPts val="0"/>
              </a:spcAft>
              <a:buSzPts val="2500"/>
              <a:buChar char="●"/>
            </a:pPr>
            <a:r>
              <a:rPr lang="en" sz="2500"/>
              <a:t>How can a model be devised that predicts the effectiveness of skip stopping on a metro system quickly and at minimal cost? </a:t>
            </a:r>
            <a:endParaRPr sz="2500"/>
          </a:p>
        </p:txBody>
      </p:sp>
      <p:pic>
        <p:nvPicPr>
          <p:cNvPr id="76" name="Shape 76"/>
          <p:cNvPicPr preferRelativeResize="0"/>
          <p:nvPr/>
        </p:nvPicPr>
        <p:blipFill>
          <a:blip r:embed="rId3">
            <a:alphaModFix/>
          </a:blip>
          <a:stretch>
            <a:fillRect/>
          </a:stretch>
        </p:blipFill>
        <p:spPr>
          <a:xfrm>
            <a:off x="4710150" y="2663600"/>
            <a:ext cx="3443250" cy="2289400"/>
          </a:xfrm>
          <a:prstGeom prst="rect">
            <a:avLst/>
          </a:prstGeom>
          <a:noFill/>
          <a:ln>
            <a:noFill/>
          </a:ln>
        </p:spPr>
      </p:pic>
      <p:sp>
        <p:nvSpPr>
          <p:cNvPr id="77" name="Shape 77"/>
          <p:cNvSpPr txBox="1"/>
          <p:nvPr/>
        </p:nvSpPr>
        <p:spPr>
          <a:xfrm>
            <a:off x="1740950" y="4608600"/>
            <a:ext cx="2969400" cy="344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150">
                <a:solidFill>
                  <a:srgbClr val="FFFFFF"/>
                </a:solidFill>
              </a:rPr>
              <a:t>Image Source: http://bit.ly/2z2aqIj</a:t>
            </a:r>
            <a:endParaRPr sz="11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Purpose</a:t>
            </a:r>
            <a:endParaRPr/>
          </a:p>
        </p:txBody>
      </p:sp>
      <p:sp>
        <p:nvSpPr>
          <p:cNvPr id="83" name="Shape 8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87350" lvl="0" marL="457200">
              <a:spcBef>
                <a:spcPts val="0"/>
              </a:spcBef>
              <a:spcAft>
                <a:spcPts val="0"/>
              </a:spcAft>
              <a:buSzPts val="2500"/>
              <a:buChar char="●"/>
            </a:pPr>
            <a:r>
              <a:rPr lang="en" sz="2500"/>
              <a:t>Research the effects of a skip stop system on the Washington Metro using a continuous approximation model developed by (Freyss et. al, 2013). </a:t>
            </a:r>
            <a:endParaRPr sz="2500"/>
          </a:p>
        </p:txBody>
      </p:sp>
      <p:cxnSp>
        <p:nvCxnSpPr>
          <p:cNvPr id="84" name="Shape 84"/>
          <p:cNvCxnSpPr/>
          <p:nvPr/>
        </p:nvCxnSpPr>
        <p:spPr>
          <a:xfrm flipH="1" rot="10800000">
            <a:off x="2316550" y="3916500"/>
            <a:ext cx="4711500" cy="490800"/>
          </a:xfrm>
          <a:prstGeom prst="straightConnector1">
            <a:avLst/>
          </a:prstGeom>
          <a:noFill/>
          <a:ln cap="flat" cmpd="sng" w="114300">
            <a:solidFill>
              <a:schemeClr val="dk2"/>
            </a:solidFill>
            <a:prstDash val="solid"/>
            <a:round/>
            <a:headEnd len="lg" w="lg" type="none"/>
            <a:tailEnd len="lg" w="lg"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title"/>
          </p:nvPr>
        </p:nvSpPr>
        <p:spPr>
          <a:xfrm>
            <a:off x="311700" y="557450"/>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Conceptual Outline-Introduction to Stop Skipping (graphic) </a:t>
            </a:r>
            <a:endParaRPr/>
          </a:p>
        </p:txBody>
      </p:sp>
      <p:sp>
        <p:nvSpPr>
          <p:cNvPr id="90" name="Shape 9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91" name="Shape 91"/>
          <p:cNvPicPr preferRelativeResize="0"/>
          <p:nvPr/>
        </p:nvPicPr>
        <p:blipFill rotWithShape="1">
          <a:blip r:embed="rId3">
            <a:alphaModFix/>
          </a:blip>
          <a:srcRect b="30755" l="26975" r="28290" t="19089"/>
          <a:stretch/>
        </p:blipFill>
        <p:spPr>
          <a:xfrm>
            <a:off x="1521663" y="1567548"/>
            <a:ext cx="6100675" cy="34092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Model Overview 	</a:t>
            </a:r>
            <a:endParaRPr/>
          </a:p>
        </p:txBody>
      </p:sp>
      <p:sp>
        <p:nvSpPr>
          <p:cNvPr id="97" name="Shape 9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87350" lvl="0" marL="457200" rtl="0">
              <a:spcBef>
                <a:spcPts val="0"/>
              </a:spcBef>
              <a:spcAft>
                <a:spcPts val="0"/>
              </a:spcAft>
              <a:buSzPts val="2500"/>
              <a:buChar char="●"/>
            </a:pPr>
            <a:r>
              <a:rPr lang="en" sz="2500"/>
              <a:t>I will be using a stop skipping model developed by (Freyss. et al) in Chile and applying it to the Washington Metro. </a:t>
            </a:r>
            <a:endParaRPr sz="2500"/>
          </a:p>
          <a:p>
            <a:pPr indent="-387350" lvl="0" marL="457200" rtl="0">
              <a:spcBef>
                <a:spcPts val="0"/>
              </a:spcBef>
              <a:spcAft>
                <a:spcPts val="0"/>
              </a:spcAft>
              <a:buSzPts val="2500"/>
              <a:buChar char="●"/>
            </a:pPr>
            <a:r>
              <a:rPr lang="en" sz="2500"/>
              <a:t>This model is a </a:t>
            </a:r>
            <a:r>
              <a:rPr lang="en" sz="2500"/>
              <a:t>continuous</a:t>
            </a:r>
            <a:r>
              <a:rPr lang="en" sz="2500"/>
              <a:t> approximation model (can operate on non-integer inputs and output non-integer values.)</a:t>
            </a:r>
            <a:endParaRPr sz="2500"/>
          </a:p>
          <a:p>
            <a:pPr indent="-387350" lvl="1" marL="914400">
              <a:spcBef>
                <a:spcPts val="0"/>
              </a:spcBef>
              <a:spcAft>
                <a:spcPts val="0"/>
              </a:spcAft>
              <a:buSzPts val="2500"/>
              <a:buChar char="○"/>
            </a:pPr>
            <a:r>
              <a:rPr lang="en" sz="2500"/>
              <a:t>More practical than to do a discrete optimization for the AB stations.</a:t>
            </a:r>
            <a:endParaRPr sz="2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5840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Constants for cost functions (for Washington Metro Silver Line) </a:t>
            </a:r>
            <a:endParaRPr/>
          </a:p>
        </p:txBody>
      </p:sp>
      <p:sp>
        <p:nvSpPr>
          <p:cNvPr id="103" name="Shape 103"/>
          <p:cNvSpPr txBox="1"/>
          <p:nvPr>
            <p:ph idx="1" type="body"/>
          </p:nvPr>
        </p:nvSpPr>
        <p:spPr>
          <a:xfrm>
            <a:off x="1297500" y="1415325"/>
            <a:ext cx="7038900" cy="3638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λ: station density [Stations/m]= .0005879</a:t>
            </a:r>
            <a:endParaRPr/>
          </a:p>
          <a:p>
            <a:pPr indent="0" lvl="0" marL="0">
              <a:spcBef>
                <a:spcPts val="1600"/>
              </a:spcBef>
              <a:spcAft>
                <a:spcPts val="0"/>
              </a:spcAft>
              <a:buNone/>
            </a:pPr>
            <a:r>
              <a:rPr lang="en"/>
              <a:t>N: number of passengers per unit of time starting a trip in each station [pax/s]= 0.1202296</a:t>
            </a:r>
            <a:endParaRPr/>
          </a:p>
          <a:p>
            <a:pPr indent="-342900" lvl="0" marL="457200">
              <a:spcBef>
                <a:spcPts val="1600"/>
              </a:spcBef>
              <a:spcAft>
                <a:spcPts val="0"/>
              </a:spcAft>
              <a:buSzPts val="1800"/>
              <a:buChar char="-"/>
            </a:pPr>
            <a:r>
              <a:rPr lang="en"/>
              <a:t>Calculated from data file</a:t>
            </a:r>
            <a:endParaRPr/>
          </a:p>
          <a:p>
            <a:pPr indent="0" lvl="0" marL="0">
              <a:spcBef>
                <a:spcPts val="1600"/>
              </a:spcBef>
              <a:spcAft>
                <a:spcPts val="0"/>
              </a:spcAft>
              <a:buNone/>
            </a:pPr>
            <a:r>
              <a:rPr lang="en"/>
              <a:t>nT: number of trains operating in each direction- filing a records request for this information</a:t>
            </a:r>
            <a:endParaRPr/>
          </a:p>
          <a:p>
            <a:pPr indent="0" lvl="0" marL="0">
              <a:spcBef>
                <a:spcPts val="1600"/>
              </a:spcBef>
              <a:spcAft>
                <a:spcPts val="0"/>
              </a:spcAft>
              <a:buNone/>
            </a:pPr>
            <a:r>
              <a:rPr lang="en"/>
              <a:t>vl: cruising speed of the subway [m/s]= 14.7523</a:t>
            </a:r>
            <a:endParaRPr/>
          </a:p>
          <a:p>
            <a:pPr indent="0" lvl="0" marL="0">
              <a:spcBef>
                <a:spcPts val="1600"/>
              </a:spcBef>
              <a:spcAft>
                <a:spcPts val="0"/>
              </a:spcAft>
              <a:buNone/>
            </a:pPr>
            <a:r>
              <a:rPr lang="en"/>
              <a:t>ts: dwell time in every station [s]= 30 </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Cost Function- Conceptual Overview</a:t>
            </a:r>
            <a:endParaRPr/>
          </a:p>
        </p:txBody>
      </p:sp>
      <p:sp>
        <p:nvSpPr>
          <p:cNvPr id="109" name="Shape 10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68300" lvl="0" marL="457200" rtl="0">
              <a:spcBef>
                <a:spcPts val="0"/>
              </a:spcBef>
              <a:spcAft>
                <a:spcPts val="0"/>
              </a:spcAft>
              <a:buSzPts val="2200"/>
              <a:buChar char="●"/>
            </a:pPr>
            <a:r>
              <a:rPr lang="en" sz="2200"/>
              <a:t>Model has two cost functions: one for normal operation and one for skip stop operation. </a:t>
            </a:r>
            <a:endParaRPr sz="2200"/>
          </a:p>
          <a:p>
            <a:pPr indent="-368300" lvl="1" marL="914400" rtl="0">
              <a:spcBef>
                <a:spcPts val="0"/>
              </a:spcBef>
              <a:spcAft>
                <a:spcPts val="0"/>
              </a:spcAft>
              <a:buSzPts val="2200"/>
              <a:buChar char="○"/>
            </a:pPr>
            <a:r>
              <a:rPr lang="en" sz="2200"/>
              <a:t>These cost functions are a sum of different costs, including travel cost, waiting cost, and transfer costs. Future costs to be added include traction cost and cruising speed costs. </a:t>
            </a:r>
            <a:endParaRPr sz="2200"/>
          </a:p>
          <a:p>
            <a:pPr indent="-368300" lvl="1" marL="914400" rtl="0">
              <a:spcBef>
                <a:spcPts val="0"/>
              </a:spcBef>
              <a:spcAft>
                <a:spcPts val="0"/>
              </a:spcAft>
              <a:buSzPts val="2200"/>
              <a:buChar char="○"/>
            </a:pPr>
            <a:r>
              <a:rPr lang="en" sz="2200"/>
              <a:t>Standard operation is not dependent on an input variable while skip stop operation is dependent on AB station density. </a:t>
            </a:r>
            <a:endParaRPr sz="2200"/>
          </a:p>
          <a:p>
            <a:pPr indent="0" lvl="0" marL="0">
              <a:spcBef>
                <a:spcPts val="1600"/>
              </a:spcBef>
              <a:spcAft>
                <a:spcPts val="1600"/>
              </a:spcAft>
              <a:buNone/>
            </a:pPr>
            <a:r>
              <a:t/>
            </a:r>
            <a:endParaRPr sz="2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Cost Function- Equation</a:t>
            </a:r>
            <a:endParaRPr/>
          </a:p>
        </p:txBody>
      </p:sp>
      <p:sp>
        <p:nvSpPr>
          <p:cNvPr id="115" name="Shape 11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pic>
        <p:nvPicPr>
          <p:cNvPr id="116" name="Shape 116"/>
          <p:cNvPicPr preferRelativeResize="0"/>
          <p:nvPr/>
        </p:nvPicPr>
        <p:blipFill>
          <a:blip r:embed="rId3">
            <a:alphaModFix/>
          </a:blip>
          <a:stretch>
            <a:fillRect/>
          </a:stretch>
        </p:blipFill>
        <p:spPr>
          <a:xfrm>
            <a:off x="311700" y="2328675"/>
            <a:ext cx="8520600" cy="48615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