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oop Harihar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13T19:04:39.475">
    <p:pos x="196" y="771"/>
    <p:text>Add pictures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2" name="Shape 12"/>
          <p:cNvSpPr txBox="1"/>
          <p:nvPr>
            <p:ph type="ctrTitle"/>
          </p:nvPr>
        </p:nvSpPr>
        <p:spPr>
          <a:xfrm>
            <a:off x="3044700" y="1444255"/>
            <a:ext cx="3054600" cy="1537200"/>
          </a:xfrm>
          <a:prstGeom prst="rect">
            <a:avLst/>
          </a:prstGeom>
        </p:spPr>
        <p:txBody>
          <a:bodyPr anchorCtr="0" anchor="b"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wrap="square" tIns="91425"/>
          <a:lstStyle>
            <a:lvl1pPr lvl="0" algn="ctr">
              <a:spcBef>
                <a:spcPts val="0"/>
              </a:spcBef>
              <a:buClr>
                <a:schemeClr val="lt2"/>
              </a:buClr>
              <a:buSzPts val="16000"/>
              <a:buNone/>
              <a:defRPr sz="16000">
                <a:solidFill>
                  <a:schemeClr val="lt2"/>
                </a:solidFill>
              </a:defRPr>
            </a:lvl1pPr>
            <a:lvl2pPr lvl="1" algn="ctr">
              <a:spcBef>
                <a:spcPts val="0"/>
              </a:spcBef>
              <a:buClr>
                <a:schemeClr val="lt2"/>
              </a:buClr>
              <a:buSzPts val="16000"/>
              <a:buNone/>
              <a:defRPr sz="16000">
                <a:solidFill>
                  <a:schemeClr val="lt2"/>
                </a:solidFill>
              </a:defRPr>
            </a:lvl2pPr>
            <a:lvl3pPr lvl="2" algn="ctr">
              <a:spcBef>
                <a:spcPts val="0"/>
              </a:spcBef>
              <a:buClr>
                <a:schemeClr val="lt2"/>
              </a:buClr>
              <a:buSzPts val="16000"/>
              <a:buNone/>
              <a:defRPr sz="16000">
                <a:solidFill>
                  <a:schemeClr val="lt2"/>
                </a:solidFill>
              </a:defRPr>
            </a:lvl3pPr>
            <a:lvl4pPr lvl="3" algn="ctr">
              <a:spcBef>
                <a:spcPts val="0"/>
              </a:spcBef>
              <a:buClr>
                <a:schemeClr val="lt2"/>
              </a:buClr>
              <a:buSzPts val="16000"/>
              <a:buNone/>
              <a:defRPr sz="16000">
                <a:solidFill>
                  <a:schemeClr val="lt2"/>
                </a:solidFill>
              </a:defRPr>
            </a:lvl4pPr>
            <a:lvl5pPr lvl="4" algn="ctr">
              <a:spcBef>
                <a:spcPts val="0"/>
              </a:spcBef>
              <a:buClr>
                <a:schemeClr val="lt2"/>
              </a:buClr>
              <a:buSzPts val="16000"/>
              <a:buNone/>
              <a:defRPr sz="16000">
                <a:solidFill>
                  <a:schemeClr val="lt2"/>
                </a:solidFill>
              </a:defRPr>
            </a:lvl5pPr>
            <a:lvl6pPr lvl="5" algn="ctr">
              <a:spcBef>
                <a:spcPts val="0"/>
              </a:spcBef>
              <a:buClr>
                <a:schemeClr val="lt2"/>
              </a:buClr>
              <a:buSzPts val="16000"/>
              <a:buNone/>
              <a:defRPr sz="16000">
                <a:solidFill>
                  <a:schemeClr val="lt2"/>
                </a:solidFill>
              </a:defRPr>
            </a:lvl6pPr>
            <a:lvl7pPr lvl="6" algn="ctr">
              <a:spcBef>
                <a:spcPts val="0"/>
              </a:spcBef>
              <a:buClr>
                <a:schemeClr val="lt2"/>
              </a:buClr>
              <a:buSzPts val="16000"/>
              <a:buNone/>
              <a:defRPr sz="16000">
                <a:solidFill>
                  <a:schemeClr val="lt2"/>
                </a:solidFill>
              </a:defRPr>
            </a:lvl7pPr>
            <a:lvl8pPr lvl="7" algn="ctr">
              <a:spcBef>
                <a:spcPts val="0"/>
              </a:spcBef>
              <a:buClr>
                <a:schemeClr val="lt2"/>
              </a:buClr>
              <a:buSzPts val="16000"/>
              <a:buNone/>
              <a:defRPr sz="16000">
                <a:solidFill>
                  <a:schemeClr val="lt2"/>
                </a:solidFill>
              </a:defRPr>
            </a:lvl8pPr>
            <a:lvl9pPr lvl="8" algn="ctr">
              <a:spcBef>
                <a:spcPts val="0"/>
              </a:spcBef>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wrap="square" tIns="91425"/>
          <a:lstStyle>
            <a:lvl1pPr lvl="0" algn="ctr">
              <a:spcBef>
                <a:spcPts val="0"/>
              </a:spcBef>
              <a:buSzPts val="4200"/>
              <a:buNone/>
              <a:defRPr/>
            </a:lvl1pPr>
            <a:lvl2pPr lvl="1" algn="ctr">
              <a:spcBef>
                <a:spcPts val="0"/>
              </a:spcBef>
              <a:buSzPts val="4200"/>
              <a:buNone/>
              <a:defRPr/>
            </a:lvl2pPr>
            <a:lvl3pPr lvl="2" algn="ctr">
              <a:spcBef>
                <a:spcPts val="0"/>
              </a:spcBef>
              <a:buSzPts val="4200"/>
              <a:buNone/>
              <a:defRPr/>
            </a:lvl3pPr>
            <a:lvl4pPr lvl="3" algn="ctr">
              <a:spcBef>
                <a:spcPts val="0"/>
              </a:spcBef>
              <a:buSzPts val="4200"/>
              <a:buNone/>
              <a:defRPr/>
            </a:lvl4pPr>
            <a:lvl5pPr lvl="4" algn="ctr">
              <a:spcBef>
                <a:spcPts val="0"/>
              </a:spcBef>
              <a:buSzPts val="4200"/>
              <a:buNone/>
              <a:defRPr/>
            </a:lvl5pPr>
            <a:lvl6pPr lvl="5" algn="ctr">
              <a:spcBef>
                <a:spcPts val="0"/>
              </a:spcBef>
              <a:buSzPts val="4200"/>
              <a:buNone/>
              <a:defRPr/>
            </a:lvl6pPr>
            <a:lvl7pPr lvl="6" algn="ctr">
              <a:spcBef>
                <a:spcPts val="0"/>
              </a:spcBef>
              <a:buSzPts val="4200"/>
              <a:buNone/>
              <a:defRPr/>
            </a:lvl7pPr>
            <a:lvl8pPr lvl="7" algn="ctr">
              <a:spcBef>
                <a:spcPts val="0"/>
              </a:spcBef>
              <a:buSzPts val="4200"/>
              <a:buNone/>
              <a:defRPr/>
            </a:lvl8pPr>
            <a:lvl9pPr lvl="8" algn="ctr">
              <a:spcBef>
                <a:spcPts val="0"/>
              </a:spcBef>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wrap="square" tIns="91425"/>
          <a:lstStyle>
            <a:lvl1pPr lvl="0" algn="ctr">
              <a:spcBef>
                <a:spcPts val="0"/>
              </a:spcBef>
              <a:buClr>
                <a:schemeClr val="lt2"/>
              </a:buClr>
              <a:buSzPts val="4200"/>
              <a:buNone/>
              <a:defRPr>
                <a:solidFill>
                  <a:schemeClr val="lt2"/>
                </a:solidFill>
              </a:defRPr>
            </a:lvl1pPr>
            <a:lvl2pPr lvl="1" algn="ctr">
              <a:spcBef>
                <a:spcPts val="0"/>
              </a:spcBef>
              <a:buClr>
                <a:schemeClr val="lt2"/>
              </a:buClr>
              <a:buSzPts val="4200"/>
              <a:buNone/>
              <a:defRPr>
                <a:solidFill>
                  <a:schemeClr val="lt2"/>
                </a:solidFill>
              </a:defRPr>
            </a:lvl2pPr>
            <a:lvl3pPr lvl="2" algn="ctr">
              <a:spcBef>
                <a:spcPts val="0"/>
              </a:spcBef>
              <a:buClr>
                <a:schemeClr val="lt2"/>
              </a:buClr>
              <a:buSzPts val="4200"/>
              <a:buNone/>
              <a:defRPr>
                <a:solidFill>
                  <a:schemeClr val="lt2"/>
                </a:solidFill>
              </a:defRPr>
            </a:lvl3pPr>
            <a:lvl4pPr lvl="3" algn="ctr">
              <a:spcBef>
                <a:spcPts val="0"/>
              </a:spcBef>
              <a:buClr>
                <a:schemeClr val="lt2"/>
              </a:buClr>
              <a:buSzPts val="4200"/>
              <a:buNone/>
              <a:defRPr>
                <a:solidFill>
                  <a:schemeClr val="lt2"/>
                </a:solidFill>
              </a:defRPr>
            </a:lvl4pPr>
            <a:lvl5pPr lvl="4" algn="ctr">
              <a:spcBef>
                <a:spcPts val="0"/>
              </a:spcBef>
              <a:buClr>
                <a:schemeClr val="lt2"/>
              </a:buClr>
              <a:buSzPts val="4200"/>
              <a:buNone/>
              <a:defRPr>
                <a:solidFill>
                  <a:schemeClr val="lt2"/>
                </a:solidFill>
              </a:defRPr>
            </a:lvl5pPr>
            <a:lvl6pPr lvl="5" algn="ctr">
              <a:spcBef>
                <a:spcPts val="0"/>
              </a:spcBef>
              <a:buClr>
                <a:schemeClr val="lt2"/>
              </a:buClr>
              <a:buSzPts val="4200"/>
              <a:buNone/>
              <a:defRPr>
                <a:solidFill>
                  <a:schemeClr val="lt2"/>
                </a:solidFill>
              </a:defRPr>
            </a:lvl6pPr>
            <a:lvl7pPr lvl="6" algn="ctr">
              <a:spcBef>
                <a:spcPts val="0"/>
              </a:spcBef>
              <a:buClr>
                <a:schemeClr val="lt2"/>
              </a:buClr>
              <a:buSzPts val="4200"/>
              <a:buNone/>
              <a:defRPr>
                <a:solidFill>
                  <a:schemeClr val="lt2"/>
                </a:solidFill>
              </a:defRPr>
            </a:lvl7pPr>
            <a:lvl8pPr lvl="7" algn="ctr">
              <a:spcBef>
                <a:spcPts val="0"/>
              </a:spcBef>
              <a:buClr>
                <a:schemeClr val="lt2"/>
              </a:buClr>
              <a:buSzPts val="4200"/>
              <a:buNone/>
              <a:defRPr>
                <a:solidFill>
                  <a:schemeClr val="lt2"/>
                </a:solidFill>
              </a:defRPr>
            </a:lvl8pPr>
            <a:lvl9pPr lvl="8" algn="ctr">
              <a:spcBef>
                <a:spcPts val="0"/>
              </a:spcBef>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wrap="square" tIns="91425"/>
          <a:lstStyle>
            <a:lvl1pPr lvl="0">
              <a:spcBef>
                <a:spcPts val="0"/>
              </a:spcBef>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pen Sans"/>
              <a:buChar char="●"/>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273925" y="2567350"/>
            <a:ext cx="5017500" cy="1578900"/>
          </a:xfrm>
          <a:prstGeom prst="rect">
            <a:avLst/>
          </a:prstGeom>
        </p:spPr>
        <p:txBody>
          <a:bodyPr anchorCtr="0" anchor="b" bIns="91425" lIns="91425" rIns="91425" wrap="square" tIns="91425">
            <a:noAutofit/>
          </a:bodyPr>
          <a:lstStyle/>
          <a:p>
            <a:pPr indent="0" lvl="0" marL="0">
              <a:spcBef>
                <a:spcPts val="0"/>
              </a:spcBef>
              <a:buNone/>
            </a:pPr>
            <a:r>
              <a:rPr lang="en"/>
              <a:t>Effect of stop skipping on passenger travel time on the Washington Metro </a:t>
            </a:r>
          </a:p>
          <a:p>
            <a:pPr indent="0" lvl="0" marL="0">
              <a:spcBef>
                <a:spcPts val="0"/>
              </a:spcBef>
              <a:buNone/>
            </a:pPr>
            <a:r>
              <a:t/>
            </a:r>
            <a:endParaRPr/>
          </a:p>
          <a:p>
            <a:pPr indent="0" lvl="0" marL="0">
              <a:spcBef>
                <a:spcPts val="0"/>
              </a:spcBef>
              <a:buNone/>
            </a:pPr>
            <a:r>
              <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wrap="square" tIns="91425">
            <a:noAutofit/>
          </a:bodyPr>
          <a:lstStyle/>
          <a:p>
            <a:pPr indent="0" lvl="0" marL="0">
              <a:spcBef>
                <a:spcPts val="0"/>
              </a:spcBef>
              <a:buNone/>
            </a:pPr>
            <a:r>
              <a:rPr lang="en" sz="1500"/>
              <a:t>By: Anoop Hariharan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Project workflow</a:t>
            </a:r>
          </a:p>
        </p:txBody>
      </p:sp>
      <p:sp>
        <p:nvSpPr>
          <p:cNvPr id="123" name="Shape 12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grpSp>
        <p:nvGrpSpPr>
          <p:cNvPr id="124" name="Shape 124"/>
          <p:cNvGrpSpPr/>
          <p:nvPr/>
        </p:nvGrpSpPr>
        <p:grpSpPr>
          <a:xfrm>
            <a:off x="0" y="1189989"/>
            <a:ext cx="2726700" cy="3482836"/>
            <a:chOff x="0" y="1189989"/>
            <a:chExt cx="2726700" cy="3482836"/>
          </a:xfrm>
        </p:grpSpPr>
        <p:sp>
          <p:nvSpPr>
            <p:cNvPr id="125" name="Shape 125"/>
            <p:cNvSpPr/>
            <p:nvPr/>
          </p:nvSpPr>
          <p:spPr>
            <a:xfrm>
              <a:off x="0" y="1189989"/>
              <a:ext cx="2726700" cy="669000"/>
            </a:xfrm>
            <a:prstGeom prst="homePlate">
              <a:avLst>
                <a:gd fmla="val 50000" name="adj"/>
              </a:avLst>
            </a:prstGeom>
            <a:solidFill>
              <a:srgbClr val="1C3AA9"/>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1</a:t>
              </a:r>
            </a:p>
          </p:txBody>
        </p:sp>
        <p:sp>
          <p:nvSpPr>
            <p:cNvPr id="126" name="Shape 126"/>
            <p:cNvSpPr txBox="1"/>
            <p:nvPr/>
          </p:nvSpPr>
          <p:spPr>
            <a:xfrm>
              <a:off x="410850"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rgbClr val="00FF00"/>
                  </a:solidFill>
                  <a:latin typeface="Lato"/>
                  <a:ea typeface="Lato"/>
                  <a:cs typeface="Lato"/>
                  <a:sym typeface="Lato"/>
                </a:rPr>
                <a:t>Source data about metro operations from the Washington Metro</a:t>
              </a:r>
            </a:p>
          </p:txBody>
        </p:sp>
      </p:grpSp>
      <p:grpSp>
        <p:nvGrpSpPr>
          <p:cNvPr id="127" name="Shape 127"/>
          <p:cNvGrpSpPr/>
          <p:nvPr/>
        </p:nvGrpSpPr>
        <p:grpSpPr>
          <a:xfrm>
            <a:off x="2263425" y="1189775"/>
            <a:ext cx="2541300" cy="3483050"/>
            <a:chOff x="2263425" y="1189775"/>
            <a:chExt cx="2541300" cy="3483050"/>
          </a:xfrm>
        </p:grpSpPr>
        <p:sp>
          <p:nvSpPr>
            <p:cNvPr id="128" name="Shape 128"/>
            <p:cNvSpPr/>
            <p:nvPr/>
          </p:nvSpPr>
          <p:spPr>
            <a:xfrm>
              <a:off x="2263425" y="1189775"/>
              <a:ext cx="2541300" cy="669000"/>
            </a:xfrm>
            <a:prstGeom prst="chevron">
              <a:avLst>
                <a:gd fmla="val 50000" name="adj"/>
              </a:avLst>
            </a:prstGeom>
            <a:solidFill>
              <a:srgbClr val="2A56C6"/>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2</a:t>
              </a:r>
            </a:p>
          </p:txBody>
        </p:sp>
        <p:sp>
          <p:nvSpPr>
            <p:cNvPr id="129" name="Shape 129"/>
            <p:cNvSpPr txBox="1"/>
            <p:nvPr/>
          </p:nvSpPr>
          <p:spPr>
            <a:xfrm>
              <a:off x="2512202"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rgbClr val="00FF00"/>
                  </a:solidFill>
                  <a:latin typeface="Roboto"/>
                  <a:ea typeface="Roboto"/>
                  <a:cs typeface="Roboto"/>
                  <a:sym typeface="Roboto"/>
                </a:rPr>
                <a:t>Excluding the parameters about energy, program the various functions of the continuous approximation model into Python Spyder</a:t>
              </a:r>
            </a:p>
          </p:txBody>
        </p:sp>
      </p:grpSp>
      <p:grpSp>
        <p:nvGrpSpPr>
          <p:cNvPr id="130" name="Shape 130"/>
          <p:cNvGrpSpPr/>
          <p:nvPr/>
        </p:nvGrpSpPr>
        <p:grpSpPr>
          <a:xfrm>
            <a:off x="4329974" y="1189775"/>
            <a:ext cx="2541300" cy="3483050"/>
            <a:chOff x="4329974" y="1189775"/>
            <a:chExt cx="2541300" cy="3483050"/>
          </a:xfrm>
        </p:grpSpPr>
        <p:sp>
          <p:nvSpPr>
            <p:cNvPr id="131" name="Shape 131"/>
            <p:cNvSpPr/>
            <p:nvPr/>
          </p:nvSpPr>
          <p:spPr>
            <a:xfrm>
              <a:off x="4329974" y="1189775"/>
              <a:ext cx="2541300" cy="669000"/>
            </a:xfrm>
            <a:prstGeom prst="chevron">
              <a:avLst>
                <a:gd fmla="val 50000" name="adj"/>
              </a:avLst>
            </a:prstGeom>
            <a:solidFill>
              <a:srgbClr val="3367D6"/>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3</a:t>
              </a:r>
            </a:p>
          </p:txBody>
        </p:sp>
        <p:sp>
          <p:nvSpPr>
            <p:cNvPr id="132" name="Shape 132"/>
            <p:cNvSpPr txBox="1"/>
            <p:nvPr/>
          </p:nvSpPr>
          <p:spPr>
            <a:xfrm>
              <a:off x="4613553"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chemeClr val="accent6"/>
                  </a:solidFill>
                  <a:latin typeface="Roboto"/>
                  <a:ea typeface="Roboto"/>
                  <a:cs typeface="Roboto"/>
                  <a:sym typeface="Roboto"/>
                </a:rPr>
                <a:t>After identifying the optimal AB station density in the current model, find the cost of the skip stop operation at that density and compare it with the calculated normal operation cost.  </a:t>
              </a:r>
            </a:p>
          </p:txBody>
        </p:sp>
      </p:grpSp>
      <p:grpSp>
        <p:nvGrpSpPr>
          <p:cNvPr id="133" name="Shape 133"/>
          <p:cNvGrpSpPr/>
          <p:nvPr/>
        </p:nvGrpSpPr>
        <p:grpSpPr>
          <a:xfrm>
            <a:off x="6396739" y="1189775"/>
            <a:ext cx="2541300" cy="3483050"/>
            <a:chOff x="6396739" y="1189775"/>
            <a:chExt cx="2541300" cy="3483050"/>
          </a:xfrm>
        </p:grpSpPr>
        <p:sp>
          <p:nvSpPr>
            <p:cNvPr id="134" name="Shape 134"/>
            <p:cNvSpPr/>
            <p:nvPr/>
          </p:nvSpPr>
          <p:spPr>
            <a:xfrm>
              <a:off x="6396739" y="1189775"/>
              <a:ext cx="2541300" cy="669000"/>
            </a:xfrm>
            <a:prstGeom prst="chevron">
              <a:avLst>
                <a:gd fmla="val 50000" name="adj"/>
              </a:avLst>
            </a:prstGeom>
            <a:solidFill>
              <a:srgbClr val="4285F4"/>
            </a:solidFill>
            <a:ln>
              <a:noFill/>
            </a:ln>
          </p:spPr>
          <p:txBody>
            <a:bodyPr anchorCtr="0" anchor="ctr" bIns="91425" lIns="91425" rIns="91425" wrap="square" tIns="91425">
              <a:noAutofit/>
            </a:bodyPr>
            <a:lstStyle/>
            <a:p>
              <a:pPr indent="-69850" lvl="0" marL="0" algn="ctr">
                <a:spcBef>
                  <a:spcPts val="0"/>
                </a:spcBef>
                <a:buSzPts val="1100"/>
                <a:buNone/>
              </a:pPr>
              <a:r>
                <a:rPr lang="en">
                  <a:solidFill>
                    <a:srgbClr val="FFFFFF"/>
                  </a:solidFill>
                  <a:latin typeface="Roboto"/>
                  <a:ea typeface="Roboto"/>
                  <a:cs typeface="Roboto"/>
                  <a:sym typeface="Roboto"/>
                </a:rPr>
                <a:t>Step 4</a:t>
              </a:r>
            </a:p>
          </p:txBody>
        </p:sp>
        <p:sp>
          <p:nvSpPr>
            <p:cNvPr id="135" name="Shape 135"/>
            <p:cNvSpPr txBox="1"/>
            <p:nvPr/>
          </p:nvSpPr>
          <p:spPr>
            <a:xfrm>
              <a:off x="6714905" y="2057125"/>
              <a:ext cx="1905000" cy="2615700"/>
            </a:xfrm>
            <a:prstGeom prst="rect">
              <a:avLst/>
            </a:prstGeom>
            <a:noFill/>
            <a:ln>
              <a:noFill/>
            </a:ln>
          </p:spPr>
          <p:txBody>
            <a:bodyPr anchorCtr="0" anchor="t" bIns="91425" lIns="91425" rIns="91425" wrap="square" tIns="91425">
              <a:noAutofit/>
            </a:bodyPr>
            <a:lstStyle/>
            <a:p>
              <a:pPr indent="0" lvl="0" marL="0">
                <a:lnSpc>
                  <a:spcPct val="115000"/>
                </a:lnSpc>
                <a:spcBef>
                  <a:spcPts val="0"/>
                </a:spcBef>
                <a:buNone/>
              </a:pPr>
              <a:r>
                <a:rPr lang="en" sz="1300">
                  <a:solidFill>
                    <a:srgbClr val="FF0000"/>
                  </a:solidFill>
                  <a:latin typeface="Roboto"/>
                  <a:ea typeface="Roboto"/>
                  <a:cs typeface="Roboto"/>
                  <a:sym typeface="Roboto"/>
                </a:rPr>
                <a:t>Add additional parameters to the model, and extend it to a multivariate function (possibly utilizing neural networks) with boundary constraints for a reasonable train operation. </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Work accomplished until Progress Report 1</a:t>
            </a:r>
          </a:p>
        </p:txBody>
      </p:sp>
      <p:sp>
        <p:nvSpPr>
          <p:cNvPr id="141" name="Shape 14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Downloaded ridership dataset from WMATA</a:t>
            </a:r>
          </a:p>
          <a:p>
            <a:pPr indent="-330200" lvl="1" marL="914400" rtl="0">
              <a:spcBef>
                <a:spcPts val="0"/>
              </a:spcBef>
              <a:spcAft>
                <a:spcPts val="0"/>
              </a:spcAft>
              <a:buSzPts val="1600"/>
              <a:buChar char="○"/>
            </a:pPr>
            <a:r>
              <a:rPr lang="en" sz="1600"/>
              <a:t>Contains information about what destinations passengers take from each destination. </a:t>
            </a:r>
          </a:p>
          <a:p>
            <a:pPr indent="-330200" lvl="0" marL="457200" rtl="0">
              <a:spcBef>
                <a:spcPts val="0"/>
              </a:spcBef>
              <a:spcAft>
                <a:spcPts val="0"/>
              </a:spcAft>
              <a:buSzPts val="1600"/>
              <a:buChar char="●"/>
            </a:pPr>
            <a:r>
              <a:rPr lang="en" sz="1600"/>
              <a:t>Understood premise of the continuous approximation model </a:t>
            </a:r>
          </a:p>
          <a:p>
            <a:pPr indent="-330200" lvl="1" marL="914400" rtl="0">
              <a:spcBef>
                <a:spcPts val="0"/>
              </a:spcBef>
              <a:spcAft>
                <a:spcPts val="0"/>
              </a:spcAft>
              <a:buSzPts val="1600"/>
              <a:buChar char="○"/>
            </a:pPr>
            <a:r>
              <a:rPr lang="en" sz="1600"/>
              <a:t>The different types of trips under a skip stop operation, and why a skip stop operation can increase waiting. </a:t>
            </a:r>
          </a:p>
          <a:p>
            <a:pPr indent="-330200" lvl="0" marL="457200" rtl="0">
              <a:spcBef>
                <a:spcPts val="0"/>
              </a:spcBef>
              <a:buSzPts val="1600"/>
              <a:buChar char="●"/>
            </a:pPr>
            <a:r>
              <a:rPr lang="en" sz="1600"/>
              <a:t>Started to program some of the functions into Python</a:t>
            </a:r>
          </a:p>
          <a:p>
            <a:pPr indent="0" lvl="0" marL="0" rtl="0">
              <a:spcBef>
                <a:spcPts val="0"/>
              </a:spcBef>
              <a:buNone/>
            </a:pPr>
            <a:r>
              <a:t/>
            </a:r>
            <a:endParaRPr sz="1600"/>
          </a:p>
          <a:p>
            <a:pPr indent="0" lvl="0" marL="0" marR="0" rtl="0" algn="l">
              <a:lnSpc>
                <a:spcPct val="115000"/>
              </a:lnSpc>
              <a:spcBef>
                <a:spcPts val="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Work accomplished thus far </a:t>
            </a:r>
          </a:p>
        </p:txBody>
      </p:sp>
      <p:sp>
        <p:nvSpPr>
          <p:cNvPr id="147" name="Shape 14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lt1"/>
              </a:buClr>
              <a:buSzPts val="1800"/>
              <a:buFont typeface="Lato"/>
              <a:buChar char="●"/>
            </a:pPr>
            <a:r>
              <a:rPr lang="en"/>
              <a:t>Sourced </a:t>
            </a:r>
            <a:r>
              <a:rPr lang="en" sz="1800"/>
              <a:t>parameters for Washington Metro</a:t>
            </a:r>
          </a:p>
          <a:p>
            <a:pPr indent="-342900" lvl="1" marL="914400" marR="0" rtl="0" algn="l">
              <a:lnSpc>
                <a:spcPct val="115000"/>
              </a:lnSpc>
              <a:spcBef>
                <a:spcPts val="0"/>
              </a:spcBef>
              <a:spcAft>
                <a:spcPts val="0"/>
              </a:spcAft>
              <a:buSzPts val="1800"/>
              <a:buChar char="○"/>
            </a:pPr>
            <a:r>
              <a:rPr lang="en" sz="1800"/>
              <a:t>Train cruising speed, dwell time etc. </a:t>
            </a:r>
          </a:p>
          <a:p>
            <a:pPr indent="-342900" lvl="1" marL="914400" marR="0" rtl="0" algn="l">
              <a:lnSpc>
                <a:spcPct val="115000"/>
              </a:lnSpc>
              <a:spcBef>
                <a:spcPts val="0"/>
              </a:spcBef>
              <a:spcAft>
                <a:spcPts val="0"/>
              </a:spcAft>
              <a:buSzPts val="1800"/>
              <a:buChar char="○"/>
            </a:pPr>
            <a:r>
              <a:rPr lang="en" sz="1800"/>
              <a:t>This may be modified when I get new information</a:t>
            </a:r>
          </a:p>
          <a:p>
            <a:pPr indent="-342900" lvl="2" marL="1371600" marR="0" rtl="0" algn="l">
              <a:lnSpc>
                <a:spcPct val="115000"/>
              </a:lnSpc>
              <a:spcBef>
                <a:spcPts val="0"/>
              </a:spcBef>
              <a:spcAft>
                <a:spcPts val="0"/>
              </a:spcAft>
              <a:buSzPts val="1800"/>
              <a:buChar char="■"/>
            </a:pPr>
            <a:r>
              <a:rPr lang="en" sz="1800"/>
              <a:t>Will be filing a public records request</a:t>
            </a:r>
          </a:p>
          <a:p>
            <a:pPr indent="-342900" lvl="0" marL="457200" marR="0" rtl="0" algn="l">
              <a:lnSpc>
                <a:spcPct val="115000"/>
              </a:lnSpc>
              <a:spcBef>
                <a:spcPts val="0"/>
              </a:spcBef>
              <a:spcAft>
                <a:spcPts val="0"/>
              </a:spcAft>
              <a:buClr>
                <a:schemeClr val="lt1"/>
              </a:buClr>
              <a:buSzPts val="1800"/>
              <a:buFont typeface="Lato"/>
              <a:buChar char="●"/>
            </a:pPr>
            <a:r>
              <a:rPr lang="en" sz="1800"/>
              <a:t>Programmed entire skip stop model into Spyder and Jupyter Notebook </a:t>
            </a:r>
          </a:p>
          <a:p>
            <a:pPr indent="-342900" lvl="1" marL="914400" marR="0" rtl="0" algn="l">
              <a:lnSpc>
                <a:spcPct val="115000"/>
              </a:lnSpc>
              <a:spcBef>
                <a:spcPts val="0"/>
              </a:spcBef>
              <a:spcAft>
                <a:spcPts val="0"/>
              </a:spcAft>
              <a:buSzPts val="1800"/>
              <a:buChar char="○"/>
            </a:pPr>
            <a:r>
              <a:rPr lang="en" sz="1800"/>
              <a:t>Excluded energy cost function for now</a:t>
            </a:r>
          </a:p>
          <a:p>
            <a:pPr indent="-342900" lvl="0" marL="457200" rtl="0">
              <a:spcBef>
                <a:spcPts val="0"/>
              </a:spcBef>
              <a:spcAft>
                <a:spcPts val="0"/>
              </a:spcAft>
              <a:buSzPts val="1800"/>
              <a:buChar char="●"/>
            </a:pPr>
            <a:r>
              <a:rPr lang="en" sz="1800"/>
              <a:t>Generated a graph of the cost function using the py.plot library</a:t>
            </a:r>
          </a:p>
          <a:p>
            <a:pPr indent="-342900" lvl="1" marL="914400">
              <a:spcBef>
                <a:spcPts val="0"/>
              </a:spcBef>
              <a:buSzPts val="1800"/>
              <a:buChar char="○"/>
            </a:pPr>
            <a:r>
              <a:rPr lang="en" sz="1800"/>
              <a:t>Attempting to match with the ideal graphs given in the paper</a:t>
            </a:r>
          </a:p>
          <a:p>
            <a:pPr indent="0" lvl="0" marL="0">
              <a:spcBef>
                <a:spcPts val="0"/>
              </a:spcBef>
              <a:buNone/>
            </a:pPr>
            <a:r>
              <a:t/>
            </a:r>
            <a:endParaRPr sz="1800"/>
          </a:p>
          <a:p>
            <a:pPr indent="0" lvl="0" marL="0">
              <a:spcBef>
                <a:spcPts val="0"/>
              </a:spcBef>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Graph (not a sample, but still needs work)</a:t>
            </a:r>
          </a:p>
        </p:txBody>
      </p:sp>
      <p:sp>
        <p:nvSpPr>
          <p:cNvPr id="153" name="Shape 15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54" name="Shape 154"/>
          <p:cNvPicPr preferRelativeResize="0"/>
          <p:nvPr/>
        </p:nvPicPr>
        <p:blipFill>
          <a:blip r:embed="rId3">
            <a:alphaModFix/>
          </a:blip>
          <a:stretch>
            <a:fillRect/>
          </a:stretch>
        </p:blipFill>
        <p:spPr>
          <a:xfrm>
            <a:off x="1847850" y="1161013"/>
            <a:ext cx="5448300" cy="3724275"/>
          </a:xfrm>
          <a:prstGeom prst="rect">
            <a:avLst/>
          </a:prstGeom>
          <a:noFill/>
          <a:ln>
            <a:noFill/>
          </a:ln>
        </p:spPr>
      </p:pic>
      <p:sp>
        <p:nvSpPr>
          <p:cNvPr id="155" name="Shape 155"/>
          <p:cNvSpPr txBox="1"/>
          <p:nvPr/>
        </p:nvSpPr>
        <p:spPr>
          <a:xfrm>
            <a:off x="3806025" y="4579225"/>
            <a:ext cx="2298000" cy="233400"/>
          </a:xfrm>
          <a:prstGeom prst="rect">
            <a:avLst/>
          </a:prstGeom>
          <a:noFill/>
          <a:ln>
            <a:noFill/>
          </a:ln>
        </p:spPr>
        <p:txBody>
          <a:bodyPr anchorCtr="0" anchor="t" bIns="91425" lIns="91425" rIns="91425" wrap="square" tIns="91425">
            <a:noAutofit/>
          </a:bodyPr>
          <a:lstStyle/>
          <a:p>
            <a:pPr indent="0" lvl="0" marL="0">
              <a:spcBef>
                <a:spcPts val="0"/>
              </a:spcBef>
              <a:buNone/>
            </a:pPr>
            <a:r>
              <a:rPr lang="en" sz="1100"/>
              <a:t>AB Station Density (stations/m)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rtl="0">
              <a:spcBef>
                <a:spcPts val="0"/>
              </a:spcBef>
              <a:buNone/>
            </a:pPr>
            <a:r>
              <a:rPr lang="en"/>
              <a:t>References </a:t>
            </a:r>
          </a:p>
        </p:txBody>
      </p:sp>
      <p:sp>
        <p:nvSpPr>
          <p:cNvPr id="161" name="Shape 16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rtl="0">
              <a:spcBef>
                <a:spcPts val="0"/>
              </a:spcBef>
              <a:buNone/>
            </a:pPr>
            <a:r>
              <a:rPr lang="en" sz="1600"/>
              <a:t>Freyss, M., Giesen, R., &amp; Muñoz, J. C. (2013). Continuous approximation for skip-stop</a:t>
            </a:r>
          </a:p>
          <a:p>
            <a:pPr indent="0" lvl="0" marL="0" rtl="0">
              <a:spcBef>
                <a:spcPts val="0"/>
              </a:spcBef>
              <a:buNone/>
            </a:pPr>
            <a:r>
              <a:rPr lang="en" sz="1600"/>
              <a:t>operation in rail transit. Transportation Research Part C: Emerging Technologies, 36,</a:t>
            </a:r>
          </a:p>
          <a:p>
            <a:pPr indent="0" lvl="0" marL="0" rtl="0">
              <a:spcBef>
                <a:spcPts val="0"/>
              </a:spcBef>
              <a:buNone/>
            </a:pPr>
            <a:r>
              <a:rPr lang="en" sz="1600"/>
              <a:t>419-433.</a:t>
            </a:r>
          </a:p>
          <a:p>
            <a:pPr indent="0" lvl="0" marL="0" rtl="0">
              <a:spcBef>
                <a:spcPts val="0"/>
              </a:spcBef>
              <a:buNone/>
            </a:pPr>
            <a:r>
              <a:rPr lang="en" sz="1600"/>
              <a:t>Vuchic, V. R. (1976). Skip-stop operation: High speed with good area coverage. UITP Revue,</a:t>
            </a:r>
          </a:p>
          <a:p>
            <a:pPr indent="0" lvl="0" marL="0" rtl="0">
              <a:spcBef>
                <a:spcPts val="0"/>
              </a:spcBef>
              <a:buNone/>
            </a:pPr>
            <a:r>
              <a:rPr lang="en" sz="1600"/>
              <a:t>114.</a:t>
            </a:r>
          </a:p>
          <a:p>
            <a:pPr indent="0" lvl="0" marL="0" rtl="0">
              <a:spcBef>
                <a:spcPts val="0"/>
              </a:spcBef>
              <a:buNone/>
            </a:pPr>
            <a:r>
              <a:t/>
            </a:r>
            <a:endParaRPr sz="1600"/>
          </a:p>
          <a:p>
            <a:pPr indent="0" lvl="0" marL="0" rtl="0">
              <a:spcBef>
                <a:spcPts val="0"/>
              </a:spcBef>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Problem</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7350" lvl="0" marL="457200">
              <a:spcBef>
                <a:spcPts val="0"/>
              </a:spcBef>
              <a:buSzPts val="2500"/>
              <a:buChar char="●"/>
            </a:pPr>
            <a:r>
              <a:rPr lang="en" sz="2500"/>
              <a:t>How can we reduce the </a:t>
            </a:r>
            <a:r>
              <a:rPr lang="en" sz="2500"/>
              <a:t>time</a:t>
            </a:r>
            <a:r>
              <a:rPr lang="en" sz="2500"/>
              <a:t> taken to travel on the Washington metro without significant </a:t>
            </a:r>
            <a:r>
              <a:rPr lang="en" sz="2500"/>
              <a:t>investment</a:t>
            </a:r>
            <a:r>
              <a:rPr lang="en" sz="2500"/>
              <a:t> in infrastructure? </a:t>
            </a:r>
          </a:p>
        </p:txBody>
      </p:sp>
      <p:pic>
        <p:nvPicPr>
          <p:cNvPr id="70" name="Shape 70"/>
          <p:cNvPicPr preferRelativeResize="0"/>
          <p:nvPr/>
        </p:nvPicPr>
        <p:blipFill>
          <a:blip r:embed="rId4">
            <a:alphaModFix/>
          </a:blip>
          <a:stretch>
            <a:fillRect/>
          </a:stretch>
        </p:blipFill>
        <p:spPr>
          <a:xfrm>
            <a:off x="4710150" y="2663600"/>
            <a:ext cx="3443250" cy="2289400"/>
          </a:xfrm>
          <a:prstGeom prst="rect">
            <a:avLst/>
          </a:prstGeom>
          <a:noFill/>
          <a:ln>
            <a:noFill/>
          </a:ln>
        </p:spPr>
      </p:pic>
      <p:sp>
        <p:nvSpPr>
          <p:cNvPr id="71" name="Shape 71"/>
          <p:cNvSpPr txBox="1"/>
          <p:nvPr/>
        </p:nvSpPr>
        <p:spPr>
          <a:xfrm>
            <a:off x="1740950" y="4608600"/>
            <a:ext cx="2969400" cy="344400"/>
          </a:xfrm>
          <a:prstGeom prst="rect">
            <a:avLst/>
          </a:prstGeom>
          <a:noFill/>
          <a:ln>
            <a:noFill/>
          </a:ln>
        </p:spPr>
        <p:txBody>
          <a:bodyPr anchorCtr="0" anchor="t" bIns="91425" lIns="91425" rIns="91425" wrap="square" tIns="91425">
            <a:noAutofit/>
          </a:bodyPr>
          <a:lstStyle/>
          <a:p>
            <a:pPr indent="0" lvl="0" marL="0">
              <a:spcBef>
                <a:spcPts val="0"/>
              </a:spcBef>
              <a:buNone/>
            </a:pPr>
            <a:r>
              <a:rPr lang="en" sz="1150">
                <a:solidFill>
                  <a:srgbClr val="FFFFFF"/>
                </a:solidFill>
              </a:rPr>
              <a:t>Image Source: http://bit.ly/2z2aqIj</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Purpose</a:t>
            </a:r>
          </a:p>
        </p:txBody>
      </p:sp>
      <p:sp>
        <p:nvSpPr>
          <p:cNvPr id="77" name="Shape 77"/>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7350" lvl="0" marL="457200">
              <a:spcBef>
                <a:spcPts val="0"/>
              </a:spcBef>
              <a:buSzPts val="2500"/>
              <a:buChar char="●"/>
            </a:pPr>
            <a:r>
              <a:rPr lang="en" sz="2500"/>
              <a:t>Research the effects of a skip stop system on the Washington Metro using a continuous approximation model developed by (Freyss et. al, 2013). </a:t>
            </a:r>
          </a:p>
        </p:txBody>
      </p:sp>
      <p:cxnSp>
        <p:nvCxnSpPr>
          <p:cNvPr id="78" name="Shape 78"/>
          <p:cNvCxnSpPr/>
          <p:nvPr/>
        </p:nvCxnSpPr>
        <p:spPr>
          <a:xfrm flipH="1" rot="10800000">
            <a:off x="2316550" y="3916500"/>
            <a:ext cx="4711500" cy="490800"/>
          </a:xfrm>
          <a:prstGeom prst="straightConnector1">
            <a:avLst/>
          </a:prstGeom>
          <a:noFill/>
          <a:ln cap="flat" cmpd="sng" w="114300">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557450"/>
            <a:ext cx="8520600" cy="831300"/>
          </a:xfrm>
          <a:prstGeom prst="rect">
            <a:avLst/>
          </a:prstGeom>
        </p:spPr>
        <p:txBody>
          <a:bodyPr anchorCtr="0" anchor="b" bIns="91425" lIns="91425" rIns="91425" wrap="square" tIns="91425">
            <a:noAutofit/>
          </a:bodyPr>
          <a:lstStyle/>
          <a:p>
            <a:pPr indent="0" lvl="0" marL="0">
              <a:spcBef>
                <a:spcPts val="0"/>
              </a:spcBef>
              <a:buNone/>
            </a:pPr>
            <a:r>
              <a:rPr lang="en"/>
              <a:t>Conceptual Outline-Introduction to Stop Skipping (graphic) </a:t>
            </a:r>
          </a:p>
        </p:txBody>
      </p:sp>
      <p:sp>
        <p:nvSpPr>
          <p:cNvPr id="84" name="Shape 84"/>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85" name="Shape 85"/>
          <p:cNvPicPr preferRelativeResize="0"/>
          <p:nvPr/>
        </p:nvPicPr>
        <p:blipFill rotWithShape="1">
          <a:blip r:embed="rId3">
            <a:alphaModFix/>
          </a:blip>
          <a:srcRect b="30755" l="26975" r="28290" t="19089"/>
          <a:stretch/>
        </p:blipFill>
        <p:spPr>
          <a:xfrm>
            <a:off x="1521663" y="1567548"/>
            <a:ext cx="6100675" cy="3409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Model Overview 	</a:t>
            </a:r>
          </a:p>
        </p:txBody>
      </p:sp>
      <p:sp>
        <p:nvSpPr>
          <p:cNvPr id="91" name="Shape 91"/>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87350" lvl="0" marL="457200" rtl="0">
              <a:spcBef>
                <a:spcPts val="0"/>
              </a:spcBef>
              <a:spcAft>
                <a:spcPts val="0"/>
              </a:spcAft>
              <a:buSzPts val="2500"/>
              <a:buChar char="●"/>
            </a:pPr>
            <a:r>
              <a:rPr lang="en" sz="2500"/>
              <a:t>I will be using a stop skipping model developed by (Freyss. et al) in Chile and applying it to the Washington Metro. </a:t>
            </a:r>
          </a:p>
          <a:p>
            <a:pPr indent="-387350" lvl="0" marL="457200" rtl="0">
              <a:spcBef>
                <a:spcPts val="0"/>
              </a:spcBef>
              <a:spcAft>
                <a:spcPts val="0"/>
              </a:spcAft>
              <a:buSzPts val="2500"/>
              <a:buChar char="●"/>
            </a:pPr>
            <a:r>
              <a:rPr lang="en" sz="2500"/>
              <a:t>This model is a </a:t>
            </a:r>
            <a:r>
              <a:rPr lang="en" sz="2500"/>
              <a:t>continuous</a:t>
            </a:r>
            <a:r>
              <a:rPr lang="en" sz="2500"/>
              <a:t> approximation model (can operate on non-integer inputs and output non-integer values.)</a:t>
            </a:r>
          </a:p>
          <a:p>
            <a:pPr indent="-387350" lvl="1" marL="914400">
              <a:spcBef>
                <a:spcPts val="0"/>
              </a:spcBef>
              <a:buSzPts val="2500"/>
              <a:buChar char="○"/>
            </a:pPr>
            <a:r>
              <a:rPr lang="en" sz="2500"/>
              <a:t>More practical than to do a discrete optimization for the AB stations.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584025"/>
            <a:ext cx="8520600" cy="831300"/>
          </a:xfrm>
          <a:prstGeom prst="rect">
            <a:avLst/>
          </a:prstGeom>
        </p:spPr>
        <p:txBody>
          <a:bodyPr anchorCtr="0" anchor="b" bIns="91425" lIns="91425" rIns="91425" wrap="square" tIns="91425">
            <a:noAutofit/>
          </a:bodyPr>
          <a:lstStyle/>
          <a:p>
            <a:pPr indent="0" lvl="0" marL="0">
              <a:spcBef>
                <a:spcPts val="0"/>
              </a:spcBef>
              <a:buNone/>
            </a:pPr>
            <a:r>
              <a:rPr lang="en"/>
              <a:t>Constants for cost functions (for Washington Metro Silver Line) </a:t>
            </a:r>
          </a:p>
        </p:txBody>
      </p:sp>
      <p:sp>
        <p:nvSpPr>
          <p:cNvPr id="97" name="Shape 97"/>
          <p:cNvSpPr txBox="1"/>
          <p:nvPr>
            <p:ph idx="1" type="body"/>
          </p:nvPr>
        </p:nvSpPr>
        <p:spPr>
          <a:xfrm>
            <a:off x="1297500" y="1415325"/>
            <a:ext cx="7038900" cy="3638400"/>
          </a:xfrm>
          <a:prstGeom prst="rect">
            <a:avLst/>
          </a:prstGeom>
        </p:spPr>
        <p:txBody>
          <a:bodyPr anchorCtr="0" anchor="t" bIns="91425" lIns="91425" rIns="91425" wrap="square" tIns="91425">
            <a:noAutofit/>
          </a:bodyPr>
          <a:lstStyle/>
          <a:p>
            <a:pPr indent="0" lvl="0" marL="0">
              <a:spcBef>
                <a:spcPts val="0"/>
              </a:spcBef>
              <a:buNone/>
            </a:pPr>
            <a:r>
              <a:rPr lang="en"/>
              <a:t>λ: station density [Stations/m]= .0005879</a:t>
            </a:r>
          </a:p>
          <a:p>
            <a:pPr indent="0" lvl="0" marL="0">
              <a:spcBef>
                <a:spcPts val="0"/>
              </a:spcBef>
              <a:buNone/>
            </a:pPr>
            <a:r>
              <a:rPr lang="en"/>
              <a:t>N: number of passengers per unit of time starting a trip in each station [pax/s]= 0.1202296</a:t>
            </a:r>
          </a:p>
          <a:p>
            <a:pPr indent="-342900" lvl="0" marL="457200">
              <a:spcBef>
                <a:spcPts val="0"/>
              </a:spcBef>
              <a:buSzPts val="1800"/>
              <a:buChar char="-"/>
            </a:pPr>
            <a:r>
              <a:rPr lang="en"/>
              <a:t>Calculated from data file</a:t>
            </a:r>
          </a:p>
          <a:p>
            <a:pPr indent="0" lvl="0" marL="0">
              <a:spcBef>
                <a:spcPts val="0"/>
              </a:spcBef>
              <a:buNone/>
            </a:pPr>
            <a:r>
              <a:rPr lang="en"/>
              <a:t>nT: number of trains operating in each direction- filing a records request for this information</a:t>
            </a:r>
          </a:p>
          <a:p>
            <a:pPr indent="0" lvl="0" marL="0">
              <a:spcBef>
                <a:spcPts val="0"/>
              </a:spcBef>
              <a:buNone/>
            </a:pPr>
            <a:r>
              <a:rPr lang="en"/>
              <a:t>vl: cruising speed of the subway [m/s]= 14.7523</a:t>
            </a:r>
          </a:p>
          <a:p>
            <a:pPr indent="0" lvl="0" marL="0">
              <a:spcBef>
                <a:spcPts val="0"/>
              </a:spcBef>
              <a:buNone/>
            </a:pPr>
            <a:r>
              <a:rPr lang="en"/>
              <a:t>ts: dwell time in every station [s]= 30 </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Cost Function- Conceptual Overview</a:t>
            </a:r>
          </a:p>
        </p:txBody>
      </p:sp>
      <p:sp>
        <p:nvSpPr>
          <p:cNvPr id="103" name="Shape 103"/>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368300" lvl="0" marL="457200" rtl="0">
              <a:spcBef>
                <a:spcPts val="0"/>
              </a:spcBef>
              <a:spcAft>
                <a:spcPts val="0"/>
              </a:spcAft>
              <a:buSzPts val="2200"/>
              <a:buChar char="●"/>
            </a:pPr>
            <a:r>
              <a:rPr lang="en" sz="2200"/>
              <a:t>Model has two cost functions: one for normal operation and one for skip stop operation. </a:t>
            </a:r>
          </a:p>
          <a:p>
            <a:pPr indent="-368300" lvl="1" marL="914400" rtl="0">
              <a:spcBef>
                <a:spcPts val="0"/>
              </a:spcBef>
              <a:spcAft>
                <a:spcPts val="0"/>
              </a:spcAft>
              <a:buSzPts val="2200"/>
              <a:buChar char="○"/>
            </a:pPr>
            <a:r>
              <a:rPr lang="en" sz="2200"/>
              <a:t>These cost functions are a sum of different costs, including travel cost, waiting cost, and transfer costs. Future costs to be added include traction cost and cruising speed costs. </a:t>
            </a:r>
          </a:p>
          <a:p>
            <a:pPr indent="-368300" lvl="1" marL="914400" rtl="0">
              <a:spcBef>
                <a:spcPts val="0"/>
              </a:spcBef>
              <a:buSzPts val="2200"/>
              <a:buChar char="○"/>
            </a:pPr>
            <a:r>
              <a:rPr lang="en" sz="2200"/>
              <a:t>Standard operation is not dependent on an input variable while skip stop operation is dependent on AB station density. </a:t>
            </a:r>
          </a:p>
          <a:p>
            <a:pPr indent="0" lvl="0" marL="0">
              <a:spcBef>
                <a:spcPts val="0"/>
              </a:spcBef>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Cost Function- Equation</a:t>
            </a:r>
          </a:p>
        </p:txBody>
      </p:sp>
      <p:sp>
        <p:nvSpPr>
          <p:cNvPr id="109" name="Shape 109"/>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pic>
        <p:nvPicPr>
          <p:cNvPr id="110" name="Shape 110"/>
          <p:cNvPicPr preferRelativeResize="0"/>
          <p:nvPr/>
        </p:nvPicPr>
        <p:blipFill>
          <a:blip r:embed="rId3">
            <a:alphaModFix/>
          </a:blip>
          <a:stretch>
            <a:fillRect/>
          </a:stretch>
        </p:blipFill>
        <p:spPr>
          <a:xfrm>
            <a:off x="311700" y="2328675"/>
            <a:ext cx="8520600" cy="4861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15925"/>
            <a:ext cx="8520600" cy="831300"/>
          </a:xfrm>
          <a:prstGeom prst="rect">
            <a:avLst/>
          </a:prstGeom>
        </p:spPr>
        <p:txBody>
          <a:bodyPr anchorCtr="0" anchor="b" bIns="91425" lIns="91425" rIns="91425" wrap="square" tIns="91425">
            <a:noAutofit/>
          </a:bodyPr>
          <a:lstStyle/>
          <a:p>
            <a:pPr indent="0" lvl="0" marL="0">
              <a:spcBef>
                <a:spcPts val="0"/>
              </a:spcBef>
              <a:buNone/>
            </a:pPr>
            <a:r>
              <a:rPr lang="en"/>
              <a:t>Different types of trips under a skip stop operation</a:t>
            </a:r>
          </a:p>
        </p:txBody>
      </p:sp>
      <p:sp>
        <p:nvSpPr>
          <p:cNvPr id="116" name="Shape 116"/>
          <p:cNvSpPr txBox="1"/>
          <p:nvPr>
            <p:ph idx="1" type="body"/>
          </p:nvPr>
        </p:nvSpPr>
        <p:spPr>
          <a:xfrm>
            <a:off x="311700" y="1225225"/>
            <a:ext cx="8520600" cy="33540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17" name="Shape 117"/>
          <p:cNvPicPr preferRelativeResize="0"/>
          <p:nvPr/>
        </p:nvPicPr>
        <p:blipFill rotWithShape="1">
          <a:blip r:embed="rId3">
            <a:alphaModFix/>
          </a:blip>
          <a:srcRect b="30755" l="26975" r="28290" t="19089"/>
          <a:stretch/>
        </p:blipFill>
        <p:spPr>
          <a:xfrm>
            <a:off x="2139925" y="1527162"/>
            <a:ext cx="5354050" cy="2991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