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6" r:id="rId8"/>
    <p:sldId id="268" r:id="rId9"/>
    <p:sldId id="271" r:id="rId10"/>
    <p:sldId id="262" r:id="rId11"/>
    <p:sldId id="263" r:id="rId12"/>
    <p:sldId id="264" r:id="rId13"/>
    <p:sldId id="265" r:id="rId14"/>
    <p:sldId id="267" r:id="rId15"/>
    <p:sldId id="269" r:id="rId16"/>
    <p:sldId id="275" r:id="rId17"/>
    <p:sldId id="276" r:id="rId18"/>
    <p:sldId id="273" r:id="rId19"/>
    <p:sldId id="272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87F1-9A2D-40DC-8819-88CE274BEE4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E3DE-60A4-4BCD-BC83-7B3A5B52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0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87F1-9A2D-40DC-8819-88CE274BEE4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E3DE-60A4-4BCD-BC83-7B3A5B52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3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87F1-9A2D-40DC-8819-88CE274BEE4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E3DE-60A4-4BCD-BC83-7B3A5B526E3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300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87F1-9A2D-40DC-8819-88CE274BEE4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E3DE-60A4-4BCD-BC83-7B3A5B52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7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87F1-9A2D-40DC-8819-88CE274BEE4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E3DE-60A4-4BCD-BC83-7B3A5B526E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603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87F1-9A2D-40DC-8819-88CE274BEE4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E3DE-60A4-4BCD-BC83-7B3A5B52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27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87F1-9A2D-40DC-8819-88CE274BEE4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E3DE-60A4-4BCD-BC83-7B3A5B52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1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87F1-9A2D-40DC-8819-88CE274BEE4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E3DE-60A4-4BCD-BC83-7B3A5B52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9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87F1-9A2D-40DC-8819-88CE274BEE4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E3DE-60A4-4BCD-BC83-7B3A5B52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87F1-9A2D-40DC-8819-88CE274BEE4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E3DE-60A4-4BCD-BC83-7B3A5B52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8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87F1-9A2D-40DC-8819-88CE274BEE4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E3DE-60A4-4BCD-BC83-7B3A5B52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7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87F1-9A2D-40DC-8819-88CE274BEE4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E3DE-60A4-4BCD-BC83-7B3A5B52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0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87F1-9A2D-40DC-8819-88CE274BEE4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E3DE-60A4-4BCD-BC83-7B3A5B52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4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87F1-9A2D-40DC-8819-88CE274BEE4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E3DE-60A4-4BCD-BC83-7B3A5B52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9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87F1-9A2D-40DC-8819-88CE274BEE4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E3DE-60A4-4BCD-BC83-7B3A5B52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4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87F1-9A2D-40DC-8819-88CE274BEE4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E3DE-60A4-4BCD-BC83-7B3A5B52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4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687F1-9A2D-40DC-8819-88CE274BEE4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ECE3DE-60A4-4BCD-BC83-7B3A5B52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rtificial_neur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ib.stat.cmu.edu/datase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79" y="1101827"/>
            <a:ext cx="7766936" cy="164630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Price </a:t>
            </a: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050836"/>
            <a:ext cx="8246533" cy="10968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DATA MINING</a:t>
            </a:r>
          </a:p>
          <a:p>
            <a:pPr algn="l"/>
            <a:r>
              <a:rPr lang="en-US" dirty="0" smtClean="0"/>
              <a:t>PRAKASH CHOURASIA											SHRADA PRADHAN</a:t>
            </a:r>
          </a:p>
          <a:p>
            <a:r>
              <a:rPr lang="en-US" dirty="0" smtClean="0"/>
              <a:t>												spradhan6@student.gsu.edu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46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using ID3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520766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a flowchart like structure in which each internal node represents a “test” on an attribute.</a:t>
            </a:r>
          </a:p>
          <a:p>
            <a:endParaRPr lang="en-US" sz="2400" dirty="0" smtClean="0"/>
          </a:p>
          <a:p>
            <a:r>
              <a:rPr lang="en-US" sz="2400" dirty="0" smtClean="0"/>
              <a:t>Each branch represents the outcome of the test</a:t>
            </a:r>
          </a:p>
          <a:p>
            <a:endParaRPr lang="en-US" sz="2400" dirty="0" smtClean="0"/>
          </a:p>
          <a:p>
            <a:r>
              <a:rPr lang="en-US" sz="2400" dirty="0" smtClean="0"/>
              <a:t>Each leaf node represents a class label</a:t>
            </a:r>
          </a:p>
          <a:p>
            <a:endParaRPr lang="en-US" sz="2400" dirty="0" smtClean="0"/>
          </a:p>
          <a:p>
            <a:r>
              <a:rPr lang="en-US" sz="2400" dirty="0" smtClean="0"/>
              <a:t>The path from root to leaf represents  classification rules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253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3200"/>
            <a:ext cx="8596668" cy="1320800"/>
          </a:xfrm>
        </p:spPr>
        <p:txBody>
          <a:bodyPr/>
          <a:lstStyle/>
          <a:p>
            <a:r>
              <a:rPr lang="en-US" dirty="0" smtClean="0"/>
              <a:t>ID3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6000"/>
            <a:ext cx="8596668" cy="5448300"/>
          </a:xfrm>
        </p:spPr>
        <p:txBody>
          <a:bodyPr>
            <a:normAutofit/>
          </a:bodyPr>
          <a:lstStyle/>
          <a:p>
            <a:pPr lvl="1">
              <a:spcBef>
                <a:spcPct val="0"/>
              </a:spcBef>
            </a:pPr>
            <a:endParaRPr lang="en-US" altLang="en-US" sz="2400" dirty="0" smtClean="0"/>
          </a:p>
          <a:p>
            <a:pPr lvl="1">
              <a:spcBef>
                <a:spcPct val="0"/>
              </a:spcBef>
            </a:pPr>
            <a:r>
              <a:rPr lang="en-US" altLang="en-US" sz="2400" dirty="0" smtClean="0"/>
              <a:t>Tree </a:t>
            </a:r>
            <a:r>
              <a:rPr lang="en-US" altLang="en-US" sz="2400" dirty="0"/>
              <a:t>is constructed in a </a:t>
            </a:r>
            <a:r>
              <a:rPr lang="en-US" altLang="en-US" sz="2400" dirty="0">
                <a:solidFill>
                  <a:schemeClr val="hlink"/>
                </a:solidFill>
              </a:rPr>
              <a:t>top-down recursive divide-and-conquer </a:t>
            </a:r>
            <a:r>
              <a:rPr lang="en-US" altLang="en-US" sz="2400" dirty="0" smtClean="0">
                <a:solidFill>
                  <a:schemeClr val="hlink"/>
                </a:solidFill>
              </a:rPr>
              <a:t>manner</a:t>
            </a:r>
          </a:p>
          <a:p>
            <a:pPr lvl="1">
              <a:spcBef>
                <a:spcPct val="0"/>
              </a:spcBef>
            </a:pPr>
            <a:endParaRPr lang="en-US" altLang="en-US" sz="2400" dirty="0">
              <a:solidFill>
                <a:schemeClr val="hlink"/>
              </a:solidFill>
            </a:endParaRPr>
          </a:p>
          <a:p>
            <a:pPr lvl="1">
              <a:spcBef>
                <a:spcPct val="0"/>
              </a:spcBef>
            </a:pPr>
            <a:r>
              <a:rPr lang="en-US" altLang="en-US" sz="2400" dirty="0"/>
              <a:t>At start, all the training examples are at the </a:t>
            </a:r>
            <a:r>
              <a:rPr lang="en-US" altLang="en-US" sz="2400" dirty="0" smtClean="0"/>
              <a:t>root</a:t>
            </a:r>
          </a:p>
          <a:p>
            <a:pPr lvl="1">
              <a:spcBef>
                <a:spcPct val="0"/>
              </a:spcBef>
            </a:pPr>
            <a:endParaRPr lang="en-US" altLang="en-US" sz="2400" dirty="0"/>
          </a:p>
          <a:p>
            <a:pPr lvl="1">
              <a:spcBef>
                <a:spcPct val="0"/>
              </a:spcBef>
            </a:pPr>
            <a:r>
              <a:rPr lang="en-US" altLang="en-US" sz="2400" dirty="0"/>
              <a:t>Attributes are categorical (if continuous-valued, they are discretized in advance</a:t>
            </a:r>
            <a:r>
              <a:rPr lang="en-US" altLang="en-US" sz="2400" dirty="0" smtClean="0"/>
              <a:t>)</a:t>
            </a:r>
          </a:p>
          <a:p>
            <a:pPr lvl="1">
              <a:spcBef>
                <a:spcPct val="0"/>
              </a:spcBef>
            </a:pPr>
            <a:endParaRPr lang="en-US" altLang="en-US" sz="2400" dirty="0"/>
          </a:p>
          <a:p>
            <a:pPr lvl="1">
              <a:spcBef>
                <a:spcPct val="0"/>
              </a:spcBef>
            </a:pPr>
            <a:r>
              <a:rPr lang="en-US" altLang="en-US" sz="2400" dirty="0"/>
              <a:t>Examples are partitioned recursively based on selected </a:t>
            </a:r>
            <a:r>
              <a:rPr lang="en-US" altLang="en-US" sz="2400" dirty="0" smtClean="0"/>
              <a:t>attributes</a:t>
            </a:r>
          </a:p>
          <a:p>
            <a:pPr lvl="1">
              <a:spcBef>
                <a:spcPct val="0"/>
              </a:spcBef>
            </a:pPr>
            <a:endParaRPr lang="en-US" altLang="en-US" sz="2400" dirty="0"/>
          </a:p>
          <a:p>
            <a:pPr lvl="1">
              <a:spcBef>
                <a:spcPct val="0"/>
              </a:spcBef>
            </a:pPr>
            <a:r>
              <a:rPr lang="en-US" altLang="en-US" sz="2400" dirty="0"/>
              <a:t>Test attributes are selected on the basis of a heuristic or statistical measure (e.g., </a:t>
            </a:r>
            <a:r>
              <a:rPr lang="en-US" altLang="en-US" sz="2400" dirty="0">
                <a:solidFill>
                  <a:schemeClr val="hlink"/>
                </a:solidFill>
              </a:rPr>
              <a:t>information gain</a:t>
            </a:r>
            <a:r>
              <a:rPr lang="en-US" alt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8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4" y="444500"/>
            <a:ext cx="8596668" cy="1320800"/>
          </a:xfrm>
        </p:spPr>
        <p:txBody>
          <a:bodyPr/>
          <a:lstStyle/>
          <a:p>
            <a:r>
              <a:rPr lang="en-US" dirty="0" smtClean="0"/>
              <a:t>Attribute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>
                <a:latin typeface="Calibri" panose="020F0502020204030204" pitchFamily="34" charset="0"/>
              </a:rPr>
              <a:t>Select the attribute with the highest information </a:t>
            </a:r>
            <a:r>
              <a:rPr lang="en-US" altLang="en-US" sz="2400" dirty="0" smtClean="0">
                <a:latin typeface="Calibri" panose="020F0502020204030204" pitchFamily="34" charset="0"/>
              </a:rPr>
              <a:t>gain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>
                <a:latin typeface="Calibri" panose="020F0502020204030204" pitchFamily="34" charset="0"/>
              </a:rPr>
              <a:t>Let </a:t>
            </a:r>
            <a:r>
              <a:rPr lang="en-US" altLang="en-US" sz="2400" i="1" dirty="0">
                <a:latin typeface="Calibri" panose="020F0502020204030204" pitchFamily="34" charset="0"/>
              </a:rPr>
              <a:t>p</a:t>
            </a:r>
            <a:r>
              <a:rPr lang="en-US" altLang="en-US" sz="2400" i="1" baseline="-25000" dirty="0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 be the probability that an arbitrary tuple in D belongs to class C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, estimated by |C</a:t>
            </a:r>
            <a:r>
              <a:rPr lang="en-US" altLang="en-US" sz="2400" i="1" baseline="-25000" dirty="0">
                <a:latin typeface="Calibri" panose="020F0502020204030204" pitchFamily="34" charset="0"/>
              </a:rPr>
              <a:t>i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, D</a:t>
            </a:r>
            <a:r>
              <a:rPr lang="en-US" altLang="en-US" sz="2400" dirty="0">
                <a:latin typeface="Calibri" panose="020F0502020204030204" pitchFamily="34" charset="0"/>
              </a:rPr>
              <a:t>|/|D</a:t>
            </a:r>
            <a:r>
              <a:rPr lang="en-US" altLang="en-US" sz="2400" dirty="0" smtClean="0">
                <a:latin typeface="Calibri" panose="020F0502020204030204" pitchFamily="34" charset="0"/>
              </a:rPr>
              <a:t>|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>
                <a:solidFill>
                  <a:schemeClr val="hlink"/>
                </a:solidFill>
                <a:latin typeface="Calibri" panose="020F0502020204030204" pitchFamily="34" charset="0"/>
              </a:rPr>
              <a:t>Expected information</a:t>
            </a:r>
            <a:r>
              <a:rPr lang="en-US" altLang="en-US" sz="2400" dirty="0">
                <a:latin typeface="Calibri" panose="020F0502020204030204" pitchFamily="34" charset="0"/>
              </a:rPr>
              <a:t> (entropy) needed to classify a tuple in D: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 dirty="0" smtClean="0">
              <a:solidFill>
                <a:schemeClr val="hlink"/>
              </a:solidFill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 smtClean="0">
                <a:solidFill>
                  <a:schemeClr val="hlink"/>
                </a:solidFill>
                <a:latin typeface="Calibri" panose="020F0502020204030204" pitchFamily="34" charset="0"/>
              </a:rPr>
              <a:t>Information</a:t>
            </a:r>
            <a:r>
              <a:rPr lang="en-US" altLang="en-US" sz="2400" dirty="0" smtClean="0">
                <a:latin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</a:rPr>
              <a:t>needed (after using A to split D into v partitions) to classify D</a:t>
            </a:r>
            <a:r>
              <a:rPr lang="en-US" altLang="en-US" sz="2400" dirty="0" smtClean="0">
                <a:latin typeface="Calibri" panose="020F0502020204030204" pitchFamily="34" charset="0"/>
              </a:rPr>
              <a:t>: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>
                <a:solidFill>
                  <a:schemeClr val="hlink"/>
                </a:solidFill>
                <a:latin typeface="Calibri" panose="020F0502020204030204" pitchFamily="34" charset="0"/>
              </a:rPr>
              <a:t>Information gained</a:t>
            </a:r>
            <a:r>
              <a:rPr lang="en-US" altLang="en-US" sz="2400" dirty="0">
                <a:latin typeface="Calibri" panose="020F0502020204030204" pitchFamily="34" charset="0"/>
              </a:rPr>
              <a:t> by branching on attribute </a:t>
            </a:r>
            <a:r>
              <a:rPr lang="en-US" altLang="en-US" sz="2400" dirty="0" smtClean="0">
                <a:latin typeface="Calibri" panose="020F0502020204030204" pitchFamily="34" charset="0"/>
              </a:rPr>
              <a:t>A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267220"/>
              </p:ext>
            </p:extLst>
          </p:nvPr>
        </p:nvGraphicFramePr>
        <p:xfrm>
          <a:off x="4721668" y="3242932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668" y="3242932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27995"/>
              </p:ext>
            </p:extLst>
          </p:nvPr>
        </p:nvGraphicFramePr>
        <p:xfrm>
          <a:off x="2247900" y="4671682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5" imgW="1892300" imgH="457200" progId="Equation.3">
                  <p:embed/>
                </p:oleObj>
              </mc:Choice>
              <mc:Fallback>
                <p:oleObj name="Equation" r:id="rId5" imgW="1892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4671682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868738" y="5822950"/>
          <a:ext cx="45894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7" imgW="1790700" imgH="215900" progId="Equation.3">
                  <p:embed/>
                </p:oleObj>
              </mc:Choice>
              <mc:Fallback>
                <p:oleObj name="Equation" r:id="rId7" imgW="179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5822950"/>
                        <a:ext cx="45894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866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134" y="2866362"/>
            <a:ext cx="8174566" cy="3175000"/>
          </a:xfrm>
        </p:spPr>
        <p:txBody>
          <a:bodyPr>
            <a:normAutofit/>
          </a:bodyPr>
          <a:lstStyle/>
          <a:p>
            <a:r>
              <a:rPr lang="en-US" sz="4600" dirty="0" smtClean="0"/>
              <a:t>Simulation Results</a:t>
            </a:r>
            <a:endParaRPr lang="en-US" sz="4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9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4" y="114300"/>
            <a:ext cx="8596668" cy="1320800"/>
          </a:xfrm>
        </p:spPr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22" y="1282700"/>
            <a:ext cx="6619278" cy="5013612"/>
          </a:xfrm>
        </p:spPr>
      </p:pic>
    </p:spTree>
    <p:extLst>
      <p:ext uri="{BB962C8B-B14F-4D97-AF65-F5344CB8AC3E}">
        <p14:creationId xmlns:p14="http://schemas.microsoft.com/office/powerpoint/2010/main" val="290383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for Decision Tree By WEKA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1663121"/>
            <a:ext cx="7340600" cy="4935649"/>
          </a:xfrm>
        </p:spPr>
      </p:pic>
    </p:spTree>
    <p:extLst>
      <p:ext uri="{BB962C8B-B14F-4D97-AF65-F5344CB8AC3E}">
        <p14:creationId xmlns:p14="http://schemas.microsoft.com/office/powerpoint/2010/main" val="282608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Is systems </a:t>
            </a:r>
            <a:r>
              <a:rPr lang="en-US" sz="2400" dirty="0"/>
              <a:t>of interconnected "</a:t>
            </a:r>
            <a:r>
              <a:rPr lang="en-US" sz="2400" dirty="0">
                <a:hlinkClick r:id="rId2" tooltip="Artificial neuron"/>
              </a:rPr>
              <a:t>neurons</a:t>
            </a:r>
            <a:r>
              <a:rPr lang="en-US" sz="2400" dirty="0"/>
              <a:t>" which can compute values from inputs, and </a:t>
            </a:r>
            <a:r>
              <a:rPr lang="en-US" sz="2400" dirty="0" smtClean="0"/>
              <a:t>learn from their adaptive pattern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altLang="en-US" sz="2400" dirty="0">
                <a:latin typeface="Calibri" panose="020F0502020204030204" pitchFamily="34" charset="0"/>
              </a:rPr>
              <a:t>An </a:t>
            </a:r>
            <a:r>
              <a:rPr lang="en-US" altLang="en-US" sz="2400" i="1" dirty="0">
                <a:latin typeface="Calibri" panose="020F0502020204030204" pitchFamily="34" charset="0"/>
              </a:rPr>
              <a:t>n</a:t>
            </a:r>
            <a:r>
              <a:rPr lang="en-US" altLang="en-US" sz="2400" dirty="0">
                <a:latin typeface="Calibri" panose="020F0502020204030204" pitchFamily="34" charset="0"/>
              </a:rPr>
              <a:t>-dimensional input vector </a:t>
            </a:r>
            <a:r>
              <a:rPr lang="en-US" altLang="en-US" sz="2400" dirty="0">
                <a:latin typeface="Calibri" panose="020F0502020204030204" pitchFamily="34" charset="0"/>
                <a:ea typeface="HYGungSo-Bold" pitchFamily="18" charset="-127"/>
              </a:rPr>
              <a:t>x</a:t>
            </a:r>
            <a:r>
              <a:rPr lang="en-US" altLang="en-US" sz="2400" dirty="0">
                <a:latin typeface="Calibri" panose="020F0502020204030204" pitchFamily="34" charset="0"/>
              </a:rPr>
              <a:t> is mapped into variable y by means of the scalar product and a nonlinear function mapping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31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126" y="1270000"/>
            <a:ext cx="8596668" cy="3880773"/>
          </a:xfrm>
        </p:spPr>
        <p:txBody>
          <a:bodyPr/>
          <a:lstStyle/>
          <a:p>
            <a:pPr algn="just"/>
            <a:endParaRPr lang="en-US" altLang="en-US" sz="2400" dirty="0">
              <a:latin typeface="Calibri" panose="020F0502020204030204" pitchFamily="34" charset="0"/>
            </a:endParaRPr>
          </a:p>
          <a:p>
            <a:pPr algn="just"/>
            <a:endParaRPr lang="en-US" altLang="en-US" sz="24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40" y="1619580"/>
            <a:ext cx="2819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35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7001"/>
            <a:ext cx="8596668" cy="4644362"/>
          </a:xfrm>
        </p:spPr>
        <p:txBody>
          <a:bodyPr/>
          <a:lstStyle/>
          <a:p>
            <a:r>
              <a:rPr lang="en-US" dirty="0" smtClean="0"/>
              <a:t>Root </a:t>
            </a:r>
            <a:r>
              <a:rPr lang="en-US" dirty="0"/>
              <a:t>mean square : 0.0874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80" y="1930400"/>
            <a:ext cx="6102720" cy="45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67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3333"/>
            <a:ext cx="8596668" cy="4438030"/>
          </a:xfrm>
        </p:spPr>
        <p:txBody>
          <a:bodyPr/>
          <a:lstStyle/>
          <a:p>
            <a:r>
              <a:rPr lang="en-US" dirty="0" smtClean="0"/>
              <a:t>Implemented KNN algorithm to predict the price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Implemented ID3 algorithm for Decision </a:t>
            </a:r>
            <a:r>
              <a:rPr lang="en-US" dirty="0" smtClean="0"/>
              <a:t>Tree</a:t>
            </a:r>
          </a:p>
          <a:p>
            <a:endParaRPr lang="en-US" dirty="0" smtClean="0"/>
          </a:p>
          <a:p>
            <a:r>
              <a:rPr lang="en-US" dirty="0" smtClean="0"/>
              <a:t>Used Neural Network to predict the target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9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Data description</a:t>
            </a:r>
          </a:p>
          <a:p>
            <a:r>
              <a:rPr lang="en-US" dirty="0" smtClean="0"/>
              <a:t>Data mining algorithms</a:t>
            </a:r>
          </a:p>
          <a:p>
            <a:pPr lvl="1"/>
            <a:r>
              <a:rPr lang="en-US" dirty="0"/>
              <a:t>KNN</a:t>
            </a:r>
          </a:p>
          <a:p>
            <a:pPr lvl="1"/>
            <a:r>
              <a:rPr lang="en-US" dirty="0"/>
              <a:t>ID3</a:t>
            </a:r>
          </a:p>
          <a:p>
            <a:r>
              <a:rPr lang="en-US" dirty="0" smtClean="0"/>
              <a:t>Neural Network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Results</a:t>
            </a:r>
          </a:p>
          <a:p>
            <a:r>
              <a:rPr lang="en-US" smtClean="0"/>
              <a:t>Conclusion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6379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7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main objective of this project is to predict the price of houses on the basis of </a:t>
            </a:r>
            <a:r>
              <a:rPr lang="en-US" sz="2400" dirty="0" smtClean="0"/>
              <a:t>nine </a:t>
            </a:r>
            <a:r>
              <a:rPr lang="en-US" sz="2400" dirty="0" smtClean="0"/>
              <a:t>attributes.</a:t>
            </a:r>
          </a:p>
          <a:p>
            <a:endParaRPr lang="en-US" sz="2400" dirty="0" smtClean="0"/>
          </a:p>
          <a:p>
            <a:r>
              <a:rPr lang="en-US" sz="2400" dirty="0" smtClean="0"/>
              <a:t>From the price, we can also classify whether a person will buy that house or not.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692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</a:t>
            </a:r>
            <a:r>
              <a:rPr lang="en-US" u="sng" dirty="0">
                <a:hlinkClick r:id="rId2"/>
              </a:rPr>
              <a:t>ttp://lib.stat.cmu.edu/datasets/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/>
              <a:t>1. </a:t>
            </a:r>
            <a:r>
              <a:rPr lang="en-US" sz="2600" dirty="0"/>
              <a:t>H</a:t>
            </a:r>
            <a:r>
              <a:rPr lang="en-US" sz="2600" dirty="0" smtClean="0"/>
              <a:t>ouse </a:t>
            </a:r>
            <a:r>
              <a:rPr lang="en-US" sz="2600" dirty="0"/>
              <a:t>price, </a:t>
            </a:r>
          </a:p>
          <a:p>
            <a:r>
              <a:rPr lang="en-US" sz="2600" b="1" dirty="0"/>
              <a:t>2. </a:t>
            </a:r>
            <a:r>
              <a:rPr lang="en-US" sz="2600" dirty="0" smtClean="0"/>
              <a:t>Income </a:t>
            </a:r>
            <a:r>
              <a:rPr lang="en-US" sz="2600" dirty="0"/>
              <a:t>of individuals living in </a:t>
            </a:r>
            <a:r>
              <a:rPr lang="en-US" sz="2600" dirty="0" smtClean="0"/>
              <a:t>block,</a:t>
            </a:r>
          </a:p>
          <a:p>
            <a:r>
              <a:rPr lang="en-US" sz="2600" b="1" dirty="0" smtClean="0"/>
              <a:t>3. </a:t>
            </a:r>
            <a:r>
              <a:rPr lang="en-US" sz="2600" dirty="0" smtClean="0"/>
              <a:t>House age, </a:t>
            </a:r>
            <a:endParaRPr lang="en-US" sz="2600" dirty="0"/>
          </a:p>
          <a:p>
            <a:r>
              <a:rPr lang="en-US" sz="2600" b="1" dirty="0"/>
              <a:t>4. </a:t>
            </a:r>
            <a:r>
              <a:rPr lang="en-US" sz="2600" dirty="0" smtClean="0"/>
              <a:t>Total </a:t>
            </a:r>
            <a:r>
              <a:rPr lang="en-US" sz="2600" dirty="0"/>
              <a:t>rooms in block, </a:t>
            </a:r>
          </a:p>
          <a:p>
            <a:r>
              <a:rPr lang="en-US" sz="2600" b="1" dirty="0"/>
              <a:t>5. </a:t>
            </a:r>
            <a:r>
              <a:rPr lang="en-US" sz="2600" dirty="0" smtClean="0"/>
              <a:t>Total </a:t>
            </a:r>
            <a:r>
              <a:rPr lang="en-US" sz="2600" dirty="0"/>
              <a:t>bedrooms in block, </a:t>
            </a:r>
          </a:p>
          <a:p>
            <a:r>
              <a:rPr lang="en-US" sz="2600" b="1" dirty="0"/>
              <a:t>6. </a:t>
            </a:r>
            <a:r>
              <a:rPr lang="en-US" sz="2600" dirty="0" smtClean="0"/>
              <a:t>Population </a:t>
            </a:r>
            <a:r>
              <a:rPr lang="en-US" sz="2600" dirty="0"/>
              <a:t>in block, </a:t>
            </a:r>
          </a:p>
          <a:p>
            <a:r>
              <a:rPr lang="en-US" sz="2600" b="1" dirty="0"/>
              <a:t>7. </a:t>
            </a:r>
            <a:r>
              <a:rPr lang="en-US" sz="2600" dirty="0" smtClean="0"/>
              <a:t>Number </a:t>
            </a:r>
            <a:r>
              <a:rPr lang="en-US" sz="2600" dirty="0"/>
              <a:t>of</a:t>
            </a:r>
            <a:r>
              <a:rPr lang="en-US" sz="2600" b="1" dirty="0"/>
              <a:t> </a:t>
            </a:r>
            <a:r>
              <a:rPr lang="en-US" sz="2600" dirty="0"/>
              <a:t>households in block,  </a:t>
            </a:r>
          </a:p>
          <a:p>
            <a:r>
              <a:rPr lang="en-US" sz="2600" b="1" dirty="0"/>
              <a:t>8. </a:t>
            </a:r>
            <a:r>
              <a:rPr lang="en-US" sz="2600" dirty="0" smtClean="0"/>
              <a:t>Latitude</a:t>
            </a:r>
            <a:r>
              <a:rPr lang="en-US" sz="2600" dirty="0"/>
              <a:t>, </a:t>
            </a:r>
          </a:p>
          <a:p>
            <a:r>
              <a:rPr lang="en-US" sz="2600" b="1" dirty="0"/>
              <a:t>9. </a:t>
            </a:r>
            <a:r>
              <a:rPr lang="en-US" sz="2600" dirty="0" smtClean="0"/>
              <a:t>Longitude</a:t>
            </a:r>
            <a:r>
              <a:rPr lang="en-US" sz="26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4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9201"/>
            <a:ext cx="8596668" cy="4822162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sz="2400" b="1" dirty="0" smtClean="0"/>
              <a:t>1</a:t>
            </a:r>
            <a:r>
              <a:rPr lang="en-US" sz="2400" b="1" dirty="0"/>
              <a:t>.   </a:t>
            </a:r>
            <a:r>
              <a:rPr lang="en-US" sz="2400" dirty="0"/>
              <a:t>4.5260000000000000e+005   </a:t>
            </a:r>
          </a:p>
          <a:p>
            <a:r>
              <a:rPr lang="en-US" sz="2400" b="1" dirty="0"/>
              <a:t>2.   </a:t>
            </a:r>
            <a:r>
              <a:rPr lang="en-US" sz="2400" dirty="0"/>
              <a:t>8.3252000000000006e+000   </a:t>
            </a:r>
          </a:p>
          <a:p>
            <a:r>
              <a:rPr lang="en-US" sz="2400" b="1" dirty="0"/>
              <a:t>3.   </a:t>
            </a:r>
            <a:r>
              <a:rPr lang="en-US" sz="2400" dirty="0"/>
              <a:t>4.1000000000000000e+001  </a:t>
            </a:r>
          </a:p>
          <a:p>
            <a:r>
              <a:rPr lang="en-US" sz="2400" b="1" dirty="0"/>
              <a:t>4.   </a:t>
            </a:r>
            <a:r>
              <a:rPr lang="en-US" sz="2400" dirty="0"/>
              <a:t>8.8000000000000000e+002  </a:t>
            </a:r>
          </a:p>
          <a:p>
            <a:r>
              <a:rPr lang="en-US" sz="2400" b="1" dirty="0"/>
              <a:t>5.   </a:t>
            </a:r>
            <a:r>
              <a:rPr lang="en-US" sz="2400" dirty="0"/>
              <a:t>1.2900000000000000e+002  </a:t>
            </a:r>
          </a:p>
          <a:p>
            <a:r>
              <a:rPr lang="en-US" sz="2400" b="1" dirty="0"/>
              <a:t>6.   </a:t>
            </a:r>
            <a:r>
              <a:rPr lang="en-US" sz="2400" dirty="0"/>
              <a:t>3.2200000000000000e+002   </a:t>
            </a:r>
          </a:p>
          <a:p>
            <a:r>
              <a:rPr lang="en-US" sz="2400" b="1" dirty="0"/>
              <a:t>7.   </a:t>
            </a:r>
            <a:r>
              <a:rPr lang="en-US" sz="2400" dirty="0"/>
              <a:t>1.2600000000000000e+002  </a:t>
            </a:r>
          </a:p>
          <a:p>
            <a:r>
              <a:rPr lang="en-US" sz="2400" b="1" dirty="0"/>
              <a:t>8.   </a:t>
            </a:r>
            <a:r>
              <a:rPr lang="en-US" sz="2400" dirty="0"/>
              <a:t>3.7880000000000003e+001 </a:t>
            </a:r>
          </a:p>
          <a:p>
            <a:r>
              <a:rPr lang="en-US" sz="2400" b="1" dirty="0"/>
              <a:t>9.   </a:t>
            </a:r>
            <a:r>
              <a:rPr lang="en-US" sz="2400" dirty="0"/>
              <a:t>-1.2223000000000000e+002 </a:t>
            </a:r>
          </a:p>
        </p:txBody>
      </p:sp>
    </p:spTree>
    <p:extLst>
      <p:ext uri="{BB962C8B-B14F-4D97-AF65-F5344CB8AC3E}">
        <p14:creationId xmlns:p14="http://schemas.microsoft.com/office/powerpoint/2010/main" val="200315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9901"/>
            <a:ext cx="8596668" cy="43014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KNN algorithm for Price Prediction</a:t>
            </a:r>
          </a:p>
          <a:p>
            <a:endParaRPr lang="en-US" sz="2400" dirty="0" smtClean="0"/>
          </a:p>
          <a:p>
            <a:r>
              <a:rPr lang="en-US" sz="2400" dirty="0" smtClean="0"/>
              <a:t>ID3 algorithm for Decision Tree</a:t>
            </a:r>
          </a:p>
          <a:p>
            <a:endParaRPr lang="en-US" sz="2400" dirty="0" smtClean="0"/>
          </a:p>
          <a:p>
            <a:r>
              <a:rPr lang="en-US" sz="2400" dirty="0" smtClean="0"/>
              <a:t>Neural Network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0472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500"/>
            <a:ext cx="8596668" cy="9104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KNN k-Nearest Neighbor imputation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59642"/>
            <a:ext cx="8157908" cy="4022557"/>
          </a:xfrm>
        </p:spPr>
        <p:txBody>
          <a:bodyPr>
            <a:noAutofit/>
          </a:bodyPr>
          <a:lstStyle/>
          <a:p>
            <a:r>
              <a:rPr lang="en-US" sz="2000" dirty="0" smtClean="0"/>
              <a:t>Determine </a:t>
            </a:r>
            <a:r>
              <a:rPr lang="en-US" sz="2000" dirty="0"/>
              <a:t>k i.e., the number of nearest </a:t>
            </a:r>
            <a:r>
              <a:rPr lang="en-US" sz="2000" dirty="0" smtClean="0"/>
              <a:t>neighbors.</a:t>
            </a:r>
          </a:p>
          <a:p>
            <a:endParaRPr lang="en-US" sz="2000" dirty="0"/>
          </a:p>
          <a:p>
            <a:r>
              <a:rPr lang="en-US" sz="2000" dirty="0"/>
              <a:t>Using the distance measure, calculate the distance between the query instance and all </a:t>
            </a:r>
            <a:r>
              <a:rPr lang="en-US" sz="2000" dirty="0" smtClean="0"/>
              <a:t>the training </a:t>
            </a:r>
            <a:r>
              <a:rPr lang="en-US" sz="2000" dirty="0"/>
              <a:t>samples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The distance of all the training samples are sorted and nearest neighbor based on the k minimum distance is determined</a:t>
            </a:r>
            <a:r>
              <a:rPr lang="en-US" sz="2000" dirty="0" smtClean="0"/>
              <a:t>. </a:t>
            </a:r>
          </a:p>
          <a:p>
            <a:endParaRPr lang="en-US" sz="2000" dirty="0"/>
          </a:p>
          <a:p>
            <a:r>
              <a:rPr lang="en-US" sz="2000" dirty="0"/>
              <a:t>Since the </a:t>
            </a:r>
            <a:r>
              <a:rPr lang="en-US" sz="2000" dirty="0" err="1"/>
              <a:t>kNN</a:t>
            </a:r>
            <a:r>
              <a:rPr lang="en-US" sz="2000" dirty="0"/>
              <a:t> is supervised learning, get all the categories of the training data for </a:t>
            </a:r>
            <a:r>
              <a:rPr lang="en-US" sz="2000" dirty="0" smtClean="0"/>
              <a:t>the sorted </a:t>
            </a:r>
            <a:r>
              <a:rPr lang="en-US" sz="2000" dirty="0"/>
              <a:t>value which fall under </a:t>
            </a:r>
            <a:r>
              <a:rPr lang="en-US" sz="2000" dirty="0" smtClean="0"/>
              <a:t>k.</a:t>
            </a:r>
          </a:p>
          <a:p>
            <a:endParaRPr lang="en-US" sz="2000" dirty="0"/>
          </a:p>
          <a:p>
            <a:r>
              <a:rPr lang="en-US" sz="2000" dirty="0"/>
              <a:t>The prediction value is measured by using the majority of nearest neighbors.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957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for 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first quality metric is a measure of how many of the imputed attribute values that were imputed correctly.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other words, it is a precision metric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e calculated </a:t>
            </a:r>
            <a:r>
              <a:rPr lang="en-US" sz="2400" dirty="0"/>
              <a:t>the mean square error of the incorrectly imputed attribute values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4" y="4378531"/>
            <a:ext cx="3455844" cy="1591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09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792574"/>
              </p:ext>
            </p:extLst>
          </p:nvPr>
        </p:nvGraphicFramePr>
        <p:xfrm>
          <a:off x="1401288" y="1591296"/>
          <a:ext cx="6650181" cy="37288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6727"/>
                <a:gridCol w="2216727"/>
                <a:gridCol w="2216727"/>
              </a:tblGrid>
              <a:tr h="10119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Precision Matrics Q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 Square Error MSE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9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168/600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2.30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92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186/600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1.96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92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197/600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1.65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92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210/600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1.52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92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232/600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1.44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3229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593</Words>
  <Application>Microsoft Office PowerPoint</Application>
  <PresentationFormat>Widescreen</PresentationFormat>
  <Paragraphs>127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HYGungSo-Bold</vt:lpstr>
      <vt:lpstr>Times New Roman</vt:lpstr>
      <vt:lpstr>Trebuchet MS</vt:lpstr>
      <vt:lpstr>Wingdings</vt:lpstr>
      <vt:lpstr>Wingdings 3</vt:lpstr>
      <vt:lpstr>Facet</vt:lpstr>
      <vt:lpstr>Equation</vt:lpstr>
      <vt:lpstr> Price Prediction</vt:lpstr>
      <vt:lpstr>Outline</vt:lpstr>
      <vt:lpstr>Problem Statement</vt:lpstr>
      <vt:lpstr>http://lib.stat.cmu.edu/datasets/</vt:lpstr>
      <vt:lpstr>Sample data</vt:lpstr>
      <vt:lpstr>Data mining techniques</vt:lpstr>
      <vt:lpstr>KNN k-Nearest Neighbor imputation </vt:lpstr>
      <vt:lpstr>Evaluation for KNN</vt:lpstr>
      <vt:lpstr>Results</vt:lpstr>
      <vt:lpstr>Decision Tree using ID3 algorithm</vt:lpstr>
      <vt:lpstr>ID3 algorithm</vt:lpstr>
      <vt:lpstr>Attribute Selection</vt:lpstr>
      <vt:lpstr>Simulation Results</vt:lpstr>
      <vt:lpstr>Decision Tree</vt:lpstr>
      <vt:lpstr>Evaluation for Decision Tree By WEKA</vt:lpstr>
      <vt:lpstr>Neural Network</vt:lpstr>
      <vt:lpstr>Contd.</vt:lpstr>
      <vt:lpstr>Neural Network Results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shrada</dc:creator>
  <cp:lastModifiedBy>shrada</cp:lastModifiedBy>
  <cp:revision>34</cp:revision>
  <dcterms:created xsi:type="dcterms:W3CDTF">2015-04-08T01:07:51Z</dcterms:created>
  <dcterms:modified xsi:type="dcterms:W3CDTF">2015-04-08T19:11:30Z</dcterms:modified>
</cp:coreProperties>
</file>