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67" r:id="rId3"/>
    <p:sldId id="268" r:id="rId4"/>
    <p:sldId id="269" r:id="rId5"/>
    <p:sldId id="270" r:id="rId6"/>
    <p:sldId id="271" r:id="rId7"/>
    <p:sldId id="272" r:id="rId8"/>
    <p:sldId id="256" r:id="rId9"/>
    <p:sldId id="261" r:id="rId10"/>
    <p:sldId id="262" r:id="rId11"/>
    <p:sldId id="263" r:id="rId12"/>
    <p:sldId id="264" r:id="rId13"/>
    <p:sldId id="257" r:id="rId14"/>
    <p:sldId id="259" r:id="rId15"/>
    <p:sldId id="260" r:id="rId16"/>
    <p:sldId id="258" r:id="rId17"/>
    <p:sldId id="266"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3/17/2016</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3/17/2016</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3/17/2016</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3/17/2016</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3/17/2016</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3/17/2016</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3/17/2016</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09600" y="1"/>
            <a:ext cx="7772400" cy="1676400"/>
          </a:xfrm>
        </p:spPr>
        <p:txBody>
          <a:bodyPr>
            <a:normAutofit/>
          </a:bodyPr>
          <a:lstStyle/>
          <a:p>
            <a:pPr eaLnBrk="1" hangingPunct="1"/>
            <a:r>
              <a:rPr lang="en-US" sz="3600" b="1" dirty="0" smtClean="0"/>
              <a:t>Implementing web security using Parallel Key Encryption</a:t>
            </a:r>
            <a:endParaRPr lang="en-US" sz="3600" dirty="0" smtClean="0"/>
          </a:p>
        </p:txBody>
      </p:sp>
      <p:sp>
        <p:nvSpPr>
          <p:cNvPr id="3075" name="Subtitle 2"/>
          <p:cNvSpPr>
            <a:spLocks noGrp="1"/>
          </p:cNvSpPr>
          <p:nvPr>
            <p:ph type="subTitle" idx="1"/>
          </p:nvPr>
        </p:nvSpPr>
        <p:spPr>
          <a:xfrm>
            <a:off x="0" y="1600200"/>
            <a:ext cx="9372600" cy="4572000"/>
          </a:xfrm>
        </p:spPr>
        <p:txBody>
          <a:bodyPr>
            <a:normAutofit/>
          </a:bodyPr>
          <a:lstStyle/>
          <a:p>
            <a:pPr eaLnBrk="1" hangingPunct="1"/>
            <a:r>
              <a:rPr lang="en-US" sz="3200" dirty="0" smtClean="0"/>
              <a:t>		</a:t>
            </a:r>
          </a:p>
          <a:p>
            <a:pPr eaLnBrk="1" hangingPunct="1"/>
            <a:r>
              <a:rPr lang="en-US" sz="3200" dirty="0" smtClean="0"/>
              <a:t>						</a:t>
            </a:r>
            <a:r>
              <a:rPr lang="en-US" sz="3600" dirty="0" smtClean="0"/>
              <a:t>Submitted By: </a:t>
            </a:r>
            <a:r>
              <a:rPr lang="en-US" sz="3200" dirty="0" smtClean="0"/>
              <a:t>							</a:t>
            </a:r>
            <a:r>
              <a:rPr lang="en-US" sz="2000" dirty="0" smtClean="0"/>
              <a:t>	</a:t>
            </a:r>
            <a:r>
              <a:rPr lang="en-US" sz="2000" dirty="0" err="1" smtClean="0"/>
              <a:t>Prakash</a:t>
            </a:r>
            <a:r>
              <a:rPr lang="en-US" sz="2000" dirty="0" smtClean="0"/>
              <a:t> </a:t>
            </a:r>
            <a:r>
              <a:rPr lang="en-US" sz="2000" dirty="0" err="1" smtClean="0"/>
              <a:t>Chourasia</a:t>
            </a:r>
            <a:endParaRPr lang="en-US" sz="2000" dirty="0" smtClean="0"/>
          </a:p>
          <a:p>
            <a:pPr eaLnBrk="1" hangingPunct="1"/>
            <a:r>
              <a:rPr lang="en-US" sz="2000" dirty="0" smtClean="0"/>
              <a:t>					</a:t>
            </a:r>
            <a:endParaRPr lang="en-US" sz="32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Grp="1" noChangeAspect="1" noChangeArrowheads="1"/>
          </p:cNvPicPr>
          <p:nvPr>
            <p:ph sz="quarter" idx="1"/>
          </p:nvPr>
        </p:nvPicPr>
        <p:blipFill>
          <a:blip r:embed="rId2"/>
          <a:srcRect/>
          <a:stretch>
            <a:fillRect/>
          </a:stretch>
        </p:blipFill>
        <p:spPr bwMode="auto">
          <a:xfrm>
            <a:off x="914400" y="1447800"/>
            <a:ext cx="7738319"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sz="quarter" idx="1"/>
          </p:nvPr>
        </p:nvPicPr>
        <p:blipFill>
          <a:blip r:embed="rId2"/>
          <a:srcRect/>
          <a:stretch>
            <a:fillRect/>
          </a:stretch>
        </p:blipFill>
        <p:spPr bwMode="auto">
          <a:xfrm>
            <a:off x="457200" y="609600"/>
            <a:ext cx="8034432"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228600" y="609600"/>
            <a:ext cx="8634617" cy="541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generation</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Choose two large random prime numbers, p and q, of equal length and multiply them together to create n, the RSA key modulus.</a:t>
            </a:r>
          </a:p>
          <a:p>
            <a:r>
              <a:rPr lang="en-US" dirty="0" smtClean="0"/>
              <a:t>Select p as 23 and q as 31, so that the modulus, n, is:</a:t>
            </a:r>
          </a:p>
          <a:p>
            <a:r>
              <a:rPr lang="en-US" dirty="0" smtClean="0"/>
              <a:t>n = p x q = 23 x 31 = 713</a:t>
            </a:r>
          </a:p>
          <a:p>
            <a:r>
              <a:rPr lang="en-US" dirty="0" smtClean="0"/>
              <a:t>Randomly choose e, the public exponent, so that e and (p - 1)(q - 1) are relatively prime.</a:t>
            </a:r>
          </a:p>
          <a:p>
            <a:r>
              <a:rPr lang="en-US" dirty="0" smtClean="0"/>
              <a:t>Numbers are "relatively" prime when they share no common factors except 1. For these test values select a value for </a:t>
            </a:r>
            <a:r>
              <a:rPr lang="en-US" i="1" dirty="0" smtClean="0"/>
              <a:t>e</a:t>
            </a:r>
            <a:r>
              <a:rPr lang="en-US" dirty="0" smtClean="0"/>
              <a:t> that has no common factors with 660. Select e as 19.</a:t>
            </a:r>
          </a:p>
          <a:p>
            <a:r>
              <a:rPr lang="en-US" dirty="0" smtClean="0"/>
              <a:t>Compute the private exponent, d, where d = e</a:t>
            </a:r>
            <a:r>
              <a:rPr lang="en-US" baseline="30000" dirty="0" smtClean="0"/>
              <a:t>-1</a:t>
            </a:r>
            <a:r>
              <a:rPr lang="en-US" dirty="0" smtClean="0"/>
              <a:t>mod((p - 1)(q - 1)).</a:t>
            </a:r>
          </a:p>
          <a:p>
            <a:r>
              <a:rPr lang="en-US" dirty="0" smtClean="0"/>
              <a:t>For our example, we calculate d as follows:</a:t>
            </a:r>
          </a:p>
          <a:p>
            <a:r>
              <a:rPr lang="en-US" dirty="0" smtClean="0"/>
              <a:t>d = 19</a:t>
            </a:r>
            <a:r>
              <a:rPr lang="en-US" baseline="30000" dirty="0" smtClean="0"/>
              <a:t>-1</a:t>
            </a:r>
            <a:r>
              <a:rPr lang="en-US" dirty="0" smtClean="0"/>
              <a:t>mod(22 x 30) = 139</a:t>
            </a:r>
          </a:p>
          <a:p>
            <a:r>
              <a:rPr lang="en-US" dirty="0" smtClean="0"/>
              <a:t>The public key consists of e and n. The private key is d. Discard p and q, but do not reveal their values.</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FLOW DIAGRAM</a:t>
            </a:r>
            <a:br>
              <a:rPr lang="en-US" dirty="0" smtClean="0"/>
            </a:br>
            <a:r>
              <a:rPr lang="en-US" dirty="0" smtClean="0"/>
              <a:t>level 0</a:t>
            </a:r>
            <a:endParaRPr lang="en-US" dirty="0"/>
          </a:p>
        </p:txBody>
      </p:sp>
      <p:pic>
        <p:nvPicPr>
          <p:cNvPr id="3074" name="Picture 2"/>
          <p:cNvPicPr>
            <a:picLocks noGrp="1" noChangeAspect="1" noChangeArrowheads="1"/>
          </p:cNvPicPr>
          <p:nvPr>
            <p:ph sz="quarter" idx="1"/>
          </p:nvPr>
        </p:nvPicPr>
        <p:blipFill>
          <a:blip r:embed="rId2"/>
          <a:srcRect/>
          <a:stretch>
            <a:fillRect/>
          </a:stretch>
        </p:blipFill>
        <p:spPr bwMode="auto">
          <a:xfrm>
            <a:off x="990599" y="2133600"/>
            <a:ext cx="7526215" cy="228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Sender side</a:t>
            </a:r>
            <a:br>
              <a:rPr lang="en-US" dirty="0" smtClean="0"/>
            </a:br>
            <a:r>
              <a:rPr lang="en-US" dirty="0" smtClean="0"/>
              <a:t>level 1</a:t>
            </a:r>
            <a:endParaRPr lang="en-US" dirty="0"/>
          </a:p>
        </p:txBody>
      </p:sp>
      <p:pic>
        <p:nvPicPr>
          <p:cNvPr id="4098" name="Picture 2"/>
          <p:cNvPicPr>
            <a:picLocks noGrp="1" noChangeAspect="1" noChangeArrowheads="1"/>
          </p:cNvPicPr>
          <p:nvPr>
            <p:ph sz="quarter" idx="1"/>
          </p:nvPr>
        </p:nvPicPr>
        <p:blipFill>
          <a:blip r:embed="rId2"/>
          <a:srcRect/>
          <a:stretch>
            <a:fillRect/>
          </a:stretch>
        </p:blipFill>
        <p:spPr bwMode="auto">
          <a:xfrm>
            <a:off x="457200" y="1600200"/>
            <a:ext cx="80010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Receiver side </a:t>
            </a:r>
            <a:br>
              <a:rPr lang="en-US" dirty="0" smtClean="0"/>
            </a:br>
            <a:r>
              <a:rPr lang="en-US" dirty="0" smtClean="0"/>
              <a:t>level 1</a:t>
            </a:r>
            <a:endParaRPr lang="en-US" dirty="0"/>
          </a:p>
        </p:txBody>
      </p:sp>
      <p:pic>
        <p:nvPicPr>
          <p:cNvPr id="2050" name="Picture 2"/>
          <p:cNvPicPr>
            <a:picLocks noGrp="1" noChangeAspect="1" noChangeArrowheads="1"/>
          </p:cNvPicPr>
          <p:nvPr>
            <p:ph sz="quarter" idx="1"/>
          </p:nvPr>
        </p:nvPicPr>
        <p:blipFill>
          <a:blip r:embed="rId2"/>
          <a:stretch>
            <a:fillRect/>
          </a:stretch>
        </p:blipFill>
        <p:spPr bwMode="auto">
          <a:xfrm>
            <a:off x="612648" y="1600200"/>
            <a:ext cx="8153400"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Attacks</a:t>
            </a:r>
          </a:p>
        </p:txBody>
      </p:sp>
      <p:sp>
        <p:nvSpPr>
          <p:cNvPr id="17411" name="Content Placeholder 2"/>
          <p:cNvSpPr>
            <a:spLocks noGrp="1"/>
          </p:cNvSpPr>
          <p:nvPr>
            <p:ph sz="quarter" idx="1"/>
          </p:nvPr>
        </p:nvSpPr>
        <p:spPr>
          <a:xfrm>
            <a:off x="0" y="1600200"/>
            <a:ext cx="9144000" cy="5257800"/>
          </a:xfrm>
        </p:spPr>
        <p:txBody>
          <a:bodyPr/>
          <a:lstStyle/>
          <a:p>
            <a:pPr eaLnBrk="1" hangingPunct="1"/>
            <a:r>
              <a:rPr lang="en-US" dirty="0" smtClean="0"/>
              <a:t>factorization attack</a:t>
            </a:r>
          </a:p>
          <a:p>
            <a:pPr eaLnBrk="1" hangingPunct="1"/>
            <a:r>
              <a:rPr lang="en-US" dirty="0" smtClean="0"/>
              <a:t> brute force attacks</a:t>
            </a:r>
          </a:p>
          <a:p>
            <a:pPr eaLnBrk="1" hangingPunct="1"/>
            <a:r>
              <a:rPr lang="en-US" dirty="0" smtClean="0"/>
              <a:t>Time for Brute force attack</a:t>
            </a:r>
          </a:p>
          <a:p>
            <a:pPr eaLnBrk="1" hangingPunct="1"/>
            <a:endParaRPr lang="en-US" dirty="0" smtClean="0"/>
          </a:p>
          <a:p>
            <a:pPr eaLnBrk="1" hangingPunct="1"/>
            <a:endParaRPr lang="en-US" dirty="0" smtClean="0"/>
          </a:p>
        </p:txBody>
      </p:sp>
      <p:graphicFrame>
        <p:nvGraphicFramePr>
          <p:cNvPr id="4" name="Table 3"/>
          <p:cNvGraphicFramePr>
            <a:graphicFrameLocks noGrp="1"/>
          </p:cNvGraphicFramePr>
          <p:nvPr/>
        </p:nvGraphicFramePr>
        <p:xfrm>
          <a:off x="1524000" y="3733800"/>
          <a:ext cx="6934200" cy="3124200"/>
        </p:xfrm>
        <a:graphic>
          <a:graphicData uri="http://schemas.openxmlformats.org/drawingml/2006/table">
            <a:tbl>
              <a:tblPr firstRow="1" bandRow="1">
                <a:tableStyleId>{5C22544A-7EE6-4342-B048-85BDC9FD1C3A}</a:tableStyleId>
              </a:tblPr>
              <a:tblGrid>
                <a:gridCol w="3467100"/>
                <a:gridCol w="3467100"/>
              </a:tblGrid>
              <a:tr h="838480">
                <a:tc>
                  <a:txBody>
                    <a:bodyPr/>
                    <a:lstStyle/>
                    <a:p>
                      <a:r>
                        <a:rPr lang="en-US" dirty="0" smtClean="0"/>
                        <a:t>Algorithm</a:t>
                      </a:r>
                      <a:endParaRPr lang="en-US" dirty="0"/>
                    </a:p>
                  </a:txBody>
                  <a:tcPr/>
                </a:tc>
                <a:tc>
                  <a:txBody>
                    <a:bodyPr/>
                    <a:lstStyle/>
                    <a:p>
                      <a:r>
                        <a:rPr lang="en-US" dirty="0" smtClean="0"/>
                        <a:t>Time of brute force (yrs)</a:t>
                      </a:r>
                      <a:endParaRPr lang="en-US" dirty="0"/>
                    </a:p>
                  </a:txBody>
                  <a:tcPr/>
                </a:tc>
              </a:tr>
              <a:tr h="1447240">
                <a:tc>
                  <a:txBody>
                    <a:bodyPr/>
                    <a:lstStyle/>
                    <a:p>
                      <a:r>
                        <a:rPr lang="en-US" dirty="0" smtClean="0"/>
                        <a:t>PCA 512 bits</a:t>
                      </a:r>
                      <a:r>
                        <a:rPr lang="en-US" baseline="0" dirty="0" smtClean="0"/>
                        <a:t> (minor)</a:t>
                      </a:r>
                      <a:endParaRPr lang="en-US" dirty="0"/>
                    </a:p>
                  </a:txBody>
                  <a:tcPr/>
                </a:tc>
                <a:tc>
                  <a:txBody>
                    <a:bodyPr/>
                    <a:lstStyle/>
                    <a:p>
                      <a:r>
                        <a:rPr lang="en-US" sz="1800" kern="1200" baseline="0" dirty="0" smtClean="0">
                          <a:solidFill>
                            <a:schemeClr val="dk1"/>
                          </a:solidFill>
                          <a:latin typeface="+mn-lt"/>
                          <a:ea typeface="+mn-ea"/>
                          <a:cs typeface="+mn-cs"/>
                        </a:rPr>
                        <a:t>(1.224*10^63) -3.596*10^24)+ 1.497*10^126) </a:t>
                      </a:r>
                      <a:endParaRPr lang="en-US" dirty="0"/>
                    </a:p>
                  </a:txBody>
                  <a:tcPr/>
                </a:tc>
              </a:tr>
              <a:tr h="838480">
                <a:tc>
                  <a:txBody>
                    <a:bodyPr/>
                    <a:lstStyle/>
                    <a:p>
                      <a:r>
                        <a:rPr lang="en-US" dirty="0" smtClean="0"/>
                        <a:t>RSA</a:t>
                      </a:r>
                      <a:endParaRPr lang="en-US" dirty="0"/>
                    </a:p>
                  </a:txBody>
                  <a:tcPr/>
                </a:tc>
                <a:tc>
                  <a:txBody>
                    <a:bodyPr/>
                    <a:lstStyle/>
                    <a:p>
                      <a:r>
                        <a:rPr lang="en-US" sz="1800" kern="1200" baseline="0" dirty="0" smtClean="0">
                          <a:solidFill>
                            <a:schemeClr val="dk1"/>
                          </a:solidFill>
                          <a:latin typeface="+mn-lt"/>
                          <a:ea typeface="+mn-ea"/>
                          <a:cs typeface="+mn-cs"/>
                        </a:rPr>
                        <a:t>1.224 *10^63 	</a:t>
                      </a:r>
                      <a:endParaRPr lang="en-US" dirty="0"/>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pPr eaLnBrk="1" hangingPunct="1"/>
            <a:r>
              <a:rPr lang="en-US" b="1" smtClean="0"/>
              <a:t>CONCLUSIONS AND FURTHER WORK</a:t>
            </a:r>
            <a:endParaRPr lang="en-US" smtClean="0"/>
          </a:p>
        </p:txBody>
      </p:sp>
      <p:sp>
        <p:nvSpPr>
          <p:cNvPr id="18435" name="Content Placeholder 2"/>
          <p:cNvSpPr>
            <a:spLocks noGrp="1"/>
          </p:cNvSpPr>
          <p:nvPr>
            <p:ph idx="1"/>
          </p:nvPr>
        </p:nvSpPr>
        <p:spPr/>
        <p:txBody>
          <a:bodyPr>
            <a:normAutofit lnSpcReduction="10000"/>
          </a:bodyPr>
          <a:lstStyle/>
          <a:p>
            <a:pPr eaLnBrk="1" hangingPunct="1"/>
            <a:r>
              <a:rPr lang="en-US" sz="2400" smtClean="0"/>
              <a:t>It has also been proven that PCA can substantially reduce the encryption and decryption time taken in the above cryptographic modes with higher speed and efficiency. </a:t>
            </a:r>
          </a:p>
          <a:p>
            <a:pPr eaLnBrk="1" hangingPunct="1"/>
            <a:r>
              <a:rPr lang="en-US" sz="2400" smtClean="0"/>
              <a:t>From the theoretical results, it can be known that PCA can encrypt and decrypt messages faster than RSA.</a:t>
            </a:r>
          </a:p>
          <a:p>
            <a:pPr eaLnBrk="1" hangingPunct="1"/>
            <a:r>
              <a:rPr lang="en-US" sz="2400" smtClean="0"/>
              <a:t> In attack analysis, it can be verified that the time taken in brute force attack is comparatively high than the other algorithms and hence enhanced protection of data. </a:t>
            </a:r>
          </a:p>
          <a:p>
            <a:pPr eaLnBrk="1" hangingPunct="1"/>
            <a:r>
              <a:rPr lang="en-US" sz="2400" smtClean="0"/>
              <a:t>This algorithm is more flexible in transferring of data through communication networks or insecure channels without key limitations and key agreements. </a:t>
            </a:r>
          </a:p>
          <a:p>
            <a:pPr eaLnBrk="1" hangingPunct="1"/>
            <a:r>
              <a:rPr lang="en-US" sz="2400" smtClean="0"/>
              <a:t>Implementation of Algo in web site.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endParaRPr lang="en-US" smtClean="0"/>
          </a:p>
        </p:txBody>
      </p:sp>
      <p:sp>
        <p:nvSpPr>
          <p:cNvPr id="19459" name="Content Placeholder 2"/>
          <p:cNvSpPr>
            <a:spLocks noGrp="1"/>
          </p:cNvSpPr>
          <p:nvPr>
            <p:ph idx="1"/>
          </p:nvPr>
        </p:nvSpPr>
        <p:spPr/>
        <p:txBody>
          <a:bodyPr/>
          <a:lstStyle/>
          <a:p>
            <a:pPr eaLnBrk="1" hangingPunct="1"/>
            <a:endParaRPr lang="en-US" smtClean="0"/>
          </a:p>
        </p:txBody>
      </p:sp>
      <p:pic>
        <p:nvPicPr>
          <p:cNvPr id="19460" name="Picture 2" descr="C:\Documents and Settings\venom\Desktop\seminar\thank_you_comment_graphic_01.gif"/>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dirty="0" smtClean="0"/>
              <a:t>Objective</a:t>
            </a:r>
          </a:p>
        </p:txBody>
      </p:sp>
      <p:sp>
        <p:nvSpPr>
          <p:cNvPr id="4099" name="Content Placeholder 2"/>
          <p:cNvSpPr>
            <a:spLocks noGrp="1"/>
          </p:cNvSpPr>
          <p:nvPr>
            <p:ph idx="1"/>
          </p:nvPr>
        </p:nvSpPr>
        <p:spPr/>
        <p:txBody>
          <a:bodyPr/>
          <a:lstStyle/>
          <a:p>
            <a:pPr eaLnBrk="1" hangingPunct="1"/>
            <a:r>
              <a:rPr lang="en-US" dirty="0" smtClean="0"/>
              <a:t>Study of encryption decryption methods</a:t>
            </a:r>
          </a:p>
          <a:p>
            <a:pPr eaLnBrk="1" hangingPunct="1">
              <a:buFontTx/>
              <a:buNone/>
            </a:pPr>
            <a:r>
              <a:rPr lang="en-US" dirty="0" smtClean="0"/>
              <a:t>   (Parallel key encryption for ICBC)</a:t>
            </a:r>
          </a:p>
          <a:p>
            <a:pPr eaLnBrk="1" hangingPunct="1">
              <a:buFontTx/>
              <a:buNone/>
            </a:pPr>
            <a:endParaRPr lang="en-US" dirty="0" smtClean="0"/>
          </a:p>
          <a:p>
            <a:pPr eaLnBrk="1" hangingPunct="1">
              <a:buFontTx/>
              <a:buNone/>
            </a:pPr>
            <a:r>
              <a:rPr lang="en-US" dirty="0" smtClean="0"/>
              <a:t>Implementation of this technology through a web site.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smtClean="0"/>
              <a:t>Current </a:t>
            </a:r>
            <a:r>
              <a:rPr lang="en-US" smtClean="0"/>
              <a:t>Senario</a:t>
            </a:r>
          </a:p>
        </p:txBody>
      </p:sp>
      <p:sp>
        <p:nvSpPr>
          <p:cNvPr id="5123" name="Content Placeholder 2"/>
          <p:cNvSpPr>
            <a:spLocks noGrp="1"/>
          </p:cNvSpPr>
          <p:nvPr>
            <p:ph idx="1"/>
          </p:nvPr>
        </p:nvSpPr>
        <p:spPr/>
        <p:txBody>
          <a:bodyPr/>
          <a:lstStyle/>
          <a:p>
            <a:pPr eaLnBrk="1" hangingPunct="1"/>
            <a:r>
              <a:rPr lang="en-US" b="1" i="1" dirty="0" smtClean="0"/>
              <a:t>In current day scenario, the need to protect information has become very important and hence the need for cryptographic algorithms is high. </a:t>
            </a:r>
          </a:p>
          <a:p>
            <a:pPr eaLnBrk="1" hangingPunct="1"/>
            <a:r>
              <a:rPr lang="en-US" b="1" i="1" dirty="0" smtClean="0"/>
              <a:t>It is implemented in USA, Japan, Mexico( previous versions).</a:t>
            </a:r>
          </a:p>
          <a:p>
            <a:pPr eaLnBrk="1" hangingPunct="1">
              <a:buFontTx/>
              <a:buNone/>
            </a:pPr>
            <a:r>
              <a:rPr lang="en-US" b="1" i="1" dirty="0" smtClean="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t>Cryptography</a:t>
            </a:r>
          </a:p>
        </p:txBody>
      </p:sp>
      <p:sp>
        <p:nvSpPr>
          <p:cNvPr id="6147" name="Content Placeholder 2"/>
          <p:cNvSpPr>
            <a:spLocks noGrp="1"/>
          </p:cNvSpPr>
          <p:nvPr>
            <p:ph idx="1"/>
          </p:nvPr>
        </p:nvSpPr>
        <p:spPr>
          <a:xfrm>
            <a:off x="0" y="1600200"/>
            <a:ext cx="9144000" cy="5257800"/>
          </a:xfrm>
        </p:spPr>
        <p:txBody>
          <a:bodyPr>
            <a:normAutofit lnSpcReduction="10000"/>
          </a:bodyPr>
          <a:lstStyle/>
          <a:p>
            <a:pPr eaLnBrk="1" hangingPunct="1"/>
            <a:r>
              <a:rPr lang="en-US" sz="2000" smtClean="0"/>
              <a:t>Cryptography has got a niche of its own in the world of computer security and there have been several cryptographic algorithms that are being proposed in order to protect the systems and there confidential data. </a:t>
            </a:r>
          </a:p>
          <a:p>
            <a:pPr eaLnBrk="1" hangingPunct="1"/>
            <a:endParaRPr lang="en-US" sz="2000" smtClean="0"/>
          </a:p>
          <a:p>
            <a:pPr lvl="3" eaLnBrk="1" hangingPunct="1"/>
            <a:r>
              <a:rPr lang="en-US" sz="3200" smtClean="0"/>
              <a:t>Types</a:t>
            </a:r>
          </a:p>
          <a:p>
            <a:pPr lvl="3" eaLnBrk="1" hangingPunct="1"/>
            <a:endParaRPr lang="en-US" sz="3200" smtClean="0"/>
          </a:p>
          <a:p>
            <a:pPr eaLnBrk="1" hangingPunct="1"/>
            <a:r>
              <a:rPr lang="en-US" sz="2400" smtClean="0"/>
              <a:t>Symmetric cryptography(</a:t>
            </a:r>
            <a:r>
              <a:rPr lang="en-US" sz="2400" b="1" smtClean="0"/>
              <a:t>secret-key</a:t>
            </a:r>
            <a:r>
              <a:rPr lang="en-US" sz="2000" smtClean="0"/>
              <a:t>, </a:t>
            </a:r>
            <a:r>
              <a:rPr lang="en-US" sz="2000" b="1" smtClean="0"/>
              <a:t>single-key</a:t>
            </a:r>
            <a:r>
              <a:rPr lang="en-US" sz="2000" smtClean="0"/>
              <a:t>, </a:t>
            </a:r>
            <a:r>
              <a:rPr lang="en-US" sz="2000" b="1" smtClean="0"/>
              <a:t>shared-key</a:t>
            </a:r>
            <a:r>
              <a:rPr lang="en-US" sz="2000" smtClean="0"/>
              <a:t>, </a:t>
            </a:r>
            <a:r>
              <a:rPr lang="en-US" sz="2000" b="1" smtClean="0"/>
              <a:t>one-key</a:t>
            </a:r>
            <a:r>
              <a:rPr lang="en-US" sz="2000" smtClean="0"/>
              <a:t>, and </a:t>
            </a:r>
            <a:r>
              <a:rPr lang="en-US" sz="2000" b="1" smtClean="0"/>
              <a:t>private-key</a:t>
            </a:r>
            <a:r>
              <a:rPr lang="en-US" sz="2000" smtClean="0"/>
              <a:t> encryption.)</a:t>
            </a:r>
          </a:p>
          <a:p>
            <a:pPr eaLnBrk="1" hangingPunct="1"/>
            <a:endParaRPr lang="en-US" sz="2000" smtClean="0"/>
          </a:p>
          <a:p>
            <a:pPr eaLnBrk="1" hangingPunct="1"/>
            <a:endParaRPr lang="en-US" sz="2000" smtClean="0"/>
          </a:p>
          <a:p>
            <a:pPr eaLnBrk="1" hangingPunct="1"/>
            <a:r>
              <a:rPr lang="en-US" sz="2400" smtClean="0"/>
              <a:t>Asymmetric cryptography ( Pair of keys 2 encrypt and decrypt)</a:t>
            </a:r>
          </a:p>
          <a:p>
            <a:pPr eaLnBrk="1" hangingPunct="1"/>
            <a:endParaRPr lang="en-US" sz="2000" smtClean="0"/>
          </a:p>
          <a:p>
            <a:pPr eaLnBrk="1" hangingPunct="1"/>
            <a:endParaRPr lang="en-US" sz="2000" smtClean="0"/>
          </a:p>
          <a:p>
            <a:pPr eaLnBrk="1" hangingPunct="1"/>
            <a:r>
              <a:rPr lang="en-US" sz="2000" smtClean="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Asymmetric Cryptography</a:t>
            </a:r>
          </a:p>
        </p:txBody>
      </p:sp>
      <p:sp>
        <p:nvSpPr>
          <p:cNvPr id="7171" name="Content Placeholder 2"/>
          <p:cNvSpPr>
            <a:spLocks noGrp="1"/>
          </p:cNvSpPr>
          <p:nvPr>
            <p:ph idx="1"/>
          </p:nvPr>
        </p:nvSpPr>
        <p:spPr/>
        <p:txBody>
          <a:bodyPr/>
          <a:lstStyle/>
          <a:p>
            <a:pPr eaLnBrk="1" hangingPunct="1"/>
            <a:r>
              <a:rPr lang="en-US" sz="2400" smtClean="0"/>
              <a:t>Asymmetric cryptography or public-key cryptography is cryptography in which a pair of keys is used to encrypt and decrypt a message so that it arrives securely. </a:t>
            </a:r>
          </a:p>
          <a:p>
            <a:pPr eaLnBrk="1" hangingPunct="1"/>
            <a:endParaRPr lang="en-US" sz="2400" smtClean="0"/>
          </a:p>
          <a:p>
            <a:pPr eaLnBrk="1" hangingPunct="1"/>
            <a:r>
              <a:rPr lang="en-US" sz="2400" smtClean="0"/>
              <a:t>Initially, a network user receives a public and private key pair from a certificate authority. Any other user who wants to send an encrypted message can get the intended recipient's public key from a public directory. They use this key to encrypt the message, and they send it to the recipient. When the recipient gets the message, they decrypt it with their private key, which no one else should have access to.</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Parallel key cryptography</a:t>
            </a:r>
          </a:p>
        </p:txBody>
      </p:sp>
      <p:sp>
        <p:nvSpPr>
          <p:cNvPr id="8195" name="Content Placeholder 2"/>
          <p:cNvSpPr>
            <a:spLocks noGrp="1"/>
          </p:cNvSpPr>
          <p:nvPr>
            <p:ph idx="1"/>
          </p:nvPr>
        </p:nvSpPr>
        <p:spPr/>
        <p:txBody>
          <a:bodyPr/>
          <a:lstStyle/>
          <a:p>
            <a:pPr eaLnBrk="1" hangingPunct="1"/>
            <a:r>
              <a:rPr lang="en-US" smtClean="0"/>
              <a:t>Parallel Key encryption is classified under the Asymmetric type as it makes use of two separate keys for encryption and decryption. The limitations of asymmetric key cryptography have been overcome by parallel key encryption algorithm.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fontScale="90000"/>
          </a:bodyPr>
          <a:lstStyle/>
          <a:p>
            <a:pPr eaLnBrk="1" hangingPunct="1"/>
            <a:r>
              <a:rPr lang="en-US" smtClean="0"/>
              <a:t/>
            </a:r>
            <a:br>
              <a:rPr lang="en-US" smtClean="0"/>
            </a:br>
            <a:r>
              <a:rPr lang="en-US" b="1" smtClean="0"/>
              <a:t>PROPOSED ALGORITHM </a:t>
            </a:r>
            <a:br>
              <a:rPr lang="en-US" b="1" smtClean="0"/>
            </a:br>
            <a:endParaRPr lang="en-US" smtClean="0"/>
          </a:p>
        </p:txBody>
      </p:sp>
      <p:sp>
        <p:nvSpPr>
          <p:cNvPr id="9219" name="Content Placeholder 2"/>
          <p:cNvSpPr>
            <a:spLocks noGrp="1"/>
          </p:cNvSpPr>
          <p:nvPr>
            <p:ph idx="1"/>
          </p:nvPr>
        </p:nvSpPr>
        <p:spPr/>
        <p:txBody>
          <a:bodyPr/>
          <a:lstStyle/>
          <a:p>
            <a:pPr eaLnBrk="1" hangingPunct="1"/>
            <a:r>
              <a:rPr lang="en-US" sz="2000" smtClean="0"/>
              <a:t>1. Parallel key generation process </a:t>
            </a:r>
          </a:p>
          <a:p>
            <a:pPr eaLnBrk="1" hangingPunct="1"/>
            <a:r>
              <a:rPr lang="en-US" sz="2000" smtClean="0"/>
              <a:t>2. Cipher block chaining </a:t>
            </a:r>
          </a:p>
          <a:p>
            <a:pPr eaLnBrk="1" hangingPunct="1"/>
            <a:r>
              <a:rPr lang="en-US" sz="2000" smtClean="0"/>
              <a:t>3. Interleaved cipher block chaining.</a:t>
            </a:r>
          </a:p>
          <a:p>
            <a:pPr eaLnBrk="1" hangingPunct="1"/>
            <a:r>
              <a:rPr lang="en-US" sz="2000" b="1" smtClean="0"/>
              <a:t>Key Generating process: </a:t>
            </a:r>
            <a:r>
              <a:rPr lang="en-US" sz="2000" b="1" i="1" smtClean="0"/>
              <a:t>This a method of generating the two pairs of key used for encryption and decryption. The key size chosen for minor key is 1024 bit and for major key is 2048 bit. </a:t>
            </a:r>
            <a:endParaRPr lang="en-US" sz="20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0"/>
            <a:ext cx="7772400" cy="990600"/>
          </a:xfrm>
        </p:spPr>
        <p:txBody>
          <a:bodyPr>
            <a:normAutofit/>
          </a:bodyPr>
          <a:lstStyle/>
          <a:p>
            <a:r>
              <a:rPr lang="en-US" sz="3600" dirty="0" smtClean="0"/>
              <a:t>Working of Encryption Function</a:t>
            </a:r>
            <a:endParaRPr lang="en-US" sz="3600" dirty="0"/>
          </a:p>
        </p:txBody>
      </p:sp>
      <p:sp>
        <p:nvSpPr>
          <p:cNvPr id="3" name="Subtitle 2"/>
          <p:cNvSpPr>
            <a:spLocks noGrp="1"/>
          </p:cNvSpPr>
          <p:nvPr>
            <p:ph type="subTitle"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381000" y="990600"/>
            <a:ext cx="8088982" cy="586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Cryptography algorithm</a:t>
            </a:r>
            <a:endParaRPr lang="en-US" dirty="0"/>
          </a:p>
        </p:txBody>
      </p:sp>
      <p:sp>
        <p:nvSpPr>
          <p:cNvPr id="3" name="Content Placeholder 2"/>
          <p:cNvSpPr>
            <a:spLocks noGrp="1"/>
          </p:cNvSpPr>
          <p:nvPr>
            <p:ph sz="quarter" idx="1"/>
          </p:nvPr>
        </p:nvSpPr>
        <p:spPr/>
        <p:txBody>
          <a:bodyPr>
            <a:normAutofit/>
          </a:bodyPr>
          <a:lstStyle/>
          <a:p>
            <a:r>
              <a:rPr lang="en-US" dirty="0" smtClean="0"/>
              <a:t> </a:t>
            </a:r>
            <a:r>
              <a:rPr lang="en-US" b="1" u="sng" dirty="0" smtClean="0"/>
              <a:t>Key Generating process: </a:t>
            </a:r>
          </a:p>
          <a:p>
            <a:pPr>
              <a:buNone/>
            </a:pPr>
            <a:r>
              <a:rPr lang="en-US" sz="2800" b="1" i="1" dirty="0" smtClean="0"/>
              <a:t>		</a:t>
            </a:r>
            <a:r>
              <a:rPr lang="en-US" sz="2800" i="1" dirty="0" smtClean="0"/>
              <a:t>This is a method of generating the two pairs of key used for encryption and decryption. The key size chosen for minor key is 1024 bit and for major key is 2048 bit. Here, we have made use of the concept of Big Integer in java for the key generation process.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73</TotalTime>
  <Words>668</Words>
  <Application>Microsoft Office PowerPoint</Application>
  <PresentationFormat>On-screen Show (4:3)</PresentationFormat>
  <Paragraphs>69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Median</vt:lpstr>
      <vt:lpstr>Implementing web security using Parallel Key Encryption</vt:lpstr>
      <vt:lpstr>Objective</vt:lpstr>
      <vt:lpstr>Current Senario</vt:lpstr>
      <vt:lpstr>Cryptography</vt:lpstr>
      <vt:lpstr>Asymmetric Cryptography</vt:lpstr>
      <vt:lpstr>Parallel key cryptography</vt:lpstr>
      <vt:lpstr> PROPOSED ALGORITHM  </vt:lpstr>
      <vt:lpstr>Working of Encryption Function</vt:lpstr>
      <vt:lpstr>Parallel Cryptography algorithm</vt:lpstr>
      <vt:lpstr>PowerPoint Presentation</vt:lpstr>
      <vt:lpstr>PowerPoint Presentation</vt:lpstr>
      <vt:lpstr>PowerPoint Presentation</vt:lpstr>
      <vt:lpstr>Key generation</vt:lpstr>
      <vt:lpstr>DATA FLOW DIAGRAM level 0</vt:lpstr>
      <vt:lpstr>Sender side level 1</vt:lpstr>
      <vt:lpstr>Receiver side  level 1</vt:lpstr>
      <vt:lpstr>Attacks</vt:lpstr>
      <vt:lpstr>CONCLUSIONS AND FURTHER WORK</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of RSA</dc:title>
  <dc:creator>tk</dc:creator>
  <cp:lastModifiedBy>Prakash Chourasia</cp:lastModifiedBy>
  <cp:revision>14</cp:revision>
  <dcterms:created xsi:type="dcterms:W3CDTF">2006-08-16T00:00:00Z</dcterms:created>
  <dcterms:modified xsi:type="dcterms:W3CDTF">2016-03-18T01:46:04Z</dcterms:modified>
</cp:coreProperties>
</file>