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290" r:id="rId2"/>
    <p:sldId id="291" r:id="rId3"/>
    <p:sldId id="292" r:id="rId4"/>
    <p:sldId id="293" r:id="rId5"/>
    <p:sldId id="294" r:id="rId6"/>
    <p:sldId id="295" r:id="rId7"/>
    <p:sldId id="296" r:id="rId8"/>
    <p:sldId id="297" r:id="rId9"/>
    <p:sldId id="298" r:id="rId10"/>
    <p:sldId id="286" r:id="rId11"/>
    <p:sldId id="276" r:id="rId12"/>
    <p:sldId id="277" r:id="rId13"/>
    <p:sldId id="288" r:id="rId14"/>
    <p:sldId id="289" r:id="rId15"/>
    <p:sldId id="266" r:id="rId16"/>
    <p:sldId id="269" r:id="rId17"/>
    <p:sldId id="268" r:id="rId18"/>
    <p:sldId id="267"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8" autoAdjust="0"/>
    <p:restoredTop sz="89408" autoAdjust="0"/>
  </p:normalViewPr>
  <p:slideViewPr>
    <p:cSldViewPr snapToGrid="0">
      <p:cViewPr varScale="1">
        <p:scale>
          <a:sx n="66" d="100"/>
          <a:sy n="66" d="100"/>
        </p:scale>
        <p:origin x="9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6D0C1-CC94-4A32-9FCC-B1F6F4C554BF}" type="datetimeFigureOut">
              <a:rPr lang="en-US" smtClean="0"/>
              <a:t>4/21/2015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72A42-5C85-4E34-8B59-2C7363901E91}" type="slidenum">
              <a:rPr lang="en-US" smtClean="0"/>
              <a:t>‹#›</a:t>
            </a:fld>
            <a:endParaRPr lang="en-US"/>
          </a:p>
        </p:txBody>
      </p:sp>
    </p:spTree>
    <p:extLst>
      <p:ext uri="{BB962C8B-B14F-4D97-AF65-F5344CB8AC3E}">
        <p14:creationId xmlns:p14="http://schemas.microsoft.com/office/powerpoint/2010/main" val="360539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Optical_fiber_communica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introduction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9B72A42-5C85-4E34-8B59-2C7363901E91}" type="slidenum">
              <a:rPr lang="en-US" smtClean="0"/>
              <a:t>2</a:t>
            </a:fld>
            <a:endParaRPr lang="en-US"/>
          </a:p>
        </p:txBody>
      </p:sp>
    </p:spTree>
    <p:extLst>
      <p:ext uri="{BB962C8B-B14F-4D97-AF65-F5344CB8AC3E}">
        <p14:creationId xmlns:p14="http://schemas.microsoft.com/office/powerpoint/2010/main" val="68280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Link aggregation is a packet networking technology standardized in IEEE 802.3 which combines multiple physical ports/links in a switch/router into a single logical port/link to enable incremental growth of link speed as the traffic demand increases beyond the limits of any one single port/link</a:t>
            </a:r>
            <a:endParaRPr lang="en-US" dirty="0"/>
          </a:p>
        </p:txBody>
      </p:sp>
      <p:sp>
        <p:nvSpPr>
          <p:cNvPr id="4" name="Slide Number Placeholder 3"/>
          <p:cNvSpPr>
            <a:spLocks noGrp="1"/>
          </p:cNvSpPr>
          <p:nvPr>
            <p:ph type="sldNum" sz="quarter" idx="10"/>
          </p:nvPr>
        </p:nvSpPr>
        <p:spPr/>
        <p:txBody>
          <a:bodyPr/>
          <a:lstStyle/>
          <a:p>
            <a:fld id="{79B72A42-5C85-4E34-8B59-2C7363901E91}" type="slidenum">
              <a:rPr lang="en-US" smtClean="0"/>
              <a:t>5</a:t>
            </a:fld>
            <a:endParaRPr lang="en-US"/>
          </a:p>
        </p:txBody>
      </p:sp>
    </p:spTree>
    <p:extLst>
      <p:ext uri="{BB962C8B-B14F-4D97-AF65-F5344CB8AC3E}">
        <p14:creationId xmlns:p14="http://schemas.microsoft.com/office/powerpoint/2010/main" val="277222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olidFill>
                  <a:srgbClr val="252525"/>
                </a:solidFill>
                <a:effectLst/>
                <a:latin typeface="Arial" panose="020B0604020202020204" pitchFamily="34" charset="0"/>
              </a:rPr>
              <a:t>In </a:t>
            </a:r>
            <a:r>
              <a:rPr lang="en-US" b="0" i="0" u="none" strike="noStrike" dirty="0" smtClean="0">
                <a:solidFill>
                  <a:srgbClr val="0B0080"/>
                </a:solidFill>
                <a:effectLst/>
                <a:latin typeface="Arial" panose="020B0604020202020204" pitchFamily="34" charset="0"/>
                <a:hlinkClick r:id="rId3" tooltip="Optical fiber communications"/>
              </a:rPr>
              <a:t>optical fiber communications</a:t>
            </a:r>
            <a:r>
              <a:rPr lang="en-US" b="0" i="0" dirty="0" smtClean="0">
                <a:solidFill>
                  <a:srgbClr val="252525"/>
                </a:solidFill>
                <a:effectLst/>
                <a:latin typeface="Arial" panose="020B0604020202020204" pitchFamily="34" charset="0"/>
              </a:rPr>
              <a:t>, a </a:t>
            </a:r>
            <a:r>
              <a:rPr lang="en-US" b="1" i="0" dirty="0" smtClean="0">
                <a:solidFill>
                  <a:srgbClr val="252525"/>
                </a:solidFill>
                <a:effectLst/>
                <a:latin typeface="Arial" panose="020B0604020202020204" pitchFamily="34" charset="0"/>
              </a:rPr>
              <a:t>transponder</a:t>
            </a:r>
            <a:r>
              <a:rPr lang="en-US" b="0" i="0" dirty="0" smtClean="0">
                <a:solidFill>
                  <a:srgbClr val="252525"/>
                </a:solidFill>
                <a:effectLst/>
                <a:latin typeface="Arial" panose="020B0604020202020204" pitchFamily="34" charset="0"/>
              </a:rPr>
              <a:t> is the element that sends and receives the optical signal from a fiber</a:t>
            </a:r>
            <a:r>
              <a:rPr lang="en-US" b="0" i="0" u="none" dirty="0" smtClean="0">
                <a:solidFill>
                  <a:srgbClr val="252525"/>
                </a:solidFill>
                <a:effectLst/>
                <a:latin typeface="Arial" panose="020B0604020202020204" pitchFamily="34" charset="0"/>
              </a:rPr>
              <a:t>.</a:t>
            </a:r>
            <a:r>
              <a:rPr lang="en-US" b="0" i="0" dirty="0" smtClean="0">
                <a:solidFill>
                  <a:srgbClr val="252525"/>
                </a:solidFill>
                <a:effectLst/>
                <a:latin typeface="Arial" panose="020B0604020202020204" pitchFamily="34" charset="0"/>
              </a:rPr>
              <a:t> A transponder is typically characterized by its data rate and the maximum distance the signal can travel.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WXCs-Wavelength Cross Connects</a:t>
            </a:r>
          </a:p>
          <a:p>
            <a:endParaRPr lang="en-US" dirty="0"/>
          </a:p>
        </p:txBody>
      </p:sp>
      <p:sp>
        <p:nvSpPr>
          <p:cNvPr id="4" name="Slide Number Placeholder 3"/>
          <p:cNvSpPr>
            <a:spLocks noGrp="1"/>
          </p:cNvSpPr>
          <p:nvPr>
            <p:ph type="sldNum" sz="quarter" idx="10"/>
          </p:nvPr>
        </p:nvSpPr>
        <p:spPr/>
        <p:txBody>
          <a:bodyPr/>
          <a:lstStyle/>
          <a:p>
            <a:fld id="{79B72A42-5C85-4E34-8B59-2C7363901E91}" type="slidenum">
              <a:rPr lang="en-US" smtClean="0"/>
              <a:t>6</a:t>
            </a:fld>
            <a:endParaRPr lang="en-US"/>
          </a:p>
        </p:txBody>
      </p:sp>
    </p:spTree>
    <p:extLst>
      <p:ext uri="{BB962C8B-B14F-4D97-AF65-F5344CB8AC3E}">
        <p14:creationId xmlns:p14="http://schemas.microsoft.com/office/powerpoint/2010/main" val="78259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B3F5629-244B-4847-ADD2-06D05049DFAF}" type="datetimeFigureOut">
              <a:rPr lang="en-US" smtClean="0"/>
              <a:t>4/21/2015</a:t>
            </a:fld>
            <a:endParaRPr lang="en-US"/>
          </a:p>
        </p:txBody>
      </p:sp>
      <p:sp>
        <p:nvSpPr>
          <p:cNvPr id="8" name="Slide Number Placeholder 7"/>
          <p:cNvSpPr>
            <a:spLocks noGrp="1"/>
          </p:cNvSpPr>
          <p:nvPr>
            <p:ph type="sldNum" sz="quarter" idx="11"/>
          </p:nvPr>
        </p:nvSpPr>
        <p:spPr/>
        <p:txBody>
          <a:bodyPr/>
          <a:lstStyle/>
          <a:p>
            <a:fld id="{178A1F3C-B379-4F4A-A5A7-6CC1ACC33A4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3F5629-244B-4847-ADD2-06D05049DFAF}"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A1F3C-B379-4F4A-A5A7-6CC1ACC33A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3F5629-244B-4847-ADD2-06D05049DFAF}"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A1F3C-B379-4F4A-A5A7-6CC1ACC33A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B3F5629-244B-4847-ADD2-06D05049DFAF}"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A1F3C-B379-4F4A-A5A7-6CC1ACC33A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F5629-244B-4847-ADD2-06D05049DFAF}" type="datetimeFigureOut">
              <a:rPr lang="en-US" smtClean="0"/>
              <a:t>4/21/2015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A1F3C-B379-4F4A-A5A7-6CC1ACC33A40}"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B3F5629-244B-4847-ADD2-06D05049DFAF}"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A1F3C-B379-4F4A-A5A7-6CC1ACC33A40}"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B3F5629-244B-4847-ADD2-06D05049DFAF}" type="datetimeFigureOut">
              <a:rPr lang="en-US" smtClean="0"/>
              <a:t>4/21/2015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A1F3C-B379-4F4A-A5A7-6CC1ACC33A40}"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3F5629-244B-4847-ADD2-06D05049DFAF}" type="datetimeFigureOut">
              <a:rPr lang="en-US" smtClean="0"/>
              <a:t>4/21/2015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A1F3C-B379-4F4A-A5A7-6CC1ACC33A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F5629-244B-4847-ADD2-06D05049DFAF}" type="datetimeFigureOut">
              <a:rPr lang="en-US" smtClean="0"/>
              <a:t>4/21/2015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A1F3C-B379-4F4A-A5A7-6CC1ACC33A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F5629-244B-4847-ADD2-06D05049DFAF}"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A1F3C-B379-4F4A-A5A7-6CC1ACC33A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3F5629-244B-4847-ADD2-06D05049DFAF}" type="datetimeFigureOut">
              <a:rPr lang="en-US" smtClean="0"/>
              <a:t>4/21/2015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A1F3C-B379-4F4A-A5A7-6CC1ACC33A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B3F5629-244B-4847-ADD2-06D05049DFAF}" type="datetimeFigureOut">
              <a:rPr lang="en-US" smtClean="0"/>
              <a:t>4/21/2015</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178A1F3C-B379-4F4A-A5A7-6CC1ACC33A40}"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6934"/>
            <a:ext cx="9144000" cy="2387600"/>
          </a:xfrm>
        </p:spPr>
        <p:txBody>
          <a:bodyPr>
            <a:normAutofit/>
          </a:bodyPr>
          <a:lstStyle/>
          <a:p>
            <a:pPr algn="l"/>
            <a:r>
              <a:rPr lang="en-US" sz="4400" dirty="0" smtClean="0"/>
              <a:t>Mechanism for handling- Multi link failure in SLICE</a:t>
            </a:r>
            <a:endParaRPr lang="en-US" sz="4400" dirty="0"/>
          </a:p>
        </p:txBody>
      </p:sp>
      <p:sp>
        <p:nvSpPr>
          <p:cNvPr id="3" name="Subtitle 2"/>
          <p:cNvSpPr>
            <a:spLocks noGrp="1"/>
          </p:cNvSpPr>
          <p:nvPr>
            <p:ph type="subTitle" idx="1"/>
          </p:nvPr>
        </p:nvSpPr>
        <p:spPr>
          <a:xfrm>
            <a:off x="5759355" y="4026089"/>
            <a:ext cx="3534770" cy="1708245"/>
          </a:xfrm>
        </p:spPr>
        <p:txBody>
          <a:bodyPr>
            <a:noAutofit/>
          </a:bodyPr>
          <a:lstStyle/>
          <a:p>
            <a:pPr algn="l"/>
            <a:r>
              <a:rPr lang="en-US" sz="2400" dirty="0" smtClean="0"/>
              <a:t>Rakesh </a:t>
            </a:r>
            <a:r>
              <a:rPr lang="en-US" sz="2400" dirty="0" err="1" smtClean="0"/>
              <a:t>Praneeth</a:t>
            </a:r>
            <a:endParaRPr lang="en-US" sz="2400" dirty="0" smtClean="0"/>
          </a:p>
          <a:p>
            <a:pPr algn="l"/>
            <a:r>
              <a:rPr lang="en-US" sz="2400" dirty="0" smtClean="0"/>
              <a:t>Prakash </a:t>
            </a:r>
            <a:r>
              <a:rPr lang="en-US" sz="2400" dirty="0" err="1" smtClean="0"/>
              <a:t>Chourasia</a:t>
            </a:r>
            <a:r>
              <a:rPr lang="en-US" sz="2400" dirty="0" smtClean="0"/>
              <a:t> </a:t>
            </a:r>
          </a:p>
          <a:p>
            <a:pPr algn="l"/>
            <a:r>
              <a:rPr lang="en-US" sz="2400" dirty="0" smtClean="0"/>
              <a:t>Niharika Deekonda</a:t>
            </a:r>
            <a:endParaRPr lang="en-US" sz="2400" dirty="0"/>
          </a:p>
        </p:txBody>
      </p:sp>
    </p:spTree>
    <p:extLst>
      <p:ext uri="{BB962C8B-B14F-4D97-AF65-F5344CB8AC3E}">
        <p14:creationId xmlns:p14="http://schemas.microsoft.com/office/powerpoint/2010/main" val="168469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Functionality : similar </a:t>
            </a:r>
            <a:r>
              <a:rPr lang="en-US" sz="2000" dirty="0"/>
              <a:t>to that of </a:t>
            </a:r>
            <a:r>
              <a:rPr lang="en-US" sz="2000" dirty="0" smtClean="0"/>
              <a:t>dedicated </a:t>
            </a:r>
            <a:r>
              <a:rPr lang="en-US" sz="2000" dirty="0" smtClean="0"/>
              <a:t>protection</a:t>
            </a:r>
          </a:p>
          <a:p>
            <a:r>
              <a:rPr lang="en-US" sz="2000" dirty="0" smtClean="0"/>
              <a:t>Multiple </a:t>
            </a:r>
            <a:r>
              <a:rPr lang="en-US" sz="2000" dirty="0"/>
              <a:t>protection (back-up) paths can be </a:t>
            </a:r>
            <a:r>
              <a:rPr lang="en-US" sz="2000" dirty="0" smtClean="0"/>
              <a:t>established : sharing </a:t>
            </a:r>
            <a:r>
              <a:rPr lang="en-US" sz="2000" dirty="0"/>
              <a:t>the same </a:t>
            </a:r>
            <a:r>
              <a:rPr lang="en-US" sz="2000" smtClean="0"/>
              <a:t>resources</a:t>
            </a:r>
            <a:r>
              <a:rPr lang="en-US" sz="2000" smtClean="0"/>
              <a:t>.</a:t>
            </a:r>
          </a:p>
          <a:p>
            <a:endParaRPr lang="en-US" sz="2000" dirty="0" smtClean="0"/>
          </a:p>
          <a:p>
            <a:r>
              <a:rPr lang="en-US" sz="2000" dirty="0" smtClean="0"/>
              <a:t>Increased </a:t>
            </a:r>
            <a:r>
              <a:rPr lang="en-US" sz="2000" dirty="0" smtClean="0"/>
              <a:t>network utilization.</a:t>
            </a:r>
          </a:p>
          <a:p>
            <a:endParaRPr lang="en-US" dirty="0" smtClean="0"/>
          </a:p>
          <a:p>
            <a:r>
              <a:rPr lang="en-US" dirty="0" smtClean="0"/>
              <a:t>Drawback </a:t>
            </a:r>
            <a:r>
              <a:rPr lang="en-US" dirty="0" smtClean="0"/>
              <a:t>And Issues </a:t>
            </a:r>
          </a:p>
          <a:p>
            <a:pPr lvl="1"/>
            <a:r>
              <a:rPr lang="en-US" sz="2000" dirty="0" smtClean="0"/>
              <a:t>If </a:t>
            </a:r>
            <a:r>
              <a:rPr lang="en-US" sz="2000" dirty="0"/>
              <a:t>the shared recovery path fails, </a:t>
            </a:r>
            <a:r>
              <a:rPr lang="en-US" sz="2000" dirty="0" smtClean="0"/>
              <a:t>then all </a:t>
            </a:r>
            <a:br>
              <a:rPr lang="en-US" sz="2000" dirty="0" smtClean="0"/>
            </a:br>
            <a:r>
              <a:rPr lang="en-US" sz="2000" dirty="0" smtClean="0"/>
              <a:t>those </a:t>
            </a:r>
            <a:r>
              <a:rPr lang="en-US" sz="2000" dirty="0"/>
              <a:t>primary paths will have to look for </a:t>
            </a:r>
            <a:r>
              <a:rPr lang="en-US" sz="2000" dirty="0" smtClean="0"/>
              <a:t/>
            </a:r>
            <a:br>
              <a:rPr lang="en-US" sz="2000" dirty="0" smtClean="0"/>
            </a:br>
            <a:r>
              <a:rPr lang="en-US" sz="2000" dirty="0" smtClean="0"/>
              <a:t>a </a:t>
            </a:r>
            <a:r>
              <a:rPr lang="en-US" sz="2000" dirty="0"/>
              <a:t>different </a:t>
            </a:r>
            <a:r>
              <a:rPr lang="en-US" sz="2000" dirty="0" smtClean="0"/>
              <a:t>path and </a:t>
            </a:r>
            <a:r>
              <a:rPr lang="en-US" sz="2000" dirty="0"/>
              <a:t>re-route their </a:t>
            </a:r>
            <a:r>
              <a:rPr lang="en-US" sz="2000" dirty="0" smtClean="0"/>
              <a:t>data.</a:t>
            </a:r>
          </a:p>
          <a:p>
            <a:pPr lvl="1"/>
            <a:endParaRPr lang="en-US" sz="2000" dirty="0" smtClean="0"/>
          </a:p>
          <a:p>
            <a:pPr lvl="1"/>
            <a:r>
              <a:rPr lang="en-US" sz="2000" dirty="0" smtClean="0"/>
              <a:t>Also </a:t>
            </a:r>
            <a:r>
              <a:rPr lang="en-US" sz="2000" dirty="0" smtClean="0"/>
              <a:t>there is no load balancing mechanism</a:t>
            </a:r>
            <a:endParaRPr lang="en-US" sz="2000" dirty="0"/>
          </a:p>
        </p:txBody>
      </p:sp>
      <p:sp>
        <p:nvSpPr>
          <p:cNvPr id="4" name="Title 1"/>
          <p:cNvSpPr>
            <a:spLocks noGrp="1"/>
          </p:cNvSpPr>
          <p:nvPr>
            <p:ph type="title"/>
          </p:nvPr>
        </p:nvSpPr>
        <p:spPr>
          <a:xfrm>
            <a:off x="573207" y="559559"/>
            <a:ext cx="7096836" cy="846161"/>
          </a:xfrm>
        </p:spPr>
        <p:txBody>
          <a:bodyPr>
            <a:normAutofit/>
          </a:bodyPr>
          <a:lstStyle/>
          <a:p>
            <a:pPr algn="l"/>
            <a:r>
              <a:rPr lang="en-US" sz="3400" dirty="0" smtClean="0"/>
              <a:t>Shared Path Protection</a:t>
            </a:r>
            <a:endParaRPr lang="en-US" sz="3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673" y="2764170"/>
            <a:ext cx="42291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542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078" y="696037"/>
            <a:ext cx="7224215" cy="887104"/>
          </a:xfrm>
        </p:spPr>
        <p:txBody>
          <a:bodyPr/>
          <a:lstStyle/>
          <a:p>
            <a:pPr algn="l"/>
            <a:r>
              <a:rPr lang="en-US" sz="3200" dirty="0"/>
              <a:t>Bandwidth Squeezed Restoration</a:t>
            </a:r>
          </a:p>
        </p:txBody>
      </p:sp>
      <p:sp>
        <p:nvSpPr>
          <p:cNvPr id="3" name="Content Placeholder 2"/>
          <p:cNvSpPr>
            <a:spLocks noGrp="1"/>
          </p:cNvSpPr>
          <p:nvPr>
            <p:ph idx="1"/>
          </p:nvPr>
        </p:nvSpPr>
        <p:spPr>
          <a:xfrm>
            <a:off x="609600" y="1364777"/>
            <a:ext cx="10540621" cy="4761388"/>
          </a:xfrm>
        </p:spPr>
        <p:txBody>
          <a:bodyPr>
            <a:normAutofit/>
          </a:bodyPr>
          <a:lstStyle/>
          <a:p>
            <a:endParaRPr lang="en-US" dirty="0" smtClean="0"/>
          </a:p>
          <a:p>
            <a:pPr algn="just"/>
            <a:r>
              <a:rPr lang="en-US" dirty="0"/>
              <a:t>Restoration scheme - fixing the link failure with limited bandwidth resources</a:t>
            </a:r>
            <a:r>
              <a:rPr lang="en-US" dirty="0" smtClean="0"/>
              <a:t>.</a:t>
            </a:r>
          </a:p>
          <a:p>
            <a:pPr algn="just"/>
            <a:endParaRPr lang="en-US" dirty="0" smtClean="0"/>
          </a:p>
          <a:p>
            <a:pPr algn="just"/>
            <a:r>
              <a:rPr lang="en-US" sz="2200" dirty="0" smtClean="0"/>
              <a:t>For current fixed-bandwidth optical </a:t>
            </a:r>
            <a:r>
              <a:rPr lang="en-US" sz="2200" dirty="0"/>
              <a:t>networks, a failed optical path cannot </a:t>
            </a:r>
            <a:r>
              <a:rPr lang="en-US" sz="2200" dirty="0" smtClean="0"/>
              <a:t>be recovered </a:t>
            </a:r>
            <a:r>
              <a:rPr lang="en-US" sz="2200" dirty="0"/>
              <a:t>unless the available bandwidth on </a:t>
            </a:r>
            <a:r>
              <a:rPr lang="en-US" sz="2200" dirty="0" smtClean="0"/>
              <a:t>the detour </a:t>
            </a:r>
            <a:r>
              <a:rPr lang="en-US" sz="2200" dirty="0"/>
              <a:t>route equals or exceeds the original </a:t>
            </a:r>
            <a:r>
              <a:rPr lang="en-US" sz="2200" dirty="0" smtClean="0"/>
              <a:t>path bandwidth</a:t>
            </a:r>
            <a:r>
              <a:rPr lang="en-US" sz="2200" dirty="0"/>
              <a:t>. </a:t>
            </a:r>
          </a:p>
          <a:p>
            <a:pPr algn="just"/>
            <a:endParaRPr lang="en-US" sz="2200" dirty="0"/>
          </a:p>
          <a:p>
            <a:pPr algn="just"/>
            <a:r>
              <a:rPr lang="en-US" sz="2200" dirty="0"/>
              <a:t>By contrast, in SLICE even if the available </a:t>
            </a:r>
            <a:r>
              <a:rPr lang="en-US" sz="2200" dirty="0" smtClean="0"/>
              <a:t>bandwidth on </a:t>
            </a:r>
            <a:r>
              <a:rPr lang="en-US" sz="2200" dirty="0"/>
              <a:t>the detour route is not sufficient, </a:t>
            </a:r>
            <a:r>
              <a:rPr lang="en-US" sz="2200" dirty="0" smtClean="0"/>
              <a:t>the bandwidth </a:t>
            </a:r>
            <a:r>
              <a:rPr lang="en-US" sz="2200" dirty="0"/>
              <a:t>of the failed working optical path </a:t>
            </a:r>
            <a:r>
              <a:rPr lang="en-US" sz="2200" dirty="0" smtClean="0"/>
              <a:t>is squeezed </a:t>
            </a:r>
            <a:r>
              <a:rPr lang="en-US" sz="2200" dirty="0"/>
              <a:t>using the elastic feature of </a:t>
            </a:r>
            <a:r>
              <a:rPr lang="en-US" sz="2200" dirty="0" smtClean="0"/>
              <a:t>SLICE. </a:t>
            </a:r>
            <a:endParaRPr lang="en-US" sz="2200" dirty="0"/>
          </a:p>
        </p:txBody>
      </p:sp>
    </p:spTree>
    <p:extLst>
      <p:ext uri="{BB962C8B-B14F-4D97-AF65-F5344CB8AC3E}">
        <p14:creationId xmlns:p14="http://schemas.microsoft.com/office/powerpoint/2010/main" val="1413554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9" y="532263"/>
            <a:ext cx="7096836" cy="846161"/>
          </a:xfrm>
        </p:spPr>
        <p:txBody>
          <a:bodyPr>
            <a:normAutofit/>
          </a:bodyPr>
          <a:lstStyle/>
          <a:p>
            <a:pPr algn="l"/>
            <a:r>
              <a:rPr lang="en-US" sz="3400" dirty="0"/>
              <a:t>Highly </a:t>
            </a:r>
            <a:r>
              <a:rPr lang="en-US" sz="3400" dirty="0" smtClean="0"/>
              <a:t>survivable : BSR </a:t>
            </a:r>
            <a:endParaRPr lang="en-US" sz="3400" dirty="0"/>
          </a:p>
        </p:txBody>
      </p:sp>
      <p:sp>
        <p:nvSpPr>
          <p:cNvPr id="3" name="Content Placeholder 2"/>
          <p:cNvSpPr>
            <a:spLocks noGrp="1"/>
          </p:cNvSpPr>
          <p:nvPr>
            <p:ph idx="1"/>
          </p:nvPr>
        </p:nvSpPr>
        <p:spPr>
          <a:xfrm>
            <a:off x="890232" y="4713738"/>
            <a:ext cx="10629900" cy="417820"/>
          </a:xfrm>
        </p:spPr>
        <p:txBody>
          <a:bodyPr>
            <a:normAutofit/>
          </a:bodyPr>
          <a:lstStyle/>
          <a:p>
            <a:pPr marL="0" indent="0" algn="ctr">
              <a:buNone/>
            </a:pPr>
            <a:r>
              <a:rPr lang="en-US" sz="1800" i="1" dirty="0" smtClean="0"/>
              <a:t>a</a:t>
            </a:r>
            <a:r>
              <a:rPr lang="en-US" sz="1800" i="1" dirty="0"/>
              <a:t>) </a:t>
            </a:r>
            <a:r>
              <a:rPr lang="en-US" sz="1800" i="1" dirty="0" smtClean="0"/>
              <a:t>Bandwidth Squeezed Restoration</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587" y="1379988"/>
            <a:ext cx="7495607"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68573" y="4959398"/>
            <a:ext cx="6996754" cy="1200329"/>
          </a:xfrm>
          <a:prstGeom prst="rect">
            <a:avLst/>
          </a:prstGeom>
        </p:spPr>
        <p:txBody>
          <a:bodyPr wrap="square">
            <a:spAutoFit/>
          </a:bodyPr>
          <a:lstStyle/>
          <a:p>
            <a:r>
              <a:rPr lang="en-US" sz="2400" dirty="0" smtClean="0">
                <a:solidFill>
                  <a:schemeClr val="tx1">
                    <a:lumMod val="65000"/>
                    <a:lumOff val="35000"/>
                  </a:schemeClr>
                </a:solidFill>
                <a:latin typeface="Century Gothic (Headings)"/>
              </a:rPr>
              <a:t>U</a:t>
            </a:r>
            <a:r>
              <a:rPr lang="en-US" sz="2400" dirty="0" smtClean="0">
                <a:solidFill>
                  <a:schemeClr val="tx1">
                    <a:lumMod val="65000"/>
                    <a:lumOff val="35000"/>
                  </a:schemeClr>
                </a:solidFill>
                <a:latin typeface="Century Gothic (Headings)"/>
              </a:rPr>
              <a:t>tilizing </a:t>
            </a:r>
            <a:r>
              <a:rPr lang="en-US" sz="2400" dirty="0">
                <a:solidFill>
                  <a:schemeClr val="tx1">
                    <a:lumMod val="65000"/>
                    <a:lumOff val="35000"/>
                  </a:schemeClr>
                </a:solidFill>
                <a:latin typeface="Century Gothic (Headings)"/>
              </a:rPr>
              <a:t>two key components </a:t>
            </a:r>
            <a:endParaRPr lang="en-US" sz="2400" dirty="0" smtClean="0">
              <a:solidFill>
                <a:schemeClr val="tx1">
                  <a:lumMod val="65000"/>
                  <a:lumOff val="35000"/>
                </a:schemeClr>
              </a:solidFill>
              <a:latin typeface="Century Gothic (Headings)"/>
            </a:endParaRPr>
          </a:p>
          <a:p>
            <a:pPr marL="800100" lvl="1" indent="-342900">
              <a:buFont typeface="Arial" pitchFamily="34" charset="0"/>
              <a:buChar char="•"/>
            </a:pPr>
            <a:r>
              <a:rPr lang="en-US" sz="2400" dirty="0" smtClean="0">
                <a:solidFill>
                  <a:schemeClr val="tx1">
                    <a:lumMod val="65000"/>
                    <a:lumOff val="35000"/>
                  </a:schemeClr>
                </a:solidFill>
                <a:latin typeface="Century Gothic (Headings)"/>
              </a:rPr>
              <a:t>Bandwidth </a:t>
            </a:r>
            <a:r>
              <a:rPr lang="en-US" sz="2400" dirty="0">
                <a:solidFill>
                  <a:schemeClr val="tx1">
                    <a:lumMod val="65000"/>
                    <a:lumOff val="35000"/>
                  </a:schemeClr>
                </a:solidFill>
                <a:latin typeface="Century Gothic (Headings)"/>
              </a:rPr>
              <a:t>Variable transponder </a:t>
            </a:r>
            <a:endParaRPr lang="en-US" sz="2400" dirty="0" smtClean="0">
              <a:solidFill>
                <a:schemeClr val="tx1">
                  <a:lumMod val="65000"/>
                  <a:lumOff val="35000"/>
                </a:schemeClr>
              </a:solidFill>
              <a:latin typeface="Century Gothic (Headings)"/>
            </a:endParaRPr>
          </a:p>
          <a:p>
            <a:pPr marL="800100" lvl="1" indent="-342900">
              <a:buFont typeface="Arial" pitchFamily="34" charset="0"/>
              <a:buChar char="•"/>
            </a:pPr>
            <a:r>
              <a:rPr lang="en-US" sz="2400" dirty="0" smtClean="0">
                <a:solidFill>
                  <a:schemeClr val="tx1">
                    <a:lumMod val="65000"/>
                    <a:lumOff val="35000"/>
                  </a:schemeClr>
                </a:solidFill>
                <a:latin typeface="Century Gothic (Headings)"/>
              </a:rPr>
              <a:t>BV-OXCs</a:t>
            </a:r>
            <a:endParaRPr lang="en-US" sz="2400" dirty="0">
              <a:solidFill>
                <a:schemeClr val="tx1">
                  <a:lumMod val="65000"/>
                  <a:lumOff val="35000"/>
                </a:schemeClr>
              </a:solidFill>
              <a:latin typeface="Century Gothic (Headings)"/>
            </a:endParaRPr>
          </a:p>
        </p:txBody>
      </p:sp>
    </p:spTree>
    <p:extLst>
      <p:ext uri="{BB962C8B-B14F-4D97-AF65-F5344CB8AC3E}">
        <p14:creationId xmlns:p14="http://schemas.microsoft.com/office/powerpoint/2010/main" val="1166127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56" y="382137"/>
            <a:ext cx="3020705" cy="808630"/>
          </a:xfrm>
        </p:spPr>
        <p:txBody>
          <a:bodyPr/>
          <a:lstStyle/>
          <a:p>
            <a:pPr algn="l"/>
            <a:r>
              <a:rPr lang="en-US" sz="3200" dirty="0"/>
              <a:t>C</a:t>
            </a:r>
            <a:r>
              <a:rPr lang="en-US" sz="3200" dirty="0" smtClean="0"/>
              <a:t>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 Data can be recovered by</a:t>
            </a:r>
          </a:p>
          <a:p>
            <a:pPr lvl="2">
              <a:buFont typeface="Wingdings" pitchFamily="2" charset="2"/>
              <a:buChar char="Ø"/>
            </a:pPr>
            <a:r>
              <a:rPr lang="en-US" sz="2400" dirty="0" smtClean="0"/>
              <a:t> FBGR(Full Bandwidth Guaranteed Recovery)</a:t>
            </a:r>
          </a:p>
          <a:p>
            <a:pPr lvl="2">
              <a:buFont typeface="Wingdings" pitchFamily="2" charset="2"/>
              <a:buChar char="Ø"/>
            </a:pPr>
            <a:r>
              <a:rPr lang="en-US" sz="2400" dirty="0" smtClean="0"/>
              <a:t> PBGR(Partial </a:t>
            </a:r>
            <a:r>
              <a:rPr lang="en-US" sz="2400" dirty="0"/>
              <a:t>Bandwidth Guaranteed Recovery</a:t>
            </a:r>
            <a:r>
              <a:rPr lang="en-US" sz="2400" dirty="0" smtClean="0"/>
              <a:t>)</a:t>
            </a:r>
          </a:p>
          <a:p>
            <a:pPr lvl="2">
              <a:buFont typeface="Wingdings" pitchFamily="2" charset="2"/>
              <a:buChar char="Ø"/>
            </a:pPr>
            <a:r>
              <a:rPr lang="en-US" sz="2400" dirty="0" smtClean="0"/>
              <a:t>BER(Best-Effort Recovery)</a:t>
            </a:r>
          </a:p>
          <a:p>
            <a:pPr lvl="2">
              <a:buFont typeface="Wingdings" pitchFamily="2" charset="2"/>
              <a:buChar char="Ø"/>
            </a:pPr>
            <a:endParaRPr lang="en-US" sz="2400" dirty="0" smtClean="0"/>
          </a:p>
          <a:p>
            <a:pPr marL="0" indent="0">
              <a:buNone/>
            </a:pPr>
            <a:r>
              <a:rPr lang="en-US" dirty="0" smtClean="0"/>
              <a:t>FBGR:</a:t>
            </a:r>
          </a:p>
          <a:p>
            <a:pPr marL="0" indent="0">
              <a:buNone/>
            </a:pPr>
            <a:r>
              <a:rPr lang="en-US" dirty="0"/>
              <a:t>	</a:t>
            </a:r>
            <a:r>
              <a:rPr lang="en-US" dirty="0" smtClean="0"/>
              <a:t>Allocates same amount of recovery bandwidth as that of the working path bandwidth.</a:t>
            </a:r>
          </a:p>
          <a:p>
            <a:pPr marL="0" indent="0">
              <a:buNone/>
            </a:pPr>
            <a:r>
              <a:rPr lang="en-US" dirty="0"/>
              <a:t>	</a:t>
            </a:r>
          </a:p>
        </p:txBody>
      </p:sp>
    </p:spTree>
    <p:extLst>
      <p:ext uri="{BB962C8B-B14F-4D97-AF65-F5344CB8AC3E}">
        <p14:creationId xmlns:p14="http://schemas.microsoft.com/office/powerpoint/2010/main" val="2383506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56" y="382137"/>
            <a:ext cx="3020705" cy="808630"/>
          </a:xfrm>
        </p:spPr>
        <p:txBody>
          <a:bodyPr/>
          <a:lstStyle/>
          <a:p>
            <a:pPr algn="l"/>
            <a:r>
              <a:rPr lang="en-US" sz="3200" dirty="0"/>
              <a:t>C</a:t>
            </a:r>
            <a:r>
              <a:rPr lang="en-US" sz="3200" dirty="0" smtClean="0"/>
              <a:t>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PBGR:</a:t>
            </a:r>
          </a:p>
          <a:p>
            <a:pPr marL="0" indent="0">
              <a:buNone/>
            </a:pPr>
            <a:r>
              <a:rPr lang="en-US" dirty="0"/>
              <a:t>	</a:t>
            </a:r>
            <a:r>
              <a:rPr lang="en-US" dirty="0" smtClean="0"/>
              <a:t>Allocates only a partial amount of total working bandwidth to the recovery bandwidth.</a:t>
            </a:r>
          </a:p>
          <a:p>
            <a:pPr marL="0" indent="0">
              <a:buNone/>
            </a:pPr>
            <a:endParaRPr lang="en-US" dirty="0"/>
          </a:p>
          <a:p>
            <a:pPr marL="0" indent="0">
              <a:buNone/>
            </a:pPr>
            <a:r>
              <a:rPr lang="en-US" dirty="0" smtClean="0"/>
              <a:t>BER:</a:t>
            </a:r>
          </a:p>
          <a:p>
            <a:pPr marL="0" indent="0">
              <a:buNone/>
            </a:pPr>
            <a:r>
              <a:rPr lang="en-US" dirty="0" smtClean="0"/>
              <a:t>	As long as the available bandwidth is sufficient enough for the working path, all the remaining bandwidth is allocated to the backup resources as backup bandwidth until the limit for the bandwidth is reached.</a:t>
            </a:r>
            <a:r>
              <a:rPr lang="en-US" dirty="0"/>
              <a:t>	</a:t>
            </a:r>
            <a:endParaRPr lang="en-US" dirty="0" smtClean="0"/>
          </a:p>
          <a:p>
            <a:pPr marL="0" indent="0">
              <a:buNone/>
            </a:pPr>
            <a:r>
              <a:rPr lang="en-US" dirty="0" smtClean="0"/>
              <a:t>	Cost effective and Highly survivable as a restoration scheme . </a:t>
            </a:r>
            <a:endParaRPr lang="en-US" dirty="0"/>
          </a:p>
        </p:txBody>
      </p:sp>
    </p:spTree>
    <p:extLst>
      <p:ext uri="{BB962C8B-B14F-4D97-AF65-F5344CB8AC3E}">
        <p14:creationId xmlns:p14="http://schemas.microsoft.com/office/powerpoint/2010/main" val="220993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922" y="464024"/>
            <a:ext cx="11027394" cy="858078"/>
          </a:xfrm>
        </p:spPr>
        <p:txBody>
          <a:bodyPr>
            <a:noAutofit/>
          </a:bodyPr>
          <a:lstStyle/>
          <a:p>
            <a:pPr algn="l"/>
            <a:r>
              <a:rPr lang="en-US" sz="3200" dirty="0"/>
              <a:t>Dynamic Load Balancing Shared-Path </a:t>
            </a:r>
            <a:r>
              <a:rPr lang="en-US" sz="3200" dirty="0" smtClean="0"/>
              <a:t>Protection</a:t>
            </a:r>
            <a:endParaRPr lang="en-US" sz="3200" dirty="0"/>
          </a:p>
        </p:txBody>
      </p:sp>
      <p:sp>
        <p:nvSpPr>
          <p:cNvPr id="3" name="Content Placeholder 2"/>
          <p:cNvSpPr>
            <a:spLocks noGrp="1"/>
          </p:cNvSpPr>
          <p:nvPr>
            <p:ph idx="1"/>
          </p:nvPr>
        </p:nvSpPr>
        <p:spPr>
          <a:xfrm>
            <a:off x="609600" y="1883391"/>
            <a:ext cx="10972800" cy="4476466"/>
          </a:xfrm>
        </p:spPr>
        <p:txBody>
          <a:bodyPr>
            <a:noAutofit/>
          </a:bodyPr>
          <a:lstStyle/>
          <a:p>
            <a:pPr algn="just"/>
            <a:r>
              <a:rPr lang="en-US" dirty="0" smtClean="0"/>
              <a:t>The Network Architecture can be described as G(N,L,F)|N| represents the number of nodes equipped </a:t>
            </a:r>
            <a:r>
              <a:rPr lang="en-US" dirty="0"/>
              <a:t>with bandwidth-variable optical cross-connects (BV -OXCs) </a:t>
            </a:r>
            <a:r>
              <a:rPr lang="en-US" dirty="0" smtClean="0"/>
              <a:t>function</a:t>
            </a:r>
          </a:p>
          <a:p>
            <a:pPr algn="just"/>
            <a:endParaRPr lang="en-US" dirty="0"/>
          </a:p>
          <a:p>
            <a:pPr algn="just"/>
            <a:r>
              <a:rPr lang="en-US" dirty="0" smtClean="0"/>
              <a:t>|</a:t>
            </a:r>
            <a:r>
              <a:rPr lang="en-US" dirty="0"/>
              <a:t>L| and |F|</a:t>
            </a:r>
            <a:r>
              <a:rPr lang="en-US" dirty="0" smtClean="0"/>
              <a:t> the links and the frequency slots</a:t>
            </a:r>
          </a:p>
          <a:p>
            <a:pPr marL="0" indent="0" algn="just">
              <a:buNone/>
            </a:pPr>
            <a:endParaRPr lang="en-US" dirty="0" smtClean="0"/>
          </a:p>
          <a:p>
            <a:pPr algn="just"/>
            <a:r>
              <a:rPr lang="en-US" dirty="0"/>
              <a:t>Dijkstra </a:t>
            </a:r>
            <a:r>
              <a:rPr lang="en-US" dirty="0" smtClean="0"/>
              <a:t> algorithm </a:t>
            </a:r>
            <a:r>
              <a:rPr lang="en-US" dirty="0"/>
              <a:t>is used to find primary path and backup path while spectrum resource reservation considers spectral continuity </a:t>
            </a:r>
            <a:r>
              <a:rPr lang="en-US" dirty="0" smtClean="0"/>
              <a:t>constraint and </a:t>
            </a:r>
            <a:r>
              <a:rPr lang="en-US" dirty="0"/>
              <a:t>spectral consecutiveness constraint are considered when assigning frequency slot resource.</a:t>
            </a:r>
            <a:endParaRPr lang="en-US" dirty="0" smtClean="0"/>
          </a:p>
          <a:p>
            <a:pPr marL="0" indent="0" algn="just">
              <a:buNone/>
            </a:pPr>
            <a:endParaRPr lang="en-US" dirty="0"/>
          </a:p>
        </p:txBody>
      </p:sp>
    </p:spTree>
    <p:extLst>
      <p:ext uri="{BB962C8B-B14F-4D97-AF65-F5344CB8AC3E}">
        <p14:creationId xmlns:p14="http://schemas.microsoft.com/office/powerpoint/2010/main" val="1689821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544" y="354853"/>
            <a:ext cx="4030639" cy="668740"/>
          </a:xfrm>
        </p:spPr>
        <p:txBody>
          <a:bodyPr/>
          <a:lstStyle/>
          <a:p>
            <a:pPr algn="l"/>
            <a:r>
              <a:rPr lang="en-US" sz="3200" dirty="0" err="1" smtClean="0"/>
              <a:t>Contd</a:t>
            </a:r>
            <a:r>
              <a:rPr lang="en-US" sz="3200" dirty="0" smtClean="0"/>
              <a:t>…</a:t>
            </a:r>
            <a:endParaRPr lang="en-US" sz="3200" dirty="0"/>
          </a:p>
        </p:txBody>
      </p:sp>
      <p:sp>
        <p:nvSpPr>
          <p:cNvPr id="3" name="Content Placeholder 2"/>
          <p:cNvSpPr>
            <a:spLocks noGrp="1"/>
          </p:cNvSpPr>
          <p:nvPr>
            <p:ph idx="1"/>
          </p:nvPr>
        </p:nvSpPr>
        <p:spPr>
          <a:xfrm>
            <a:off x="1237398" y="1105468"/>
            <a:ext cx="3921456" cy="3098041"/>
          </a:xfrm>
        </p:spPr>
        <p:txBody>
          <a:bodyPr>
            <a:noAutofit/>
          </a:bodyPr>
          <a:lstStyle/>
          <a:p>
            <a:r>
              <a:rPr lang="en-US" sz="1800" dirty="0"/>
              <a:t>Spectral continuity constraint is defined as allocation of the same spectrum on each link along a </a:t>
            </a:r>
            <a:r>
              <a:rPr lang="en-US" sz="1800" dirty="0" smtClean="0"/>
              <a:t>path.</a:t>
            </a:r>
            <a:endParaRPr lang="en-US" sz="1800" dirty="0"/>
          </a:p>
          <a:p>
            <a:r>
              <a:rPr lang="en-US" sz="1800" dirty="0"/>
              <a:t>Spectral consecutiveness constraint is defined as the allocated spectrum must be chosen from contiguous frequency slots in the frequency domain on each </a:t>
            </a:r>
            <a:r>
              <a:rPr lang="en-US" sz="1800" dirty="0" smtClean="0"/>
              <a:t>link.</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445" y="1105468"/>
            <a:ext cx="5895833" cy="3098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061" y="4312693"/>
            <a:ext cx="4509829" cy="121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60" y="4089778"/>
            <a:ext cx="4261379"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164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857" y="1255593"/>
            <a:ext cx="6390185" cy="385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650544" y="354853"/>
            <a:ext cx="4030639" cy="668740"/>
          </a:xfrm>
        </p:spPr>
        <p:txBody>
          <a:bodyPr/>
          <a:lstStyle/>
          <a:p>
            <a:pPr algn="l"/>
            <a:r>
              <a:rPr lang="en-US" sz="3200" dirty="0" err="1" smtClean="0"/>
              <a:t>Contd</a:t>
            </a:r>
            <a:r>
              <a:rPr lang="en-US" sz="3200" dirty="0" smtClean="0"/>
              <a:t>…</a:t>
            </a:r>
            <a:endParaRPr lang="en-US" sz="3200" dirty="0"/>
          </a:p>
        </p:txBody>
      </p:sp>
    </p:spTree>
    <p:extLst>
      <p:ext uri="{BB962C8B-B14F-4D97-AF65-F5344CB8AC3E}">
        <p14:creationId xmlns:p14="http://schemas.microsoft.com/office/powerpoint/2010/main" val="2105217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157" y="709684"/>
            <a:ext cx="7005851" cy="559558"/>
          </a:xfrm>
        </p:spPr>
        <p:txBody>
          <a:bodyPr/>
          <a:lstStyle/>
          <a:p>
            <a:pPr algn="l"/>
            <a:r>
              <a:rPr lang="en-US" sz="3200" dirty="0" smtClean="0"/>
              <a:t>Traffic Self Adaptive Restoration</a:t>
            </a:r>
            <a:endParaRPr lang="en-US" sz="3200" dirty="0"/>
          </a:p>
        </p:txBody>
      </p:sp>
      <p:sp>
        <p:nvSpPr>
          <p:cNvPr id="3" name="Content Placeholder 2"/>
          <p:cNvSpPr>
            <a:spLocks noGrp="1"/>
          </p:cNvSpPr>
          <p:nvPr>
            <p:ph idx="1"/>
          </p:nvPr>
        </p:nvSpPr>
        <p:spPr>
          <a:xfrm>
            <a:off x="1150962" y="1599064"/>
            <a:ext cx="9550400" cy="4144963"/>
          </a:xfrm>
        </p:spPr>
        <p:txBody>
          <a:bodyPr>
            <a:normAutofit/>
          </a:bodyPr>
          <a:lstStyle/>
          <a:p>
            <a:pPr marL="342900" lvl="2" indent="-342900"/>
            <a:r>
              <a:rPr lang="en-US" sz="2400" dirty="0" smtClean="0"/>
              <a:t>Key Idea</a:t>
            </a:r>
            <a:endParaRPr lang="en-US" sz="2400" dirty="0"/>
          </a:p>
          <a:p>
            <a:pPr marL="800100" lvl="3" indent="-342900"/>
            <a:r>
              <a:rPr lang="en-US" sz="2400" dirty="0"/>
              <a:t>the affected traffic will be classified by priority, i.e., the coarse granularity traffic has </a:t>
            </a:r>
            <a:r>
              <a:rPr lang="en-US" sz="2400" dirty="0" smtClean="0"/>
              <a:t>the higher </a:t>
            </a:r>
            <a:r>
              <a:rPr lang="en-US" sz="2400" dirty="0"/>
              <a:t>priority, the small granularity traffic will be recovered by lower priority; </a:t>
            </a:r>
          </a:p>
          <a:p>
            <a:pPr marL="800100" lvl="3" indent="-342900"/>
            <a:r>
              <a:rPr lang="en-US" sz="2400" dirty="0"/>
              <a:t>new routes for carrying the affected traffic can be computed again, so the multi-link failures can be effectively recovered</a:t>
            </a:r>
            <a:r>
              <a:rPr lang="en-US" sz="2400" dirty="0" smtClean="0"/>
              <a:t>.</a:t>
            </a:r>
          </a:p>
          <a:p>
            <a:pPr marL="800100" lvl="3" indent="-342900"/>
            <a:endParaRPr lang="en-US" sz="2400" dirty="0" smtClean="0"/>
          </a:p>
          <a:p>
            <a:pPr marL="342900" lvl="2" indent="-342900"/>
            <a:r>
              <a:rPr lang="en-US" sz="2400" dirty="0"/>
              <a:t>Multi-link failures can be </a:t>
            </a:r>
            <a:r>
              <a:rPr lang="en-US" sz="2400" dirty="0" smtClean="0"/>
              <a:t>efficiently restored</a:t>
            </a:r>
            <a:endParaRPr lang="en-US" sz="2400" dirty="0"/>
          </a:p>
        </p:txBody>
      </p:sp>
    </p:spTree>
    <p:extLst>
      <p:ext uri="{BB962C8B-B14F-4D97-AF65-F5344CB8AC3E}">
        <p14:creationId xmlns:p14="http://schemas.microsoft.com/office/powerpoint/2010/main" val="3103860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9558"/>
            <a:ext cx="9353266" cy="1040642"/>
          </a:xfrm>
        </p:spPr>
        <p:txBody>
          <a:bodyPr/>
          <a:lstStyle/>
          <a:p>
            <a:pPr algn="l"/>
            <a:r>
              <a:rPr lang="en-US" sz="3200" dirty="0" smtClean="0"/>
              <a:t>Simulation &amp; Analysis</a:t>
            </a:r>
            <a:endParaRPr lang="en-IN" sz="3200" dirty="0"/>
          </a:p>
        </p:txBody>
      </p:sp>
      <p:sp>
        <p:nvSpPr>
          <p:cNvPr id="3" name="Content Placeholder 2"/>
          <p:cNvSpPr>
            <a:spLocks noGrp="1"/>
          </p:cNvSpPr>
          <p:nvPr>
            <p:ph idx="1"/>
          </p:nvPr>
        </p:nvSpPr>
        <p:spPr>
          <a:xfrm>
            <a:off x="609600" y="2183642"/>
            <a:ext cx="10972800" cy="3942522"/>
          </a:xfrm>
        </p:spPr>
        <p:txBody>
          <a:bodyPr/>
          <a:lstStyle/>
          <a:p>
            <a:r>
              <a:rPr lang="en-US" dirty="0" smtClean="0"/>
              <a:t>Compared the Multi-link Failure using the SPP and DLBSPP algorithm.</a:t>
            </a:r>
          </a:p>
          <a:p>
            <a:endParaRPr lang="en-US" dirty="0"/>
          </a:p>
          <a:p>
            <a:r>
              <a:rPr lang="en-US" dirty="0"/>
              <a:t>C</a:t>
            </a:r>
            <a:r>
              <a:rPr lang="en-US" dirty="0" smtClean="0"/>
              <a:t>onsider only the available bandwidth sufficiency in the case of multi-link failure.</a:t>
            </a:r>
          </a:p>
          <a:p>
            <a:endParaRPr lang="en-US" dirty="0"/>
          </a:p>
          <a:p>
            <a:r>
              <a:rPr lang="en-US" dirty="0" smtClean="0"/>
              <a:t>Used Dijkstra Algorithm to find the shortest path b/w source and destination.</a:t>
            </a:r>
            <a:endParaRPr lang="en-IN" dirty="0"/>
          </a:p>
        </p:txBody>
      </p:sp>
    </p:spTree>
    <p:extLst>
      <p:ext uri="{BB962C8B-B14F-4D97-AF65-F5344CB8AC3E}">
        <p14:creationId xmlns:p14="http://schemas.microsoft.com/office/powerpoint/2010/main" val="3042995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09433"/>
            <a:ext cx="2365612" cy="791570"/>
          </a:xfrm>
        </p:spPr>
        <p:txBody>
          <a:bodyPr/>
          <a:lstStyle/>
          <a:p>
            <a:pPr algn="l"/>
            <a:r>
              <a:rPr lang="en-US" sz="3200" dirty="0" smtClean="0"/>
              <a:t>Content</a:t>
            </a:r>
            <a:endParaRPr lang="en-US" sz="3200" dirty="0"/>
          </a:p>
        </p:txBody>
      </p:sp>
      <p:sp>
        <p:nvSpPr>
          <p:cNvPr id="3" name="Content Placeholder 2"/>
          <p:cNvSpPr>
            <a:spLocks noGrp="1"/>
          </p:cNvSpPr>
          <p:nvPr>
            <p:ph idx="1"/>
          </p:nvPr>
        </p:nvSpPr>
        <p:spPr>
          <a:xfrm>
            <a:off x="609600" y="1514901"/>
            <a:ext cx="9817290" cy="4611264"/>
          </a:xfrm>
        </p:spPr>
        <p:txBody>
          <a:bodyPr/>
          <a:lstStyle/>
          <a:p>
            <a:r>
              <a:rPr lang="en-US" dirty="0" smtClean="0"/>
              <a:t>Introduction</a:t>
            </a:r>
          </a:p>
          <a:p>
            <a:r>
              <a:rPr lang="en-US" dirty="0" smtClean="0"/>
              <a:t>Spectrum-Sliced </a:t>
            </a:r>
            <a:r>
              <a:rPr lang="en-US" i="1" dirty="0" smtClean="0"/>
              <a:t>elastic optical path</a:t>
            </a:r>
            <a:r>
              <a:rPr lang="en-US" dirty="0" smtClean="0"/>
              <a:t> Network</a:t>
            </a:r>
          </a:p>
          <a:p>
            <a:r>
              <a:rPr lang="en-US" dirty="0" smtClean="0"/>
              <a:t>Problem : Link Failure</a:t>
            </a:r>
          </a:p>
          <a:p>
            <a:r>
              <a:rPr lang="en-US" dirty="0" smtClean="0"/>
              <a:t>Bandwidth Squeezing Restoration(BSR)</a:t>
            </a:r>
          </a:p>
          <a:p>
            <a:r>
              <a:rPr lang="en-US" dirty="0" smtClean="0"/>
              <a:t>Shared Path Protection</a:t>
            </a:r>
          </a:p>
          <a:p>
            <a:r>
              <a:rPr lang="en-US" dirty="0" smtClean="0"/>
              <a:t>DLBSPP</a:t>
            </a:r>
          </a:p>
          <a:p>
            <a:r>
              <a:rPr lang="en-US" dirty="0" smtClean="0"/>
              <a:t>Self Adaptive Restoration</a:t>
            </a:r>
          </a:p>
          <a:p>
            <a:r>
              <a:rPr lang="en-US" dirty="0" smtClean="0"/>
              <a:t>Analysis And Simulation</a:t>
            </a:r>
          </a:p>
          <a:p>
            <a:r>
              <a:rPr lang="en-US" dirty="0" smtClean="0"/>
              <a:t>Conclusion</a:t>
            </a:r>
            <a:endParaRPr lang="en-US" dirty="0"/>
          </a:p>
          <a:p>
            <a:endParaRPr lang="en-US" dirty="0" smtClean="0"/>
          </a:p>
          <a:p>
            <a:endParaRPr lang="en-US" dirty="0"/>
          </a:p>
        </p:txBody>
      </p:sp>
    </p:spTree>
    <p:extLst>
      <p:ext uri="{BB962C8B-B14F-4D97-AF65-F5344CB8AC3E}">
        <p14:creationId xmlns:p14="http://schemas.microsoft.com/office/powerpoint/2010/main" val="3137941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8990"/>
            <a:ext cx="6773839" cy="631209"/>
          </a:xfrm>
        </p:spPr>
        <p:txBody>
          <a:bodyPr/>
          <a:lstStyle/>
          <a:p>
            <a:pPr algn="l"/>
            <a:r>
              <a:rPr lang="en-US" sz="3200" dirty="0" smtClean="0"/>
              <a:t>Contd..</a:t>
            </a:r>
            <a:endParaRPr lang="en-IN" sz="3200" dirty="0"/>
          </a:p>
        </p:txBody>
      </p:sp>
      <p:sp>
        <p:nvSpPr>
          <p:cNvPr id="3" name="Content Placeholder 2"/>
          <p:cNvSpPr>
            <a:spLocks noGrp="1"/>
          </p:cNvSpPr>
          <p:nvPr>
            <p:ph idx="1"/>
          </p:nvPr>
        </p:nvSpPr>
        <p:spPr>
          <a:xfrm>
            <a:off x="609600" y="2142699"/>
            <a:ext cx="10731690" cy="3466531"/>
          </a:xfrm>
        </p:spPr>
        <p:txBody>
          <a:bodyPr/>
          <a:lstStyle/>
          <a:p>
            <a:r>
              <a:rPr lang="en-US" dirty="0" smtClean="0"/>
              <a:t>Compared the performance of DLBSPP and SPP</a:t>
            </a:r>
          </a:p>
          <a:p>
            <a:endParaRPr lang="en-US" dirty="0"/>
          </a:p>
          <a:p>
            <a:pPr lvl="1"/>
            <a:r>
              <a:rPr lang="en-US" sz="1800" dirty="0" smtClean="0"/>
              <a:t>Primary path failure</a:t>
            </a:r>
          </a:p>
          <a:p>
            <a:endParaRPr lang="en-US" sz="2800" dirty="0"/>
          </a:p>
          <a:p>
            <a:pPr lvl="1"/>
            <a:r>
              <a:rPr lang="en-US" sz="1800" dirty="0" smtClean="0"/>
              <a:t>Primary and Back-Up path failure.</a:t>
            </a:r>
            <a:endParaRPr lang="en-IN" sz="1800" dirty="0"/>
          </a:p>
        </p:txBody>
      </p:sp>
    </p:spTree>
    <p:extLst>
      <p:ext uri="{BB962C8B-B14F-4D97-AF65-F5344CB8AC3E}">
        <p14:creationId xmlns:p14="http://schemas.microsoft.com/office/powerpoint/2010/main" val="2217336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9684"/>
            <a:ext cx="7647296" cy="890516"/>
          </a:xfrm>
        </p:spPr>
        <p:txBody>
          <a:bodyPr/>
          <a:lstStyle/>
          <a:p>
            <a:pPr algn="l"/>
            <a:r>
              <a:rPr lang="en-US" sz="3200" dirty="0" smtClean="0"/>
              <a:t>Output</a:t>
            </a:r>
            <a:endParaRPr lang="en-IN" sz="3200" dirty="0"/>
          </a:p>
        </p:txBody>
      </p:sp>
      <p:pic>
        <p:nvPicPr>
          <p:cNvPr id="4" name="Content Placeholder 3"/>
          <p:cNvPicPr>
            <a:picLocks noGrp="1" noChangeAspect="1"/>
          </p:cNvPicPr>
          <p:nvPr>
            <p:ph idx="1"/>
          </p:nvPr>
        </p:nvPicPr>
        <p:blipFill>
          <a:blip r:embed="rId2"/>
          <a:stretch>
            <a:fillRect/>
          </a:stretch>
        </p:blipFill>
        <p:spPr>
          <a:xfrm>
            <a:off x="750628" y="1896269"/>
            <a:ext cx="8674360" cy="4210050"/>
          </a:xfrm>
          <a:prstGeom prst="rect">
            <a:avLst/>
          </a:prstGeom>
        </p:spPr>
      </p:pic>
    </p:spTree>
    <p:extLst>
      <p:ext uri="{BB962C8B-B14F-4D97-AF65-F5344CB8AC3E}">
        <p14:creationId xmlns:p14="http://schemas.microsoft.com/office/powerpoint/2010/main" val="1330995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2512"/>
            <a:ext cx="5190699" cy="767687"/>
          </a:xfrm>
        </p:spPr>
        <p:txBody>
          <a:bodyPr/>
          <a:lstStyle/>
          <a:p>
            <a:pPr algn="l"/>
            <a:r>
              <a:rPr lang="en-US" sz="3200" dirty="0" smtClean="0"/>
              <a:t>Primary Path Failure</a:t>
            </a:r>
            <a:endParaRPr lang="en-IN" sz="3200" dirty="0"/>
          </a:p>
        </p:txBody>
      </p:sp>
      <p:pic>
        <p:nvPicPr>
          <p:cNvPr id="4" name="Content Placeholder 3"/>
          <p:cNvPicPr>
            <a:picLocks noGrp="1" noChangeAspect="1"/>
          </p:cNvPicPr>
          <p:nvPr>
            <p:ph idx="1"/>
          </p:nvPr>
        </p:nvPicPr>
        <p:blipFill>
          <a:blip r:embed="rId2"/>
          <a:stretch>
            <a:fillRect/>
          </a:stretch>
        </p:blipFill>
        <p:spPr>
          <a:xfrm>
            <a:off x="668741" y="1891506"/>
            <a:ext cx="8502555" cy="4219575"/>
          </a:xfrm>
          <a:prstGeom prst="rect">
            <a:avLst/>
          </a:prstGeom>
        </p:spPr>
      </p:pic>
    </p:spTree>
    <p:extLst>
      <p:ext uri="{BB962C8B-B14F-4D97-AF65-F5344CB8AC3E}">
        <p14:creationId xmlns:p14="http://schemas.microsoft.com/office/powerpoint/2010/main" val="828448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1570"/>
            <a:ext cx="9598925" cy="808630"/>
          </a:xfrm>
        </p:spPr>
        <p:txBody>
          <a:bodyPr/>
          <a:lstStyle/>
          <a:p>
            <a:pPr algn="l"/>
            <a:r>
              <a:rPr lang="en-US" sz="3200" dirty="0" smtClean="0"/>
              <a:t>Both Primary and Back-Up path failure in SPP</a:t>
            </a:r>
            <a:endParaRPr lang="en-IN" sz="3200" dirty="0"/>
          </a:p>
        </p:txBody>
      </p:sp>
      <p:pic>
        <p:nvPicPr>
          <p:cNvPr id="4" name="Content Placeholder 3"/>
          <p:cNvPicPr>
            <a:picLocks noGrp="1" noChangeAspect="1"/>
          </p:cNvPicPr>
          <p:nvPr>
            <p:ph idx="1"/>
          </p:nvPr>
        </p:nvPicPr>
        <p:blipFill>
          <a:blip r:embed="rId2"/>
          <a:stretch>
            <a:fillRect/>
          </a:stretch>
        </p:blipFill>
        <p:spPr>
          <a:xfrm>
            <a:off x="791571" y="1872456"/>
            <a:ext cx="8352430" cy="4257675"/>
          </a:xfrm>
          <a:prstGeom prst="rect">
            <a:avLst/>
          </a:prstGeom>
        </p:spPr>
      </p:pic>
    </p:spTree>
    <p:extLst>
      <p:ext uri="{BB962C8B-B14F-4D97-AF65-F5344CB8AC3E}">
        <p14:creationId xmlns:p14="http://schemas.microsoft.com/office/powerpoint/2010/main" val="4238368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116" y="859808"/>
            <a:ext cx="9321421" cy="740391"/>
          </a:xfrm>
        </p:spPr>
        <p:txBody>
          <a:bodyPr/>
          <a:lstStyle/>
          <a:p>
            <a:pPr algn="l"/>
            <a:r>
              <a:rPr lang="en-US" sz="3200" dirty="0"/>
              <a:t>Both Primary and Back-Up path failure in </a:t>
            </a:r>
            <a:r>
              <a:rPr lang="en-US" sz="3200" dirty="0" smtClean="0"/>
              <a:t>DLBSPP</a:t>
            </a:r>
            <a:endParaRPr lang="en-IN" sz="3200" dirty="0"/>
          </a:p>
        </p:txBody>
      </p:sp>
      <p:pic>
        <p:nvPicPr>
          <p:cNvPr id="4" name="Content Placeholder 3"/>
          <p:cNvPicPr>
            <a:picLocks noGrp="1" noChangeAspect="1"/>
          </p:cNvPicPr>
          <p:nvPr>
            <p:ph idx="1"/>
          </p:nvPr>
        </p:nvPicPr>
        <p:blipFill>
          <a:blip r:embed="rId2"/>
          <a:stretch>
            <a:fillRect/>
          </a:stretch>
        </p:blipFill>
        <p:spPr>
          <a:xfrm>
            <a:off x="1173707" y="1886744"/>
            <a:ext cx="8227468" cy="4229100"/>
          </a:xfrm>
          <a:prstGeom prst="rect">
            <a:avLst/>
          </a:prstGeom>
        </p:spPr>
      </p:pic>
    </p:spTree>
    <p:extLst>
      <p:ext uri="{BB962C8B-B14F-4D97-AF65-F5344CB8AC3E}">
        <p14:creationId xmlns:p14="http://schemas.microsoft.com/office/powerpoint/2010/main" val="1896652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2512"/>
            <a:ext cx="10972800" cy="767687"/>
          </a:xfrm>
        </p:spPr>
        <p:txBody>
          <a:bodyPr/>
          <a:lstStyle/>
          <a:p>
            <a:pPr algn="l"/>
            <a:r>
              <a:rPr lang="en-US" sz="3200" dirty="0" smtClean="0"/>
              <a:t>Conclusion</a:t>
            </a:r>
            <a:endParaRPr lang="en-IN" sz="3200" dirty="0"/>
          </a:p>
        </p:txBody>
      </p:sp>
      <p:sp>
        <p:nvSpPr>
          <p:cNvPr id="3" name="Content Placeholder 2"/>
          <p:cNvSpPr>
            <a:spLocks noGrp="1"/>
          </p:cNvSpPr>
          <p:nvPr>
            <p:ph idx="1"/>
          </p:nvPr>
        </p:nvSpPr>
        <p:spPr>
          <a:xfrm>
            <a:off x="609600" y="2115404"/>
            <a:ext cx="10972800" cy="2838734"/>
          </a:xfrm>
        </p:spPr>
        <p:txBody>
          <a:bodyPr/>
          <a:lstStyle/>
          <a:p>
            <a:pPr>
              <a:lnSpc>
                <a:spcPct val="150000"/>
              </a:lnSpc>
            </a:pPr>
            <a:r>
              <a:rPr lang="en-US" dirty="0" smtClean="0"/>
              <a:t>By </a:t>
            </a:r>
            <a:r>
              <a:rPr lang="en-US" dirty="0"/>
              <a:t>analyzing the simulation results we can come to a conclusion that DLBSPP can better handle the real-time link failures compared to </a:t>
            </a:r>
            <a:r>
              <a:rPr lang="en-US" dirty="0" smtClean="0"/>
              <a:t>SPP</a:t>
            </a:r>
            <a:endParaRPr lang="en-US" dirty="0"/>
          </a:p>
          <a:p>
            <a:pPr>
              <a:lnSpc>
                <a:spcPct val="150000"/>
              </a:lnSpc>
            </a:pPr>
            <a:r>
              <a:rPr lang="en-US" dirty="0"/>
              <a:t>Failure restoration capacity is better in case of DLBSPP.</a:t>
            </a:r>
          </a:p>
          <a:p>
            <a:endParaRPr lang="en-IN" dirty="0"/>
          </a:p>
        </p:txBody>
      </p:sp>
    </p:spTree>
    <p:extLst>
      <p:ext uri="{BB962C8B-B14F-4D97-AF65-F5344CB8AC3E}">
        <p14:creationId xmlns:p14="http://schemas.microsoft.com/office/powerpoint/2010/main" val="3770847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14" y="0"/>
            <a:ext cx="10972800" cy="1600200"/>
          </a:xfrm>
        </p:spPr>
        <p:txBody>
          <a:bodyPr/>
          <a:lstStyle/>
          <a:p>
            <a:pPr algn="l"/>
            <a:r>
              <a:rPr lang="en-US" sz="3200" dirty="0" smtClean="0"/>
              <a:t>Introduction</a:t>
            </a:r>
            <a:endParaRPr lang="en-US" sz="3200" dirty="0"/>
          </a:p>
        </p:txBody>
      </p:sp>
      <p:sp>
        <p:nvSpPr>
          <p:cNvPr id="3" name="Content Placeholder 2"/>
          <p:cNvSpPr>
            <a:spLocks noGrp="1"/>
          </p:cNvSpPr>
          <p:nvPr>
            <p:ph idx="1"/>
          </p:nvPr>
        </p:nvSpPr>
        <p:spPr/>
        <p:txBody>
          <a:bodyPr/>
          <a:lstStyle/>
          <a:p>
            <a:r>
              <a:rPr lang="en-US" dirty="0"/>
              <a:t>Our research is focusing </a:t>
            </a:r>
            <a:r>
              <a:rPr lang="en-US" dirty="0" smtClean="0"/>
              <a:t>on </a:t>
            </a:r>
            <a:r>
              <a:rPr lang="en-US" dirty="0"/>
              <a:t>optimizing the protection schemes available for link failure in optical networks.</a:t>
            </a:r>
          </a:p>
          <a:p>
            <a:r>
              <a:rPr lang="en-US" dirty="0" smtClean="0"/>
              <a:t>Using SLICE- a optical network architecture, </a:t>
            </a:r>
            <a:r>
              <a:rPr lang="en-US" dirty="0"/>
              <a:t>as it is efficient and scalable with its possible bandwidth variation and other capabilities.</a:t>
            </a:r>
          </a:p>
          <a:p>
            <a:r>
              <a:rPr lang="en-US" dirty="0" smtClean="0"/>
              <a:t>Analyzed the </a:t>
            </a:r>
            <a:r>
              <a:rPr lang="en-US" dirty="0"/>
              <a:t>performance of Shared Path Protection and studied single link protection.</a:t>
            </a:r>
          </a:p>
          <a:p>
            <a:r>
              <a:rPr lang="en-US" dirty="0" smtClean="0"/>
              <a:t>For </a:t>
            </a:r>
            <a:r>
              <a:rPr lang="en-US" dirty="0"/>
              <a:t>multiple link failure we have TSAR, we propose a new solution which is combination of TSAR and DLBSPP for better results in terms of Blocking Probability and spectrum utilization ratio. </a:t>
            </a:r>
          </a:p>
          <a:p>
            <a:endParaRPr lang="en-US" dirty="0"/>
          </a:p>
        </p:txBody>
      </p:sp>
    </p:spTree>
    <p:extLst>
      <p:ext uri="{BB962C8B-B14F-4D97-AF65-F5344CB8AC3E}">
        <p14:creationId xmlns:p14="http://schemas.microsoft.com/office/powerpoint/2010/main" val="3346147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04" y="464023"/>
            <a:ext cx="10267666" cy="986051"/>
          </a:xfrm>
        </p:spPr>
        <p:txBody>
          <a:bodyPr/>
          <a:lstStyle/>
          <a:p>
            <a:pPr marL="0" indent="0" algn="l"/>
            <a:r>
              <a:rPr lang="en-US" sz="3200" dirty="0" smtClean="0"/>
              <a:t>Spectrum-Sliced </a:t>
            </a:r>
            <a:r>
              <a:rPr lang="en-US" sz="3200" i="1" dirty="0"/>
              <a:t>elastic optical path</a:t>
            </a:r>
            <a:r>
              <a:rPr lang="en-US" sz="3200" dirty="0"/>
              <a:t> Network</a:t>
            </a:r>
          </a:p>
        </p:txBody>
      </p:sp>
      <p:sp>
        <p:nvSpPr>
          <p:cNvPr id="3" name="Content Placeholder 2"/>
          <p:cNvSpPr>
            <a:spLocks noGrp="1"/>
          </p:cNvSpPr>
          <p:nvPr>
            <p:ph idx="1"/>
          </p:nvPr>
        </p:nvSpPr>
        <p:spPr>
          <a:xfrm>
            <a:off x="609600" y="1692322"/>
            <a:ext cx="10363200" cy="4217159"/>
          </a:xfrm>
        </p:spPr>
        <p:txBody>
          <a:bodyPr>
            <a:normAutofit lnSpcReduction="10000"/>
          </a:bodyPr>
          <a:lstStyle/>
          <a:p>
            <a:pPr marL="0" indent="0" algn="just">
              <a:buNone/>
            </a:pPr>
            <a:r>
              <a:rPr lang="en-US" sz="2400" dirty="0" smtClean="0"/>
              <a:t>SLICE- Spectrum-Sliced </a:t>
            </a:r>
            <a:r>
              <a:rPr lang="en-US" sz="2400" i="1" dirty="0" smtClean="0"/>
              <a:t>elastic optical path</a:t>
            </a:r>
            <a:r>
              <a:rPr lang="en-US" sz="2400" dirty="0" smtClean="0"/>
              <a:t> Network</a:t>
            </a:r>
          </a:p>
          <a:p>
            <a:pPr algn="just"/>
            <a:r>
              <a:rPr lang="en-US" sz="2400" dirty="0" smtClean="0"/>
              <a:t>It alleviates the stranded bandwidth issue of current wavelength routed optical path networks</a:t>
            </a:r>
          </a:p>
          <a:p>
            <a:pPr algn="just"/>
            <a:r>
              <a:rPr lang="en-US" sz="2400" dirty="0" smtClean="0"/>
              <a:t>It allocates the appropriate sized optical bandwidth to an end-end optical path.</a:t>
            </a:r>
          </a:p>
          <a:p>
            <a:pPr marL="0" indent="0" algn="just">
              <a:buNone/>
            </a:pPr>
            <a:endParaRPr lang="en-US" sz="2400" dirty="0" smtClean="0"/>
          </a:p>
          <a:p>
            <a:pPr marL="0" indent="0" algn="just">
              <a:buNone/>
            </a:pPr>
            <a:r>
              <a:rPr lang="en-US" sz="2400" dirty="0" smtClean="0"/>
              <a:t>Allocation is performed according to the traffic volume or user request in a highly spectrum efficient and scalable manner.</a:t>
            </a:r>
          </a:p>
          <a:p>
            <a:pPr algn="just"/>
            <a:r>
              <a:rPr lang="en-US" sz="2400" dirty="0" smtClean="0"/>
              <a:t>The name elastic optical path of the optical paths in SLICE stems from their ability to expand or contract in contrast to the conventional rigid optical path.</a:t>
            </a:r>
          </a:p>
        </p:txBody>
      </p:sp>
    </p:spTree>
    <p:extLst>
      <p:ext uri="{BB962C8B-B14F-4D97-AF65-F5344CB8AC3E}">
        <p14:creationId xmlns:p14="http://schemas.microsoft.com/office/powerpoint/2010/main" val="3413250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02" y="163772"/>
            <a:ext cx="6157437" cy="736979"/>
          </a:xfrm>
        </p:spPr>
        <p:txBody>
          <a:bodyPr>
            <a:noAutofit/>
          </a:bodyPr>
          <a:lstStyle/>
          <a:p>
            <a:pPr algn="l"/>
            <a:r>
              <a:rPr lang="en-US" sz="3200" dirty="0"/>
              <a:t>Spectrum assignment in SLICE</a:t>
            </a:r>
          </a:p>
        </p:txBody>
      </p:sp>
      <p:pic>
        <p:nvPicPr>
          <p:cNvPr id="4" name="Content Placeholder 3"/>
          <p:cNvPicPr>
            <a:picLocks noGrp="1" noChangeAspect="1"/>
          </p:cNvPicPr>
          <p:nvPr>
            <p:ph idx="1"/>
          </p:nvPr>
        </p:nvPicPr>
        <p:blipFill>
          <a:blip r:embed="rId3"/>
          <a:stretch>
            <a:fillRect/>
          </a:stretch>
        </p:blipFill>
        <p:spPr>
          <a:xfrm>
            <a:off x="1461969" y="1062334"/>
            <a:ext cx="8898340" cy="3524180"/>
          </a:xfrm>
          <a:prstGeom prst="rect">
            <a:avLst/>
          </a:prstGeom>
        </p:spPr>
      </p:pic>
      <p:sp>
        <p:nvSpPr>
          <p:cNvPr id="3" name="TextBox 2"/>
          <p:cNvSpPr txBox="1"/>
          <p:nvPr/>
        </p:nvSpPr>
        <p:spPr>
          <a:xfrm>
            <a:off x="1461969" y="4748097"/>
            <a:ext cx="9487500" cy="369332"/>
          </a:xfrm>
          <a:prstGeom prst="rect">
            <a:avLst/>
          </a:prstGeom>
          <a:noFill/>
        </p:spPr>
        <p:txBody>
          <a:bodyPr wrap="square" rtlCol="0">
            <a:spAutoFit/>
          </a:bodyPr>
          <a:lstStyle/>
          <a:p>
            <a:r>
              <a:rPr lang="en-US" dirty="0" smtClean="0"/>
              <a:t>a)Conventional optical path network                           b)SLICE</a:t>
            </a:r>
            <a:endParaRPr lang="en-US" dirty="0"/>
          </a:p>
        </p:txBody>
      </p:sp>
      <p:sp>
        <p:nvSpPr>
          <p:cNvPr id="5" name="TextBox 4"/>
          <p:cNvSpPr txBox="1"/>
          <p:nvPr/>
        </p:nvSpPr>
        <p:spPr>
          <a:xfrm>
            <a:off x="1461969" y="5619844"/>
            <a:ext cx="9487500" cy="95410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Segmentation, </a:t>
            </a:r>
          </a:p>
          <a:p>
            <a:pPr marL="285750" indent="-285750">
              <a:buFont typeface="Arial" panose="020B0604020202020204" pitchFamily="34" charset="0"/>
              <a:buChar char="•"/>
            </a:pPr>
            <a:r>
              <a:rPr lang="en-US" b="1" dirty="0" smtClean="0"/>
              <a:t>Aggregation(super </a:t>
            </a:r>
            <a:r>
              <a:rPr lang="en-US" b="1" dirty="0"/>
              <a:t>wavelength accommodation</a:t>
            </a:r>
            <a:r>
              <a:rPr lang="en-US" b="1" dirty="0" smtClean="0"/>
              <a:t>),</a:t>
            </a:r>
          </a:p>
          <a:p>
            <a:pPr marL="285750" indent="-285750">
              <a:buFont typeface="Arial" panose="020B0604020202020204" pitchFamily="34" charset="0"/>
              <a:buChar char="•"/>
            </a:pPr>
            <a:r>
              <a:rPr lang="en-US" b="1" dirty="0"/>
              <a:t>Multiple data rate accommodation</a:t>
            </a:r>
            <a:endParaRPr lang="en-US" dirty="0"/>
          </a:p>
        </p:txBody>
      </p:sp>
    </p:spTree>
    <p:extLst>
      <p:ext uri="{BB962C8B-B14F-4D97-AF65-F5344CB8AC3E}">
        <p14:creationId xmlns:p14="http://schemas.microsoft.com/office/powerpoint/2010/main" val="3922648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298" y="232013"/>
            <a:ext cx="7886347" cy="900752"/>
          </a:xfrm>
        </p:spPr>
        <p:txBody>
          <a:bodyPr/>
          <a:lstStyle/>
          <a:p>
            <a:pPr algn="l"/>
            <a:r>
              <a:rPr lang="en-US" sz="3200" dirty="0" smtClean="0"/>
              <a:t>SLICE Network Model</a:t>
            </a:r>
            <a:endParaRPr lang="en-US" sz="3200" dirty="0"/>
          </a:p>
        </p:txBody>
      </p:sp>
      <p:pic>
        <p:nvPicPr>
          <p:cNvPr id="4" name="Picture 3"/>
          <p:cNvPicPr>
            <a:picLocks noChangeAspect="1"/>
          </p:cNvPicPr>
          <p:nvPr/>
        </p:nvPicPr>
        <p:blipFill>
          <a:blip r:embed="rId3"/>
          <a:stretch>
            <a:fillRect/>
          </a:stretch>
        </p:blipFill>
        <p:spPr>
          <a:xfrm>
            <a:off x="5936342" y="1569494"/>
            <a:ext cx="5558971" cy="3670164"/>
          </a:xfrm>
          <a:prstGeom prst="rect">
            <a:avLst/>
          </a:prstGeom>
        </p:spPr>
      </p:pic>
      <p:sp>
        <p:nvSpPr>
          <p:cNvPr id="3" name="Rectangle 2"/>
          <p:cNvSpPr/>
          <p:nvPr/>
        </p:nvSpPr>
        <p:spPr>
          <a:xfrm>
            <a:off x="188687" y="1569494"/>
            <a:ext cx="5065484" cy="3416320"/>
          </a:xfrm>
          <a:prstGeom prst="rect">
            <a:avLst/>
          </a:prstGeom>
        </p:spPr>
        <p:txBody>
          <a:bodyPr wrap="square">
            <a:spAutoFit/>
          </a:bodyPr>
          <a:lstStyle/>
          <a:p>
            <a:r>
              <a:rPr lang="en-US" dirty="0"/>
              <a:t>To achieve the high spectral resource utilization in wavelength-routed optical path networks,</a:t>
            </a:r>
          </a:p>
          <a:p>
            <a:pPr marL="285750" indent="-285750">
              <a:buFont typeface="Arial" panose="020B0604020202020204" pitchFamily="34" charset="0"/>
              <a:buChar char="•"/>
            </a:pPr>
            <a:r>
              <a:rPr lang="en-US" dirty="0"/>
              <a:t>Bandwidth-variable </a:t>
            </a:r>
            <a:r>
              <a:rPr lang="en-US" b="1" dirty="0"/>
              <a:t>transponder</a:t>
            </a:r>
            <a:r>
              <a:rPr lang="en-US" dirty="0"/>
              <a:t> generates an optical signal using just enough spectral resource to transmit the client signal while minimizing the separation between adjacent optical paths.</a:t>
            </a:r>
          </a:p>
          <a:p>
            <a:pPr marL="285750" indent="-285750">
              <a:buFont typeface="Arial" panose="020B0604020202020204" pitchFamily="34" charset="0"/>
              <a:buChar char="•"/>
            </a:pPr>
            <a:r>
              <a:rPr lang="en-US" dirty="0"/>
              <a:t>At the same time, every WXC on the route of the optical path allocates a cross-connection with the corresponding, spectrum bandwidth to create an appropriate-sized end-to-end optical path.</a:t>
            </a:r>
          </a:p>
        </p:txBody>
      </p:sp>
    </p:spTree>
    <p:extLst>
      <p:ext uri="{BB962C8B-B14F-4D97-AF65-F5344CB8AC3E}">
        <p14:creationId xmlns:p14="http://schemas.microsoft.com/office/powerpoint/2010/main" val="2607737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900" y="696036"/>
            <a:ext cx="4749422" cy="682388"/>
          </a:xfrm>
        </p:spPr>
        <p:txBody>
          <a:bodyPr>
            <a:normAutofit fontScale="90000"/>
          </a:bodyPr>
          <a:lstStyle/>
          <a:p>
            <a:pPr algn="l"/>
            <a:r>
              <a:rPr lang="en-US" sz="3200" b="1" dirty="0"/>
              <a:t>BENEFITS OF SLICE</a:t>
            </a:r>
            <a:endParaRPr lang="en-US" sz="3200" dirty="0"/>
          </a:p>
        </p:txBody>
      </p:sp>
      <p:sp>
        <p:nvSpPr>
          <p:cNvPr id="3" name="Content Placeholder 2"/>
          <p:cNvSpPr>
            <a:spLocks noGrp="1"/>
          </p:cNvSpPr>
          <p:nvPr>
            <p:ph idx="1"/>
          </p:nvPr>
        </p:nvSpPr>
        <p:spPr>
          <a:xfrm>
            <a:off x="1514900" y="1378424"/>
            <a:ext cx="9007523" cy="4080680"/>
          </a:xfrm>
        </p:spPr>
        <p:txBody>
          <a:bodyPr>
            <a:normAutofit lnSpcReduction="10000"/>
          </a:bodyPr>
          <a:lstStyle/>
          <a:p>
            <a:pPr marL="0" indent="0">
              <a:buNone/>
            </a:pPr>
            <a:endParaRPr lang="en-US" dirty="0" smtClean="0">
              <a:solidFill>
                <a:schemeClr val="tx1"/>
              </a:solidFill>
            </a:endParaRPr>
          </a:p>
          <a:p>
            <a:r>
              <a:rPr lang="en-US" dirty="0" smtClean="0">
                <a:solidFill>
                  <a:schemeClr val="tx1"/>
                </a:solidFill>
              </a:rPr>
              <a:t>Time-Dependent </a:t>
            </a:r>
            <a:r>
              <a:rPr lang="en-US" dirty="0">
                <a:solidFill>
                  <a:schemeClr val="tx1"/>
                </a:solidFill>
              </a:rPr>
              <a:t>Elastic Bandwidth </a:t>
            </a:r>
            <a:r>
              <a:rPr lang="en-US" dirty="0" smtClean="0">
                <a:solidFill>
                  <a:schemeClr val="tx1"/>
                </a:solidFill>
              </a:rPr>
              <a:t>Sharing</a:t>
            </a:r>
          </a:p>
          <a:p>
            <a:pPr marL="0" indent="0">
              <a:buNone/>
            </a:pPr>
            <a:r>
              <a:rPr lang="en-US" dirty="0" smtClean="0">
                <a:solidFill>
                  <a:schemeClr val="tx1"/>
                </a:solidFill>
              </a:rPr>
              <a:t> </a:t>
            </a:r>
            <a:r>
              <a:rPr lang="en-US" sz="1800" dirty="0">
                <a:solidFill>
                  <a:schemeClr val="tx1"/>
                </a:solidFill>
              </a:rPr>
              <a:t>T</a:t>
            </a:r>
            <a:r>
              <a:rPr lang="en-US" sz="1800" dirty="0" smtClean="0">
                <a:solidFill>
                  <a:schemeClr val="tx1"/>
                </a:solidFill>
              </a:rPr>
              <a:t>he </a:t>
            </a:r>
            <a:r>
              <a:rPr lang="en-US" sz="1800" dirty="0">
                <a:solidFill>
                  <a:schemeClr val="tx1"/>
                </a:solidFill>
              </a:rPr>
              <a:t>allocated optical </a:t>
            </a:r>
            <a:r>
              <a:rPr lang="en-US" sz="1800" dirty="0" smtClean="0">
                <a:solidFill>
                  <a:schemeClr val="tx1"/>
                </a:solidFill>
              </a:rPr>
              <a:t>bandwidth can </a:t>
            </a:r>
            <a:r>
              <a:rPr lang="en-US" sz="1800" dirty="0">
                <a:solidFill>
                  <a:schemeClr val="tx1"/>
                </a:solidFill>
              </a:rPr>
              <a:t>shared between the customers with </a:t>
            </a:r>
            <a:r>
              <a:rPr lang="en-US" sz="1800" dirty="0" smtClean="0">
                <a:solidFill>
                  <a:schemeClr val="tx1"/>
                </a:solidFill>
              </a:rPr>
              <a:t>be time-dependent </a:t>
            </a:r>
            <a:r>
              <a:rPr lang="en-US" sz="1800" dirty="0">
                <a:solidFill>
                  <a:schemeClr val="tx1"/>
                </a:solidFill>
              </a:rPr>
              <a:t>complementary demands.</a:t>
            </a:r>
            <a:endParaRPr lang="en-US" sz="1800" dirty="0" smtClean="0">
              <a:solidFill>
                <a:schemeClr val="tx1"/>
              </a:solidFill>
            </a:endParaRPr>
          </a:p>
          <a:p>
            <a:pPr marL="0" indent="0">
              <a:buNone/>
            </a:pPr>
            <a:endParaRPr lang="en-US" dirty="0" smtClean="0">
              <a:solidFill>
                <a:schemeClr val="tx1"/>
              </a:solidFill>
            </a:endParaRPr>
          </a:p>
          <a:p>
            <a:r>
              <a:rPr lang="en-US" dirty="0">
                <a:solidFill>
                  <a:schemeClr val="tx1"/>
                </a:solidFill>
              </a:rPr>
              <a:t>Energy Efficient Network </a:t>
            </a:r>
            <a:r>
              <a:rPr lang="en-US" dirty="0" smtClean="0">
                <a:solidFill>
                  <a:schemeClr val="tx1"/>
                </a:solidFill>
              </a:rPr>
              <a:t>Operation</a:t>
            </a:r>
          </a:p>
          <a:p>
            <a:pPr marL="0" indent="0">
              <a:buNone/>
            </a:pPr>
            <a:r>
              <a:rPr lang="en-US" sz="1700" dirty="0" smtClean="0">
                <a:solidFill>
                  <a:schemeClr val="tx1"/>
                </a:solidFill>
              </a:rPr>
              <a:t>During the </a:t>
            </a:r>
            <a:r>
              <a:rPr lang="en-US" sz="1700" dirty="0">
                <a:solidFill>
                  <a:schemeClr val="tx1"/>
                </a:solidFill>
              </a:rPr>
              <a:t>periods of low link utilization, for </a:t>
            </a:r>
            <a:r>
              <a:rPr lang="en-US" sz="1700" dirty="0" smtClean="0">
                <a:solidFill>
                  <a:schemeClr val="tx1"/>
                </a:solidFill>
              </a:rPr>
              <a:t>example during </a:t>
            </a:r>
            <a:r>
              <a:rPr lang="en-US" sz="1700" dirty="0">
                <a:solidFill>
                  <a:schemeClr val="tx1"/>
                </a:solidFill>
              </a:rPr>
              <a:t>the nighttime or weekend, </a:t>
            </a:r>
            <a:r>
              <a:rPr lang="en-US" sz="1700" dirty="0" smtClean="0">
                <a:solidFill>
                  <a:schemeClr val="tx1"/>
                </a:solidFill>
              </a:rPr>
              <a:t>SLICE transponders </a:t>
            </a:r>
            <a:r>
              <a:rPr lang="en-US" sz="1700" dirty="0">
                <a:solidFill>
                  <a:schemeClr val="tx1"/>
                </a:solidFill>
              </a:rPr>
              <a:t>may partially turn off the </a:t>
            </a:r>
            <a:r>
              <a:rPr lang="en-US" sz="1700" dirty="0" smtClean="0">
                <a:solidFill>
                  <a:schemeClr val="tx1"/>
                </a:solidFill>
              </a:rPr>
              <a:t>electrical drivers </a:t>
            </a:r>
            <a:r>
              <a:rPr lang="en-US" sz="1700" dirty="0">
                <a:solidFill>
                  <a:schemeClr val="tx1"/>
                </a:solidFill>
              </a:rPr>
              <a:t>through decreasing the number of </a:t>
            </a:r>
            <a:r>
              <a:rPr lang="en-US" sz="1700" dirty="0" smtClean="0">
                <a:solidFill>
                  <a:schemeClr val="tx1"/>
                </a:solidFill>
              </a:rPr>
              <a:t>channels </a:t>
            </a:r>
            <a:r>
              <a:rPr lang="en-US" sz="1700" dirty="0">
                <a:solidFill>
                  <a:schemeClr val="tx1"/>
                </a:solidFill>
              </a:rPr>
              <a:t>and </a:t>
            </a:r>
            <a:r>
              <a:rPr lang="en-US" sz="1700" dirty="0" smtClean="0">
                <a:solidFill>
                  <a:schemeClr val="tx1"/>
                </a:solidFill>
              </a:rPr>
              <a:t>subcarriers</a:t>
            </a:r>
            <a:r>
              <a:rPr lang="en-US" sz="1700" dirty="0">
                <a:solidFill>
                  <a:schemeClr val="tx1"/>
                </a:solidFill>
              </a:rPr>
              <a:t>.</a:t>
            </a:r>
            <a:endParaRPr lang="en-US" sz="1700" dirty="0" smtClean="0">
              <a:solidFill>
                <a:schemeClr val="tx1"/>
              </a:solidFill>
            </a:endParaRPr>
          </a:p>
          <a:p>
            <a:endParaRPr lang="en-US" dirty="0" smtClean="0">
              <a:solidFill>
                <a:schemeClr val="tx1"/>
              </a:solidFill>
            </a:endParaRPr>
          </a:p>
          <a:p>
            <a:r>
              <a:rPr lang="en-US" dirty="0" smtClean="0">
                <a:solidFill>
                  <a:schemeClr val="tx1"/>
                </a:solidFill>
              </a:rPr>
              <a:t>Bandwidth </a:t>
            </a:r>
            <a:r>
              <a:rPr lang="en-US" dirty="0">
                <a:solidFill>
                  <a:schemeClr val="tx1"/>
                </a:solidFill>
              </a:rPr>
              <a:t>Squeezed Restoration</a:t>
            </a:r>
          </a:p>
        </p:txBody>
      </p:sp>
    </p:spTree>
    <p:extLst>
      <p:ext uri="{BB962C8B-B14F-4D97-AF65-F5344CB8AC3E}">
        <p14:creationId xmlns:p14="http://schemas.microsoft.com/office/powerpoint/2010/main" val="250643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157" y="709684"/>
            <a:ext cx="7005851" cy="559558"/>
          </a:xfrm>
        </p:spPr>
        <p:txBody>
          <a:bodyPr/>
          <a:lstStyle/>
          <a:p>
            <a:pPr algn="l"/>
            <a:r>
              <a:rPr lang="en-US" sz="3200" dirty="0" smtClean="0"/>
              <a:t>Problem : Link Failure</a:t>
            </a:r>
            <a:endParaRPr lang="en-US" sz="3200" dirty="0"/>
          </a:p>
        </p:txBody>
      </p:sp>
      <p:sp>
        <p:nvSpPr>
          <p:cNvPr id="3" name="Content Placeholder 2"/>
          <p:cNvSpPr>
            <a:spLocks noGrp="1"/>
          </p:cNvSpPr>
          <p:nvPr>
            <p:ph idx="1"/>
          </p:nvPr>
        </p:nvSpPr>
        <p:spPr>
          <a:xfrm>
            <a:off x="1150962" y="1599064"/>
            <a:ext cx="9550400" cy="4144963"/>
          </a:xfrm>
        </p:spPr>
        <p:txBody>
          <a:bodyPr>
            <a:normAutofit/>
          </a:bodyPr>
          <a:lstStyle/>
          <a:p>
            <a:pPr marL="342900" lvl="2" indent="-342900"/>
            <a:r>
              <a:rPr lang="en-US" sz="2400" dirty="0" smtClean="0"/>
              <a:t>Single Link Failure </a:t>
            </a:r>
          </a:p>
          <a:p>
            <a:pPr marL="342900" lvl="2" indent="-342900"/>
            <a:r>
              <a:rPr lang="en-US" sz="2400" dirty="0"/>
              <a:t>Multi-link </a:t>
            </a:r>
            <a:r>
              <a:rPr lang="en-US" sz="2400" dirty="0" smtClean="0"/>
              <a:t>failures</a:t>
            </a:r>
          </a:p>
          <a:p>
            <a:pPr marL="0" lvl="2" indent="0">
              <a:buNone/>
            </a:pPr>
            <a:endParaRPr lang="en-US" sz="2400" dirty="0"/>
          </a:p>
          <a:p>
            <a:pPr marL="342900" lvl="2" indent="-342900"/>
            <a:r>
              <a:rPr lang="en-US" sz="2400" dirty="0" smtClean="0"/>
              <a:t>Solution to above mentioned problem</a:t>
            </a:r>
          </a:p>
          <a:p>
            <a:pPr lvl="1"/>
            <a:r>
              <a:rPr lang="en-US" sz="1800" b="1" dirty="0"/>
              <a:t>Protection</a:t>
            </a:r>
            <a:r>
              <a:rPr lang="en-US" sz="1800" dirty="0"/>
              <a:t> - plans the backup path/routes well in advance that can be used in case of failures, backup resources are reserved during connection setup</a:t>
            </a:r>
            <a:endParaRPr lang="en-US" sz="4400" dirty="0"/>
          </a:p>
          <a:p>
            <a:pPr lvl="1"/>
            <a:endParaRPr lang="en-US" sz="1800" b="1" dirty="0" smtClean="0"/>
          </a:p>
          <a:p>
            <a:pPr lvl="1"/>
            <a:r>
              <a:rPr lang="en-US" sz="1800" b="1" dirty="0" smtClean="0"/>
              <a:t>Restoration</a:t>
            </a:r>
            <a:r>
              <a:rPr lang="en-US" sz="1800" dirty="0" smtClean="0"/>
              <a:t> - solves </a:t>
            </a:r>
            <a:r>
              <a:rPr lang="en-US" sz="1800" dirty="0"/>
              <a:t>failures by locating free wavelength channels </a:t>
            </a:r>
            <a:r>
              <a:rPr lang="en-US" sz="1800" dirty="0" smtClean="0"/>
              <a:t>for backup </a:t>
            </a:r>
            <a:r>
              <a:rPr lang="en-US" sz="1800" dirty="0"/>
              <a:t>after a failure </a:t>
            </a:r>
            <a:r>
              <a:rPr lang="en-US" sz="1800" dirty="0" smtClean="0"/>
              <a:t>occurs, back up routes are discovered dynamically </a:t>
            </a:r>
            <a:endParaRPr lang="en-US" sz="4400" dirty="0" smtClean="0"/>
          </a:p>
        </p:txBody>
      </p:sp>
    </p:spTree>
    <p:extLst>
      <p:ext uri="{BB962C8B-B14F-4D97-AF65-F5344CB8AC3E}">
        <p14:creationId xmlns:p14="http://schemas.microsoft.com/office/powerpoint/2010/main" val="3316199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9242" y="1600201"/>
            <a:ext cx="10313158" cy="4525963"/>
          </a:xfrm>
        </p:spPr>
        <p:txBody>
          <a:bodyPr>
            <a:normAutofit/>
          </a:bodyPr>
          <a:lstStyle/>
          <a:p>
            <a:endParaRPr lang="en-US" dirty="0" smtClean="0"/>
          </a:p>
          <a:p>
            <a:r>
              <a:rPr lang="en-US" dirty="0" smtClean="0"/>
              <a:t>Dedicated Back-up Protection : </a:t>
            </a:r>
          </a:p>
          <a:p>
            <a:pPr lvl="1"/>
            <a:r>
              <a:rPr lang="en-US" sz="2000" dirty="0"/>
              <a:t>N</a:t>
            </a:r>
            <a:r>
              <a:rPr lang="en-US" sz="2000" dirty="0" smtClean="0"/>
              <a:t>etwork </a:t>
            </a:r>
            <a:r>
              <a:rPr lang="en-US" sz="2000" dirty="0"/>
              <a:t>resources  </a:t>
            </a:r>
            <a:r>
              <a:rPr lang="en-US" sz="2000" dirty="0" smtClean="0"/>
              <a:t>need to  </a:t>
            </a:r>
            <a:r>
              <a:rPr lang="en-US" sz="2000" dirty="0"/>
              <a:t>be dedicated for each </a:t>
            </a:r>
            <a:r>
              <a:rPr lang="en-US" sz="2000" dirty="0" smtClean="0"/>
              <a:t>failure scenario</a:t>
            </a:r>
          </a:p>
          <a:p>
            <a:pPr lvl="1"/>
            <a:r>
              <a:rPr lang="en-US" sz="2000" dirty="0" smtClean="0"/>
              <a:t>Faster </a:t>
            </a:r>
            <a:r>
              <a:rPr lang="en-US" sz="2000" dirty="0"/>
              <a:t>restoration time and provide guarantees </a:t>
            </a:r>
            <a:r>
              <a:rPr lang="en-US" sz="2000" dirty="0" smtClean="0"/>
              <a:t>on the </a:t>
            </a:r>
            <a:r>
              <a:rPr lang="en-US" sz="2000" dirty="0"/>
              <a:t>restoration ability</a:t>
            </a:r>
            <a:endParaRPr lang="en-US" sz="2000" dirty="0" smtClean="0"/>
          </a:p>
          <a:p>
            <a:endParaRPr lang="en-US" dirty="0" smtClean="0"/>
          </a:p>
          <a:p>
            <a:r>
              <a:rPr lang="en-US" dirty="0" smtClean="0"/>
              <a:t>Shared Back-up Protection : </a:t>
            </a:r>
          </a:p>
          <a:p>
            <a:pPr lvl="1"/>
            <a:r>
              <a:rPr lang="en-US" sz="2000" dirty="0" smtClean="0"/>
              <a:t>The backup </a:t>
            </a:r>
            <a:r>
              <a:rPr lang="en-US" sz="2000" dirty="0"/>
              <a:t>r</a:t>
            </a:r>
            <a:r>
              <a:rPr lang="en-US" sz="2000" dirty="0" smtClean="0"/>
              <a:t>esources reserved along the backup path may be shared with other backup path.</a:t>
            </a:r>
          </a:p>
          <a:p>
            <a:pPr lvl="1"/>
            <a:r>
              <a:rPr lang="en-US" sz="2000" dirty="0" smtClean="0"/>
              <a:t>more efficient in utilizing capacity due to the multiplexing of the spare-capacity requirements and provide resilience against different kinds of failures</a:t>
            </a:r>
            <a:endParaRPr lang="en-US" sz="2000" dirty="0"/>
          </a:p>
        </p:txBody>
      </p:sp>
      <p:sp>
        <p:nvSpPr>
          <p:cNvPr id="4" name="Title 1"/>
          <p:cNvSpPr>
            <a:spLocks noGrp="1"/>
          </p:cNvSpPr>
          <p:nvPr>
            <p:ph type="title"/>
          </p:nvPr>
        </p:nvSpPr>
        <p:spPr>
          <a:xfrm>
            <a:off x="1214651" y="532263"/>
            <a:ext cx="6482674" cy="846161"/>
          </a:xfrm>
        </p:spPr>
        <p:txBody>
          <a:bodyPr>
            <a:normAutofit/>
          </a:bodyPr>
          <a:lstStyle/>
          <a:p>
            <a:pPr algn="l"/>
            <a:r>
              <a:rPr lang="en-US" sz="3400" dirty="0" smtClean="0"/>
              <a:t>Protection</a:t>
            </a:r>
            <a:endParaRPr lang="en-US" sz="3400" dirty="0"/>
          </a:p>
        </p:txBody>
      </p:sp>
    </p:spTree>
    <p:extLst>
      <p:ext uri="{BB962C8B-B14F-4D97-AF65-F5344CB8AC3E}">
        <p14:creationId xmlns:p14="http://schemas.microsoft.com/office/powerpoint/2010/main" val="756168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702</TotalTime>
  <Words>967</Words>
  <Application>Microsoft Office PowerPoint</Application>
  <PresentationFormat>Widescreen</PresentationFormat>
  <Paragraphs>141</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Century Gothic (Headings)</vt:lpstr>
      <vt:lpstr>Courier New</vt:lpstr>
      <vt:lpstr>Palatino Linotype</vt:lpstr>
      <vt:lpstr>Wingdings</vt:lpstr>
      <vt:lpstr>Executive</vt:lpstr>
      <vt:lpstr>Mechanism for handling- Multi link failure in SLICE</vt:lpstr>
      <vt:lpstr>Content</vt:lpstr>
      <vt:lpstr>Introduction</vt:lpstr>
      <vt:lpstr>Spectrum-Sliced elastic optical path Network</vt:lpstr>
      <vt:lpstr>Spectrum assignment in SLICE</vt:lpstr>
      <vt:lpstr>SLICE Network Model</vt:lpstr>
      <vt:lpstr>BENEFITS OF SLICE</vt:lpstr>
      <vt:lpstr>Problem : Link Failure</vt:lpstr>
      <vt:lpstr>Protection</vt:lpstr>
      <vt:lpstr>Shared Path Protection</vt:lpstr>
      <vt:lpstr>Bandwidth Squeezed Restoration</vt:lpstr>
      <vt:lpstr>Highly survivable : BSR </vt:lpstr>
      <vt:lpstr>Contd..</vt:lpstr>
      <vt:lpstr>Contd..</vt:lpstr>
      <vt:lpstr>Dynamic Load Balancing Shared-Path Protection</vt:lpstr>
      <vt:lpstr>Contd…</vt:lpstr>
      <vt:lpstr>Contd…</vt:lpstr>
      <vt:lpstr>Traffic Self Adaptive Restoration</vt:lpstr>
      <vt:lpstr>Simulation &amp; Analysis</vt:lpstr>
      <vt:lpstr>Contd..</vt:lpstr>
      <vt:lpstr>Output</vt:lpstr>
      <vt:lpstr>Primary Path Failure</vt:lpstr>
      <vt:lpstr>Both Primary and Back-Up path failure in SPP</vt:lpstr>
      <vt:lpstr>Both Primary and Back-Up path failure in DLBSPP</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Mechanism for handling- Multi link failure in SLICE</dc:title>
  <dc:creator>niharika deekonda</dc:creator>
  <cp:lastModifiedBy>DELL</cp:lastModifiedBy>
  <cp:revision>93</cp:revision>
  <dcterms:created xsi:type="dcterms:W3CDTF">2015-04-16T15:58:04Z</dcterms:created>
  <dcterms:modified xsi:type="dcterms:W3CDTF">2015-04-21T19:59:43Z</dcterms:modified>
</cp:coreProperties>
</file>