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72" r:id="rId3"/>
    <p:sldId id="273" r:id="rId4"/>
    <p:sldId id="274" r:id="rId5"/>
    <p:sldId id="282" r:id="rId6"/>
    <p:sldId id="275" r:id="rId7"/>
    <p:sldId id="279" r:id="rId8"/>
    <p:sldId id="283" r:id="rId9"/>
    <p:sldId id="284" r:id="rId10"/>
    <p:sldId id="285" r:id="rId11"/>
    <p:sldId id="276" r:id="rId12"/>
    <p:sldId id="286" r:id="rId13"/>
    <p:sldId id="277" r:id="rId14"/>
    <p:sldId id="278" r:id="rId15"/>
    <p:sldId id="280" r:id="rId16"/>
    <p:sldId id="281" r:id="rId17"/>
    <p:sldId id="28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3F8"/>
    <a:srgbClr val="5FD6DF"/>
    <a:srgbClr val="43CDD9"/>
    <a:srgbClr val="8FA0A3"/>
    <a:srgbClr val="30353F"/>
    <a:srgbClr val="667181"/>
    <a:srgbClr val="BABABA"/>
    <a:srgbClr val="DBDBDB"/>
    <a:srgbClr val="85E0E7"/>
    <a:srgbClr val="515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28" autoAdjust="0"/>
    <p:restoredTop sz="94652" autoAdjust="0"/>
  </p:normalViewPr>
  <p:slideViewPr>
    <p:cSldViewPr snapToGrid="0" showGuides="1">
      <p:cViewPr>
        <p:scale>
          <a:sx n="80" d="100"/>
          <a:sy n="80" d="100"/>
        </p:scale>
        <p:origin x="144" y="61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12/12/23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12/12/23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ealousleopard/goodreadsbooks" TargetMode="External"/><Relationship Id="rId2" Type="http://schemas.openxmlformats.org/officeDocument/2006/relationships/hyperlink" Target="https://www.kaggle.com/datasets/sootersaalu/amazon-top-50-bestselling-books-2009-2019/code" TargetMode="Externa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pic>
        <p:nvPicPr>
          <p:cNvPr id="9" name="Picture 8">
            <a:hlinkClick r:id="rId2"/>
            <a:extLst>
              <a:ext uri="{FF2B5EF4-FFF2-40B4-BE49-F238E27FC236}">
                <a16:creationId xmlns:a16="http://schemas.microsoft.com/office/drawing/2014/main" id="{DEBE08FE-8856-B14C-A309-36A6627257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81650" y="4685963"/>
            <a:ext cx="1028700" cy="293902"/>
          </a:xfrm>
          <a:prstGeom prst="rect">
            <a:avLst/>
          </a:prstGeom>
          <a:effectLst/>
        </p:spPr>
      </p:pic>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descr="A person looking at books&#10;&#10;Description automatically generated">
            <a:extLst>
              <a:ext uri="{FF2B5EF4-FFF2-40B4-BE49-F238E27FC236}">
                <a16:creationId xmlns:a16="http://schemas.microsoft.com/office/drawing/2014/main" id="{8F4FEA6B-1593-994A-8712-3778AA07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4" name="TextBox 13">
            <a:extLst>
              <a:ext uri="{FF2B5EF4-FFF2-40B4-BE49-F238E27FC236}">
                <a16:creationId xmlns:a16="http://schemas.microsoft.com/office/drawing/2014/main" id="{A2A505DB-037E-C14C-BB69-30387D5A9A37}"/>
              </a:ext>
            </a:extLst>
          </p:cNvPr>
          <p:cNvSpPr txBox="1"/>
          <p:nvPr/>
        </p:nvSpPr>
        <p:spPr>
          <a:xfrm>
            <a:off x="9768845" y="6406459"/>
            <a:ext cx="2103140" cy="307777"/>
          </a:xfrm>
          <a:prstGeom prst="rect">
            <a:avLst/>
          </a:prstGeom>
          <a:noFill/>
        </p:spPr>
        <p:txBody>
          <a:bodyPr wrap="none" lIns="0" tIns="0" rIns="0" bIns="0" rtlCol="0">
            <a:spAutoFit/>
          </a:bodyPr>
          <a:lstStyle/>
          <a:p>
            <a:pPr algn="ctr">
              <a:tabLst>
                <a:tab pos="347663" algn="l"/>
              </a:tabLst>
            </a:pPr>
            <a:r>
              <a:rPr lang="en-US" sz="2000" b="1" dirty="0">
                <a:solidFill>
                  <a:schemeClr val="bg1"/>
                </a:solidFill>
                <a:latin typeface="+mj-lt"/>
              </a:rPr>
              <a:t>By: Divina Arpino</a:t>
            </a:r>
          </a:p>
        </p:txBody>
      </p:sp>
      <p:sp>
        <p:nvSpPr>
          <p:cNvPr id="19" name="Rectangle 18">
            <a:extLst>
              <a:ext uri="{C183D7F6-B498-43B3-948B-1728B52AA6E4}">
                <adec:decorative xmlns:adec="http://schemas.microsoft.com/office/drawing/2017/decorative" val="1"/>
              </a:ext>
            </a:extLst>
          </p:cNvPr>
          <p:cNvSpPr/>
          <p:nvPr/>
        </p:nvSpPr>
        <p:spPr>
          <a:xfrm>
            <a:off x="84114" y="-52349"/>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C183D7F6-B498-43B3-948B-1728B52AA6E4}">
                <adec:decorative xmlns:adec="http://schemas.microsoft.com/office/drawing/2017/decorative" val="1"/>
              </a:ext>
            </a:extLst>
          </p:cNvPr>
          <p:cNvSpPr/>
          <p:nvPr/>
        </p:nvSpPr>
        <p:spPr>
          <a:xfrm>
            <a:off x="6738183" y="3581349"/>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3816534" y="3444079"/>
            <a:ext cx="4558941"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SMARTER-BOOKS</a:t>
            </a:r>
          </a:p>
        </p:txBody>
      </p:sp>
      <p:sp>
        <p:nvSpPr>
          <p:cNvPr id="13" name="Oval 12">
            <a:extLst>
              <a:ext uri="{FF2B5EF4-FFF2-40B4-BE49-F238E27FC236}">
                <a16:creationId xmlns:a16="http://schemas.microsoft.com/office/drawing/2014/main" id="{D734F5AC-3056-5D42-B1B8-C047E693FD07}"/>
              </a:ext>
              <a:ext uri="{C183D7F6-B498-43B3-948B-1728B52AA6E4}">
                <adec:decorative xmlns:adec="http://schemas.microsoft.com/office/drawing/2017/decorative" val="1"/>
              </a:ext>
            </a:extLst>
          </p:cNvPr>
          <p:cNvSpPr/>
          <p:nvPr/>
        </p:nvSpPr>
        <p:spPr>
          <a:xfrm>
            <a:off x="7227465" y="3584448"/>
            <a:ext cx="514350" cy="66994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A7389-268A-BF4D-A4BA-8E77A0816C40}"/>
              </a:ext>
            </a:extLst>
          </p:cNvPr>
          <p:cNvSpPr txBox="1"/>
          <p:nvPr/>
        </p:nvSpPr>
        <p:spPr>
          <a:xfrm>
            <a:off x="160421" y="6478489"/>
            <a:ext cx="510024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ratings</a:t>
            </a:r>
            <a:endParaRPr lang="en-US" dirty="0">
              <a:solidFill>
                <a:schemeClr val="tx2"/>
              </a:solidFill>
              <a:latin typeface="verdana" panose="020B0604030504040204" pitchFamily="34" charset="0"/>
            </a:endParaRPr>
          </a:p>
        </p:txBody>
      </p:sp>
      <p:pic>
        <p:nvPicPr>
          <p:cNvPr id="4" name="Picture 3">
            <a:extLst>
              <a:ext uri="{FF2B5EF4-FFF2-40B4-BE49-F238E27FC236}">
                <a16:creationId xmlns:a16="http://schemas.microsoft.com/office/drawing/2014/main" id="{1DF1DB93-835F-E34C-A96A-494DFDBC016F}"/>
              </a:ext>
            </a:extLst>
          </p:cNvPr>
          <p:cNvPicPr>
            <a:picLocks noChangeAspect="1"/>
          </p:cNvPicPr>
          <p:nvPr/>
        </p:nvPicPr>
        <p:blipFill>
          <a:blip r:embed="rId2"/>
          <a:stretch>
            <a:fillRect/>
          </a:stretch>
        </p:blipFill>
        <p:spPr>
          <a:xfrm>
            <a:off x="1384300" y="1027906"/>
            <a:ext cx="9423400" cy="5473700"/>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307929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C68F099D-ECE0-6E48-B421-7AC898733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1027906"/>
            <a:ext cx="8201192" cy="54742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12296" y="6502126"/>
            <a:ext cx="3885487"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Genre popularity over the years</a:t>
            </a:r>
          </a:p>
        </p:txBody>
      </p:sp>
    </p:spTree>
    <p:extLst>
      <p:ext uri="{BB962C8B-B14F-4D97-AF65-F5344CB8AC3E}">
        <p14:creationId xmlns:p14="http://schemas.microsoft.com/office/powerpoint/2010/main" val="310166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CE2500F8-E4A2-5D45-B098-B3621F657B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73D7147-7F55-AD49-81E0-DA858102EB00}"/>
              </a:ext>
            </a:extLst>
          </p:cNvPr>
          <p:cNvSpPr txBox="1"/>
          <p:nvPr/>
        </p:nvSpPr>
        <p:spPr>
          <a:xfrm>
            <a:off x="160423" y="6256195"/>
            <a:ext cx="7592463"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The top 3 books each year showing Genres (based on rating)</a:t>
            </a:r>
          </a:p>
        </p:txBody>
      </p:sp>
      <p:sp>
        <p:nvSpPr>
          <p:cNvPr id="7" name="Title 1">
            <a:extLst>
              <a:ext uri="{FF2B5EF4-FFF2-40B4-BE49-F238E27FC236}">
                <a16:creationId xmlns:a16="http://schemas.microsoft.com/office/drawing/2014/main" id="{2E3CE2B5-8EEE-2B4F-85B2-23475B4166C6}"/>
              </a:ext>
            </a:extLst>
          </p:cNvPr>
          <p:cNvSpPr>
            <a:spLocks noGrp="1"/>
          </p:cNvSpPr>
          <p:nvPr>
            <p:ph type="title"/>
          </p:nvPr>
        </p:nvSpPr>
        <p:spPr>
          <a:xfrm>
            <a:off x="838200" y="365125"/>
            <a:ext cx="10515600" cy="1325563"/>
          </a:xfrm>
        </p:spPr>
        <p:txBody>
          <a:bodyPr>
            <a:normAutofit/>
          </a:bodyPr>
          <a:lstStyle/>
          <a:p>
            <a:r>
              <a:rPr lang="en-US" dirty="0"/>
              <a:t>Results</a:t>
            </a:r>
          </a:p>
        </p:txBody>
      </p:sp>
      <p:sp>
        <p:nvSpPr>
          <p:cNvPr id="9" name="TextBox 8">
            <a:extLst>
              <a:ext uri="{FF2B5EF4-FFF2-40B4-BE49-F238E27FC236}">
                <a16:creationId xmlns:a16="http://schemas.microsoft.com/office/drawing/2014/main" id="{2A228B0B-1736-124E-A5CC-64F4DAE970C7}"/>
              </a:ext>
            </a:extLst>
          </p:cNvPr>
          <p:cNvSpPr txBox="1"/>
          <p:nvPr/>
        </p:nvSpPr>
        <p:spPr>
          <a:xfrm>
            <a:off x="838200" y="6508917"/>
            <a:ext cx="8356775" cy="338554"/>
          </a:xfrm>
          <a:prstGeom prst="rect">
            <a:avLst/>
          </a:prstGeom>
          <a:noFill/>
        </p:spPr>
        <p:txBody>
          <a:bodyPr wrap="none" rtlCol="0">
            <a:spAutoFit/>
          </a:bodyPr>
          <a:lstStyle/>
          <a:p>
            <a:pPr algn="l"/>
            <a:r>
              <a:rPr lang="en-US" sz="1600" b="0" i="1" dirty="0">
                <a:solidFill>
                  <a:schemeClr val="tx2"/>
                </a:solidFill>
                <a:effectLst/>
                <a:latin typeface="verdana" panose="020B0604030504040204" pitchFamily="34" charset="0"/>
              </a:rPr>
              <a:t>Note: I selected top 3 instead of top 5 due to space in this presentation format</a:t>
            </a:r>
          </a:p>
        </p:txBody>
      </p:sp>
      <p:pic>
        <p:nvPicPr>
          <p:cNvPr id="11" name="Picture 10">
            <a:extLst>
              <a:ext uri="{FF2B5EF4-FFF2-40B4-BE49-F238E27FC236}">
                <a16:creationId xmlns:a16="http://schemas.microsoft.com/office/drawing/2014/main" id="{504633C5-8D5A-7F41-8414-543E50E91F22}"/>
              </a:ext>
            </a:extLst>
          </p:cNvPr>
          <p:cNvPicPr>
            <a:picLocks noChangeAspect="1"/>
          </p:cNvPicPr>
          <p:nvPr/>
        </p:nvPicPr>
        <p:blipFill>
          <a:blip r:embed="rId2"/>
          <a:stretch>
            <a:fillRect/>
          </a:stretch>
        </p:blipFill>
        <p:spPr>
          <a:xfrm>
            <a:off x="0" y="1380792"/>
            <a:ext cx="12192000" cy="4742751"/>
          </a:xfrm>
          <a:prstGeom prst="rect">
            <a:avLst/>
          </a:prstGeom>
        </p:spPr>
      </p:pic>
    </p:spTree>
    <p:extLst>
      <p:ext uri="{BB962C8B-B14F-4D97-AF65-F5344CB8AC3E}">
        <p14:creationId xmlns:p14="http://schemas.microsoft.com/office/powerpoint/2010/main" val="16149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25449" y="6488668"/>
            <a:ext cx="5187767" cy="369332"/>
          </a:xfrm>
          <a:prstGeom prst="rect">
            <a:avLst/>
          </a:prstGeom>
          <a:noFill/>
        </p:spPr>
        <p:txBody>
          <a:bodyPr wrap="none" rtlCol="0">
            <a:spAutoFit/>
          </a:bodyPr>
          <a:lstStyle/>
          <a:p>
            <a:pPr algn="l"/>
            <a:r>
              <a:rPr lang="en-US" dirty="0">
                <a:solidFill>
                  <a:schemeClr val="tx2"/>
                </a:solidFill>
                <a:latin typeface="verdana" panose="020B0604030504040204" pitchFamily="34" charset="0"/>
              </a:rPr>
              <a:t>Cost as a factor in people’s book selections</a:t>
            </a:r>
            <a:endParaRPr lang="en-US" dirty="0">
              <a:solidFill>
                <a:schemeClr val="tx2"/>
              </a:solidFill>
              <a:latin typeface="arial" panose="020B0604020202020204" pitchFamily="34" charset="0"/>
            </a:endParaRPr>
          </a:p>
        </p:txBody>
      </p:sp>
      <p:pic>
        <p:nvPicPr>
          <p:cNvPr id="1026" name="Picture 2">
            <a:extLst>
              <a:ext uri="{FF2B5EF4-FFF2-40B4-BE49-F238E27FC236}">
                <a16:creationId xmlns:a16="http://schemas.microsoft.com/office/drawing/2014/main" id="{1A53A6C6-0F07-CD49-8DA7-430436018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60" y="1514225"/>
            <a:ext cx="5630111" cy="4802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07C283-C60D-1A42-AAD7-88FFA7B7147E}"/>
              </a:ext>
            </a:extLst>
          </p:cNvPr>
          <p:cNvSpPr txBox="1"/>
          <p:nvPr/>
        </p:nvSpPr>
        <p:spPr>
          <a:xfrm>
            <a:off x="4700336" y="365125"/>
            <a:ext cx="7234989" cy="369332"/>
          </a:xfrm>
          <a:prstGeom prst="rect">
            <a:avLst/>
          </a:prstGeom>
          <a:noFill/>
        </p:spPr>
        <p:txBody>
          <a:bodyPr wrap="square">
            <a:spAutoFit/>
          </a:bodyPr>
          <a:lstStyle/>
          <a:p>
            <a:r>
              <a:rPr lang="en-US" dirty="0"/>
              <a:t>Diagnostic and Statistical Manual of Mental Disorders, 5th Edition: DSM-5</a:t>
            </a:r>
          </a:p>
        </p:txBody>
      </p:sp>
      <p:cxnSp>
        <p:nvCxnSpPr>
          <p:cNvPr id="7" name="Straight Arrow Connector 6">
            <a:extLst>
              <a:ext uri="{FF2B5EF4-FFF2-40B4-BE49-F238E27FC236}">
                <a16:creationId xmlns:a16="http://schemas.microsoft.com/office/drawing/2014/main" id="{91894331-09D3-C34F-90B9-8DEDC5A4DB93}"/>
              </a:ext>
            </a:extLst>
          </p:cNvPr>
          <p:cNvCxnSpPr>
            <a:cxnSpLocks/>
          </p:cNvCxnSpPr>
          <p:nvPr/>
        </p:nvCxnSpPr>
        <p:spPr>
          <a:xfrm flipV="1">
            <a:off x="8133347" y="734458"/>
            <a:ext cx="294924" cy="184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F587105E-F9A3-AF40-860A-2CFDCDB680AE}"/>
              </a:ext>
            </a:extLst>
          </p:cNvPr>
          <p:cNvGraphicFramePr>
            <a:graphicFrameLocks noGrp="1"/>
          </p:cNvGraphicFramePr>
          <p:nvPr>
            <p:extLst>
              <p:ext uri="{D42A27DB-BD31-4B8C-83A1-F6EECF244321}">
                <p14:modId xmlns:p14="http://schemas.microsoft.com/office/powerpoint/2010/main" val="2885146603"/>
              </p:ext>
            </p:extLst>
          </p:nvPr>
        </p:nvGraphicFramePr>
        <p:xfrm>
          <a:off x="4832090" y="1007931"/>
          <a:ext cx="3169504" cy="283845"/>
        </p:xfrm>
        <a:graphic>
          <a:graphicData uri="http://schemas.openxmlformats.org/drawingml/2006/table">
            <a:tbl>
              <a:tblPr/>
              <a:tblGrid>
                <a:gridCol w="3169504">
                  <a:extLst>
                    <a:ext uri="{9D8B030D-6E8A-4147-A177-3AD203B41FA5}">
                      <a16:colId xmlns:a16="http://schemas.microsoft.com/office/drawing/2014/main" val="1651821065"/>
                    </a:ext>
                  </a:extLst>
                </a:gridCol>
              </a:tblGrid>
              <a:tr h="203200">
                <a:tc>
                  <a:txBody>
                    <a:bodyPr/>
                    <a:lstStyle/>
                    <a:p>
                      <a:pPr algn="l" fontAlgn="b"/>
                      <a:r>
                        <a:rPr lang="en-US" sz="1800" b="0" i="0" u="none" strike="noStrike" dirty="0">
                          <a:solidFill>
                            <a:srgbClr val="000000"/>
                          </a:solidFill>
                          <a:effectLst/>
                          <a:latin typeface="+mn-lt"/>
                        </a:rPr>
                        <a:t>The Twilight Saga Collection</a:t>
                      </a:r>
                    </a:p>
                  </a:txBody>
                  <a:tcPr marL="9525" marR="9525" marT="9525" marB="0" anchor="b">
                    <a:lnL>
                      <a:noFill/>
                    </a:lnL>
                    <a:lnR>
                      <a:noFill/>
                    </a:lnR>
                    <a:lnT>
                      <a:noFill/>
                    </a:lnT>
                    <a:lnB>
                      <a:noFill/>
                    </a:lnB>
                  </a:tcPr>
                </a:tc>
                <a:extLst>
                  <a:ext uri="{0D108BD9-81ED-4DB2-BD59-A6C34878D82A}">
                    <a16:rowId xmlns:a16="http://schemas.microsoft.com/office/drawing/2014/main" val="879486927"/>
                  </a:ext>
                </a:extLst>
              </a:tr>
            </a:tbl>
          </a:graphicData>
        </a:graphic>
      </p:graphicFrame>
      <p:cxnSp>
        <p:nvCxnSpPr>
          <p:cNvPr id="15" name="Straight Arrow Connector 14">
            <a:extLst>
              <a:ext uri="{FF2B5EF4-FFF2-40B4-BE49-F238E27FC236}">
                <a16:creationId xmlns:a16="http://schemas.microsoft.com/office/drawing/2014/main" id="{2EA01CCB-74E6-6D4C-86C4-615482DAE00E}"/>
              </a:ext>
            </a:extLst>
          </p:cNvPr>
          <p:cNvCxnSpPr>
            <a:cxnSpLocks/>
          </p:cNvCxnSpPr>
          <p:nvPr/>
        </p:nvCxnSpPr>
        <p:spPr>
          <a:xfrm flipH="1" flipV="1">
            <a:off x="6705600" y="1381001"/>
            <a:ext cx="352926" cy="69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37899E6C-05A0-6942-8249-2A3190CB5D30}"/>
              </a:ext>
            </a:extLst>
          </p:cNvPr>
          <p:cNvGraphicFramePr>
            <a:graphicFrameLocks noGrp="1"/>
          </p:cNvGraphicFramePr>
          <p:nvPr>
            <p:extLst>
              <p:ext uri="{D42A27DB-BD31-4B8C-83A1-F6EECF244321}">
                <p14:modId xmlns:p14="http://schemas.microsoft.com/office/powerpoint/2010/main" val="1516507229"/>
              </p:ext>
            </p:extLst>
          </p:nvPr>
        </p:nvGraphicFramePr>
        <p:xfrm>
          <a:off x="5526058" y="5383202"/>
          <a:ext cx="4364978" cy="283845"/>
        </p:xfrm>
        <a:graphic>
          <a:graphicData uri="http://schemas.openxmlformats.org/drawingml/2006/table">
            <a:tbl>
              <a:tblPr/>
              <a:tblGrid>
                <a:gridCol w="2182489">
                  <a:extLst>
                    <a:ext uri="{9D8B030D-6E8A-4147-A177-3AD203B41FA5}">
                      <a16:colId xmlns:a16="http://schemas.microsoft.com/office/drawing/2014/main" val="2516900957"/>
                    </a:ext>
                  </a:extLst>
                </a:gridCol>
                <a:gridCol w="2182489">
                  <a:extLst>
                    <a:ext uri="{9D8B030D-6E8A-4147-A177-3AD203B41FA5}">
                      <a16:colId xmlns:a16="http://schemas.microsoft.com/office/drawing/2014/main" val="2129687258"/>
                    </a:ext>
                  </a:extLst>
                </a:gridCol>
              </a:tblGrid>
              <a:tr h="203200">
                <a:tc>
                  <a:txBody>
                    <a:bodyPr/>
                    <a:lstStyle/>
                    <a:p>
                      <a:pPr algn="l" fontAlgn="b"/>
                      <a:r>
                        <a:rPr lang="en-US" sz="1800" b="0" i="0" u="none" strike="noStrike" dirty="0">
                          <a:solidFill>
                            <a:srgbClr val="000000"/>
                          </a:solidFill>
                          <a:effectLst/>
                          <a:latin typeface="+mn-lt"/>
                        </a:rPr>
                        <a:t>The Casual Vacancy</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mn-lt"/>
                        </a:rPr>
                        <a:t>/   J.K. Rowling</a:t>
                      </a:r>
                    </a:p>
                  </a:txBody>
                  <a:tcPr marL="9525" marR="9525" marT="9525" marB="0" anchor="b">
                    <a:lnL>
                      <a:noFill/>
                    </a:lnL>
                    <a:lnR>
                      <a:noFill/>
                    </a:lnR>
                    <a:lnT>
                      <a:noFill/>
                    </a:lnT>
                    <a:lnB>
                      <a:noFill/>
                    </a:lnB>
                  </a:tcPr>
                </a:tc>
                <a:extLst>
                  <a:ext uri="{0D108BD9-81ED-4DB2-BD59-A6C34878D82A}">
                    <a16:rowId xmlns:a16="http://schemas.microsoft.com/office/drawing/2014/main" val="3952988717"/>
                  </a:ext>
                </a:extLst>
              </a:tr>
            </a:tbl>
          </a:graphicData>
        </a:graphic>
      </p:graphicFrame>
      <p:cxnSp>
        <p:nvCxnSpPr>
          <p:cNvPr id="20" name="Straight Arrow Connector 19">
            <a:extLst>
              <a:ext uri="{FF2B5EF4-FFF2-40B4-BE49-F238E27FC236}">
                <a16:creationId xmlns:a16="http://schemas.microsoft.com/office/drawing/2014/main" id="{CD1D4291-7126-8E42-86C0-76A11E9C6899}"/>
              </a:ext>
            </a:extLst>
          </p:cNvPr>
          <p:cNvCxnSpPr/>
          <p:nvPr/>
        </p:nvCxnSpPr>
        <p:spPr>
          <a:xfrm>
            <a:off x="4347411" y="5580563"/>
            <a:ext cx="946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ppt_y</p:attrName>
                                        </p:attrNameLst>
                                      </p:cBhvr>
                                      <p:tavLst>
                                        <p:tav tm="0">
                                          <p:val>
                                            <p:strVal val="#ppt_y+#ppt_h*1.125000"/>
                                          </p:val>
                                        </p:tav>
                                        <p:tav tm="100000">
                                          <p:val>
                                            <p:strVal val="#ppt_y"/>
                                          </p:val>
                                        </p:tav>
                                      </p:tavLst>
                                    </p:anim>
                                    <p:animEffect transition="in" filter="wipe(up)">
                                      <p:cBhvr>
                                        <p:cTn id="28" dur="500"/>
                                        <p:tgtEl>
                                          <p:spTgt spid="20"/>
                                        </p:tgtEl>
                                      </p:cBhvr>
                                    </p:animEffect>
                                  </p:childTnLst>
                                </p:cTn>
                              </p:par>
                              <p:par>
                                <p:cTn id="29" presetID="1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415376" y="1875789"/>
            <a:ext cx="4525591"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chemeClr val="tx2"/>
                </a:solidFill>
                <a:latin typeface="verdana" panose="020B0604030504040204" pitchFamily="34" charset="0"/>
              </a:rPr>
              <a:t>Cost of books as a factor</a:t>
            </a:r>
            <a:br>
              <a:rPr lang="en-US" dirty="0">
                <a:solidFill>
                  <a:schemeClr val="tx2"/>
                </a:solidFill>
                <a:latin typeface="verdana" panose="020B0604030504040204" pitchFamily="34" charset="0"/>
              </a:rPr>
            </a:br>
            <a:endParaRPr lang="en-US" dirty="0">
              <a:solidFill>
                <a:schemeClr val="tx2"/>
              </a:solidFill>
              <a:latin typeface="arial" panose="020B060402020202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Book length as a factor</a:t>
            </a:r>
          </a:p>
        </p:txBody>
      </p:sp>
      <p:pic>
        <p:nvPicPr>
          <p:cNvPr id="4098" name="Picture 2">
            <a:extLst>
              <a:ext uri="{FF2B5EF4-FFF2-40B4-BE49-F238E27FC236}">
                <a16:creationId xmlns:a16="http://schemas.microsoft.com/office/drawing/2014/main" id="{CCF6D564-1577-564C-8EAC-0A4DC72FF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685" y="497138"/>
            <a:ext cx="6140116" cy="6140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9436A3-AECE-E148-90B2-8D1228FADF18}"/>
              </a:ext>
            </a:extLst>
          </p:cNvPr>
          <p:cNvPicPr>
            <a:picLocks noChangeAspect="1"/>
          </p:cNvPicPr>
          <p:nvPr/>
        </p:nvPicPr>
        <p:blipFill>
          <a:blip r:embed="rId3"/>
          <a:stretch>
            <a:fillRect/>
          </a:stretch>
        </p:blipFill>
        <p:spPr>
          <a:xfrm>
            <a:off x="415376" y="2799119"/>
            <a:ext cx="4525591" cy="3787436"/>
          </a:xfrm>
          <a:prstGeom prst="rect">
            <a:avLst/>
          </a:prstGeom>
        </p:spPr>
      </p:pic>
    </p:spTree>
    <p:extLst>
      <p:ext uri="{BB962C8B-B14F-4D97-AF65-F5344CB8AC3E}">
        <p14:creationId xmlns:p14="http://schemas.microsoft.com/office/powerpoint/2010/main" val="275111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0B65B-DA96-694D-AC61-2C34775332B6}"/>
              </a:ext>
            </a:extLst>
          </p:cNvPr>
          <p:cNvPicPr>
            <a:picLocks noChangeAspect="1"/>
          </p:cNvPicPr>
          <p:nvPr/>
        </p:nvPicPr>
        <p:blipFill>
          <a:blip r:embed="rId2"/>
          <a:stretch>
            <a:fillRect/>
          </a:stretch>
        </p:blipFill>
        <p:spPr>
          <a:xfrm>
            <a:off x="2662991" y="1812759"/>
            <a:ext cx="6432884" cy="3904916"/>
          </a:xfrm>
          <a:prstGeom prst="rect">
            <a:avLst/>
          </a:prstGeom>
          <a:ln>
            <a:solidFill>
              <a:schemeClr val="accent1"/>
            </a:solidFill>
          </a:ln>
        </p:spPr>
      </p:pic>
      <p:sp>
        <p:nvSpPr>
          <p:cNvPr id="4" name="TextBox 3">
            <a:extLst>
              <a:ext uri="{FF2B5EF4-FFF2-40B4-BE49-F238E27FC236}">
                <a16:creationId xmlns:a16="http://schemas.microsoft.com/office/drawing/2014/main" id="{665B62E5-F363-AF49-9CA6-5FCE91AA8522}"/>
              </a:ext>
            </a:extLst>
          </p:cNvPr>
          <p:cNvSpPr txBox="1"/>
          <p:nvPr/>
        </p:nvSpPr>
        <p:spPr>
          <a:xfrm>
            <a:off x="128337" y="6488668"/>
            <a:ext cx="6478825" cy="369332"/>
          </a:xfrm>
          <a:prstGeom prst="rect">
            <a:avLst/>
          </a:prstGeom>
          <a:noFill/>
        </p:spPr>
        <p:txBody>
          <a:bodyPr wrap="none" rtlCol="0">
            <a:spAutoFit/>
          </a:bodyPr>
          <a:lstStyle/>
          <a:p>
            <a:r>
              <a:rPr lang="en-US" dirty="0"/>
              <a:t>Top 10 most rated books vs. top most reviewed books side by side</a:t>
            </a:r>
          </a:p>
        </p:txBody>
      </p:sp>
      <p:sp>
        <p:nvSpPr>
          <p:cNvPr id="6" name="Title 1">
            <a:extLst>
              <a:ext uri="{FF2B5EF4-FFF2-40B4-BE49-F238E27FC236}">
                <a16:creationId xmlns:a16="http://schemas.microsoft.com/office/drawing/2014/main" id="{D773B2E7-9D8E-9947-AE8D-A4A4A172E70B}"/>
              </a:ext>
            </a:extLst>
          </p:cNvPr>
          <p:cNvSpPr>
            <a:spLocks noGrp="1"/>
          </p:cNvSpPr>
          <p:nvPr>
            <p:ph type="title"/>
          </p:nvPr>
        </p:nvSpPr>
        <p:spPr>
          <a:xfrm>
            <a:off x="838200" y="365125"/>
            <a:ext cx="10515600" cy="1325563"/>
          </a:xfrm>
        </p:spPr>
        <p:txBody>
          <a:bodyPr>
            <a:normAutofit/>
          </a:bodyPr>
          <a:lstStyle/>
          <a:p>
            <a:r>
              <a:rPr lang="en-US" dirty="0"/>
              <a:t>Results</a:t>
            </a:r>
          </a:p>
        </p:txBody>
      </p:sp>
      <p:cxnSp>
        <p:nvCxnSpPr>
          <p:cNvPr id="8" name="Straight Connector 7">
            <a:extLst>
              <a:ext uri="{FF2B5EF4-FFF2-40B4-BE49-F238E27FC236}">
                <a16:creationId xmlns:a16="http://schemas.microsoft.com/office/drawing/2014/main" id="{D33A84B9-AD96-B240-8190-2CE3F33486DE}"/>
              </a:ext>
            </a:extLst>
          </p:cNvPr>
          <p:cNvCxnSpPr>
            <a:cxnSpLocks/>
          </p:cNvCxnSpPr>
          <p:nvPr/>
        </p:nvCxnSpPr>
        <p:spPr>
          <a:xfrm>
            <a:off x="5767139" y="2197768"/>
            <a:ext cx="1" cy="35199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63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0AE29-6EB6-8942-A555-100451DAA524}"/>
              </a:ext>
            </a:extLst>
          </p:cNvPr>
          <p:cNvPicPr>
            <a:picLocks noChangeAspect="1"/>
          </p:cNvPicPr>
          <p:nvPr/>
        </p:nvPicPr>
        <p:blipFill rotWithShape="1">
          <a:blip r:embed="rId2"/>
          <a:srcRect l="5916" b="16540"/>
          <a:stretch/>
        </p:blipFill>
        <p:spPr>
          <a:xfrm>
            <a:off x="549444" y="2076242"/>
            <a:ext cx="5548351" cy="3297863"/>
          </a:xfrm>
          <a:prstGeom prst="rect">
            <a:avLst/>
          </a:prstGeom>
          <a:ln>
            <a:solidFill>
              <a:schemeClr val="accent1"/>
            </a:solidFill>
          </a:ln>
        </p:spPr>
      </p:pic>
      <p:sp>
        <p:nvSpPr>
          <p:cNvPr id="4" name="TextBox 3">
            <a:extLst>
              <a:ext uri="{FF2B5EF4-FFF2-40B4-BE49-F238E27FC236}">
                <a16:creationId xmlns:a16="http://schemas.microsoft.com/office/drawing/2014/main" id="{E0267688-00A3-B94E-A4EF-C9F1BADBB10C}"/>
              </a:ext>
            </a:extLst>
          </p:cNvPr>
          <p:cNvSpPr txBox="1"/>
          <p:nvPr/>
        </p:nvSpPr>
        <p:spPr>
          <a:xfrm>
            <a:off x="1394253" y="5846544"/>
            <a:ext cx="3386440" cy="646331"/>
          </a:xfrm>
          <a:prstGeom prst="rect">
            <a:avLst/>
          </a:prstGeom>
          <a:noFill/>
        </p:spPr>
        <p:txBody>
          <a:bodyPr wrap="none" rtlCol="0">
            <a:spAutoFit/>
          </a:bodyPr>
          <a:lstStyle/>
          <a:p>
            <a:pPr algn="ctr"/>
            <a:r>
              <a:rPr lang="en-US" dirty="0"/>
              <a:t>Top highest # ratings (&gt; 250000) </a:t>
            </a:r>
            <a:br>
              <a:rPr lang="en-US" dirty="0"/>
            </a:br>
            <a:r>
              <a:rPr lang="en-US" dirty="0"/>
              <a:t>and highest rating score</a:t>
            </a:r>
          </a:p>
        </p:txBody>
      </p:sp>
      <p:pic>
        <p:nvPicPr>
          <p:cNvPr id="5" name="Picture 4">
            <a:extLst>
              <a:ext uri="{FF2B5EF4-FFF2-40B4-BE49-F238E27FC236}">
                <a16:creationId xmlns:a16="http://schemas.microsoft.com/office/drawing/2014/main" id="{889CC443-8D2B-854E-B234-279F8BD4D0A3}"/>
              </a:ext>
            </a:extLst>
          </p:cNvPr>
          <p:cNvPicPr>
            <a:picLocks noChangeAspect="1"/>
          </p:cNvPicPr>
          <p:nvPr/>
        </p:nvPicPr>
        <p:blipFill>
          <a:blip r:embed="rId3"/>
          <a:stretch>
            <a:fillRect/>
          </a:stretch>
        </p:blipFill>
        <p:spPr>
          <a:xfrm>
            <a:off x="6304547" y="2076242"/>
            <a:ext cx="5341686" cy="3297864"/>
          </a:xfrm>
          <a:prstGeom prst="rect">
            <a:avLst/>
          </a:prstGeom>
          <a:ln>
            <a:solidFill>
              <a:schemeClr val="accent1"/>
            </a:solidFill>
          </a:ln>
        </p:spPr>
      </p:pic>
      <p:sp>
        <p:nvSpPr>
          <p:cNvPr id="6" name="TextBox 5">
            <a:extLst>
              <a:ext uri="{FF2B5EF4-FFF2-40B4-BE49-F238E27FC236}">
                <a16:creationId xmlns:a16="http://schemas.microsoft.com/office/drawing/2014/main" id="{259D8B3A-6A5D-F444-8B65-361494E17197}"/>
              </a:ext>
            </a:extLst>
          </p:cNvPr>
          <p:cNvSpPr txBox="1"/>
          <p:nvPr/>
        </p:nvSpPr>
        <p:spPr>
          <a:xfrm>
            <a:off x="7042484" y="5748072"/>
            <a:ext cx="3284041" cy="646331"/>
          </a:xfrm>
          <a:prstGeom prst="rect">
            <a:avLst/>
          </a:prstGeom>
          <a:noFill/>
        </p:spPr>
        <p:txBody>
          <a:bodyPr wrap="none" rtlCol="0">
            <a:spAutoFit/>
          </a:bodyPr>
          <a:lstStyle/>
          <a:p>
            <a:pPr algn="ctr"/>
            <a:r>
              <a:rPr lang="en-US" dirty="0"/>
              <a:t>Top highest # reviews (&gt; 10000) </a:t>
            </a:r>
            <a:br>
              <a:rPr lang="en-US" dirty="0"/>
            </a:br>
            <a:r>
              <a:rPr lang="en-US" dirty="0"/>
              <a:t>and highest rating score</a:t>
            </a:r>
          </a:p>
        </p:txBody>
      </p:sp>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Results</a:t>
            </a:r>
          </a:p>
        </p:txBody>
      </p:sp>
    </p:spTree>
    <p:extLst>
      <p:ext uri="{BB962C8B-B14F-4D97-AF65-F5344CB8AC3E}">
        <p14:creationId xmlns:p14="http://schemas.microsoft.com/office/powerpoint/2010/main" val="370828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7798FC-1D1C-D14F-840A-46CC9798B6AF}"/>
              </a:ext>
            </a:extLst>
          </p:cNvPr>
          <p:cNvSpPr>
            <a:spLocks noGrp="1"/>
          </p:cNvSpPr>
          <p:nvPr>
            <p:ph type="title"/>
          </p:nvPr>
        </p:nvSpPr>
        <p:spPr>
          <a:xfrm>
            <a:off x="838200" y="365125"/>
            <a:ext cx="10515600" cy="1325563"/>
          </a:xfrm>
        </p:spPr>
        <p:txBody>
          <a:bodyPr>
            <a:normAutofit/>
          </a:bodyPr>
          <a:lstStyle/>
          <a:p>
            <a:r>
              <a:rPr lang="en-US" dirty="0"/>
              <a:t>Final Thoughts</a:t>
            </a:r>
          </a:p>
        </p:txBody>
      </p:sp>
      <p:sp>
        <p:nvSpPr>
          <p:cNvPr id="2" name="TextBox 1">
            <a:extLst>
              <a:ext uri="{FF2B5EF4-FFF2-40B4-BE49-F238E27FC236}">
                <a16:creationId xmlns:a16="http://schemas.microsoft.com/office/drawing/2014/main" id="{DE619D82-E812-394D-BFF8-A4BC4BEDA10C}"/>
              </a:ext>
            </a:extLst>
          </p:cNvPr>
          <p:cNvSpPr txBox="1"/>
          <p:nvPr/>
        </p:nvSpPr>
        <p:spPr>
          <a:xfrm>
            <a:off x="838200" y="1690687"/>
            <a:ext cx="105156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data is not ideal for this analysis, some additional insight is needed, such as:</a:t>
            </a:r>
          </a:p>
          <a:p>
            <a:pPr marL="742950" lvl="1" indent="-285750">
              <a:buFont typeface="Arial" panose="020B0604020202020204" pitchFamily="34" charset="0"/>
              <a:buChar char="•"/>
            </a:pPr>
            <a:r>
              <a:rPr lang="en-US" sz="2000" dirty="0"/>
              <a:t>Categorization for age applicability (</a:t>
            </a:r>
            <a:r>
              <a:rPr lang="en-US" sz="2000" dirty="0" err="1"/>
              <a:t>eg.</a:t>
            </a:r>
            <a:r>
              <a:rPr lang="en-US" sz="2000" dirty="0"/>
              <a:t> Little Blue Truck) </a:t>
            </a:r>
          </a:p>
          <a:p>
            <a:pPr marL="742950" lvl="1" indent="-285750">
              <a:buFont typeface="Arial" panose="020B0604020202020204" pitchFamily="34" charset="0"/>
              <a:buChar char="•"/>
            </a:pPr>
            <a:r>
              <a:rPr lang="en-US" sz="2000" dirty="0"/>
              <a:t>Further breakdown of genre (</a:t>
            </a:r>
            <a:r>
              <a:rPr lang="en-US" sz="2000" dirty="0" err="1"/>
              <a:t>eg.</a:t>
            </a:r>
            <a:r>
              <a:rPr lang="en-US" sz="2000" dirty="0"/>
              <a:t> Diagnostic and Statistical Manual of Mental Disorders)</a:t>
            </a:r>
          </a:p>
          <a:p>
            <a:pPr marL="742950" lvl="1" indent="-285750">
              <a:buFont typeface="Arial" panose="020B0604020202020204" pitchFamily="34" charset="0"/>
              <a:buChar char="•"/>
            </a:pPr>
            <a:r>
              <a:rPr lang="en-US" sz="2000" dirty="0"/>
              <a:t>Box sets vs. individual included titles should be noted</a:t>
            </a:r>
          </a:p>
          <a:p>
            <a:pPr marL="285750" indent="-285750">
              <a:buFont typeface="Arial" panose="020B0604020202020204" pitchFamily="34" charset="0"/>
              <a:buChar char="•"/>
            </a:pPr>
            <a:r>
              <a:rPr lang="en-US" sz="2000" dirty="0"/>
              <a:t>Reviews and Ratings counts are just that, counts. A book could have 1M reviews, but a 2.0 rating. However, a highly reviewed book or one with high counts in ratings is likely a good candidate for being read, regardless of rating – they cannot be discounted.</a:t>
            </a:r>
            <a:br>
              <a:rPr lang="en-US" sz="2000" dirty="0"/>
            </a:br>
            <a:endParaRPr lang="en-US" sz="2000" dirty="0"/>
          </a:p>
          <a:p>
            <a:r>
              <a:rPr lang="en-US" sz="2000" dirty="0"/>
              <a:t>If I had further time for analysis:</a:t>
            </a:r>
          </a:p>
          <a:p>
            <a:pPr marL="285750" indent="-285750">
              <a:buFont typeface="Arial" panose="020B0604020202020204" pitchFamily="34" charset="0"/>
              <a:buChar char="•"/>
            </a:pPr>
            <a:r>
              <a:rPr lang="en-US" sz="2000" dirty="0"/>
              <a:t>Identify additional datasets to perform same analysis</a:t>
            </a:r>
          </a:p>
          <a:p>
            <a:pPr marL="285750" indent="-285750">
              <a:buFont typeface="Arial" panose="020B0604020202020204" pitchFamily="34" charset="0"/>
              <a:buChar char="•"/>
            </a:pPr>
            <a:r>
              <a:rPr lang="en-US" sz="2000" dirty="0"/>
              <a:t>Refine my current analysis to exclude additional data, less focus on counts without factoring in ratings</a:t>
            </a:r>
          </a:p>
          <a:p>
            <a:pPr marL="285750" indent="-285750">
              <a:buFont typeface="Arial" panose="020B0604020202020204" pitchFamily="34" charset="0"/>
              <a:buChar char="•"/>
            </a:pPr>
            <a:r>
              <a:rPr lang="en-US" sz="2000" dirty="0"/>
              <a:t>Further explore Pages to User Rating relationship</a:t>
            </a:r>
          </a:p>
          <a:p>
            <a:pPr marL="285750" indent="-285750">
              <a:buFont typeface="Arial" panose="020B0604020202020204" pitchFamily="34" charset="0"/>
              <a:buChar char="•"/>
            </a:pPr>
            <a:r>
              <a:rPr lang="en-US" sz="2000" dirty="0"/>
              <a:t>Call you the least popular books</a:t>
            </a:r>
          </a:p>
          <a:p>
            <a:pPr marL="285750" indent="-285750">
              <a:buFont typeface="Arial" panose="020B0604020202020204" pitchFamily="34" charset="0"/>
              <a:buChar char="•"/>
            </a:pPr>
            <a:r>
              <a:rPr lang="en-US" sz="2000" dirty="0"/>
              <a:t>Figure out why Harry Potter is only popular in late years in this dataset (data integrity?)</a:t>
            </a:r>
          </a:p>
          <a:p>
            <a:endParaRPr lang="en-US" sz="2000" dirty="0"/>
          </a:p>
        </p:txBody>
      </p:sp>
    </p:spTree>
    <p:extLst>
      <p:ext uri="{BB962C8B-B14F-4D97-AF65-F5344CB8AC3E}">
        <p14:creationId xmlns:p14="http://schemas.microsoft.com/office/powerpoint/2010/main" val="71928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looking at books&#10;&#10;Description automatically generated">
            <a:extLst>
              <a:ext uri="{FF2B5EF4-FFF2-40B4-BE49-F238E27FC236}">
                <a16:creationId xmlns:a16="http://schemas.microsoft.com/office/drawing/2014/main" id="{18B9ACDC-E897-A244-9045-C63FC3B5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 y="-4223"/>
            <a:ext cx="12192000" cy="6862223"/>
          </a:xfrm>
          <a:prstGeom prst="rect">
            <a:avLst/>
          </a:prstGeom>
        </p:spPr>
      </p:pic>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49E5C0C-B413-E14C-8118-89EE829B8B9C}"/>
              </a:ext>
              <a:ext uri="{C183D7F6-B498-43B3-948B-1728B52AA6E4}">
                <adec:decorative xmlns:adec="http://schemas.microsoft.com/office/drawing/2017/decorative" val="1"/>
              </a:ext>
            </a:extLst>
          </p:cNvPr>
          <p:cNvSpPr/>
          <p:nvPr/>
        </p:nvSpPr>
        <p:spPr>
          <a:xfrm>
            <a:off x="68072" y="-36307"/>
            <a:ext cx="12192000" cy="6930597"/>
          </a:xfrm>
          <a:prstGeom prst="rect">
            <a:avLst/>
          </a:prstGeom>
          <a:gradFill flip="none" rotWithShape="0">
            <a:gsLst>
              <a:gs pos="100000">
                <a:srgbClr val="8FA0A3"/>
              </a:gs>
              <a:gs pos="61000">
                <a:srgbClr val="1F2229">
                  <a:alpha val="56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199" y="1379621"/>
            <a:ext cx="10968789" cy="5078313"/>
          </a:xfrm>
          <a:prstGeom prst="rect">
            <a:avLst/>
          </a:prstGeom>
          <a:noFill/>
        </p:spPr>
        <p:txBody>
          <a:bodyPr wrap="square" rtlCol="0">
            <a:spAutoFit/>
          </a:bodyPr>
          <a:lstStyle/>
          <a:p>
            <a:pPr algn="l"/>
            <a:r>
              <a:rPr lang="en-US" sz="1800" b="0" i="0" dirty="0">
                <a:solidFill>
                  <a:schemeClr val="tx2"/>
                </a:solidFill>
                <a:effectLst/>
                <a:latin typeface="verdana" panose="020B0604030504040204" pitchFamily="34" charset="0"/>
              </a:rPr>
              <a:t>Kevin Smart has </a:t>
            </a:r>
            <a:r>
              <a:rPr lang="en-US" dirty="0">
                <a:solidFill>
                  <a:schemeClr val="tx2"/>
                </a:solidFill>
                <a:latin typeface="verdana" panose="020B0604030504040204" pitchFamily="34" charset="0"/>
              </a:rPr>
              <a:t>always dreamed of owning his own little bookstore, the local type of place that brings in community and promotes local reading clubs. He finally has the opportunity, but he has a </a:t>
            </a:r>
            <a:r>
              <a:rPr lang="en-US" b="1" dirty="0">
                <a:solidFill>
                  <a:schemeClr val="accent3"/>
                </a:solidFill>
                <a:latin typeface="verdana" panose="020B0604030504040204" pitchFamily="34" charset="0"/>
              </a:rPr>
              <a:t>tiny</a:t>
            </a:r>
            <a:r>
              <a:rPr lang="en-US" dirty="0">
                <a:solidFill>
                  <a:schemeClr val="tx2"/>
                </a:solidFill>
                <a:latin typeface="verdana" panose="020B0604030504040204" pitchFamily="34" charset="0"/>
              </a:rPr>
              <a:t> problem…tiny as in, he has a very tiny space in which to establish </a:t>
            </a:r>
            <a:r>
              <a:rPr lang="en-US" dirty="0">
                <a:solidFill>
                  <a:schemeClr val="accent3"/>
                </a:solidFill>
                <a:latin typeface="verdana" panose="020B0604030504040204" pitchFamily="34" charset="0"/>
              </a:rPr>
              <a:t>“</a:t>
            </a:r>
            <a:r>
              <a:rPr lang="en-US" sz="1800" b="0" i="0" dirty="0">
                <a:solidFill>
                  <a:schemeClr val="accent3"/>
                </a:solidFill>
                <a:effectLst/>
                <a:latin typeface="verdana" panose="020B0604030504040204" pitchFamily="34" charset="0"/>
              </a:rPr>
              <a:t>Smarter-Books”</a:t>
            </a:r>
            <a:r>
              <a:rPr lang="en-US" sz="1800" b="0" i="0" dirty="0">
                <a:solidFill>
                  <a:schemeClr val="tx2"/>
                </a:solidFill>
                <a:effectLst/>
                <a:latin typeface="verdana" panose="020B0604030504040204" pitchFamily="34" charset="0"/>
              </a:rPr>
              <a:t>. Kevin’s plans include an open mid-space with a couple of tables, two comfy couches, and sever</a:t>
            </a:r>
            <a:r>
              <a:rPr lang="en-US" dirty="0">
                <a:solidFill>
                  <a:schemeClr val="tx2"/>
                </a:solidFill>
                <a:latin typeface="verdana" panose="020B0604030504040204" pitchFamily="34" charset="0"/>
              </a:rPr>
              <a:t>al floor cushions. That center space will be surrounded on all walls with bookshelves. He also has room for some standing shelves where he plans to have books and toys for his younger audiences…and maybe even a train, puzzle, or Lego table.  </a:t>
            </a:r>
          </a:p>
          <a:p>
            <a:pPr algn="l"/>
            <a:endParaRPr lang="en-US" sz="1800" b="0" i="0" dirty="0">
              <a:solidFill>
                <a:schemeClr val="tx2"/>
              </a:solidFill>
              <a:effectLst/>
              <a:latin typeface="verdana" panose="020B0604030504040204" pitchFamily="34" charset="0"/>
            </a:endParaRPr>
          </a:p>
          <a:p>
            <a:pPr algn="l"/>
            <a:r>
              <a:rPr lang="en-US" sz="1800" b="0" i="0" dirty="0">
                <a:solidFill>
                  <a:schemeClr val="tx2"/>
                </a:solidFill>
                <a:effectLst/>
                <a:latin typeface="verdana" panose="020B0604030504040204" pitchFamily="34" charset="0"/>
              </a:rPr>
              <a:t>Kevin would like to know the titles that will be absolute staples – ‘</a:t>
            </a:r>
            <a:r>
              <a:rPr lang="en-US" sz="1800" b="0" dirty="0">
                <a:solidFill>
                  <a:schemeClr val="tx2"/>
                </a:solidFill>
                <a:effectLst/>
                <a:latin typeface="verdana" panose="020B0604030504040204" pitchFamily="34" charset="0"/>
              </a:rPr>
              <a:t>the must invest in titles</a:t>
            </a:r>
            <a:r>
              <a:rPr lang="en-US" sz="1800" b="0" i="0" dirty="0">
                <a:solidFill>
                  <a:schemeClr val="tx2"/>
                </a:solidFill>
                <a:effectLst/>
                <a:latin typeface="verdana" panose="020B0604030504040204" pitchFamily="34" charset="0"/>
              </a:rPr>
              <a:t>’ in his inventory. Specifically considering:</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What titles have made top-50 rankings in past years</a:t>
            </a: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Who the most popular authors making the top-50 rankings are</a:t>
            </a:r>
            <a:endParaRPr lang="en-US" dirty="0">
              <a:solidFill>
                <a:schemeClr val="tx2"/>
              </a:solidFill>
              <a:latin typeface="verdana" panose="020B0604030504040204" pitchFamily="34" charset="0"/>
            </a:endParaRPr>
          </a:p>
          <a:p>
            <a:pPr marL="285750" indent="-285750" algn="l">
              <a:buFont typeface="Arial" panose="020B0604020202020204" pitchFamily="34" charset="0"/>
              <a:buChar char="•"/>
            </a:pPr>
            <a:r>
              <a:rPr lang="en-US" sz="1800" b="0" i="0" dirty="0">
                <a:solidFill>
                  <a:schemeClr val="tx2"/>
                </a:solidFill>
                <a:effectLst/>
                <a:latin typeface="verdana" panose="020B0604030504040204" pitchFamily="34" charset="0"/>
              </a:rPr>
              <a:t>The top 5-10 books in Fiction and Non-Fiction Genres</a:t>
            </a:r>
          </a:p>
          <a:p>
            <a:pPr marL="285750" indent="-285750" algn="l">
              <a:buFont typeface="Arial" panose="020B0604020202020204" pitchFamily="34" charset="0"/>
              <a:buChar char="•"/>
            </a:pPr>
            <a:r>
              <a:rPr lang="en-US" dirty="0">
                <a:solidFill>
                  <a:schemeClr val="tx2"/>
                </a:solidFill>
                <a:latin typeface="verdana" panose="020B0604030504040204" pitchFamily="34" charset="0"/>
              </a:rPr>
              <a:t>Influence of cost and number of pages in people’s ratings</a:t>
            </a:r>
            <a:endParaRPr lang="en-US" sz="1800" b="0" i="0" dirty="0">
              <a:solidFill>
                <a:schemeClr val="tx2"/>
              </a:solidFill>
              <a:effectLst/>
              <a:latin typeface="verdana" panose="020B0604030504040204" pitchFamily="34" charset="0"/>
            </a:endParaRPr>
          </a:p>
          <a:p>
            <a:pPr algn="l"/>
            <a:endParaRPr lang="en-US" sz="1800" b="0" i="0" dirty="0">
              <a:solidFill>
                <a:schemeClr val="tx2"/>
              </a:solidFill>
              <a:effectLst/>
              <a:latin typeface="verdana" panose="020B0604030504040204" pitchFamily="34" charset="0"/>
            </a:endParaRPr>
          </a:p>
          <a:p>
            <a:pPr algn="l"/>
            <a:r>
              <a:rPr lang="en-US" dirty="0">
                <a:solidFill>
                  <a:schemeClr val="tx2"/>
                </a:solidFill>
                <a:latin typeface="verdana" panose="020B0604030504040204" pitchFamily="34" charset="0"/>
              </a:rPr>
              <a:t>Kevin believes that this data will not only be helpful to him in his initial inventory acquisitions, but also that he can use the information to raise community book club interest that will in turn help him promote his local store and turn his dream into a reality.</a:t>
            </a:r>
            <a:endParaRPr lang="en-US" b="0" i="0" dirty="0">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15138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289E-595D-F649-8A48-731B0E2060F1}"/>
              </a:ext>
            </a:extLst>
          </p:cNvPr>
          <p:cNvSpPr>
            <a:spLocks noGrp="1"/>
          </p:cNvSpPr>
          <p:nvPr>
            <p:ph type="title"/>
          </p:nvPr>
        </p:nvSpPr>
        <p:spPr/>
        <p:txBody>
          <a:bodyPr/>
          <a:lstStyle/>
          <a:p>
            <a:r>
              <a:rPr lang="en-US" dirty="0"/>
              <a:t>Methodology</a:t>
            </a:r>
          </a:p>
        </p:txBody>
      </p:sp>
      <p:sp>
        <p:nvSpPr>
          <p:cNvPr id="4" name="TextBox 3">
            <a:extLst>
              <a:ext uri="{FF2B5EF4-FFF2-40B4-BE49-F238E27FC236}">
                <a16:creationId xmlns:a16="http://schemas.microsoft.com/office/drawing/2014/main" id="{98E72B5A-E6EA-614B-BFF6-89F8EAFF6063}"/>
              </a:ext>
            </a:extLst>
          </p:cNvPr>
          <p:cNvSpPr txBox="1"/>
          <p:nvPr/>
        </p:nvSpPr>
        <p:spPr>
          <a:xfrm>
            <a:off x="838200" y="1436871"/>
            <a:ext cx="10515600" cy="4678204"/>
          </a:xfrm>
          <a:prstGeom prst="rect">
            <a:avLst/>
          </a:prstGeom>
          <a:noFill/>
        </p:spPr>
        <p:txBody>
          <a:bodyPr wrap="square" rtlCol="0">
            <a:spAutoFit/>
          </a:bodyPr>
          <a:lstStyle/>
          <a:p>
            <a:pPr algn="l"/>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Two Datasets used – Book reviews/ratings from Kaggle:</a:t>
            </a: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2"/>
              </a:rPr>
              <a:t>Amazon Top 50 Bestselling Books 2009 - 2019</a:t>
            </a:r>
            <a:r>
              <a:rPr lang="en-US" sz="2000" u="sng" dirty="0">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marR="0" lvl="1" indent="-285750">
              <a:spcBef>
                <a:spcPts val="0"/>
              </a:spcBef>
              <a:spcAft>
                <a:spcPts val="0"/>
              </a:spcAft>
              <a:buFont typeface="Courier New" panose="02070309020205020404" pitchFamily="49" charset="0"/>
              <a:buChar char="o"/>
            </a:pPr>
            <a:r>
              <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3"/>
              </a:rPr>
              <a:t>Goodreads-books</a:t>
            </a:r>
            <a:endParaRPr lang="en-US" sz="2000" u="sng"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R="0" lvl="1">
              <a:spcBef>
                <a:spcPts val="0"/>
              </a:spcBef>
              <a:spcAft>
                <a:spcPts val="0"/>
              </a:spcAft>
            </a:pPr>
            <a:endParaRPr lang="en-US" sz="2000"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tools used:</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Excel – Initial peek at the data and some column shift adjustments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Python 3 through </a:t>
            </a: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Jupyter</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Notebooks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00150" lvl="2"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Libraries used: pandas, seaborn, matplotlib</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ChatGPT’s</a:t>
            </a: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quick guidance / Google searches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r>
              <a:rPr lang="en-US" sz="2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Other MS-Office applications such as Word and PowerPoint</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77DB532B-909C-1D46-9437-622A9999CEB3}"/>
              </a:ext>
            </a:extLst>
          </p:cNvPr>
          <p:cNvPicPr>
            <a:picLocks noChangeAspect="1"/>
          </p:cNvPicPr>
          <p:nvPr/>
        </p:nvPicPr>
        <p:blipFill>
          <a:blip r:embed="rId4"/>
          <a:stretch>
            <a:fillRect/>
          </a:stretch>
        </p:blipFill>
        <p:spPr>
          <a:xfrm>
            <a:off x="1622926" y="2139893"/>
            <a:ext cx="6794500" cy="762000"/>
          </a:xfrm>
          <a:prstGeom prst="rect">
            <a:avLst/>
          </a:prstGeom>
          <a:ln>
            <a:solidFill>
              <a:schemeClr val="accent1"/>
            </a:solidFill>
          </a:ln>
        </p:spPr>
      </p:pic>
      <p:pic>
        <p:nvPicPr>
          <p:cNvPr id="9" name="Picture 8">
            <a:extLst>
              <a:ext uri="{FF2B5EF4-FFF2-40B4-BE49-F238E27FC236}">
                <a16:creationId xmlns:a16="http://schemas.microsoft.com/office/drawing/2014/main" id="{A304EDA9-ADB4-6E49-8E76-810A3F187EDF}"/>
              </a:ext>
            </a:extLst>
          </p:cNvPr>
          <p:cNvPicPr>
            <a:picLocks noChangeAspect="1"/>
          </p:cNvPicPr>
          <p:nvPr/>
        </p:nvPicPr>
        <p:blipFill>
          <a:blip r:embed="rId5"/>
          <a:stretch>
            <a:fillRect/>
          </a:stretch>
        </p:blipFill>
        <p:spPr>
          <a:xfrm>
            <a:off x="1622926" y="3351099"/>
            <a:ext cx="9730874" cy="774700"/>
          </a:xfrm>
          <a:prstGeom prst="rect">
            <a:avLst/>
          </a:prstGeom>
          <a:ln>
            <a:solidFill>
              <a:schemeClr val="accent1"/>
            </a:solidFill>
          </a:ln>
        </p:spPr>
      </p:pic>
      <p:sp>
        <p:nvSpPr>
          <p:cNvPr id="10" name="Rounded Rectangle 9">
            <a:extLst>
              <a:ext uri="{FF2B5EF4-FFF2-40B4-BE49-F238E27FC236}">
                <a16:creationId xmlns:a16="http://schemas.microsoft.com/office/drawing/2014/main" id="{EE985DD7-0998-5A4C-AF5C-7B6E5EBDB31F}"/>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Clean up data structure (Excel)</a:t>
            </a:r>
          </a:p>
        </p:txBody>
      </p:sp>
      <p:sp>
        <p:nvSpPr>
          <p:cNvPr id="12" name="Rounded Rectangle 11">
            <a:extLst>
              <a:ext uri="{FF2B5EF4-FFF2-40B4-BE49-F238E27FC236}">
                <a16:creationId xmlns:a16="http://schemas.microsoft.com/office/drawing/2014/main" id="{59C301D9-C212-6746-BC29-92BAE02FEF52}"/>
              </a:ext>
            </a:extLst>
          </p:cNvPr>
          <p:cNvSpPr/>
          <p:nvPr/>
        </p:nvSpPr>
        <p:spPr>
          <a:xfrm>
            <a:off x="8871284" y="365125"/>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Clean column names (remove spaces, rename second data set to be consistent with first)</a:t>
            </a:r>
          </a:p>
        </p:txBody>
      </p:sp>
      <p:sp>
        <p:nvSpPr>
          <p:cNvPr id="13" name="Rounded Rectangle 12">
            <a:extLst>
              <a:ext uri="{FF2B5EF4-FFF2-40B4-BE49-F238E27FC236}">
                <a16:creationId xmlns:a16="http://schemas.microsoft.com/office/drawing/2014/main" id="{687E1390-9A6F-294E-A420-510A7CE6B0B5}"/>
              </a:ext>
            </a:extLst>
          </p:cNvPr>
          <p:cNvSpPr/>
          <p:nvPr/>
        </p:nvSpPr>
        <p:spPr>
          <a:xfrm>
            <a:off x="8871284" y="37317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Remove non-relevant columns (</a:t>
            </a:r>
            <a:r>
              <a:rPr lang="en-US" dirty="0" err="1">
                <a:solidFill>
                  <a:schemeClr val="tx1"/>
                </a:solidFill>
              </a:rPr>
              <a:t>eg.</a:t>
            </a:r>
            <a:r>
              <a:rPr lang="en-US" dirty="0">
                <a:solidFill>
                  <a:schemeClr val="tx1"/>
                </a:solidFill>
              </a:rPr>
              <a:t> ISBNs)</a:t>
            </a:r>
          </a:p>
        </p:txBody>
      </p:sp>
      <p:sp>
        <p:nvSpPr>
          <p:cNvPr id="14" name="Rounded Rectangle 13">
            <a:extLst>
              <a:ext uri="{FF2B5EF4-FFF2-40B4-BE49-F238E27FC236}">
                <a16:creationId xmlns:a16="http://schemas.microsoft.com/office/drawing/2014/main" id="{5A74BA8C-D83C-5045-9575-84EFAD256FD7}"/>
              </a:ext>
            </a:extLst>
          </p:cNvPr>
          <p:cNvSpPr/>
          <p:nvPr/>
        </p:nvSpPr>
        <p:spPr>
          <a:xfrm>
            <a:off x="8871284" y="37312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Make data </a:t>
            </a:r>
            <a:r>
              <a:rPr lang="en-US" dirty="0" err="1">
                <a:solidFill>
                  <a:schemeClr val="tx1"/>
                </a:solidFill>
              </a:rPr>
              <a:t>condusive</a:t>
            </a:r>
            <a:r>
              <a:rPr lang="en-US" dirty="0">
                <a:solidFill>
                  <a:schemeClr val="tx1"/>
                </a:solidFill>
              </a:rPr>
              <a:t> to analysis (</a:t>
            </a:r>
            <a:r>
              <a:rPr lang="en-US" dirty="0" err="1">
                <a:solidFill>
                  <a:schemeClr val="tx1"/>
                </a:solidFill>
              </a:rPr>
              <a:t>eg.</a:t>
            </a:r>
            <a:r>
              <a:rPr lang="en-US" dirty="0">
                <a:solidFill>
                  <a:schemeClr val="tx1"/>
                </a:solidFill>
              </a:rPr>
              <a:t> change publication date to display year only)</a:t>
            </a:r>
          </a:p>
        </p:txBody>
      </p:sp>
      <p:sp>
        <p:nvSpPr>
          <p:cNvPr id="15" name="Rounded Rectangle 14">
            <a:extLst>
              <a:ext uri="{FF2B5EF4-FFF2-40B4-BE49-F238E27FC236}">
                <a16:creationId xmlns:a16="http://schemas.microsoft.com/office/drawing/2014/main" id="{295A9237-FBA9-404C-B0F5-C8C7ABC46848}"/>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Spend time on analysis and learning the data</a:t>
            </a:r>
          </a:p>
        </p:txBody>
      </p:sp>
      <p:sp>
        <p:nvSpPr>
          <p:cNvPr id="16" name="Rounded Rectangle 15">
            <a:extLst>
              <a:ext uri="{FF2B5EF4-FFF2-40B4-BE49-F238E27FC236}">
                <a16:creationId xmlns:a16="http://schemas.microsoft.com/office/drawing/2014/main" id="{35CC3DFA-BCF3-0346-A656-5D171173730B}"/>
              </a:ext>
            </a:extLst>
          </p:cNvPr>
          <p:cNvSpPr/>
          <p:nvPr/>
        </p:nvSpPr>
        <p:spPr>
          <a:xfrm>
            <a:off x="8871284" y="379341"/>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 Get the answers needed</a:t>
            </a:r>
          </a:p>
        </p:txBody>
      </p:sp>
      <p:sp>
        <p:nvSpPr>
          <p:cNvPr id="17" name="Rounded Rectangle 16">
            <a:extLst>
              <a:ext uri="{FF2B5EF4-FFF2-40B4-BE49-F238E27FC236}">
                <a16:creationId xmlns:a16="http://schemas.microsoft.com/office/drawing/2014/main" id="{2BCDA9C4-01C7-B741-BA17-A758745F77D0}"/>
              </a:ext>
            </a:extLst>
          </p:cNvPr>
          <p:cNvSpPr/>
          <p:nvPr/>
        </p:nvSpPr>
        <p:spPr>
          <a:xfrm>
            <a:off x="8871284" y="381117"/>
            <a:ext cx="3080084" cy="1774768"/>
          </a:xfrm>
          <a:prstGeom prst="roundRect">
            <a:avLst/>
          </a:prstGeom>
          <a:solidFill>
            <a:srgbClr val="5FD6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 Produce Visuals</a:t>
            </a:r>
          </a:p>
        </p:txBody>
      </p:sp>
      <p:sp>
        <p:nvSpPr>
          <p:cNvPr id="18" name="Frame 17">
            <a:extLst>
              <a:ext uri="{FF2B5EF4-FFF2-40B4-BE49-F238E27FC236}">
                <a16:creationId xmlns:a16="http://schemas.microsoft.com/office/drawing/2014/main" id="{F0FEEA47-308C-4745-8450-C232CC7E6C92}"/>
              </a:ext>
            </a:extLst>
          </p:cNvPr>
          <p:cNvSpPr/>
          <p:nvPr/>
        </p:nvSpPr>
        <p:spPr>
          <a:xfrm>
            <a:off x="9320463" y="3102203"/>
            <a:ext cx="1248611" cy="1341459"/>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6D42DFBB-3B0B-4444-903F-AFE2BB03DAE2}"/>
              </a:ext>
            </a:extLst>
          </p:cNvPr>
          <p:cNvSpPr/>
          <p:nvPr/>
        </p:nvSpPr>
        <p:spPr>
          <a:xfrm>
            <a:off x="3818688" y="1970762"/>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FA1EC2C0-3E34-6847-B41B-9516E58C8105}"/>
              </a:ext>
            </a:extLst>
          </p:cNvPr>
          <p:cNvSpPr/>
          <p:nvPr/>
        </p:nvSpPr>
        <p:spPr>
          <a:xfrm>
            <a:off x="7055184" y="3102203"/>
            <a:ext cx="1248611" cy="628060"/>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436E42E5-9CEA-2248-9AE2-F35C2C95C6DF}"/>
              </a:ext>
            </a:extLst>
          </p:cNvPr>
          <p:cNvSpPr/>
          <p:nvPr/>
        </p:nvSpPr>
        <p:spPr>
          <a:xfrm>
            <a:off x="4673934" y="3102203"/>
            <a:ext cx="1783682" cy="568365"/>
          </a:xfrm>
          <a:prstGeom prst="frame">
            <a:avLst/>
          </a:prstGeom>
          <a:solidFill>
            <a:srgbClr val="5FD6DF"/>
          </a:solidFill>
          <a:ln>
            <a:solidFill>
              <a:srgbClr val="43CD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707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pic>
        <p:nvPicPr>
          <p:cNvPr id="4" name="Picture 3">
            <a:extLst>
              <a:ext uri="{FF2B5EF4-FFF2-40B4-BE49-F238E27FC236}">
                <a16:creationId xmlns:a16="http://schemas.microsoft.com/office/drawing/2014/main" id="{764031E6-A3F4-1144-8561-F7B4251B4B67}"/>
              </a:ext>
            </a:extLst>
          </p:cNvPr>
          <p:cNvPicPr>
            <a:picLocks noChangeAspect="1"/>
          </p:cNvPicPr>
          <p:nvPr/>
        </p:nvPicPr>
        <p:blipFill rotWithShape="1">
          <a:blip r:embed="rId2"/>
          <a:srcRect t="1388"/>
          <a:stretch/>
        </p:blipFill>
        <p:spPr>
          <a:xfrm>
            <a:off x="48126" y="1379620"/>
            <a:ext cx="11790947" cy="5252155"/>
          </a:xfrm>
          <a:prstGeom prst="rect">
            <a:avLst/>
          </a:prstGeom>
        </p:spPr>
      </p:pic>
      <p:sp>
        <p:nvSpPr>
          <p:cNvPr id="3" name="TextBox 2">
            <a:extLst>
              <a:ext uri="{FF2B5EF4-FFF2-40B4-BE49-F238E27FC236}">
                <a16:creationId xmlns:a16="http://schemas.microsoft.com/office/drawing/2014/main" id="{DBBA7389-268A-BF4D-A4BA-8E77A0816C40}"/>
              </a:ext>
            </a:extLst>
          </p:cNvPr>
          <p:cNvSpPr txBox="1"/>
          <p:nvPr/>
        </p:nvSpPr>
        <p:spPr>
          <a:xfrm>
            <a:off x="48126" y="6511277"/>
            <a:ext cx="8368316"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reviews</a:t>
            </a:r>
            <a:endParaRPr lang="en-US" dirty="0"/>
          </a:p>
        </p:txBody>
      </p:sp>
    </p:spTree>
    <p:extLst>
      <p:ext uri="{BB962C8B-B14F-4D97-AF65-F5344CB8AC3E}">
        <p14:creationId xmlns:p14="http://schemas.microsoft.com/office/powerpoint/2010/main" val="67358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7F03EA0-146C-664A-847B-280D28534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6" y="1641474"/>
            <a:ext cx="12063663" cy="50641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3EA7B2F-521D-E64D-BEE1-718BCFB09E9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Results</a:t>
            </a:r>
            <a:endParaRPr lang="en-US" dirty="0"/>
          </a:p>
        </p:txBody>
      </p:sp>
      <p:sp>
        <p:nvSpPr>
          <p:cNvPr id="5" name="TextBox 4">
            <a:extLst>
              <a:ext uri="{FF2B5EF4-FFF2-40B4-BE49-F238E27FC236}">
                <a16:creationId xmlns:a16="http://schemas.microsoft.com/office/drawing/2014/main" id="{F35C5217-5B7F-434F-8CBC-6A508FD469D6}"/>
              </a:ext>
            </a:extLst>
          </p:cNvPr>
          <p:cNvSpPr txBox="1"/>
          <p:nvPr/>
        </p:nvSpPr>
        <p:spPr>
          <a:xfrm>
            <a:off x="128336" y="6520933"/>
            <a:ext cx="8282524" cy="369332"/>
          </a:xfrm>
          <a:prstGeom prst="rect">
            <a:avLst/>
          </a:prstGeom>
          <a:noFill/>
        </p:spPr>
        <p:txBody>
          <a:bodyPr wrap="none" rtlCol="0">
            <a:spAutoFit/>
          </a:bodyPr>
          <a:lstStyle/>
          <a:p>
            <a:r>
              <a:rPr lang="en-US" dirty="0">
                <a:solidFill>
                  <a:schemeClr val="tx2"/>
                </a:solidFill>
                <a:latin typeface="verdana" panose="020B0604030504040204" pitchFamily="34" charset="0"/>
              </a:rPr>
              <a:t>Titles making top-50 rankings in past years based on count of ratings</a:t>
            </a:r>
            <a:endParaRPr lang="en-US" dirty="0"/>
          </a:p>
        </p:txBody>
      </p:sp>
    </p:spTree>
    <p:extLst>
      <p:ext uri="{BB962C8B-B14F-4D97-AF65-F5344CB8AC3E}">
        <p14:creationId xmlns:p14="http://schemas.microsoft.com/office/powerpoint/2010/main" val="96669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19980"/>
            <a:ext cx="8870505"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making the top-50 rankings based on book counts</a:t>
            </a:r>
            <a:endParaRPr lang="en-US" dirty="0">
              <a:solidFill>
                <a:schemeClr val="tx2"/>
              </a:solidFill>
              <a:latin typeface="verdana" panose="020B0604030504040204" pitchFamily="34" charset="0"/>
            </a:endParaRPr>
          </a:p>
        </p:txBody>
      </p:sp>
      <p:pic>
        <p:nvPicPr>
          <p:cNvPr id="2050" name="Picture 2">
            <a:extLst>
              <a:ext uri="{FF2B5EF4-FFF2-40B4-BE49-F238E27FC236}">
                <a16:creationId xmlns:a16="http://schemas.microsoft.com/office/drawing/2014/main" id="{6BB885AE-1907-8F4E-84BF-8A633F3E1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979" y="1523999"/>
            <a:ext cx="7959171" cy="474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630DAE-E10B-094E-9E6F-F374625F467A}"/>
              </a:ext>
            </a:extLst>
          </p:cNvPr>
          <p:cNvPicPr>
            <a:picLocks noChangeAspect="1"/>
          </p:cNvPicPr>
          <p:nvPr/>
        </p:nvPicPr>
        <p:blipFill>
          <a:blip r:embed="rId2"/>
          <a:stretch>
            <a:fillRect/>
          </a:stretch>
        </p:blipFill>
        <p:spPr>
          <a:xfrm>
            <a:off x="1531354" y="1120775"/>
            <a:ext cx="9321800" cy="5372100"/>
          </a:xfrm>
          <a:prstGeom prst="rect">
            <a:avLst/>
          </a:prstGeom>
        </p:spPr>
      </p:pic>
      <p:sp>
        <p:nvSpPr>
          <p:cNvPr id="4" name="AutoShape 2">
            <a:extLst>
              <a:ext uri="{FF2B5EF4-FFF2-40B4-BE49-F238E27FC236}">
                <a16:creationId xmlns:a16="http://schemas.microsoft.com/office/drawing/2014/main" id="{913274ED-220E-A349-B06A-E79765E3B4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D46C3581-7F86-A34E-A969-EEC330119B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80B1FE82-D8B0-B942-A3F4-7028945B1BE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a:extLst>
              <a:ext uri="{FF2B5EF4-FFF2-40B4-BE49-F238E27FC236}">
                <a16:creationId xmlns:a16="http://schemas.microsoft.com/office/drawing/2014/main" id="{75413564-154B-F944-AD53-E0159A5DAD64}"/>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DBBA7389-268A-BF4D-A4BA-8E77A0816C40}"/>
              </a:ext>
            </a:extLst>
          </p:cNvPr>
          <p:cNvSpPr txBox="1"/>
          <p:nvPr/>
        </p:nvSpPr>
        <p:spPr>
          <a:xfrm>
            <a:off x="89156" y="6468629"/>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authors based on </a:t>
            </a:r>
            <a:r>
              <a:rPr lang="en-US" sz="1800" b="0" i="0" dirty="0" err="1">
                <a:solidFill>
                  <a:schemeClr val="tx2"/>
                </a:solidFill>
                <a:effectLst/>
                <a:latin typeface="verdana" panose="020B0604030504040204" pitchFamily="34" charset="0"/>
              </a:rPr>
              <a:t>goodreads</a:t>
            </a:r>
            <a:r>
              <a:rPr lang="en-US" sz="1800" b="0" i="0" dirty="0">
                <a:solidFill>
                  <a:schemeClr val="tx2"/>
                </a:solidFill>
                <a:effectLst/>
                <a:latin typeface="verdana" panose="020B0604030504040204" pitchFamily="34" charset="0"/>
              </a:rPr>
              <a:t> counts</a:t>
            </a:r>
            <a:endParaRPr lang="en-US" dirty="0">
              <a:solidFill>
                <a:schemeClr val="tx2"/>
              </a:solidFill>
              <a:latin typeface="verdana" panose="020B0604030504040204" pitchFamily="34" charset="0"/>
            </a:endParaRPr>
          </a:p>
        </p:txBody>
      </p:sp>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277752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A7389-268A-BF4D-A4BA-8E77A0816C40}"/>
              </a:ext>
            </a:extLst>
          </p:cNvPr>
          <p:cNvSpPr txBox="1"/>
          <p:nvPr/>
        </p:nvSpPr>
        <p:spPr>
          <a:xfrm>
            <a:off x="185408" y="6488668"/>
            <a:ext cx="5910592"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book review counts</a:t>
            </a:r>
            <a:endParaRPr lang="en-US" dirty="0">
              <a:solidFill>
                <a:schemeClr val="tx2"/>
              </a:solidFill>
              <a:latin typeface="verdana" panose="020B0604030504040204" pitchFamily="34" charset="0"/>
            </a:endParaRPr>
          </a:p>
        </p:txBody>
      </p:sp>
      <p:pic>
        <p:nvPicPr>
          <p:cNvPr id="4" name="Picture 3">
            <a:extLst>
              <a:ext uri="{FF2B5EF4-FFF2-40B4-BE49-F238E27FC236}">
                <a16:creationId xmlns:a16="http://schemas.microsoft.com/office/drawing/2014/main" id="{64F9E132-40F2-004A-8DD1-6FCB01B19A2B}"/>
              </a:ext>
            </a:extLst>
          </p:cNvPr>
          <p:cNvPicPr>
            <a:picLocks noChangeAspect="1"/>
          </p:cNvPicPr>
          <p:nvPr/>
        </p:nvPicPr>
        <p:blipFill>
          <a:blip r:embed="rId2"/>
          <a:stretch>
            <a:fillRect/>
          </a:stretch>
        </p:blipFill>
        <p:spPr>
          <a:xfrm>
            <a:off x="1384300" y="1251284"/>
            <a:ext cx="9423400" cy="5250322"/>
          </a:xfrm>
          <a:prstGeom prst="rect">
            <a:avLst/>
          </a:prstGeom>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Tree>
    <p:extLst>
      <p:ext uri="{BB962C8B-B14F-4D97-AF65-F5344CB8AC3E}">
        <p14:creationId xmlns:p14="http://schemas.microsoft.com/office/powerpoint/2010/main" val="1603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DE44D8B-4DB6-8741-81BA-95AFBA6C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710" y="1251283"/>
            <a:ext cx="9326969" cy="52616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76885E-E9F5-2B43-8D75-29C5B2B569B0}"/>
              </a:ext>
            </a:extLst>
          </p:cNvPr>
          <p:cNvSpPr>
            <a:spLocks noGrp="1"/>
          </p:cNvSpPr>
          <p:nvPr>
            <p:ph type="title"/>
          </p:nvPr>
        </p:nvSpPr>
        <p:spPr/>
        <p:txBody>
          <a:bodyPr>
            <a:normAutofit/>
          </a:bodyPr>
          <a:lstStyle/>
          <a:p>
            <a:r>
              <a:rPr lang="en-US" dirty="0"/>
              <a:t>Results</a:t>
            </a:r>
          </a:p>
        </p:txBody>
      </p:sp>
      <p:sp>
        <p:nvSpPr>
          <p:cNvPr id="3" name="TextBox 2">
            <a:extLst>
              <a:ext uri="{FF2B5EF4-FFF2-40B4-BE49-F238E27FC236}">
                <a16:creationId xmlns:a16="http://schemas.microsoft.com/office/drawing/2014/main" id="{DBBA7389-268A-BF4D-A4BA-8E77A0816C40}"/>
              </a:ext>
            </a:extLst>
          </p:cNvPr>
          <p:cNvSpPr txBox="1"/>
          <p:nvPr/>
        </p:nvSpPr>
        <p:spPr>
          <a:xfrm>
            <a:off x="128336" y="6488668"/>
            <a:ext cx="5183599" cy="369332"/>
          </a:xfrm>
          <a:prstGeom prst="rect">
            <a:avLst/>
          </a:prstGeom>
          <a:noFill/>
        </p:spPr>
        <p:txBody>
          <a:bodyPr wrap="none" rtlCol="0">
            <a:spAutoFit/>
          </a:bodyPr>
          <a:lstStyle/>
          <a:p>
            <a:pPr algn="l"/>
            <a:r>
              <a:rPr lang="en-US" sz="1800" b="0" i="0" dirty="0">
                <a:solidFill>
                  <a:schemeClr val="tx2"/>
                </a:solidFill>
                <a:effectLst/>
                <a:latin typeface="verdana" panose="020B0604030504040204" pitchFamily="34" charset="0"/>
              </a:rPr>
              <a:t>Most popular books based on rating counts</a:t>
            </a:r>
            <a:endParaRPr lang="en-US" dirty="0">
              <a:solidFill>
                <a:schemeClr val="tx2"/>
              </a:solidFill>
              <a:latin typeface="verdana" panose="020B0604030504040204" pitchFamily="34" charset="0"/>
            </a:endParaRPr>
          </a:p>
        </p:txBody>
      </p:sp>
    </p:spTree>
    <p:extLst>
      <p:ext uri="{BB962C8B-B14F-4D97-AF65-F5344CB8AC3E}">
        <p14:creationId xmlns:p14="http://schemas.microsoft.com/office/powerpoint/2010/main" val="375014012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761</Words>
  <Application>Microsoft Macintosh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Century Gothic</vt:lpstr>
      <vt:lpstr>Courier New</vt:lpstr>
      <vt:lpstr>Segoe UI Light</vt:lpstr>
      <vt:lpstr>Verdana</vt:lpstr>
      <vt:lpstr>Verdana</vt:lpstr>
      <vt:lpstr>Office Theme</vt:lpstr>
      <vt:lpstr>Slide 1</vt:lpstr>
      <vt:lpstr>Introduction</vt:lpstr>
      <vt:lpstr>Methodology</vt:lpstr>
      <vt:lpstr>Results</vt:lpstr>
      <vt:lpstr>PowerPoint Presentation</vt:lpstr>
      <vt:lpstr>Results</vt:lpstr>
      <vt:lpstr>Results</vt:lpstr>
      <vt:lpstr>Results</vt:lpstr>
      <vt:lpstr>Results</vt:lpstr>
      <vt:lpstr>Results</vt:lpstr>
      <vt:lpstr>Results</vt:lpstr>
      <vt:lpstr>Results</vt:lpstr>
      <vt:lpstr>Results</vt:lpstr>
      <vt:lpstr>Results</vt:lpstr>
      <vt:lpstr>Results</vt:lpstr>
      <vt:lpstr>Results</vt:lpstr>
      <vt:lpstr>Final Thoughts</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Divina Arpino</dc:creator>
  <cp:lastModifiedBy>Divina Arpino</cp:lastModifiedBy>
  <cp:revision>6</cp:revision>
  <dcterms:created xsi:type="dcterms:W3CDTF">2023-12-12T17:44:52Z</dcterms:created>
  <dcterms:modified xsi:type="dcterms:W3CDTF">2023-12-13T00:29:27Z</dcterms:modified>
</cp:coreProperties>
</file>