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6" r:id="rId4"/>
    <p:sldId id="267" r:id="rId5"/>
    <p:sldId id="262" r:id="rId6"/>
    <p:sldId id="263"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67C1-9224-4A3F-A0F7-937951066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6B5714-50CC-4206-BBF8-D7BCCA635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FB7B6-FE7E-415B-BC79-03F09DF78C4D}"/>
              </a:ext>
            </a:extLst>
          </p:cNvPr>
          <p:cNvSpPr>
            <a:spLocks noGrp="1"/>
          </p:cNvSpPr>
          <p:nvPr>
            <p:ph type="dt" sz="half" idx="10"/>
          </p:nvPr>
        </p:nvSpPr>
        <p:spPr/>
        <p:txBody>
          <a:bodyPr/>
          <a:lstStyle/>
          <a:p>
            <a:fld id="{8EBB5B16-1AC0-4DB4-9C82-C8F64E66EFD2}" type="datetimeFigureOut">
              <a:rPr lang="en-US" smtClean="0"/>
              <a:t>1/4/2021</a:t>
            </a:fld>
            <a:endParaRPr lang="en-US"/>
          </a:p>
        </p:txBody>
      </p:sp>
      <p:sp>
        <p:nvSpPr>
          <p:cNvPr id="5" name="Footer Placeholder 4">
            <a:extLst>
              <a:ext uri="{FF2B5EF4-FFF2-40B4-BE49-F238E27FC236}">
                <a16:creationId xmlns:a16="http://schemas.microsoft.com/office/drawing/2014/main" id="{27F19ADA-7C51-483C-AD46-54EEBC393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8C663-43CE-44A3-B901-35DD58A0D583}"/>
              </a:ext>
            </a:extLst>
          </p:cNvPr>
          <p:cNvSpPr>
            <a:spLocks noGrp="1"/>
          </p:cNvSpPr>
          <p:nvPr>
            <p:ph type="sldNum" sz="quarter" idx="12"/>
          </p:nvPr>
        </p:nvSpPr>
        <p:spPr/>
        <p:txBody>
          <a:bodyPr/>
          <a:lstStyle/>
          <a:p>
            <a:fld id="{F99B15EE-7C94-45A2-A892-0400262A61E9}" type="slidenum">
              <a:rPr lang="en-US" smtClean="0"/>
              <a:t>‹#›</a:t>
            </a:fld>
            <a:endParaRPr lang="en-US"/>
          </a:p>
        </p:txBody>
      </p:sp>
    </p:spTree>
    <p:extLst>
      <p:ext uri="{BB962C8B-B14F-4D97-AF65-F5344CB8AC3E}">
        <p14:creationId xmlns:p14="http://schemas.microsoft.com/office/powerpoint/2010/main" val="129568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93A4-5712-45C2-A5A2-6B39134B80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B9A56-7FA5-423E-950E-FC2AE844BF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93FCB-74A1-4D3F-A86A-5DCBEDB9C1F4}"/>
              </a:ext>
            </a:extLst>
          </p:cNvPr>
          <p:cNvSpPr>
            <a:spLocks noGrp="1"/>
          </p:cNvSpPr>
          <p:nvPr>
            <p:ph type="dt" sz="half" idx="10"/>
          </p:nvPr>
        </p:nvSpPr>
        <p:spPr/>
        <p:txBody>
          <a:bodyPr/>
          <a:lstStyle/>
          <a:p>
            <a:fld id="{8EBB5B16-1AC0-4DB4-9C82-C8F64E66EFD2}" type="datetimeFigureOut">
              <a:rPr lang="en-US" smtClean="0"/>
              <a:t>1/4/2021</a:t>
            </a:fld>
            <a:endParaRPr lang="en-US"/>
          </a:p>
        </p:txBody>
      </p:sp>
      <p:sp>
        <p:nvSpPr>
          <p:cNvPr id="5" name="Footer Placeholder 4">
            <a:extLst>
              <a:ext uri="{FF2B5EF4-FFF2-40B4-BE49-F238E27FC236}">
                <a16:creationId xmlns:a16="http://schemas.microsoft.com/office/drawing/2014/main" id="{428B379D-468A-47D9-B019-C59661609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5D8CE-290A-43D5-9258-60DF9E519E5D}"/>
              </a:ext>
            </a:extLst>
          </p:cNvPr>
          <p:cNvSpPr>
            <a:spLocks noGrp="1"/>
          </p:cNvSpPr>
          <p:nvPr>
            <p:ph type="sldNum" sz="quarter" idx="12"/>
          </p:nvPr>
        </p:nvSpPr>
        <p:spPr/>
        <p:txBody>
          <a:bodyPr/>
          <a:lstStyle/>
          <a:p>
            <a:fld id="{F99B15EE-7C94-45A2-A892-0400262A61E9}" type="slidenum">
              <a:rPr lang="en-US" smtClean="0"/>
              <a:t>‹#›</a:t>
            </a:fld>
            <a:endParaRPr lang="en-US"/>
          </a:p>
        </p:txBody>
      </p:sp>
    </p:spTree>
    <p:extLst>
      <p:ext uri="{BB962C8B-B14F-4D97-AF65-F5344CB8AC3E}">
        <p14:creationId xmlns:p14="http://schemas.microsoft.com/office/powerpoint/2010/main" val="2552132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CCAEB-39E9-40DF-9C94-00816A89F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9250A2-7C82-4D0B-B0AA-6853628FC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9CB83-E3B3-4A28-B3DD-573A7A3C6A8F}"/>
              </a:ext>
            </a:extLst>
          </p:cNvPr>
          <p:cNvSpPr>
            <a:spLocks noGrp="1"/>
          </p:cNvSpPr>
          <p:nvPr>
            <p:ph type="dt" sz="half" idx="10"/>
          </p:nvPr>
        </p:nvSpPr>
        <p:spPr/>
        <p:txBody>
          <a:bodyPr/>
          <a:lstStyle/>
          <a:p>
            <a:fld id="{8EBB5B16-1AC0-4DB4-9C82-C8F64E66EFD2}" type="datetimeFigureOut">
              <a:rPr lang="en-US" smtClean="0"/>
              <a:t>1/4/2021</a:t>
            </a:fld>
            <a:endParaRPr lang="en-US"/>
          </a:p>
        </p:txBody>
      </p:sp>
      <p:sp>
        <p:nvSpPr>
          <p:cNvPr id="5" name="Footer Placeholder 4">
            <a:extLst>
              <a:ext uri="{FF2B5EF4-FFF2-40B4-BE49-F238E27FC236}">
                <a16:creationId xmlns:a16="http://schemas.microsoft.com/office/drawing/2014/main" id="{2E6F568C-C9BE-4168-8D2D-21A802B80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E4FF3-034C-4392-8851-78C10305D8A6}"/>
              </a:ext>
            </a:extLst>
          </p:cNvPr>
          <p:cNvSpPr>
            <a:spLocks noGrp="1"/>
          </p:cNvSpPr>
          <p:nvPr>
            <p:ph type="sldNum" sz="quarter" idx="12"/>
          </p:nvPr>
        </p:nvSpPr>
        <p:spPr/>
        <p:txBody>
          <a:bodyPr/>
          <a:lstStyle/>
          <a:p>
            <a:fld id="{F99B15EE-7C94-45A2-A892-0400262A61E9}" type="slidenum">
              <a:rPr lang="en-US" smtClean="0"/>
              <a:t>‹#›</a:t>
            </a:fld>
            <a:endParaRPr lang="en-US"/>
          </a:p>
        </p:txBody>
      </p:sp>
    </p:spTree>
    <p:extLst>
      <p:ext uri="{BB962C8B-B14F-4D97-AF65-F5344CB8AC3E}">
        <p14:creationId xmlns:p14="http://schemas.microsoft.com/office/powerpoint/2010/main" val="173931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48FC-E29C-4A2E-BB90-55A54BBEB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A79FA-BB57-43CA-AFA4-CEE54EFE44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84FB1-9881-4168-9E6C-6C6F948B8DC7}"/>
              </a:ext>
            </a:extLst>
          </p:cNvPr>
          <p:cNvSpPr>
            <a:spLocks noGrp="1"/>
          </p:cNvSpPr>
          <p:nvPr>
            <p:ph type="dt" sz="half" idx="10"/>
          </p:nvPr>
        </p:nvSpPr>
        <p:spPr/>
        <p:txBody>
          <a:bodyPr/>
          <a:lstStyle/>
          <a:p>
            <a:fld id="{8EBB5B16-1AC0-4DB4-9C82-C8F64E66EFD2}" type="datetimeFigureOut">
              <a:rPr lang="en-US" smtClean="0"/>
              <a:t>1/4/2021</a:t>
            </a:fld>
            <a:endParaRPr lang="en-US"/>
          </a:p>
        </p:txBody>
      </p:sp>
      <p:sp>
        <p:nvSpPr>
          <p:cNvPr id="5" name="Footer Placeholder 4">
            <a:extLst>
              <a:ext uri="{FF2B5EF4-FFF2-40B4-BE49-F238E27FC236}">
                <a16:creationId xmlns:a16="http://schemas.microsoft.com/office/drawing/2014/main" id="{DF8614FD-197C-4A91-9611-687773F3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B10DC-5E40-4F6A-8AD6-08C97C3EE423}"/>
              </a:ext>
            </a:extLst>
          </p:cNvPr>
          <p:cNvSpPr>
            <a:spLocks noGrp="1"/>
          </p:cNvSpPr>
          <p:nvPr>
            <p:ph type="sldNum" sz="quarter" idx="12"/>
          </p:nvPr>
        </p:nvSpPr>
        <p:spPr/>
        <p:txBody>
          <a:bodyPr/>
          <a:lstStyle/>
          <a:p>
            <a:fld id="{F99B15EE-7C94-45A2-A892-0400262A61E9}" type="slidenum">
              <a:rPr lang="en-US" smtClean="0"/>
              <a:t>‹#›</a:t>
            </a:fld>
            <a:endParaRPr lang="en-US"/>
          </a:p>
        </p:txBody>
      </p:sp>
    </p:spTree>
    <p:extLst>
      <p:ext uri="{BB962C8B-B14F-4D97-AF65-F5344CB8AC3E}">
        <p14:creationId xmlns:p14="http://schemas.microsoft.com/office/powerpoint/2010/main" val="262213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6C03-4A48-43FD-9ADE-9A038D831C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D5CE09-5F65-4589-A57B-5167F175A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765B53-315C-4369-AC61-50963EBBF8C0}"/>
              </a:ext>
            </a:extLst>
          </p:cNvPr>
          <p:cNvSpPr>
            <a:spLocks noGrp="1"/>
          </p:cNvSpPr>
          <p:nvPr>
            <p:ph type="dt" sz="half" idx="10"/>
          </p:nvPr>
        </p:nvSpPr>
        <p:spPr/>
        <p:txBody>
          <a:bodyPr/>
          <a:lstStyle/>
          <a:p>
            <a:fld id="{8EBB5B16-1AC0-4DB4-9C82-C8F64E66EFD2}" type="datetimeFigureOut">
              <a:rPr lang="en-US" smtClean="0"/>
              <a:t>1/4/2021</a:t>
            </a:fld>
            <a:endParaRPr lang="en-US"/>
          </a:p>
        </p:txBody>
      </p:sp>
      <p:sp>
        <p:nvSpPr>
          <p:cNvPr id="5" name="Footer Placeholder 4">
            <a:extLst>
              <a:ext uri="{FF2B5EF4-FFF2-40B4-BE49-F238E27FC236}">
                <a16:creationId xmlns:a16="http://schemas.microsoft.com/office/drawing/2014/main" id="{3AC1A9CE-FEDB-4B2F-ACEE-2AF5DA401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71B7B-6EAD-4EF4-A64C-8D2B615A0DC1}"/>
              </a:ext>
            </a:extLst>
          </p:cNvPr>
          <p:cNvSpPr>
            <a:spLocks noGrp="1"/>
          </p:cNvSpPr>
          <p:nvPr>
            <p:ph type="sldNum" sz="quarter" idx="12"/>
          </p:nvPr>
        </p:nvSpPr>
        <p:spPr/>
        <p:txBody>
          <a:bodyPr/>
          <a:lstStyle/>
          <a:p>
            <a:fld id="{F99B15EE-7C94-45A2-A892-0400262A61E9}" type="slidenum">
              <a:rPr lang="en-US" smtClean="0"/>
              <a:t>‹#›</a:t>
            </a:fld>
            <a:endParaRPr lang="en-US"/>
          </a:p>
        </p:txBody>
      </p:sp>
    </p:spTree>
    <p:extLst>
      <p:ext uri="{BB962C8B-B14F-4D97-AF65-F5344CB8AC3E}">
        <p14:creationId xmlns:p14="http://schemas.microsoft.com/office/powerpoint/2010/main" val="54930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7EFA-CA55-4372-BC07-FB90741AE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52BF8C-856E-4755-8AB9-8169513691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09134C-FC47-435D-A5FF-8FDD7863FF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8CBC5D-B2F6-4ACE-AB4E-D1F00BBFDC80}"/>
              </a:ext>
            </a:extLst>
          </p:cNvPr>
          <p:cNvSpPr>
            <a:spLocks noGrp="1"/>
          </p:cNvSpPr>
          <p:nvPr>
            <p:ph type="dt" sz="half" idx="10"/>
          </p:nvPr>
        </p:nvSpPr>
        <p:spPr/>
        <p:txBody>
          <a:bodyPr/>
          <a:lstStyle/>
          <a:p>
            <a:fld id="{8EBB5B16-1AC0-4DB4-9C82-C8F64E66EFD2}" type="datetimeFigureOut">
              <a:rPr lang="en-US" smtClean="0"/>
              <a:t>1/4/2021</a:t>
            </a:fld>
            <a:endParaRPr lang="en-US"/>
          </a:p>
        </p:txBody>
      </p:sp>
      <p:sp>
        <p:nvSpPr>
          <p:cNvPr id="6" name="Footer Placeholder 5">
            <a:extLst>
              <a:ext uri="{FF2B5EF4-FFF2-40B4-BE49-F238E27FC236}">
                <a16:creationId xmlns:a16="http://schemas.microsoft.com/office/drawing/2014/main" id="{51D6F3DC-DBBE-4DF1-9BC1-DF04ED5C0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FDF03B-4CF1-45F4-86B9-15FD575087E6}"/>
              </a:ext>
            </a:extLst>
          </p:cNvPr>
          <p:cNvSpPr>
            <a:spLocks noGrp="1"/>
          </p:cNvSpPr>
          <p:nvPr>
            <p:ph type="sldNum" sz="quarter" idx="12"/>
          </p:nvPr>
        </p:nvSpPr>
        <p:spPr/>
        <p:txBody>
          <a:bodyPr/>
          <a:lstStyle/>
          <a:p>
            <a:fld id="{F99B15EE-7C94-45A2-A892-0400262A61E9}" type="slidenum">
              <a:rPr lang="en-US" smtClean="0"/>
              <a:t>‹#›</a:t>
            </a:fld>
            <a:endParaRPr lang="en-US"/>
          </a:p>
        </p:txBody>
      </p:sp>
    </p:spTree>
    <p:extLst>
      <p:ext uri="{BB962C8B-B14F-4D97-AF65-F5344CB8AC3E}">
        <p14:creationId xmlns:p14="http://schemas.microsoft.com/office/powerpoint/2010/main" val="181568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9070-E867-4BB0-9DE8-687CCFBF9F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CBAABA-82F3-4199-9CD2-2236BE8BC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4D8420-EF9A-49BD-9CD7-6A3AEBB043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E8692-ACD1-4E1A-BF03-9ACEC6A184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6769D-9E34-46F8-84FB-D98533BBF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BF54A-4340-4440-AD35-5CF0FD0DEF6F}"/>
              </a:ext>
            </a:extLst>
          </p:cNvPr>
          <p:cNvSpPr>
            <a:spLocks noGrp="1"/>
          </p:cNvSpPr>
          <p:nvPr>
            <p:ph type="dt" sz="half" idx="10"/>
          </p:nvPr>
        </p:nvSpPr>
        <p:spPr/>
        <p:txBody>
          <a:bodyPr/>
          <a:lstStyle/>
          <a:p>
            <a:fld id="{8EBB5B16-1AC0-4DB4-9C82-C8F64E66EFD2}" type="datetimeFigureOut">
              <a:rPr lang="en-US" smtClean="0"/>
              <a:t>1/4/2021</a:t>
            </a:fld>
            <a:endParaRPr lang="en-US"/>
          </a:p>
        </p:txBody>
      </p:sp>
      <p:sp>
        <p:nvSpPr>
          <p:cNvPr id="8" name="Footer Placeholder 7">
            <a:extLst>
              <a:ext uri="{FF2B5EF4-FFF2-40B4-BE49-F238E27FC236}">
                <a16:creationId xmlns:a16="http://schemas.microsoft.com/office/drawing/2014/main" id="{47EC9440-A1F7-42A6-97C7-0F54A407A7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E07D86-A35D-4C34-B2F5-5F87E606EB1C}"/>
              </a:ext>
            </a:extLst>
          </p:cNvPr>
          <p:cNvSpPr>
            <a:spLocks noGrp="1"/>
          </p:cNvSpPr>
          <p:nvPr>
            <p:ph type="sldNum" sz="quarter" idx="12"/>
          </p:nvPr>
        </p:nvSpPr>
        <p:spPr/>
        <p:txBody>
          <a:bodyPr/>
          <a:lstStyle/>
          <a:p>
            <a:fld id="{F99B15EE-7C94-45A2-A892-0400262A61E9}" type="slidenum">
              <a:rPr lang="en-US" smtClean="0"/>
              <a:t>‹#›</a:t>
            </a:fld>
            <a:endParaRPr lang="en-US"/>
          </a:p>
        </p:txBody>
      </p:sp>
    </p:spTree>
    <p:extLst>
      <p:ext uri="{BB962C8B-B14F-4D97-AF65-F5344CB8AC3E}">
        <p14:creationId xmlns:p14="http://schemas.microsoft.com/office/powerpoint/2010/main" val="163780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E530F-22EE-4CE6-9220-CF1958FE74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BAEE5-7143-4DDF-953A-156AFDAC5AB8}"/>
              </a:ext>
            </a:extLst>
          </p:cNvPr>
          <p:cNvSpPr>
            <a:spLocks noGrp="1"/>
          </p:cNvSpPr>
          <p:nvPr>
            <p:ph type="dt" sz="half" idx="10"/>
          </p:nvPr>
        </p:nvSpPr>
        <p:spPr/>
        <p:txBody>
          <a:bodyPr/>
          <a:lstStyle/>
          <a:p>
            <a:fld id="{8EBB5B16-1AC0-4DB4-9C82-C8F64E66EFD2}" type="datetimeFigureOut">
              <a:rPr lang="en-US" smtClean="0"/>
              <a:t>1/4/2021</a:t>
            </a:fld>
            <a:endParaRPr lang="en-US"/>
          </a:p>
        </p:txBody>
      </p:sp>
      <p:sp>
        <p:nvSpPr>
          <p:cNvPr id="4" name="Footer Placeholder 3">
            <a:extLst>
              <a:ext uri="{FF2B5EF4-FFF2-40B4-BE49-F238E27FC236}">
                <a16:creationId xmlns:a16="http://schemas.microsoft.com/office/drawing/2014/main" id="{ADD242E2-6D40-4727-8885-8F1E285B67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4FF62C-F869-4241-ABCD-BCDF646689F1}"/>
              </a:ext>
            </a:extLst>
          </p:cNvPr>
          <p:cNvSpPr>
            <a:spLocks noGrp="1"/>
          </p:cNvSpPr>
          <p:nvPr>
            <p:ph type="sldNum" sz="quarter" idx="12"/>
          </p:nvPr>
        </p:nvSpPr>
        <p:spPr/>
        <p:txBody>
          <a:bodyPr/>
          <a:lstStyle/>
          <a:p>
            <a:fld id="{F99B15EE-7C94-45A2-A892-0400262A61E9}" type="slidenum">
              <a:rPr lang="en-US" smtClean="0"/>
              <a:t>‹#›</a:t>
            </a:fld>
            <a:endParaRPr lang="en-US"/>
          </a:p>
        </p:txBody>
      </p:sp>
    </p:spTree>
    <p:extLst>
      <p:ext uri="{BB962C8B-B14F-4D97-AF65-F5344CB8AC3E}">
        <p14:creationId xmlns:p14="http://schemas.microsoft.com/office/powerpoint/2010/main" val="281944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E0115E-CEC1-4301-B7EA-5AF203D6DD88}"/>
              </a:ext>
            </a:extLst>
          </p:cNvPr>
          <p:cNvSpPr>
            <a:spLocks noGrp="1"/>
          </p:cNvSpPr>
          <p:nvPr>
            <p:ph type="dt" sz="half" idx="10"/>
          </p:nvPr>
        </p:nvSpPr>
        <p:spPr/>
        <p:txBody>
          <a:bodyPr/>
          <a:lstStyle/>
          <a:p>
            <a:fld id="{8EBB5B16-1AC0-4DB4-9C82-C8F64E66EFD2}" type="datetimeFigureOut">
              <a:rPr lang="en-US" smtClean="0"/>
              <a:t>1/4/2021</a:t>
            </a:fld>
            <a:endParaRPr lang="en-US"/>
          </a:p>
        </p:txBody>
      </p:sp>
      <p:sp>
        <p:nvSpPr>
          <p:cNvPr id="3" name="Footer Placeholder 2">
            <a:extLst>
              <a:ext uri="{FF2B5EF4-FFF2-40B4-BE49-F238E27FC236}">
                <a16:creationId xmlns:a16="http://schemas.microsoft.com/office/drawing/2014/main" id="{F22ABFA0-F3CA-4F37-B4B7-D3746FA59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E86E53-4087-49DF-819C-253303336E7B}"/>
              </a:ext>
            </a:extLst>
          </p:cNvPr>
          <p:cNvSpPr>
            <a:spLocks noGrp="1"/>
          </p:cNvSpPr>
          <p:nvPr>
            <p:ph type="sldNum" sz="quarter" idx="12"/>
          </p:nvPr>
        </p:nvSpPr>
        <p:spPr/>
        <p:txBody>
          <a:bodyPr/>
          <a:lstStyle/>
          <a:p>
            <a:fld id="{F99B15EE-7C94-45A2-A892-0400262A61E9}" type="slidenum">
              <a:rPr lang="en-US" smtClean="0"/>
              <a:t>‹#›</a:t>
            </a:fld>
            <a:endParaRPr lang="en-US"/>
          </a:p>
        </p:txBody>
      </p:sp>
    </p:spTree>
    <p:extLst>
      <p:ext uri="{BB962C8B-B14F-4D97-AF65-F5344CB8AC3E}">
        <p14:creationId xmlns:p14="http://schemas.microsoft.com/office/powerpoint/2010/main" val="3871498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362C-56BA-40DA-A0DA-BB25A61DE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B2B80D-DDB8-4FE3-A6C5-1FC8DAD40F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22290B-8569-403E-B93B-48611D7C7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ADFC3-2C25-4848-9916-8FFE27F542B7}"/>
              </a:ext>
            </a:extLst>
          </p:cNvPr>
          <p:cNvSpPr>
            <a:spLocks noGrp="1"/>
          </p:cNvSpPr>
          <p:nvPr>
            <p:ph type="dt" sz="half" idx="10"/>
          </p:nvPr>
        </p:nvSpPr>
        <p:spPr/>
        <p:txBody>
          <a:bodyPr/>
          <a:lstStyle/>
          <a:p>
            <a:fld id="{8EBB5B16-1AC0-4DB4-9C82-C8F64E66EFD2}" type="datetimeFigureOut">
              <a:rPr lang="en-US" smtClean="0"/>
              <a:t>1/4/2021</a:t>
            </a:fld>
            <a:endParaRPr lang="en-US"/>
          </a:p>
        </p:txBody>
      </p:sp>
      <p:sp>
        <p:nvSpPr>
          <p:cNvPr id="6" name="Footer Placeholder 5">
            <a:extLst>
              <a:ext uri="{FF2B5EF4-FFF2-40B4-BE49-F238E27FC236}">
                <a16:creationId xmlns:a16="http://schemas.microsoft.com/office/drawing/2014/main" id="{8F3BBC72-905C-4DBA-B469-9526D913E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B97A7-A714-4607-A655-E884C8884A1B}"/>
              </a:ext>
            </a:extLst>
          </p:cNvPr>
          <p:cNvSpPr>
            <a:spLocks noGrp="1"/>
          </p:cNvSpPr>
          <p:nvPr>
            <p:ph type="sldNum" sz="quarter" idx="12"/>
          </p:nvPr>
        </p:nvSpPr>
        <p:spPr/>
        <p:txBody>
          <a:bodyPr/>
          <a:lstStyle/>
          <a:p>
            <a:fld id="{F99B15EE-7C94-45A2-A892-0400262A61E9}" type="slidenum">
              <a:rPr lang="en-US" smtClean="0"/>
              <a:t>‹#›</a:t>
            </a:fld>
            <a:endParaRPr lang="en-US"/>
          </a:p>
        </p:txBody>
      </p:sp>
    </p:spTree>
    <p:extLst>
      <p:ext uri="{BB962C8B-B14F-4D97-AF65-F5344CB8AC3E}">
        <p14:creationId xmlns:p14="http://schemas.microsoft.com/office/powerpoint/2010/main" val="66149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9B5E-5C49-4C25-9C7B-3F2F1C7E8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98766F-BA58-466C-8533-F1D5E0BD2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10A877-0ECD-496C-A366-98D479E4B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7D5C1-BB3D-428A-8AB6-9B3CC1101C26}"/>
              </a:ext>
            </a:extLst>
          </p:cNvPr>
          <p:cNvSpPr>
            <a:spLocks noGrp="1"/>
          </p:cNvSpPr>
          <p:nvPr>
            <p:ph type="dt" sz="half" idx="10"/>
          </p:nvPr>
        </p:nvSpPr>
        <p:spPr/>
        <p:txBody>
          <a:bodyPr/>
          <a:lstStyle/>
          <a:p>
            <a:fld id="{8EBB5B16-1AC0-4DB4-9C82-C8F64E66EFD2}" type="datetimeFigureOut">
              <a:rPr lang="en-US" smtClean="0"/>
              <a:t>1/4/2021</a:t>
            </a:fld>
            <a:endParaRPr lang="en-US"/>
          </a:p>
        </p:txBody>
      </p:sp>
      <p:sp>
        <p:nvSpPr>
          <p:cNvPr id="6" name="Footer Placeholder 5">
            <a:extLst>
              <a:ext uri="{FF2B5EF4-FFF2-40B4-BE49-F238E27FC236}">
                <a16:creationId xmlns:a16="http://schemas.microsoft.com/office/drawing/2014/main" id="{57E49FC2-E026-4D26-B27F-8AD184E36E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6B8D5-4B87-488D-A8DF-ADC4A06B8186}"/>
              </a:ext>
            </a:extLst>
          </p:cNvPr>
          <p:cNvSpPr>
            <a:spLocks noGrp="1"/>
          </p:cNvSpPr>
          <p:nvPr>
            <p:ph type="sldNum" sz="quarter" idx="12"/>
          </p:nvPr>
        </p:nvSpPr>
        <p:spPr/>
        <p:txBody>
          <a:bodyPr/>
          <a:lstStyle/>
          <a:p>
            <a:fld id="{F99B15EE-7C94-45A2-A892-0400262A61E9}" type="slidenum">
              <a:rPr lang="en-US" smtClean="0"/>
              <a:t>‹#›</a:t>
            </a:fld>
            <a:endParaRPr lang="en-US"/>
          </a:p>
        </p:txBody>
      </p:sp>
    </p:spTree>
    <p:extLst>
      <p:ext uri="{BB962C8B-B14F-4D97-AF65-F5344CB8AC3E}">
        <p14:creationId xmlns:p14="http://schemas.microsoft.com/office/powerpoint/2010/main" val="160173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06A2F1-9EFC-4744-8029-E7D667475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C3F96C-52E2-408E-BCE1-9DF0A09C1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D6AB8-EA47-4027-B042-DDB0BCF22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B5B16-1AC0-4DB4-9C82-C8F64E66EFD2}" type="datetimeFigureOut">
              <a:rPr lang="en-US" smtClean="0"/>
              <a:t>1/4/2021</a:t>
            </a:fld>
            <a:endParaRPr lang="en-US"/>
          </a:p>
        </p:txBody>
      </p:sp>
      <p:sp>
        <p:nvSpPr>
          <p:cNvPr id="5" name="Footer Placeholder 4">
            <a:extLst>
              <a:ext uri="{FF2B5EF4-FFF2-40B4-BE49-F238E27FC236}">
                <a16:creationId xmlns:a16="http://schemas.microsoft.com/office/drawing/2014/main" id="{025A8C47-4C00-495D-8DD3-54E822934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EFC458-D0DC-4E22-AEC1-950B7CF8C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B15EE-7C94-45A2-A892-0400262A61E9}" type="slidenum">
              <a:rPr lang="en-US" smtClean="0"/>
              <a:t>‹#›</a:t>
            </a:fld>
            <a:endParaRPr lang="en-US"/>
          </a:p>
        </p:txBody>
      </p:sp>
    </p:spTree>
    <p:extLst>
      <p:ext uri="{BB962C8B-B14F-4D97-AF65-F5344CB8AC3E}">
        <p14:creationId xmlns:p14="http://schemas.microsoft.com/office/powerpoint/2010/main" val="3417073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rod-apnortheast-a.online.tableau.com/#/site/testsam/workbooks/118064"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github.com/learningsam20/smf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rod-apnortheast-a.online.tableau.com/#/site/testsam/workbooks/118064" TargetMode="External"/><Relationship Id="rId2" Type="http://schemas.openxmlformats.org/officeDocument/2006/relationships/hyperlink" Target="https://github.com/learningsam20/smf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3B959-04EF-499F-899C-3894A0F9F6AE}"/>
              </a:ext>
            </a:extLst>
          </p:cNvPr>
          <p:cNvSpPr>
            <a:spLocks noGrp="1"/>
          </p:cNvSpPr>
          <p:nvPr>
            <p:ph type="ctrTitle"/>
          </p:nvPr>
        </p:nvSpPr>
        <p:spPr>
          <a:xfrm>
            <a:off x="7041856" y="627390"/>
            <a:ext cx="4036334" cy="2387600"/>
          </a:xfrm>
        </p:spPr>
        <p:txBody>
          <a:bodyPr anchor="t">
            <a:normAutofit/>
          </a:bodyPr>
          <a:lstStyle/>
          <a:p>
            <a:pPr algn="l"/>
            <a:r>
              <a:rPr lang="en-US" sz="5400" b="1" dirty="0">
                <a:latin typeface="+mn-lt"/>
              </a:rPr>
              <a:t>S</a:t>
            </a:r>
            <a:r>
              <a:rPr lang="en-US" sz="5400" dirty="0">
                <a:latin typeface="+mn-lt"/>
              </a:rPr>
              <a:t>mart</a:t>
            </a:r>
            <a:r>
              <a:rPr lang="en-US" sz="5400" b="1" dirty="0">
                <a:latin typeface="+mn-lt"/>
              </a:rPr>
              <a:t> </a:t>
            </a:r>
            <a:r>
              <a:rPr lang="en-US" sz="5400" b="1" dirty="0" err="1">
                <a:latin typeface="+mn-lt"/>
              </a:rPr>
              <a:t>M</a:t>
            </a:r>
            <a:r>
              <a:rPr lang="en-US" sz="5400" dirty="0" err="1">
                <a:latin typeface="+mn-lt"/>
              </a:rPr>
              <a:t>ain</a:t>
            </a:r>
            <a:r>
              <a:rPr lang="en-US" sz="5400" b="1" dirty="0" err="1">
                <a:latin typeface="+mn-lt"/>
              </a:rPr>
              <a:t>F</a:t>
            </a:r>
            <a:r>
              <a:rPr lang="en-US" sz="5400" dirty="0" err="1">
                <a:latin typeface="+mn-lt"/>
              </a:rPr>
              <a:t>rame</a:t>
            </a:r>
            <a:r>
              <a:rPr lang="en-US" sz="5400" dirty="0">
                <a:latin typeface="+mn-lt"/>
              </a:rPr>
              <a:t> </a:t>
            </a:r>
            <a:r>
              <a:rPr lang="en-US" sz="5400" b="1" dirty="0">
                <a:latin typeface="+mn-lt"/>
              </a:rPr>
              <a:t>V</a:t>
            </a:r>
            <a:r>
              <a:rPr lang="en-US" sz="5400" dirty="0">
                <a:latin typeface="+mn-lt"/>
              </a:rPr>
              <a:t>isualizer</a:t>
            </a:r>
          </a:p>
        </p:txBody>
      </p:sp>
      <p:sp>
        <p:nvSpPr>
          <p:cNvPr id="3" name="Subtitle 2">
            <a:extLst>
              <a:ext uri="{FF2B5EF4-FFF2-40B4-BE49-F238E27FC236}">
                <a16:creationId xmlns:a16="http://schemas.microsoft.com/office/drawing/2014/main" id="{FB5CA9D4-DB67-45B7-BD47-21DCA0CE2FF6}"/>
              </a:ext>
            </a:extLst>
          </p:cNvPr>
          <p:cNvSpPr>
            <a:spLocks noGrp="1"/>
          </p:cNvSpPr>
          <p:nvPr>
            <p:ph type="subTitle" idx="1"/>
          </p:nvPr>
        </p:nvSpPr>
        <p:spPr>
          <a:xfrm>
            <a:off x="7041858" y="3370262"/>
            <a:ext cx="4036333" cy="1709849"/>
          </a:xfrm>
        </p:spPr>
        <p:txBody>
          <a:bodyPr anchor="b">
            <a:normAutofit/>
          </a:bodyPr>
          <a:lstStyle/>
          <a:p>
            <a:pPr algn="l"/>
            <a:r>
              <a:rPr lang="en-US" sz="2000" dirty="0">
                <a:solidFill>
                  <a:schemeClr val="bg1">
                    <a:lumMod val="50000"/>
                  </a:schemeClr>
                </a:solidFill>
              </a:rPr>
              <a:t>A project for MTM 2020</a:t>
            </a:r>
          </a:p>
          <a:p>
            <a:pPr algn="l"/>
            <a:r>
              <a:rPr lang="en-US" sz="2000" dirty="0">
                <a:solidFill>
                  <a:schemeClr val="bg1">
                    <a:lumMod val="50000"/>
                  </a:schemeClr>
                </a:solidFill>
              </a:rPr>
              <a:t>By Sameer Joshi (learningsam20@gmail.com)</a:t>
            </a:r>
          </a:p>
        </p:txBody>
      </p:sp>
      <p:sp>
        <p:nvSpPr>
          <p:cNvPr id="23" name="Rectangle 1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5" name="Rectangle 1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a:extLst>
              <a:ext uri="{FF2B5EF4-FFF2-40B4-BE49-F238E27FC236}">
                <a16:creationId xmlns:a16="http://schemas.microsoft.com/office/drawing/2014/main" id="{A5F90F2B-9E3D-4BCE-A316-C3EA13E0125F}"/>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667001" y="1503294"/>
            <a:ext cx="5456899" cy="3302046"/>
          </a:xfrm>
          <a:prstGeom prst="rect">
            <a:avLst/>
          </a:prstGeom>
        </p:spPr>
      </p:pic>
    </p:spTree>
    <p:extLst>
      <p:ext uri="{BB962C8B-B14F-4D97-AF65-F5344CB8AC3E}">
        <p14:creationId xmlns:p14="http://schemas.microsoft.com/office/powerpoint/2010/main" val="157535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5573-278A-4F0A-95BE-855B64BB332D}"/>
              </a:ext>
            </a:extLst>
          </p:cNvPr>
          <p:cNvSpPr>
            <a:spLocks noGrp="1"/>
          </p:cNvSpPr>
          <p:nvPr>
            <p:ph type="title"/>
          </p:nvPr>
        </p:nvSpPr>
        <p:spPr>
          <a:xfrm>
            <a:off x="1653363" y="365760"/>
            <a:ext cx="9367203" cy="1188720"/>
          </a:xfrm>
        </p:spPr>
        <p:txBody>
          <a:bodyPr>
            <a:normAutofit/>
          </a:bodyPr>
          <a:lstStyle/>
          <a:p>
            <a:r>
              <a:rPr lang="en-US"/>
              <a:t>What is SMFV?</a:t>
            </a:r>
            <a:endParaRPr lang="en-US" dirty="0"/>
          </a:p>
        </p:txBody>
      </p:sp>
      <p:sp>
        <p:nvSpPr>
          <p:cNvPr id="1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58B7801-FBC9-404C-BF28-4BAB85EB715B}"/>
              </a:ext>
            </a:extLst>
          </p:cNvPr>
          <p:cNvSpPr>
            <a:spLocks noGrp="1"/>
          </p:cNvSpPr>
          <p:nvPr>
            <p:ph idx="1"/>
          </p:nvPr>
        </p:nvSpPr>
        <p:spPr>
          <a:xfrm>
            <a:off x="1653363" y="2016474"/>
            <a:ext cx="9367204" cy="4041648"/>
          </a:xfrm>
        </p:spPr>
        <p:txBody>
          <a:bodyPr anchor="t">
            <a:noAutofit/>
          </a:bodyPr>
          <a:lstStyle/>
          <a:p>
            <a:pPr marL="0" indent="0">
              <a:buNone/>
            </a:pPr>
            <a:r>
              <a:rPr lang="en-US" sz="1600" u="sng" dirty="0"/>
              <a:t>Context</a:t>
            </a:r>
          </a:p>
          <a:p>
            <a:pPr marL="0" indent="0">
              <a:buNone/>
            </a:pPr>
            <a:r>
              <a:rPr lang="en-US" sz="1600" dirty="0"/>
              <a:t>SMF holds wealth of info for various mainframe subsystems, including SDSF. Analyzing this may help in identifying anomalies, taking proactive actions, detecting issues early, monitor system KPIs and so on.</a:t>
            </a:r>
          </a:p>
          <a:p>
            <a:pPr marL="0" indent="0">
              <a:buNone/>
            </a:pPr>
            <a:endParaRPr lang="en-US" sz="1600" dirty="0"/>
          </a:p>
          <a:p>
            <a:pPr marL="0" indent="0">
              <a:buNone/>
            </a:pPr>
            <a:r>
              <a:rPr lang="en-US" sz="1600" u="sng" dirty="0"/>
              <a:t>Challenges</a:t>
            </a:r>
          </a:p>
          <a:p>
            <a:pPr marL="0" indent="0">
              <a:buNone/>
            </a:pPr>
            <a:r>
              <a:rPr lang="en-US" sz="1600" dirty="0"/>
              <a:t>Users cannot access this information in raw or processed form readily. Also, it cannot be leveraged easily by the other systems for downstream processing like ML based analytics, automation, forecasting, etc.</a:t>
            </a:r>
          </a:p>
          <a:p>
            <a:pPr marL="0" indent="0">
              <a:buNone/>
            </a:pPr>
            <a:endParaRPr lang="en-US" sz="1600" dirty="0"/>
          </a:p>
          <a:p>
            <a:pPr marL="0" indent="0">
              <a:buNone/>
            </a:pPr>
            <a:r>
              <a:rPr lang="en-US" sz="1600" u="sng" dirty="0"/>
              <a:t>Solution</a:t>
            </a:r>
          </a:p>
          <a:p>
            <a:pPr marL="0" indent="0">
              <a:buNone/>
            </a:pPr>
            <a:r>
              <a:rPr lang="en-US" sz="1600" dirty="0"/>
              <a:t>SMFV attempts to analyze &amp; visualize a part of SDSF job information. It analyzes the data captured on DA job queue of SDSF at a pre-defined interval and shows tableau dashboard with top resource consuming jobs/users, frequently executed jobs, class &amp; priority wise job distribution, execution trend &amp; more. While this is a representative analysis, it could be extended to additional SDSF attributes and SMF data.</a:t>
            </a:r>
          </a:p>
          <a:p>
            <a:pPr marL="0" indent="0">
              <a:buNone/>
            </a:pPr>
            <a:r>
              <a:rPr lang="en-US" sz="1600" dirty="0"/>
              <a:t>All of this is done leveraging best in class solutions. E.g. It leverages mainframe for data processing, Python for data formatting, MySQL for cloud-based data storage, and Tableau for cloud-based dashboards. It leverages shell scripts to do SDSF monitoring automation</a:t>
            </a:r>
          </a:p>
        </p:txBody>
      </p:sp>
    </p:spTree>
    <p:extLst>
      <p:ext uri="{BB962C8B-B14F-4D97-AF65-F5344CB8AC3E}">
        <p14:creationId xmlns:p14="http://schemas.microsoft.com/office/powerpoint/2010/main" val="23466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5573-278A-4F0A-95BE-855B64BB332D}"/>
              </a:ext>
            </a:extLst>
          </p:cNvPr>
          <p:cNvSpPr>
            <a:spLocks noGrp="1"/>
          </p:cNvSpPr>
          <p:nvPr>
            <p:ph type="title"/>
          </p:nvPr>
        </p:nvSpPr>
        <p:spPr>
          <a:xfrm>
            <a:off x="1653363" y="365760"/>
            <a:ext cx="9367203" cy="1188720"/>
          </a:xfrm>
        </p:spPr>
        <p:txBody>
          <a:bodyPr>
            <a:normAutofit/>
          </a:bodyPr>
          <a:lstStyle/>
          <a:p>
            <a:r>
              <a:rPr lang="en-US" dirty="0"/>
              <a:t>How does SMFV work?</a:t>
            </a:r>
          </a:p>
        </p:txBody>
      </p:sp>
      <p:sp>
        <p:nvSpPr>
          <p:cNvPr id="1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A4730BC5-5618-472B-A2D5-D0E24F6DCAB9}"/>
              </a:ext>
            </a:extLst>
          </p:cNvPr>
          <p:cNvSpPr/>
          <p:nvPr/>
        </p:nvSpPr>
        <p:spPr>
          <a:xfrm>
            <a:off x="1162975" y="4126359"/>
            <a:ext cx="985421" cy="6036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Jobs</a:t>
            </a:r>
          </a:p>
        </p:txBody>
      </p:sp>
      <p:sp>
        <p:nvSpPr>
          <p:cNvPr id="10" name="Flowchart: Magnetic Disk 9">
            <a:extLst>
              <a:ext uri="{FF2B5EF4-FFF2-40B4-BE49-F238E27FC236}">
                <a16:creationId xmlns:a16="http://schemas.microsoft.com/office/drawing/2014/main" id="{10093BB1-390F-457A-A685-F5B4BD3FDA49}"/>
              </a:ext>
            </a:extLst>
          </p:cNvPr>
          <p:cNvSpPr/>
          <p:nvPr/>
        </p:nvSpPr>
        <p:spPr>
          <a:xfrm>
            <a:off x="10255921" y="4052928"/>
            <a:ext cx="878889" cy="603682"/>
          </a:xfrm>
          <a:prstGeom prst="flowChartMagneticDisk">
            <a:avLst/>
          </a:prstGeom>
          <a:solidFill>
            <a:srgbClr val="FFC00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SMFA DB</a:t>
            </a:r>
          </a:p>
        </p:txBody>
      </p:sp>
      <p:sp>
        <p:nvSpPr>
          <p:cNvPr id="11" name="Flowchart: Sort 10">
            <a:extLst>
              <a:ext uri="{FF2B5EF4-FFF2-40B4-BE49-F238E27FC236}">
                <a16:creationId xmlns:a16="http://schemas.microsoft.com/office/drawing/2014/main" id="{21F9E09E-3C54-43E8-BCD3-D56A11B12E4E}"/>
              </a:ext>
            </a:extLst>
          </p:cNvPr>
          <p:cNvSpPr/>
          <p:nvPr/>
        </p:nvSpPr>
        <p:spPr>
          <a:xfrm>
            <a:off x="5335847" y="4093363"/>
            <a:ext cx="514905" cy="665825"/>
          </a:xfrm>
          <a:prstGeom prst="flowChartSor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900" dirty="0"/>
          </a:p>
        </p:txBody>
      </p:sp>
      <p:pic>
        <p:nvPicPr>
          <p:cNvPr id="12" name="Picture 2" descr="User icon - Free download on Iconfinder">
            <a:extLst>
              <a:ext uri="{FF2B5EF4-FFF2-40B4-BE49-F238E27FC236}">
                <a16:creationId xmlns:a16="http://schemas.microsoft.com/office/drawing/2014/main" id="{38FF0778-7CC7-4E98-AD0A-A5A782CD0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32" y="4262926"/>
            <a:ext cx="322880" cy="322880"/>
          </a:xfrm>
          <a:prstGeom prst="rect">
            <a:avLst/>
          </a:prstGeom>
          <a:noFill/>
          <a:extLst>
            <a:ext uri="{909E8E84-426E-40DD-AFC4-6F175D3DCCD1}">
              <a14:hiddenFill xmlns:a14="http://schemas.microsoft.com/office/drawing/2010/main">
                <a:solidFill>
                  <a:srgbClr val="FFFFFF"/>
                </a:solidFill>
              </a14:hiddenFill>
            </a:ext>
          </a:extLst>
        </p:spPr>
      </p:pic>
      <p:sp>
        <p:nvSpPr>
          <p:cNvPr id="13" name="Flowchart: Direct Access Storage 12">
            <a:extLst>
              <a:ext uri="{FF2B5EF4-FFF2-40B4-BE49-F238E27FC236}">
                <a16:creationId xmlns:a16="http://schemas.microsoft.com/office/drawing/2014/main" id="{CFDF9244-370F-48D8-91E6-A2F88CED3B2C}"/>
              </a:ext>
            </a:extLst>
          </p:cNvPr>
          <p:cNvSpPr/>
          <p:nvPr/>
        </p:nvSpPr>
        <p:spPr>
          <a:xfrm>
            <a:off x="2444762" y="4126359"/>
            <a:ext cx="1225119" cy="603682"/>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SDSF</a:t>
            </a:r>
          </a:p>
        </p:txBody>
      </p:sp>
      <p:sp>
        <p:nvSpPr>
          <p:cNvPr id="14" name="Rectangle 13">
            <a:extLst>
              <a:ext uri="{FF2B5EF4-FFF2-40B4-BE49-F238E27FC236}">
                <a16:creationId xmlns:a16="http://schemas.microsoft.com/office/drawing/2014/main" id="{207B0A42-CB0A-4051-830D-D6FE13988D48}"/>
              </a:ext>
            </a:extLst>
          </p:cNvPr>
          <p:cNvSpPr/>
          <p:nvPr/>
        </p:nvSpPr>
        <p:spPr>
          <a:xfrm>
            <a:off x="4076552" y="4124435"/>
            <a:ext cx="985421" cy="6036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SDSF Batch</a:t>
            </a:r>
          </a:p>
        </p:txBody>
      </p:sp>
      <p:sp>
        <p:nvSpPr>
          <p:cNvPr id="15" name="Flowchart: Document 14">
            <a:extLst>
              <a:ext uri="{FF2B5EF4-FFF2-40B4-BE49-F238E27FC236}">
                <a16:creationId xmlns:a16="http://schemas.microsoft.com/office/drawing/2014/main" id="{EC6643E5-7A18-424C-BCEC-719703C6E2A0}"/>
              </a:ext>
            </a:extLst>
          </p:cNvPr>
          <p:cNvSpPr/>
          <p:nvPr/>
        </p:nvSpPr>
        <p:spPr>
          <a:xfrm>
            <a:off x="7103837" y="3102182"/>
            <a:ext cx="781235" cy="754601"/>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Last Updated Records</a:t>
            </a:r>
          </a:p>
        </p:txBody>
      </p:sp>
      <p:sp>
        <p:nvSpPr>
          <p:cNvPr id="16" name="Flowchart: Sort 15">
            <a:extLst>
              <a:ext uri="{FF2B5EF4-FFF2-40B4-BE49-F238E27FC236}">
                <a16:creationId xmlns:a16="http://schemas.microsoft.com/office/drawing/2014/main" id="{47E36D42-C113-4F25-9F4D-4A0664C1F448}"/>
              </a:ext>
            </a:extLst>
          </p:cNvPr>
          <p:cNvSpPr/>
          <p:nvPr/>
        </p:nvSpPr>
        <p:spPr>
          <a:xfrm>
            <a:off x="7235301" y="4095624"/>
            <a:ext cx="514905" cy="665825"/>
          </a:xfrm>
          <a:prstGeom prst="flowChartSor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900" dirty="0"/>
          </a:p>
        </p:txBody>
      </p:sp>
      <p:sp>
        <p:nvSpPr>
          <p:cNvPr id="17" name="Flowchart: Document 16">
            <a:extLst>
              <a:ext uri="{FF2B5EF4-FFF2-40B4-BE49-F238E27FC236}">
                <a16:creationId xmlns:a16="http://schemas.microsoft.com/office/drawing/2014/main" id="{169BEBC6-BA2F-484B-928E-C2E4C658CF18}"/>
              </a:ext>
            </a:extLst>
          </p:cNvPr>
          <p:cNvSpPr/>
          <p:nvPr/>
        </p:nvSpPr>
        <p:spPr>
          <a:xfrm>
            <a:off x="6124625" y="4048974"/>
            <a:ext cx="841829" cy="754601"/>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Processed Records</a:t>
            </a:r>
          </a:p>
        </p:txBody>
      </p:sp>
      <p:sp>
        <p:nvSpPr>
          <p:cNvPr id="21" name="Flowchart: Document 20">
            <a:extLst>
              <a:ext uri="{FF2B5EF4-FFF2-40B4-BE49-F238E27FC236}">
                <a16:creationId xmlns:a16="http://schemas.microsoft.com/office/drawing/2014/main" id="{62555D9B-4D7D-4787-AC64-E123EB35E052}"/>
              </a:ext>
            </a:extLst>
          </p:cNvPr>
          <p:cNvSpPr/>
          <p:nvPr/>
        </p:nvSpPr>
        <p:spPr>
          <a:xfrm>
            <a:off x="8045980" y="4055931"/>
            <a:ext cx="781235" cy="754601"/>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Modified Records</a:t>
            </a:r>
          </a:p>
        </p:txBody>
      </p:sp>
      <p:sp>
        <p:nvSpPr>
          <p:cNvPr id="22" name="Rectangle 21">
            <a:extLst>
              <a:ext uri="{FF2B5EF4-FFF2-40B4-BE49-F238E27FC236}">
                <a16:creationId xmlns:a16="http://schemas.microsoft.com/office/drawing/2014/main" id="{CA887019-BE5D-47B3-AB3A-71DD03EB2077}"/>
              </a:ext>
            </a:extLst>
          </p:cNvPr>
          <p:cNvSpPr/>
          <p:nvPr/>
        </p:nvSpPr>
        <p:spPr>
          <a:xfrm>
            <a:off x="10202656" y="3149519"/>
            <a:ext cx="985421" cy="603682"/>
          </a:xfrm>
          <a:prstGeom prst="rect">
            <a:avLst/>
          </a:prstGeom>
          <a:solidFill>
            <a:srgbClr val="92D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Python Script</a:t>
            </a:r>
          </a:p>
        </p:txBody>
      </p:sp>
      <p:sp>
        <p:nvSpPr>
          <p:cNvPr id="23" name="Rectangle 22">
            <a:extLst>
              <a:ext uri="{FF2B5EF4-FFF2-40B4-BE49-F238E27FC236}">
                <a16:creationId xmlns:a16="http://schemas.microsoft.com/office/drawing/2014/main" id="{BAA5E5EC-1CFC-4274-8E88-E0F7D96FD0D6}"/>
              </a:ext>
            </a:extLst>
          </p:cNvPr>
          <p:cNvSpPr/>
          <p:nvPr/>
        </p:nvSpPr>
        <p:spPr>
          <a:xfrm>
            <a:off x="10202656" y="2282349"/>
            <a:ext cx="985421" cy="603682"/>
          </a:xfrm>
          <a:prstGeom prst="rect">
            <a:avLst/>
          </a:prstGeom>
          <a:solidFill>
            <a:schemeClr val="bg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Shell Script</a:t>
            </a:r>
          </a:p>
        </p:txBody>
      </p:sp>
      <p:pic>
        <p:nvPicPr>
          <p:cNvPr id="24" name="Picture 4" descr="Cloud Computing Services | Google Cloud">
            <a:extLst>
              <a:ext uri="{FF2B5EF4-FFF2-40B4-BE49-F238E27FC236}">
                <a16:creationId xmlns:a16="http://schemas.microsoft.com/office/drawing/2014/main" id="{4EB10CFE-B81F-49A5-9CA1-5BDD2764331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968539" y="4112000"/>
            <a:ext cx="884259" cy="46166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A80771C1-EB18-4833-BFA6-23A4EA4107DB}"/>
              </a:ext>
            </a:extLst>
          </p:cNvPr>
          <p:cNvSpPr/>
          <p:nvPr/>
        </p:nvSpPr>
        <p:spPr>
          <a:xfrm>
            <a:off x="10202582" y="5069143"/>
            <a:ext cx="985421" cy="603682"/>
          </a:xfrm>
          <a:prstGeom prst="rect">
            <a:avLst/>
          </a:prstGeom>
          <a:solidFill>
            <a:schemeClr val="accent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Tableau Dashboards</a:t>
            </a:r>
          </a:p>
        </p:txBody>
      </p:sp>
      <p:cxnSp>
        <p:nvCxnSpPr>
          <p:cNvPr id="26" name="Straight Arrow Connector 25">
            <a:extLst>
              <a:ext uri="{FF2B5EF4-FFF2-40B4-BE49-F238E27FC236}">
                <a16:creationId xmlns:a16="http://schemas.microsoft.com/office/drawing/2014/main" id="{DDF35941-46BA-46AA-AFA6-850E3A4678D2}"/>
              </a:ext>
            </a:extLst>
          </p:cNvPr>
          <p:cNvCxnSpPr>
            <a:stCxn id="12" idx="3"/>
            <a:endCxn id="9" idx="1"/>
          </p:cNvCxnSpPr>
          <p:nvPr/>
        </p:nvCxnSpPr>
        <p:spPr>
          <a:xfrm>
            <a:off x="886612" y="4424366"/>
            <a:ext cx="276363" cy="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3EC11D7-0F7A-414E-A8E7-A3B3C7D29644}"/>
              </a:ext>
            </a:extLst>
          </p:cNvPr>
          <p:cNvCxnSpPr>
            <a:stCxn id="9" idx="3"/>
            <a:endCxn id="13" idx="1"/>
          </p:cNvCxnSpPr>
          <p:nvPr/>
        </p:nvCxnSpPr>
        <p:spPr>
          <a:xfrm>
            <a:off x="2148396" y="4428200"/>
            <a:ext cx="296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0AB7445-BEEE-4C79-817E-3D62C8EC0843}"/>
              </a:ext>
            </a:extLst>
          </p:cNvPr>
          <p:cNvCxnSpPr>
            <a:stCxn id="14" idx="3"/>
            <a:endCxn id="11" idx="1"/>
          </p:cNvCxnSpPr>
          <p:nvPr/>
        </p:nvCxnSpPr>
        <p:spPr>
          <a:xfrm>
            <a:off x="5061973" y="4426276"/>
            <a:ext cx="273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3441C17-4A1F-4628-8D34-8F859E822A3E}"/>
              </a:ext>
            </a:extLst>
          </p:cNvPr>
          <p:cNvCxnSpPr>
            <a:cxnSpLocks/>
            <a:stCxn id="11" idx="3"/>
            <a:endCxn id="17" idx="1"/>
          </p:cNvCxnSpPr>
          <p:nvPr/>
        </p:nvCxnSpPr>
        <p:spPr>
          <a:xfrm flipV="1">
            <a:off x="5850752" y="4426275"/>
            <a:ext cx="273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16441BB-88F2-413A-8E02-D02F76655818}"/>
              </a:ext>
            </a:extLst>
          </p:cNvPr>
          <p:cNvCxnSpPr>
            <a:cxnSpLocks/>
            <a:stCxn id="17" idx="3"/>
            <a:endCxn id="16" idx="1"/>
          </p:cNvCxnSpPr>
          <p:nvPr/>
        </p:nvCxnSpPr>
        <p:spPr>
          <a:xfrm>
            <a:off x="6966454" y="4426275"/>
            <a:ext cx="268847" cy="2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3A2E044-7700-4795-AE19-26A7E0C7ECA0}"/>
              </a:ext>
            </a:extLst>
          </p:cNvPr>
          <p:cNvCxnSpPr>
            <a:cxnSpLocks/>
            <a:stCxn id="15" idx="2"/>
            <a:endCxn id="16" idx="0"/>
          </p:cNvCxnSpPr>
          <p:nvPr/>
        </p:nvCxnSpPr>
        <p:spPr>
          <a:xfrm flipH="1">
            <a:off x="7492754" y="3806895"/>
            <a:ext cx="1701" cy="288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E8C07D-0216-4A5B-80B6-E96AA90CF6D5}"/>
              </a:ext>
            </a:extLst>
          </p:cNvPr>
          <p:cNvCxnSpPr>
            <a:cxnSpLocks/>
            <a:stCxn id="16" idx="3"/>
            <a:endCxn id="21" idx="1"/>
          </p:cNvCxnSpPr>
          <p:nvPr/>
        </p:nvCxnSpPr>
        <p:spPr>
          <a:xfrm>
            <a:off x="7750206" y="4428537"/>
            <a:ext cx="295774" cy="4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8C816315-BC6A-4D93-9E05-B0F3A658741F}"/>
              </a:ext>
            </a:extLst>
          </p:cNvPr>
          <p:cNvCxnSpPr>
            <a:cxnSpLocks/>
          </p:cNvCxnSpPr>
          <p:nvPr/>
        </p:nvCxnSpPr>
        <p:spPr>
          <a:xfrm rot="10800000">
            <a:off x="6475114" y="2844166"/>
            <a:ext cx="3727542" cy="550044"/>
          </a:xfrm>
          <a:prstGeom prst="bentConnector4">
            <a:avLst>
              <a:gd name="adj1" fmla="val 16040"/>
              <a:gd name="adj2" fmla="val 1415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D7A0E5B-FBD7-4142-A9B0-6D136A5CC381}"/>
              </a:ext>
            </a:extLst>
          </p:cNvPr>
          <p:cNvCxnSpPr>
            <a:cxnSpLocks/>
            <a:stCxn id="23" idx="2"/>
            <a:endCxn id="22" idx="0"/>
          </p:cNvCxnSpPr>
          <p:nvPr/>
        </p:nvCxnSpPr>
        <p:spPr>
          <a:xfrm>
            <a:off x="10695367" y="2886031"/>
            <a:ext cx="0" cy="263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832B5B0-1230-4F11-91C2-0ECA7CC982F7}"/>
              </a:ext>
            </a:extLst>
          </p:cNvPr>
          <p:cNvCxnSpPr>
            <a:stCxn id="22" idx="2"/>
            <a:endCxn id="10" idx="1"/>
          </p:cNvCxnSpPr>
          <p:nvPr/>
        </p:nvCxnSpPr>
        <p:spPr>
          <a:xfrm flipH="1">
            <a:off x="10695366" y="3753201"/>
            <a:ext cx="1" cy="29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8FF1342-5DFC-45A5-A241-02E595C80EB7}"/>
              </a:ext>
            </a:extLst>
          </p:cNvPr>
          <p:cNvSpPr/>
          <p:nvPr/>
        </p:nvSpPr>
        <p:spPr>
          <a:xfrm>
            <a:off x="3943388" y="2901316"/>
            <a:ext cx="5063452" cy="2065020"/>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lstStyle/>
          <a:p>
            <a:r>
              <a:rPr lang="en-US" sz="1400" dirty="0"/>
              <a:t>SDSF Extractor Job</a:t>
            </a:r>
          </a:p>
        </p:txBody>
      </p:sp>
      <p:cxnSp>
        <p:nvCxnSpPr>
          <p:cNvPr id="37" name="Straight Connector 36">
            <a:extLst>
              <a:ext uri="{FF2B5EF4-FFF2-40B4-BE49-F238E27FC236}">
                <a16:creationId xmlns:a16="http://schemas.microsoft.com/office/drawing/2014/main" id="{4C6FA17A-375B-4746-9A13-E1F74E03F483}"/>
              </a:ext>
            </a:extLst>
          </p:cNvPr>
          <p:cNvCxnSpPr>
            <a:cxnSpLocks/>
          </p:cNvCxnSpPr>
          <p:nvPr/>
        </p:nvCxnSpPr>
        <p:spPr>
          <a:xfrm>
            <a:off x="3779520" y="2817495"/>
            <a:ext cx="0" cy="23774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11287C9-3CFA-432E-A459-0F0021389043}"/>
              </a:ext>
            </a:extLst>
          </p:cNvPr>
          <p:cNvSpPr txBox="1"/>
          <p:nvPr/>
        </p:nvSpPr>
        <p:spPr>
          <a:xfrm>
            <a:off x="5372691" y="3841161"/>
            <a:ext cx="514904" cy="276999"/>
          </a:xfrm>
          <a:prstGeom prst="rect">
            <a:avLst/>
          </a:prstGeom>
          <a:noFill/>
        </p:spPr>
        <p:txBody>
          <a:bodyPr wrap="square" rtlCol="0">
            <a:spAutoFit/>
          </a:bodyPr>
          <a:lstStyle/>
          <a:p>
            <a:r>
              <a:rPr lang="en-US" sz="1200" dirty="0"/>
              <a:t>SORT</a:t>
            </a:r>
          </a:p>
        </p:txBody>
      </p:sp>
      <p:sp>
        <p:nvSpPr>
          <p:cNvPr id="39" name="TextBox 38">
            <a:extLst>
              <a:ext uri="{FF2B5EF4-FFF2-40B4-BE49-F238E27FC236}">
                <a16:creationId xmlns:a16="http://schemas.microsoft.com/office/drawing/2014/main" id="{9993D137-4FB2-40EF-99E5-0206E12D7E6D}"/>
              </a:ext>
            </a:extLst>
          </p:cNvPr>
          <p:cNvSpPr txBox="1"/>
          <p:nvPr/>
        </p:nvSpPr>
        <p:spPr>
          <a:xfrm>
            <a:off x="7252391" y="3814608"/>
            <a:ext cx="514904" cy="276999"/>
          </a:xfrm>
          <a:prstGeom prst="rect">
            <a:avLst/>
          </a:prstGeom>
          <a:noFill/>
        </p:spPr>
        <p:txBody>
          <a:bodyPr wrap="square" rtlCol="0">
            <a:spAutoFit/>
          </a:bodyPr>
          <a:lstStyle/>
          <a:p>
            <a:r>
              <a:rPr lang="en-US" sz="1200" dirty="0"/>
              <a:t>SORT</a:t>
            </a:r>
          </a:p>
        </p:txBody>
      </p:sp>
      <p:cxnSp>
        <p:nvCxnSpPr>
          <p:cNvPr id="40" name="Straight Arrow Connector 39">
            <a:extLst>
              <a:ext uri="{FF2B5EF4-FFF2-40B4-BE49-F238E27FC236}">
                <a16:creationId xmlns:a16="http://schemas.microsoft.com/office/drawing/2014/main" id="{58206A3C-8DFA-4283-A29A-D7DB8B5CDB36}"/>
              </a:ext>
            </a:extLst>
          </p:cNvPr>
          <p:cNvCxnSpPr>
            <a:cxnSpLocks/>
            <a:stCxn id="14" idx="1"/>
          </p:cNvCxnSpPr>
          <p:nvPr/>
        </p:nvCxnSpPr>
        <p:spPr>
          <a:xfrm flipH="1">
            <a:off x="3475090" y="4426276"/>
            <a:ext cx="601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706B9E7-F12C-4BA0-B2CF-AA2D02002C8C}"/>
              </a:ext>
            </a:extLst>
          </p:cNvPr>
          <p:cNvCxnSpPr>
            <a:cxnSpLocks/>
            <a:stCxn id="25" idx="0"/>
            <a:endCxn id="10" idx="3"/>
          </p:cNvCxnSpPr>
          <p:nvPr/>
        </p:nvCxnSpPr>
        <p:spPr>
          <a:xfrm flipV="1">
            <a:off x="10695293" y="4656610"/>
            <a:ext cx="73" cy="412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82194B9-09E9-48F2-8D8B-39E36BEEAA11}"/>
              </a:ext>
            </a:extLst>
          </p:cNvPr>
          <p:cNvSpPr txBox="1"/>
          <p:nvPr/>
        </p:nvSpPr>
        <p:spPr>
          <a:xfrm>
            <a:off x="9264771" y="5069143"/>
            <a:ext cx="937811" cy="461665"/>
          </a:xfrm>
          <a:prstGeom prst="rect">
            <a:avLst/>
          </a:prstGeom>
          <a:noFill/>
        </p:spPr>
        <p:txBody>
          <a:bodyPr wrap="square" rtlCol="0">
            <a:spAutoFit/>
          </a:bodyPr>
          <a:lstStyle/>
          <a:p>
            <a:r>
              <a:rPr lang="en-US" sz="1200" dirty="0"/>
              <a:t>Web based dashboards</a:t>
            </a:r>
          </a:p>
        </p:txBody>
      </p:sp>
      <p:cxnSp>
        <p:nvCxnSpPr>
          <p:cNvPr id="43" name="Connector: Elbow 42">
            <a:extLst>
              <a:ext uri="{FF2B5EF4-FFF2-40B4-BE49-F238E27FC236}">
                <a16:creationId xmlns:a16="http://schemas.microsoft.com/office/drawing/2014/main" id="{6AD6D4FA-0AEB-4C40-8FC3-7191A418F874}"/>
              </a:ext>
            </a:extLst>
          </p:cNvPr>
          <p:cNvCxnSpPr>
            <a:stCxn id="25" idx="1"/>
            <a:endCxn id="12" idx="2"/>
          </p:cNvCxnSpPr>
          <p:nvPr/>
        </p:nvCxnSpPr>
        <p:spPr>
          <a:xfrm rot="10800000">
            <a:off x="725172" y="4585806"/>
            <a:ext cx="9477410" cy="785178"/>
          </a:xfrm>
          <a:prstGeom prst="bentConnector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0E331D9-AEA9-45ED-B0C5-E090AD51DABC}"/>
              </a:ext>
            </a:extLst>
          </p:cNvPr>
          <p:cNvSpPr txBox="1"/>
          <p:nvPr/>
        </p:nvSpPr>
        <p:spPr>
          <a:xfrm rot="16200000">
            <a:off x="3005866" y="2975629"/>
            <a:ext cx="1381003" cy="276999"/>
          </a:xfrm>
          <a:prstGeom prst="rect">
            <a:avLst/>
          </a:prstGeom>
          <a:noFill/>
        </p:spPr>
        <p:txBody>
          <a:bodyPr wrap="square" rtlCol="0">
            <a:spAutoFit/>
          </a:bodyPr>
          <a:lstStyle/>
          <a:p>
            <a:r>
              <a:rPr lang="en-US" sz="1200" dirty="0"/>
              <a:t>Async Process</a:t>
            </a:r>
          </a:p>
        </p:txBody>
      </p:sp>
      <p:sp>
        <p:nvSpPr>
          <p:cNvPr id="45" name="TextBox 44">
            <a:extLst>
              <a:ext uri="{FF2B5EF4-FFF2-40B4-BE49-F238E27FC236}">
                <a16:creationId xmlns:a16="http://schemas.microsoft.com/office/drawing/2014/main" id="{3EA6A298-B27D-4328-89F9-3C4AE7ACFFBA}"/>
              </a:ext>
            </a:extLst>
          </p:cNvPr>
          <p:cNvSpPr txBox="1"/>
          <p:nvPr/>
        </p:nvSpPr>
        <p:spPr>
          <a:xfrm>
            <a:off x="11134848" y="4423403"/>
            <a:ext cx="878667" cy="461665"/>
          </a:xfrm>
          <a:prstGeom prst="rect">
            <a:avLst/>
          </a:prstGeom>
          <a:noFill/>
        </p:spPr>
        <p:txBody>
          <a:bodyPr wrap="square" rtlCol="0">
            <a:spAutoFit/>
          </a:bodyPr>
          <a:lstStyle/>
          <a:p>
            <a:r>
              <a:rPr lang="en-US" sz="1200" dirty="0"/>
              <a:t>GCP Based MySQL</a:t>
            </a:r>
          </a:p>
        </p:txBody>
      </p:sp>
      <p:sp>
        <p:nvSpPr>
          <p:cNvPr id="46" name="TextBox 45">
            <a:extLst>
              <a:ext uri="{FF2B5EF4-FFF2-40B4-BE49-F238E27FC236}">
                <a16:creationId xmlns:a16="http://schemas.microsoft.com/office/drawing/2014/main" id="{3F6D2BCA-E3B2-4792-B5F4-0FED43D76215}"/>
              </a:ext>
            </a:extLst>
          </p:cNvPr>
          <p:cNvSpPr txBox="1"/>
          <p:nvPr/>
        </p:nvSpPr>
        <p:spPr>
          <a:xfrm>
            <a:off x="484204" y="4006215"/>
            <a:ext cx="514904" cy="276999"/>
          </a:xfrm>
          <a:prstGeom prst="rect">
            <a:avLst/>
          </a:prstGeom>
          <a:noFill/>
        </p:spPr>
        <p:txBody>
          <a:bodyPr wrap="square" rtlCol="0">
            <a:spAutoFit/>
          </a:bodyPr>
          <a:lstStyle/>
          <a:p>
            <a:r>
              <a:rPr lang="en-US" sz="1200" dirty="0"/>
              <a:t>User</a:t>
            </a:r>
          </a:p>
        </p:txBody>
      </p:sp>
      <p:pic>
        <p:nvPicPr>
          <p:cNvPr id="47" name="Picture 2" descr="User icon - Free download on Iconfinder">
            <a:extLst>
              <a:ext uri="{FF2B5EF4-FFF2-40B4-BE49-F238E27FC236}">
                <a16:creationId xmlns:a16="http://schemas.microsoft.com/office/drawing/2014/main" id="{C844E68C-CD55-4BE9-A5D5-2BBB9E096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2741" y="5213923"/>
            <a:ext cx="322880" cy="32288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EE290C9-05DF-4C95-903E-10EB2D370CD3}"/>
              </a:ext>
            </a:extLst>
          </p:cNvPr>
          <p:cNvSpPr txBox="1"/>
          <p:nvPr/>
        </p:nvSpPr>
        <p:spPr>
          <a:xfrm>
            <a:off x="11353800" y="5437788"/>
            <a:ext cx="514904" cy="276999"/>
          </a:xfrm>
          <a:prstGeom prst="rect">
            <a:avLst/>
          </a:prstGeom>
          <a:noFill/>
        </p:spPr>
        <p:txBody>
          <a:bodyPr wrap="square" rtlCol="0">
            <a:spAutoFit/>
          </a:bodyPr>
          <a:lstStyle/>
          <a:p>
            <a:r>
              <a:rPr lang="en-US" sz="1200" dirty="0"/>
              <a:t>User</a:t>
            </a:r>
          </a:p>
        </p:txBody>
      </p:sp>
      <p:cxnSp>
        <p:nvCxnSpPr>
          <p:cNvPr id="49" name="Connector: Elbow 48">
            <a:extLst>
              <a:ext uri="{FF2B5EF4-FFF2-40B4-BE49-F238E27FC236}">
                <a16:creationId xmlns:a16="http://schemas.microsoft.com/office/drawing/2014/main" id="{CA494BC4-6A04-4FC3-A139-789FFBDEEFFC}"/>
              </a:ext>
            </a:extLst>
          </p:cNvPr>
          <p:cNvCxnSpPr>
            <a:cxnSpLocks/>
            <a:stCxn id="25" idx="3"/>
            <a:endCxn id="47" idx="1"/>
          </p:cNvCxnSpPr>
          <p:nvPr/>
        </p:nvCxnSpPr>
        <p:spPr>
          <a:xfrm>
            <a:off x="11188003" y="5370984"/>
            <a:ext cx="224738" cy="4379"/>
          </a:xfrm>
          <a:prstGeom prst="bentConnector3">
            <a:avLst>
              <a:gd name="adj1" fmla="val 50000"/>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1380668-2FF7-40FE-95BA-8A4FB1FABB22}"/>
              </a:ext>
            </a:extLst>
          </p:cNvPr>
          <p:cNvSpPr txBox="1"/>
          <p:nvPr/>
        </p:nvSpPr>
        <p:spPr>
          <a:xfrm>
            <a:off x="10121720" y="2027388"/>
            <a:ext cx="1383430" cy="276999"/>
          </a:xfrm>
          <a:prstGeom prst="rect">
            <a:avLst/>
          </a:prstGeom>
          <a:noFill/>
        </p:spPr>
        <p:txBody>
          <a:bodyPr wrap="square" rtlCol="0">
            <a:spAutoFit/>
          </a:bodyPr>
          <a:lstStyle/>
          <a:p>
            <a:r>
              <a:rPr lang="en-US" sz="1200" dirty="0"/>
              <a:t>Scheduler, 5 Mins</a:t>
            </a:r>
          </a:p>
        </p:txBody>
      </p:sp>
      <p:cxnSp>
        <p:nvCxnSpPr>
          <p:cNvPr id="51" name="Connector: Elbow 50">
            <a:extLst>
              <a:ext uri="{FF2B5EF4-FFF2-40B4-BE49-F238E27FC236}">
                <a16:creationId xmlns:a16="http://schemas.microsoft.com/office/drawing/2014/main" id="{D6448F52-6804-4F16-931B-7A06D053563F}"/>
              </a:ext>
            </a:extLst>
          </p:cNvPr>
          <p:cNvCxnSpPr>
            <a:stCxn id="21" idx="3"/>
            <a:endCxn id="22" idx="1"/>
          </p:cNvCxnSpPr>
          <p:nvPr/>
        </p:nvCxnSpPr>
        <p:spPr>
          <a:xfrm flipV="1">
            <a:off x="8827215" y="3451360"/>
            <a:ext cx="1375441" cy="981872"/>
          </a:xfrm>
          <a:prstGeom prst="bentConnector3">
            <a:avLst>
              <a:gd name="adj1" fmla="val 5720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3FE6DC81-15AA-40C4-8F2E-B8F462ABA861}"/>
              </a:ext>
            </a:extLst>
          </p:cNvPr>
          <p:cNvSpPr/>
          <p:nvPr/>
        </p:nvSpPr>
        <p:spPr>
          <a:xfrm>
            <a:off x="655320" y="6033609"/>
            <a:ext cx="1137674" cy="2297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Mainframe, USS</a:t>
            </a:r>
          </a:p>
        </p:txBody>
      </p:sp>
      <p:sp>
        <p:nvSpPr>
          <p:cNvPr id="53" name="Rectangle 52">
            <a:extLst>
              <a:ext uri="{FF2B5EF4-FFF2-40B4-BE49-F238E27FC236}">
                <a16:creationId xmlns:a16="http://schemas.microsoft.com/office/drawing/2014/main" id="{0A483CEB-55F0-494B-B1EA-281F8C39C63C}"/>
              </a:ext>
            </a:extLst>
          </p:cNvPr>
          <p:cNvSpPr/>
          <p:nvPr/>
        </p:nvSpPr>
        <p:spPr>
          <a:xfrm>
            <a:off x="1868452" y="6034083"/>
            <a:ext cx="1137674" cy="2297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Google Cloud</a:t>
            </a:r>
          </a:p>
        </p:txBody>
      </p:sp>
      <p:sp>
        <p:nvSpPr>
          <p:cNvPr id="54" name="Rectangle 53">
            <a:extLst>
              <a:ext uri="{FF2B5EF4-FFF2-40B4-BE49-F238E27FC236}">
                <a16:creationId xmlns:a16="http://schemas.microsoft.com/office/drawing/2014/main" id="{16557C8E-1702-474E-AD70-E207C04B1CA3}"/>
              </a:ext>
            </a:extLst>
          </p:cNvPr>
          <p:cNvSpPr/>
          <p:nvPr/>
        </p:nvSpPr>
        <p:spPr>
          <a:xfrm>
            <a:off x="3081584" y="6033691"/>
            <a:ext cx="1137674" cy="22970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Tableau Cloud</a:t>
            </a:r>
          </a:p>
        </p:txBody>
      </p:sp>
      <p:sp>
        <p:nvSpPr>
          <p:cNvPr id="55" name="Rectangle 54">
            <a:extLst>
              <a:ext uri="{FF2B5EF4-FFF2-40B4-BE49-F238E27FC236}">
                <a16:creationId xmlns:a16="http://schemas.microsoft.com/office/drawing/2014/main" id="{154BCBA5-900F-4CD9-BD1D-F220387481CD}"/>
              </a:ext>
            </a:extLst>
          </p:cNvPr>
          <p:cNvSpPr/>
          <p:nvPr/>
        </p:nvSpPr>
        <p:spPr>
          <a:xfrm>
            <a:off x="4294716" y="6033609"/>
            <a:ext cx="1137674" cy="2297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solidFill>
                  <a:schemeClr val="tx1"/>
                </a:solidFill>
              </a:rPr>
              <a:t>Mainframe, ZOS</a:t>
            </a:r>
          </a:p>
        </p:txBody>
      </p:sp>
      <p:sp>
        <p:nvSpPr>
          <p:cNvPr id="56" name="Rectangle 55">
            <a:extLst>
              <a:ext uri="{FF2B5EF4-FFF2-40B4-BE49-F238E27FC236}">
                <a16:creationId xmlns:a16="http://schemas.microsoft.com/office/drawing/2014/main" id="{AA34B6CD-4813-42FB-9020-C522BF59EAF7}"/>
              </a:ext>
            </a:extLst>
          </p:cNvPr>
          <p:cNvSpPr/>
          <p:nvPr/>
        </p:nvSpPr>
        <p:spPr>
          <a:xfrm>
            <a:off x="5527163" y="6033609"/>
            <a:ext cx="1137674" cy="22970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SSH, Win/Lin</a:t>
            </a:r>
          </a:p>
        </p:txBody>
      </p:sp>
      <p:sp>
        <p:nvSpPr>
          <p:cNvPr id="57" name="TextBox 56">
            <a:extLst>
              <a:ext uri="{FF2B5EF4-FFF2-40B4-BE49-F238E27FC236}">
                <a16:creationId xmlns:a16="http://schemas.microsoft.com/office/drawing/2014/main" id="{07DDAFA5-06B8-4F52-A07C-482241AE61C6}"/>
              </a:ext>
            </a:extLst>
          </p:cNvPr>
          <p:cNvSpPr txBox="1"/>
          <p:nvPr/>
        </p:nvSpPr>
        <p:spPr>
          <a:xfrm>
            <a:off x="629160" y="5691932"/>
            <a:ext cx="2928708" cy="276999"/>
          </a:xfrm>
          <a:prstGeom prst="rect">
            <a:avLst/>
          </a:prstGeom>
          <a:noFill/>
        </p:spPr>
        <p:txBody>
          <a:bodyPr wrap="square" rtlCol="0">
            <a:spAutoFit/>
          </a:bodyPr>
          <a:lstStyle/>
          <a:p>
            <a:r>
              <a:rPr lang="en-US" sz="1200" dirty="0"/>
              <a:t>Legend: Execution Environment</a:t>
            </a:r>
          </a:p>
        </p:txBody>
      </p:sp>
      <p:sp>
        <p:nvSpPr>
          <p:cNvPr id="58" name="TextBox 57">
            <a:extLst>
              <a:ext uri="{FF2B5EF4-FFF2-40B4-BE49-F238E27FC236}">
                <a16:creationId xmlns:a16="http://schemas.microsoft.com/office/drawing/2014/main" id="{00B6559D-70F4-48D6-95E3-54011AD2BA9E}"/>
              </a:ext>
            </a:extLst>
          </p:cNvPr>
          <p:cNvSpPr txBox="1"/>
          <p:nvPr/>
        </p:nvSpPr>
        <p:spPr>
          <a:xfrm>
            <a:off x="9601046" y="3183675"/>
            <a:ext cx="548345" cy="276999"/>
          </a:xfrm>
          <a:prstGeom prst="rect">
            <a:avLst/>
          </a:prstGeom>
          <a:noFill/>
        </p:spPr>
        <p:txBody>
          <a:bodyPr wrap="square" rtlCol="0">
            <a:spAutoFit/>
          </a:bodyPr>
          <a:lstStyle/>
          <a:p>
            <a:r>
              <a:rPr lang="en-US" sz="1200" dirty="0"/>
              <a:t>ZOAU</a:t>
            </a:r>
          </a:p>
        </p:txBody>
      </p:sp>
    </p:spTree>
    <p:extLst>
      <p:ext uri="{BB962C8B-B14F-4D97-AF65-F5344CB8AC3E}">
        <p14:creationId xmlns:p14="http://schemas.microsoft.com/office/powerpoint/2010/main" val="168930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5573-278A-4F0A-95BE-855B64BB332D}"/>
              </a:ext>
            </a:extLst>
          </p:cNvPr>
          <p:cNvSpPr>
            <a:spLocks noGrp="1"/>
          </p:cNvSpPr>
          <p:nvPr>
            <p:ph type="title"/>
          </p:nvPr>
        </p:nvSpPr>
        <p:spPr>
          <a:xfrm>
            <a:off x="1653363" y="365760"/>
            <a:ext cx="9367203" cy="1188720"/>
          </a:xfrm>
        </p:spPr>
        <p:txBody>
          <a:bodyPr>
            <a:normAutofit/>
          </a:bodyPr>
          <a:lstStyle/>
          <a:p>
            <a:r>
              <a:rPr lang="en-US"/>
              <a:t>What is SMFV?</a:t>
            </a:r>
            <a:endParaRPr lang="en-US" dirty="0"/>
          </a:p>
        </p:txBody>
      </p:sp>
      <p:sp>
        <p:nvSpPr>
          <p:cNvPr id="1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6DFD2E6F-70E2-491A-8B01-35884A97AB9F}"/>
              </a:ext>
            </a:extLst>
          </p:cNvPr>
          <p:cNvPicPr>
            <a:picLocks noChangeAspect="1"/>
          </p:cNvPicPr>
          <p:nvPr/>
        </p:nvPicPr>
        <p:blipFill>
          <a:blip r:embed="rId2"/>
          <a:stretch>
            <a:fillRect/>
          </a:stretch>
        </p:blipFill>
        <p:spPr>
          <a:xfrm>
            <a:off x="1558112" y="1799925"/>
            <a:ext cx="8862237" cy="4949790"/>
          </a:xfrm>
          <a:prstGeom prst="rect">
            <a:avLst/>
          </a:prstGeom>
        </p:spPr>
      </p:pic>
      <p:sp>
        <p:nvSpPr>
          <p:cNvPr id="11" name="TextBox 10">
            <a:hlinkClick r:id="rId3"/>
            <a:extLst>
              <a:ext uri="{FF2B5EF4-FFF2-40B4-BE49-F238E27FC236}">
                <a16:creationId xmlns:a16="http://schemas.microsoft.com/office/drawing/2014/main" id="{E8D27ACC-1494-47C7-9B17-917773C370DE}"/>
              </a:ext>
            </a:extLst>
          </p:cNvPr>
          <p:cNvSpPr txBox="1"/>
          <p:nvPr/>
        </p:nvSpPr>
        <p:spPr>
          <a:xfrm>
            <a:off x="9196784" y="761006"/>
            <a:ext cx="1360903" cy="307777"/>
          </a:xfrm>
          <a:prstGeom prst="rect">
            <a:avLst/>
          </a:prstGeom>
          <a:solidFill>
            <a:schemeClr val="bg2">
              <a:lumMod val="90000"/>
            </a:schemeClr>
          </a:solidFill>
        </p:spPr>
        <p:txBody>
          <a:bodyPr wrap="square">
            <a:spAutoFit/>
          </a:bodyPr>
          <a:lstStyle/>
          <a:p>
            <a:r>
              <a:rPr lang="en-US" sz="1400" u="sng" dirty="0">
                <a:solidFill>
                  <a:srgbClr val="0070C0"/>
                </a:solidFill>
              </a:rPr>
              <a:t>Demo Link</a:t>
            </a:r>
          </a:p>
        </p:txBody>
      </p:sp>
      <p:sp>
        <p:nvSpPr>
          <p:cNvPr id="12" name="TextBox 11">
            <a:hlinkClick r:id="rId4"/>
            <a:extLst>
              <a:ext uri="{FF2B5EF4-FFF2-40B4-BE49-F238E27FC236}">
                <a16:creationId xmlns:a16="http://schemas.microsoft.com/office/drawing/2014/main" id="{54741643-D09A-4D73-AFA1-8EBDFD7D01D8}"/>
              </a:ext>
            </a:extLst>
          </p:cNvPr>
          <p:cNvSpPr txBox="1"/>
          <p:nvPr/>
        </p:nvSpPr>
        <p:spPr>
          <a:xfrm>
            <a:off x="10367187" y="761006"/>
            <a:ext cx="1266825" cy="307777"/>
          </a:xfrm>
          <a:prstGeom prst="rect">
            <a:avLst/>
          </a:prstGeom>
          <a:solidFill>
            <a:schemeClr val="bg2">
              <a:lumMod val="90000"/>
            </a:schemeClr>
          </a:solidFill>
        </p:spPr>
        <p:txBody>
          <a:bodyPr wrap="square" rtlCol="0">
            <a:spAutoFit/>
          </a:bodyPr>
          <a:lstStyle/>
          <a:p>
            <a:r>
              <a:rPr lang="en-US" sz="1400" u="sng" dirty="0">
                <a:solidFill>
                  <a:srgbClr val="0070C0"/>
                </a:solidFill>
              </a:rPr>
              <a:t>Know More</a:t>
            </a:r>
          </a:p>
        </p:txBody>
      </p:sp>
    </p:spTree>
    <p:extLst>
      <p:ext uri="{BB962C8B-B14F-4D97-AF65-F5344CB8AC3E}">
        <p14:creationId xmlns:p14="http://schemas.microsoft.com/office/powerpoint/2010/main" val="11207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5573-278A-4F0A-95BE-855B64BB332D}"/>
              </a:ext>
            </a:extLst>
          </p:cNvPr>
          <p:cNvSpPr>
            <a:spLocks noGrp="1"/>
          </p:cNvSpPr>
          <p:nvPr>
            <p:ph type="title"/>
          </p:nvPr>
        </p:nvSpPr>
        <p:spPr>
          <a:xfrm>
            <a:off x="1653363" y="365760"/>
            <a:ext cx="9367203" cy="1188720"/>
          </a:xfrm>
        </p:spPr>
        <p:txBody>
          <a:bodyPr>
            <a:normAutofit/>
          </a:bodyPr>
          <a:lstStyle/>
          <a:p>
            <a:r>
              <a:rPr lang="en-US" dirty="0"/>
              <a:t>What do I need to install SMFV?</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58B7801-FBC9-404C-BF28-4BAB85EB715B}"/>
              </a:ext>
            </a:extLst>
          </p:cNvPr>
          <p:cNvSpPr>
            <a:spLocks noGrp="1"/>
          </p:cNvSpPr>
          <p:nvPr>
            <p:ph idx="1"/>
          </p:nvPr>
        </p:nvSpPr>
        <p:spPr>
          <a:xfrm>
            <a:off x="1653363" y="2176272"/>
            <a:ext cx="9367204" cy="4041648"/>
          </a:xfrm>
        </p:spPr>
        <p:txBody>
          <a:bodyPr anchor="t">
            <a:normAutofit/>
          </a:bodyPr>
          <a:lstStyle/>
          <a:p>
            <a:pPr marL="0" indent="0">
              <a:buNone/>
            </a:pPr>
            <a:r>
              <a:rPr lang="en-US" sz="1600" b="0" i="0" dirty="0">
                <a:effectLst/>
              </a:rPr>
              <a:t>The following pre-requisites</a:t>
            </a:r>
            <a:r>
              <a:rPr lang="en-US" sz="1600" dirty="0"/>
              <a:t> must be met in order to successfully use SMFV</a:t>
            </a:r>
            <a:endParaRPr lang="en-US" sz="1600" b="0" i="0" dirty="0">
              <a:effectLst/>
            </a:endParaRPr>
          </a:p>
          <a:p>
            <a:pPr>
              <a:buFont typeface="Arial" panose="020B0604020202020204" pitchFamily="34" charset="0"/>
              <a:buChar char="•"/>
            </a:pPr>
            <a:r>
              <a:rPr lang="en-US" sz="1600" dirty="0"/>
              <a:t>A Mainframe host with accessible SSH port and a user credentials</a:t>
            </a:r>
          </a:p>
          <a:p>
            <a:pPr>
              <a:buFont typeface="Arial" panose="020B0604020202020204" pitchFamily="34" charset="0"/>
              <a:buChar char="•"/>
            </a:pPr>
            <a:r>
              <a:rPr lang="en-US" sz="1600" dirty="0"/>
              <a:t>Access to Mainframe Unix subsystem (USS)</a:t>
            </a:r>
          </a:p>
          <a:p>
            <a:pPr>
              <a:buFont typeface="Arial" panose="020B0604020202020204" pitchFamily="34" charset="0"/>
              <a:buChar char="•"/>
            </a:pPr>
            <a:r>
              <a:rPr lang="en-US" sz="1600" dirty="0"/>
              <a:t>Access to cloud/native MySQL installation</a:t>
            </a:r>
          </a:p>
          <a:p>
            <a:pPr>
              <a:buFont typeface="Arial" panose="020B0604020202020204" pitchFamily="34" charset="0"/>
              <a:buChar char="•"/>
            </a:pPr>
            <a:r>
              <a:rPr lang="en-US" sz="1600" dirty="0"/>
              <a:t>Access to Tableau online server</a:t>
            </a:r>
          </a:p>
          <a:p>
            <a:pPr>
              <a:buFont typeface="Arial" panose="020B0604020202020204" pitchFamily="34" charset="0"/>
              <a:buChar char="•"/>
            </a:pPr>
            <a:r>
              <a:rPr lang="en-US" sz="1600" dirty="0"/>
              <a:t>Availability of necessary Python, ZOAU packages on Mainframes</a:t>
            </a:r>
          </a:p>
          <a:p>
            <a:pPr>
              <a:buFont typeface="Arial" panose="020B0604020202020204" pitchFamily="34" charset="0"/>
              <a:buChar char="•"/>
            </a:pPr>
            <a:r>
              <a:rPr lang="en-US" sz="1600" dirty="0"/>
              <a:t>A system to schedule the script that would invoke SDSF monitoring job every 5 minutes (configurable)</a:t>
            </a:r>
          </a:p>
        </p:txBody>
      </p:sp>
    </p:spTree>
    <p:extLst>
      <p:ext uri="{BB962C8B-B14F-4D97-AF65-F5344CB8AC3E}">
        <p14:creationId xmlns:p14="http://schemas.microsoft.com/office/powerpoint/2010/main" val="146823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5573-278A-4F0A-95BE-855B64BB332D}"/>
              </a:ext>
            </a:extLst>
          </p:cNvPr>
          <p:cNvSpPr>
            <a:spLocks noGrp="1"/>
          </p:cNvSpPr>
          <p:nvPr>
            <p:ph type="title"/>
          </p:nvPr>
        </p:nvSpPr>
        <p:spPr>
          <a:xfrm>
            <a:off x="1653363" y="365760"/>
            <a:ext cx="9367203" cy="1188720"/>
          </a:xfrm>
        </p:spPr>
        <p:txBody>
          <a:bodyPr>
            <a:normAutofit/>
          </a:bodyPr>
          <a:lstStyle/>
          <a:p>
            <a:r>
              <a:rPr lang="en-US" dirty="0"/>
              <a:t>How do I get going?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58B7801-FBC9-404C-BF28-4BAB85EB715B}"/>
              </a:ext>
            </a:extLst>
          </p:cNvPr>
          <p:cNvSpPr>
            <a:spLocks noGrp="1"/>
          </p:cNvSpPr>
          <p:nvPr>
            <p:ph idx="1"/>
          </p:nvPr>
        </p:nvSpPr>
        <p:spPr>
          <a:xfrm>
            <a:off x="1653363" y="2176272"/>
            <a:ext cx="9367204" cy="4041648"/>
          </a:xfrm>
        </p:spPr>
        <p:txBody>
          <a:bodyPr anchor="t">
            <a:normAutofit lnSpcReduction="10000"/>
          </a:bodyPr>
          <a:lstStyle/>
          <a:p>
            <a:pPr marL="0" indent="0">
              <a:buNone/>
            </a:pPr>
            <a:r>
              <a:rPr lang="en-US" sz="1600" b="0" i="0" dirty="0">
                <a:effectLst/>
              </a:rPr>
              <a:t>Follow these steps to get your first responsive dashboard up and running:</a:t>
            </a:r>
          </a:p>
          <a:p>
            <a:pPr>
              <a:buFont typeface="Arial" panose="020B0604020202020204" pitchFamily="34" charset="0"/>
              <a:buChar char="•"/>
            </a:pPr>
            <a:r>
              <a:rPr lang="en-US" sz="1600" b="0" i="0" dirty="0">
                <a:effectLst/>
              </a:rPr>
              <a:t>Copy the necessary files from git clone </a:t>
            </a:r>
            <a:r>
              <a:rPr lang="en-US" sz="1600" b="0" i="0" u="none" strike="noStrike" dirty="0">
                <a:effectLst/>
                <a:hlinkClick r:id="rId2"/>
              </a:rPr>
              <a:t>https://github.com/learningsam20/smfv</a:t>
            </a:r>
            <a:endParaRPr lang="en-US" sz="1600" b="0" i="0" dirty="0">
              <a:effectLst/>
            </a:endParaRPr>
          </a:p>
          <a:p>
            <a:pPr>
              <a:buFont typeface="Arial" panose="020B0604020202020204" pitchFamily="34" charset="0"/>
              <a:buChar char="•"/>
            </a:pPr>
            <a:r>
              <a:rPr lang="en-US" sz="1600" b="0" i="0" dirty="0">
                <a:effectLst/>
              </a:rPr>
              <a:t>Copy SDSFJCL in a mainframe JCL PDS and change/add params if any to the job card</a:t>
            </a:r>
          </a:p>
          <a:p>
            <a:pPr>
              <a:buFont typeface="Arial" panose="020B0604020202020204" pitchFamily="34" charset="0"/>
              <a:buChar char="•"/>
            </a:pPr>
            <a:r>
              <a:rPr lang="en-US" sz="1600" b="0" i="0" dirty="0">
                <a:effectLst/>
              </a:rPr>
              <a:t>Connect to any MySQL server and execute the </a:t>
            </a:r>
            <a:r>
              <a:rPr lang="en-US" sz="1600" b="0" i="0" dirty="0" err="1">
                <a:effectLst/>
              </a:rPr>
              <a:t>mtm.sql</a:t>
            </a:r>
            <a:r>
              <a:rPr lang="en-US" sz="1600" b="0" i="0" dirty="0">
                <a:effectLst/>
              </a:rPr>
              <a:t>. Provide necessary firewall exception to the IP of MF host and Tableau host</a:t>
            </a:r>
          </a:p>
          <a:p>
            <a:pPr>
              <a:buFont typeface="Arial" panose="020B0604020202020204" pitchFamily="34" charset="0"/>
              <a:buChar char="•"/>
            </a:pPr>
            <a:r>
              <a:rPr lang="en-US" sz="1600" b="0" i="0" dirty="0">
                <a:effectLst/>
              </a:rPr>
              <a:t>Copy mtmlog.py in mainframe USS and change database connection info as above (line 35, defaults to GCP based instance created)</a:t>
            </a:r>
          </a:p>
          <a:p>
            <a:pPr>
              <a:buFont typeface="Arial" panose="020B0604020202020204" pitchFamily="34" charset="0"/>
              <a:buChar char="•"/>
            </a:pPr>
            <a:r>
              <a:rPr lang="en-US" sz="1600" b="0" i="0" dirty="0">
                <a:effectLst/>
              </a:rPr>
              <a:t>Copy trig.sh in any </a:t>
            </a:r>
            <a:r>
              <a:rPr lang="en-US" sz="1600" b="0" i="0" dirty="0" err="1">
                <a:effectLst/>
              </a:rPr>
              <a:t>linux</a:t>
            </a:r>
            <a:r>
              <a:rPr lang="en-US" sz="1600" b="0" i="0" dirty="0">
                <a:effectLst/>
              </a:rPr>
              <a:t> machine, modify user, password, host info for Mainframe (default MTM MF) and job prefix to analyze (default Z*). and execute the following. 	</a:t>
            </a:r>
          </a:p>
          <a:p>
            <a:pPr marL="0" indent="0">
              <a:buNone/>
            </a:pPr>
            <a:r>
              <a:rPr lang="en-US" sz="1600" b="0" i="0" dirty="0">
                <a:effectLst/>
              </a:rPr>
              <a:t>	</a:t>
            </a:r>
            <a:r>
              <a:rPr lang="en-US" sz="1600" b="0" i="0" dirty="0" err="1">
                <a:effectLst/>
              </a:rPr>
              <a:t>chmod</a:t>
            </a:r>
            <a:r>
              <a:rPr lang="en-US" sz="1600" b="0" i="0" dirty="0">
                <a:effectLst/>
              </a:rPr>
              <a:t> 777 trig.sh </a:t>
            </a:r>
          </a:p>
          <a:p>
            <a:pPr marL="0" indent="0">
              <a:buNone/>
            </a:pPr>
            <a:r>
              <a:rPr lang="en-US" sz="1600" b="0" i="0" dirty="0">
                <a:effectLst/>
              </a:rPr>
              <a:t>	while true; do ‘./trig.sh'; sleep 300; done</a:t>
            </a:r>
          </a:p>
          <a:p>
            <a:pPr>
              <a:buFont typeface="Arial" panose="020B0604020202020204" pitchFamily="34" charset="0"/>
              <a:buChar char="•"/>
            </a:pPr>
            <a:r>
              <a:rPr lang="en-US" sz="1600" b="0" i="0" dirty="0">
                <a:effectLst/>
              </a:rPr>
              <a:t>Copy </a:t>
            </a:r>
            <a:r>
              <a:rPr lang="en-US" sz="1600" b="0" i="0" dirty="0" err="1">
                <a:effectLst/>
              </a:rPr>
              <a:t>MTMProject.twb</a:t>
            </a:r>
            <a:r>
              <a:rPr lang="en-US" sz="1600" b="0" i="0" dirty="0">
                <a:effectLst/>
              </a:rPr>
              <a:t> and modify connection info if needed (default above connection). Publish it to server. </a:t>
            </a:r>
          </a:p>
          <a:p>
            <a:pPr marL="0" indent="0">
              <a:buNone/>
            </a:pPr>
            <a:r>
              <a:rPr lang="en-US" sz="1600" b="0" i="0" dirty="0">
                <a:effectLst/>
              </a:rPr>
              <a:t>Currently hosted instance available at </a:t>
            </a:r>
            <a:r>
              <a:rPr lang="en-US" sz="1600" b="0" i="0" u="none" strike="noStrike" dirty="0">
                <a:effectLst/>
                <a:hlinkClick r:id="rId3"/>
              </a:rPr>
              <a:t>https://prod-apnortheast-a.online.tableau.com/#/site/testsam/workbooks/118064</a:t>
            </a:r>
            <a:endParaRPr lang="en-US" sz="1600" b="0" i="0" dirty="0">
              <a:effectLst/>
            </a:endParaRPr>
          </a:p>
        </p:txBody>
      </p:sp>
    </p:spTree>
    <p:extLst>
      <p:ext uri="{BB962C8B-B14F-4D97-AF65-F5344CB8AC3E}">
        <p14:creationId xmlns:p14="http://schemas.microsoft.com/office/powerpoint/2010/main" val="293107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5573-278A-4F0A-95BE-855B64BB332D}"/>
              </a:ext>
            </a:extLst>
          </p:cNvPr>
          <p:cNvSpPr>
            <a:spLocks noGrp="1"/>
          </p:cNvSpPr>
          <p:nvPr>
            <p:ph type="title"/>
          </p:nvPr>
        </p:nvSpPr>
        <p:spPr>
          <a:xfrm>
            <a:off x="1653363" y="365760"/>
            <a:ext cx="9367203" cy="1188720"/>
          </a:xfrm>
        </p:spPr>
        <p:txBody>
          <a:bodyPr>
            <a:normAutofit/>
          </a:bodyPr>
          <a:lstStyle/>
          <a:p>
            <a:r>
              <a:rPr lang="en-US" dirty="0"/>
              <a:t>Benefits and roadmap</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58B7801-FBC9-404C-BF28-4BAB85EB715B}"/>
              </a:ext>
            </a:extLst>
          </p:cNvPr>
          <p:cNvSpPr>
            <a:spLocks noGrp="1"/>
          </p:cNvSpPr>
          <p:nvPr>
            <p:ph idx="1"/>
          </p:nvPr>
        </p:nvSpPr>
        <p:spPr>
          <a:xfrm>
            <a:off x="1653363" y="2176272"/>
            <a:ext cx="9367204" cy="4041648"/>
          </a:xfrm>
        </p:spPr>
        <p:txBody>
          <a:bodyPr anchor="t">
            <a:normAutofit/>
          </a:bodyPr>
          <a:lstStyle/>
          <a:p>
            <a:pPr marL="0" indent="0">
              <a:buNone/>
            </a:pPr>
            <a:r>
              <a:rPr lang="en-US" sz="1700" u="sng"/>
              <a:t>Benefits</a:t>
            </a:r>
          </a:p>
          <a:p>
            <a:pPr marL="0" indent="0">
              <a:buNone/>
            </a:pPr>
            <a:r>
              <a:rPr lang="en-US" sz="1700"/>
              <a:t>Due to leverage of best of the modern technologies, SMFV can deliver the rich, interactive dashboards in near real time manner. These are responsive and can be accessed across devices. This provides a quick view into the SDSF related KPIs that could be configured to be shown on the dashboard.</a:t>
            </a:r>
          </a:p>
          <a:p>
            <a:pPr marL="0" indent="0">
              <a:buNone/>
            </a:pPr>
            <a:endParaRPr lang="en-US" sz="1700"/>
          </a:p>
          <a:p>
            <a:pPr marL="0" indent="0">
              <a:buNone/>
            </a:pPr>
            <a:r>
              <a:rPr lang="en-US" sz="1700" u="sng"/>
              <a:t>Roadmap</a:t>
            </a:r>
          </a:p>
          <a:p>
            <a:pPr marL="0" indent="0">
              <a:buNone/>
            </a:pPr>
            <a:r>
              <a:rPr lang="en-US" sz="1700"/>
              <a:t>To further the SMFV solution, following are some possibilities:</a:t>
            </a:r>
          </a:p>
          <a:p>
            <a:r>
              <a:rPr lang="en-US" sz="1700"/>
              <a:t>Integrate with entire SMF records, including SDSF. This will broaden the scope of SMFV. This could not be accomplished due to lack of resources and time</a:t>
            </a:r>
          </a:p>
          <a:p>
            <a:r>
              <a:rPr lang="en-US" sz="1700"/>
              <a:t>Apply machine learning to perform advanced analytics to auto detect patterns, correlations, resource forecasting, etc.</a:t>
            </a:r>
          </a:p>
          <a:p>
            <a:r>
              <a:rPr lang="en-US" sz="1700"/>
              <a:t>Integrate downstream automation, either through Ansible or other playbooks, post generating triggers using AI/ML</a:t>
            </a:r>
          </a:p>
        </p:txBody>
      </p:sp>
    </p:spTree>
    <p:extLst>
      <p:ext uri="{BB962C8B-B14F-4D97-AF65-F5344CB8AC3E}">
        <p14:creationId xmlns:p14="http://schemas.microsoft.com/office/powerpoint/2010/main" val="123007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2A97-D8AB-42E4-A034-1B1581F92C02}"/>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Thank You</a:t>
            </a:r>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23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712</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Smart MainFrame Visualizer</vt:lpstr>
      <vt:lpstr>What is SMFV?</vt:lpstr>
      <vt:lpstr>How does SMFV work?</vt:lpstr>
      <vt:lpstr>What is SMFV?</vt:lpstr>
      <vt:lpstr>What do I need to install SMFV?</vt:lpstr>
      <vt:lpstr>How do I get going?</vt:lpstr>
      <vt:lpstr>Benefits and roadmap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MainFrame Visualizer</dc:title>
  <dc:creator>Joshi, Sameer G</dc:creator>
  <cp:lastModifiedBy>Joshi, Sameer G</cp:lastModifiedBy>
  <cp:revision>5</cp:revision>
  <dcterms:created xsi:type="dcterms:W3CDTF">2021-01-04T15:19:57Z</dcterms:created>
  <dcterms:modified xsi:type="dcterms:W3CDTF">2021-01-04T15:33:03Z</dcterms:modified>
</cp:coreProperties>
</file>