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F0D5-2EA0-41AD-9BFC-B947F1BA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2071-8937-4AEE-ABF2-7C4B4D02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C62C-261A-495D-82EF-5DCCABE7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B408-72BC-4B78-90D2-080F8982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C38C-A5C3-4CEA-B0B7-A9A6F1E1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2CE1-DBB3-4B96-9D92-1237A13C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1F0CB-9E83-4AB8-BE87-E0C0D792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4E1D-12A7-4337-8130-0C54125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5599-B546-4DF7-B7B5-C7249EF3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2022-67A9-4878-BE6E-3D03E424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85C38-1634-44A7-A903-68ABC8695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8894C-884A-4AA2-9E65-B5BBE359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CC94-B4F8-43A2-8FF0-5F4F550A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DECD-8327-42DC-80E9-30B5011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48AB-4EB1-4AC7-8BD9-6D3745B1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AE93-7A95-4225-95E0-92EF81C9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4954-64D9-4BA8-AC78-693485CC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81C2-3467-4981-BC8C-79C2C26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CDD0-154C-4F5F-948D-6FB1674A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2FFBB-50FF-4D6D-8FFE-ED228E7F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C244-F5FE-4ABC-B5A3-B9C8E8A7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C1A0-2B79-4704-92E5-56252644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E41B-BDE5-4D7E-9F0F-FE6B8EFE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D754-9D84-44FB-A7D3-11E9A43E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3A63-0B30-4173-AC21-CBF36895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3C61-D302-4A17-86D6-AE1CD874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5DCA-A9AE-4473-B09A-8CA1B7A72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AB64-089A-41D7-BCC0-67D4847F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B22C-C422-475B-9A6E-D488519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ABBE-E16F-4BAE-B52B-E8B84AC7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048E-74CB-4C34-922B-95A52B31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6027-1B05-4021-B3A1-8DC3CE9A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AA80B-18FA-4776-A14B-C787A4BF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3EBD-1F30-4294-8DE1-D9A1848E3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52164-DEFB-4842-93D4-66C8F94F0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1DB45-2A2E-431B-86C7-F122B16B2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213C3-49D3-4480-9F7F-2DEC0C44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C3C17-0A3E-42E7-8D02-03EA9276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A3D73-9AF7-462E-B7F9-63A7B4B0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B24-EF7A-4E66-8997-FC2B8FBB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97404-9592-4293-BEC6-6BB19C66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FB882-621E-4B78-8600-1ABA1EBD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D969A-3931-452B-A8F2-A91B08C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9FC8C-389A-4527-A1CA-0BCB4CC8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80709-2181-45C3-B846-F461839F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8285F-1EEF-424F-98C4-68269337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7044-D996-4027-BF34-7D5E71FC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0633-70BD-484E-AAAB-7C48B6AF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D6ECF-967C-46EB-AF97-0A05E9E5E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57C6-1481-4724-B717-212DD80C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DCD5-B502-4112-94C4-35D06A33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A7C7-90E8-4664-9466-1AA061E8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BD9A-0B7C-4E0B-92CB-B6546E0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17A6B-BAD4-4BB3-BA75-0E1D2EABF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F4EEE-DF87-4303-9CBB-023E0498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2821A-4B35-4806-BD51-3853CFAC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62EC1-D368-4D9E-973C-14E7BCD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6E7D-4FFB-4CFA-9B10-191D4733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1AAA3-680A-489C-9375-AFF2F4C7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A28AB-EF05-469D-9D1C-75CE2B2E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A313-48A6-4388-9648-5751FD1D9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D73-6BD6-4106-BEE9-D5CDDCD6229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AE1-E230-45B8-8AA9-3D53190F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5735-2847-4C3F-9B2A-DD9109297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B2DB-19B0-4436-AE45-14D7FA44D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arningsam20/smfv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prod-apnortheast-a.online.tableau.com/#/site/testsam/workbooks/118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hlinkClick r:id="rId2"/>
            <a:extLst>
              <a:ext uri="{FF2B5EF4-FFF2-40B4-BE49-F238E27FC236}">
                <a16:creationId xmlns:a16="http://schemas.microsoft.com/office/drawing/2014/main" id="{A02B19CA-1A52-4BE8-9D95-2D876ED6EFFC}"/>
              </a:ext>
            </a:extLst>
          </p:cNvPr>
          <p:cNvSpPr txBox="1"/>
          <p:nvPr/>
        </p:nvSpPr>
        <p:spPr>
          <a:xfrm>
            <a:off x="9316622" y="84731"/>
            <a:ext cx="136090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Georgia" panose="02040502050405020303" pitchFamily="18" charset="0"/>
              </a:rPr>
              <a:t>Demo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1073A-87C5-46A1-BB18-A1D63484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6585"/>
            <a:ext cx="1621455" cy="981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E6394-3AFC-499F-A409-67484303DCDD}"/>
              </a:ext>
            </a:extLst>
          </p:cNvPr>
          <p:cNvSpPr txBox="1"/>
          <p:nvPr/>
        </p:nvSpPr>
        <p:spPr>
          <a:xfrm>
            <a:off x="1771650" y="139184"/>
            <a:ext cx="432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en-US" sz="1800" dirty="0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mart</a:t>
            </a:r>
            <a:r>
              <a:rPr lang="en-US" sz="1800" b="1" dirty="0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800" b="1" dirty="0" err="1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M</a:t>
            </a:r>
            <a:r>
              <a:rPr lang="en-US" sz="1800" dirty="0" err="1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ain</a:t>
            </a:r>
            <a:r>
              <a:rPr lang="en-US" sz="1800" b="1" dirty="0" err="1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F</a:t>
            </a:r>
            <a:r>
              <a:rPr lang="en-US" sz="1800" dirty="0" err="1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rame</a:t>
            </a:r>
            <a:r>
              <a:rPr lang="en-US" sz="1800" dirty="0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800" b="1" dirty="0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V</a:t>
            </a:r>
            <a:r>
              <a:rPr lang="en-US" sz="1800" dirty="0">
                <a:solidFill>
                  <a:schemeClr val="accent4">
                    <a:lumMod val="25000"/>
                  </a:schemeClr>
                </a:solidFill>
                <a:latin typeface="Georgia" panose="02040502050405020303" pitchFamily="18" charset="0"/>
              </a:rPr>
              <a:t>isualizer (SMFV)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CBL - SELCOPY">
            <a:extLst>
              <a:ext uri="{FF2B5EF4-FFF2-40B4-BE49-F238E27FC236}">
                <a16:creationId xmlns:a16="http://schemas.microsoft.com/office/drawing/2014/main" id="{99B68C93-654A-49AF-BF15-865FCF41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4" y="5060317"/>
            <a:ext cx="2081211" cy="135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56BBB-8E12-4D2E-B7E5-0116592E7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802" y="1076497"/>
            <a:ext cx="4435296" cy="2477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078AF-8427-4CEA-90F9-E7E9881A7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150" y="3632138"/>
            <a:ext cx="8287348" cy="3141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9AEC2-3C87-4071-B87E-63955A16E4FE}"/>
              </a:ext>
            </a:extLst>
          </p:cNvPr>
          <p:cNvSpPr txBox="1"/>
          <p:nvPr/>
        </p:nvSpPr>
        <p:spPr>
          <a:xfrm>
            <a:off x="86618" y="1146691"/>
            <a:ext cx="7533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Georgia" panose="02040502050405020303" pitchFamily="18" charset="0"/>
              </a:rPr>
              <a:t>Context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latin typeface="Georgia" panose="02040502050405020303" pitchFamily="18" charset="0"/>
              </a:rPr>
              <a:t>Mainframes batch processes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huge amounts</a:t>
            </a:r>
            <a:r>
              <a:rPr lang="en-US" sz="1400" dirty="0">
                <a:latin typeface="Georgia" panose="02040502050405020303" pitchFamily="18" charset="0"/>
              </a:rPr>
              <a:t> of data. SDSF has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wealth</a:t>
            </a:r>
            <a:r>
              <a:rPr lang="en-US" sz="1400" dirty="0">
                <a:latin typeface="Georgia" panose="02040502050405020303" pitchFamily="18" charset="0"/>
              </a:rPr>
              <a:t> of such batch information. Analyzing this may help in identifying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anomalies</a:t>
            </a:r>
            <a:r>
              <a:rPr lang="en-US" sz="1400" dirty="0">
                <a:latin typeface="Georgia" panose="02040502050405020303" pitchFamily="18" charset="0"/>
              </a:rPr>
              <a:t>, taking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proactive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actions</a:t>
            </a:r>
            <a:r>
              <a:rPr lang="en-US" sz="1400" dirty="0">
                <a:latin typeface="Georgia" panose="02040502050405020303" pitchFamily="18" charset="0"/>
              </a:rPr>
              <a:t>, detecting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issues</a:t>
            </a:r>
            <a:r>
              <a:rPr lang="en-US" sz="1400" dirty="0">
                <a:latin typeface="Georgia" panose="02040502050405020303" pitchFamily="18" charset="0"/>
              </a:rPr>
              <a:t> early, monitor system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KPIs</a:t>
            </a:r>
            <a:r>
              <a:rPr lang="en-US" sz="1400" dirty="0">
                <a:latin typeface="Georgia" panose="02040502050405020303" pitchFamily="18" charset="0"/>
              </a:rPr>
              <a:t> and so on.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b="1" i="1" dirty="0">
                <a:latin typeface="Georgia" panose="02040502050405020303" pitchFamily="18" charset="0"/>
              </a:rPr>
              <a:t>Challenge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Analyze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visualize</a:t>
            </a:r>
            <a:r>
              <a:rPr lang="en-US" sz="1400" dirty="0">
                <a:latin typeface="Georgia" panose="02040502050405020303" pitchFamily="18" charset="0"/>
              </a:rPr>
              <a:t> this data in more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user-friendly</a:t>
            </a:r>
            <a:r>
              <a:rPr lang="en-US" sz="1400" dirty="0">
                <a:latin typeface="Georgia" panose="02040502050405020303" pitchFamily="18" charset="0"/>
              </a:rPr>
              <a:t> manner near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real time</a:t>
            </a:r>
            <a:endParaRPr lang="en-US" sz="16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b="1" i="1" dirty="0">
                <a:latin typeface="Georgia" panose="02040502050405020303" pitchFamily="18" charset="0"/>
              </a:rPr>
              <a:t>Solution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Integrate</a:t>
            </a:r>
            <a:r>
              <a:rPr lang="en-US" sz="1400" dirty="0">
                <a:latin typeface="Georgia" panose="02040502050405020303" pitchFamily="18" charset="0"/>
              </a:rPr>
              <a:t> mainframe with the modern technologies.</a:t>
            </a:r>
          </a:p>
          <a:p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Mainframe</a:t>
            </a:r>
            <a:r>
              <a:rPr lang="en-US" sz="1400" dirty="0">
                <a:latin typeface="Georgia" panose="02040502050405020303" pitchFamily="18" charset="0"/>
              </a:rPr>
              <a:t>: Z/OS for heavy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processing</a:t>
            </a:r>
            <a:r>
              <a:rPr lang="en-US" sz="1400" dirty="0">
                <a:latin typeface="Georgia" panose="02040502050405020303" pitchFamily="18" charset="0"/>
              </a:rPr>
              <a:t>, capture of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SDSF</a:t>
            </a:r>
            <a:r>
              <a:rPr lang="en-US" sz="1400" dirty="0">
                <a:latin typeface="Georgia" panose="02040502050405020303" pitchFamily="18" charset="0"/>
              </a:rPr>
              <a:t> data</a:t>
            </a:r>
          </a:p>
          <a:p>
            <a:r>
              <a:rPr lang="en-US" sz="1400" dirty="0">
                <a:latin typeface="Georgia" panose="02040502050405020303" pitchFamily="18" charset="0"/>
              </a:rPr>
              <a:t>Mainframe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USS</a:t>
            </a:r>
            <a:r>
              <a:rPr lang="en-US" sz="14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Python</a:t>
            </a:r>
            <a:r>
              <a:rPr lang="en-US" sz="1400" dirty="0">
                <a:latin typeface="Georgia" panose="02040502050405020303" pitchFamily="18" charset="0"/>
              </a:rPr>
              <a:t> to interact with Mainframe, perform analysis, update stats DB</a:t>
            </a:r>
          </a:p>
          <a:p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Cloud DB</a:t>
            </a:r>
            <a:r>
              <a:rPr lang="en-US" sz="14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MySQL</a:t>
            </a:r>
            <a:r>
              <a:rPr lang="en-US" sz="1400" dirty="0">
                <a:latin typeface="Georgia" panose="02040502050405020303" pitchFamily="18" charset="0"/>
              </a:rPr>
              <a:t> on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Google cloud</a:t>
            </a:r>
          </a:p>
          <a:p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Cloud, responsive dashboard</a:t>
            </a:r>
            <a:r>
              <a:rPr lang="en-US" sz="14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Tableau</a:t>
            </a:r>
            <a:r>
              <a:rPr lang="en-US" sz="1400" dirty="0">
                <a:latin typeface="Georgia" panose="02040502050405020303" pitchFamily="18" charset="0"/>
              </a:rPr>
              <a:t> based multi-device dashboard depicting various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KPIs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600" b="1" i="1" dirty="0">
                <a:latin typeface="Georgia" panose="02040502050405020303" pitchFamily="18" charset="0"/>
              </a:rPr>
              <a:t>Benefits</a:t>
            </a:r>
            <a:r>
              <a:rPr lang="en-US" sz="1400" dirty="0">
                <a:latin typeface="Georgia" panose="02040502050405020303" pitchFamily="18" charset="0"/>
              </a:rPr>
              <a:t>: Rich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UI</a:t>
            </a:r>
            <a:r>
              <a:rPr lang="en-US" sz="1400" dirty="0">
                <a:latin typeface="Georgia" panose="02040502050405020303" pitchFamily="18" charset="0"/>
              </a:rPr>
              <a:t>, easy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programmability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extensibility</a:t>
            </a:r>
            <a:r>
              <a:rPr lang="en-US" sz="1400" dirty="0">
                <a:latin typeface="Georgia" panose="02040502050405020303" pitchFamily="18" charset="0"/>
              </a:rPr>
              <a:t>, efficient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processing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b="1" i="1" dirty="0">
                <a:latin typeface="Georgia" panose="02040502050405020303" pitchFamily="18" charset="0"/>
              </a:rPr>
              <a:t>Roadmap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  <a:r>
              <a:rPr lang="en-US" sz="1400" dirty="0">
                <a:latin typeface="Georgia" panose="02040502050405020303" pitchFamily="18" charset="0"/>
              </a:rPr>
              <a:t>Integrate with entire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SMF</a:t>
            </a:r>
            <a:r>
              <a:rPr lang="en-US" sz="1400" dirty="0">
                <a:latin typeface="Georgia" panose="02040502050405020303" pitchFamily="18" charset="0"/>
              </a:rPr>
              <a:t> data, beyond SDSF. Apply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ML</a:t>
            </a:r>
            <a:r>
              <a:rPr lang="en-US" sz="1400" dirty="0">
                <a:latin typeface="Georgia" panose="02040502050405020303" pitchFamily="18" charset="0"/>
              </a:rPr>
              <a:t> to</a:t>
            </a:r>
          </a:p>
          <a:p>
            <a:r>
              <a:rPr lang="en-US" sz="1400" dirty="0">
                <a:latin typeface="Georgia" panose="02040502050405020303" pitchFamily="18" charset="0"/>
              </a:rPr>
              <a:t>provide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intelligent analytics</a:t>
            </a:r>
            <a:r>
              <a:rPr lang="en-US" sz="1400" dirty="0">
                <a:latin typeface="Georgia" panose="02040502050405020303" pitchFamily="18" charset="0"/>
              </a:rPr>
              <a:t>. Use trigger above to do 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automation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CB80-CE04-4CFA-ADAB-5C7BF1BA8431}"/>
              </a:ext>
            </a:extLst>
          </p:cNvPr>
          <p:cNvSpPr txBox="1"/>
          <p:nvPr/>
        </p:nvSpPr>
        <p:spPr>
          <a:xfrm>
            <a:off x="9982503" y="6343215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High Level SMFV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C8218-144D-47F3-8A93-033B98E60B7A}"/>
              </a:ext>
            </a:extLst>
          </p:cNvPr>
          <p:cNvSpPr txBox="1"/>
          <p:nvPr/>
        </p:nvSpPr>
        <p:spPr>
          <a:xfrm>
            <a:off x="1319065" y="6400365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Mainframe User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AB47E-77A7-4358-BB1A-CBFFC2ADEABB}"/>
              </a:ext>
            </a:extLst>
          </p:cNvPr>
          <p:cNvSpPr txBox="1"/>
          <p:nvPr/>
        </p:nvSpPr>
        <p:spPr>
          <a:xfrm>
            <a:off x="9506446" y="918947"/>
            <a:ext cx="2470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Responsive, Web based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349A9-4E46-427A-A4C5-F59AD5ADC68E}"/>
              </a:ext>
            </a:extLst>
          </p:cNvPr>
          <p:cNvSpPr txBox="1"/>
          <p:nvPr/>
        </p:nvSpPr>
        <p:spPr>
          <a:xfrm>
            <a:off x="1733852" y="541915"/>
            <a:ext cx="981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SMFV helps analyze SDSF data on Mainframe and visualize it on responsive, web dashboards on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hlinkClick r:id="rId8"/>
            <a:extLst>
              <a:ext uri="{FF2B5EF4-FFF2-40B4-BE49-F238E27FC236}">
                <a16:creationId xmlns:a16="http://schemas.microsoft.com/office/drawing/2014/main" id="{44F44D72-ECBE-4E80-929C-78B587503FCE}"/>
              </a:ext>
            </a:extLst>
          </p:cNvPr>
          <p:cNvSpPr txBox="1"/>
          <p:nvPr/>
        </p:nvSpPr>
        <p:spPr>
          <a:xfrm>
            <a:off x="10563225" y="84731"/>
            <a:ext cx="126682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Georgia" panose="02040502050405020303" pitchFamily="18" charset="0"/>
              </a:rPr>
              <a:t>Know More</a:t>
            </a:r>
          </a:p>
        </p:txBody>
      </p:sp>
    </p:spTree>
    <p:extLst>
      <p:ext uri="{BB962C8B-B14F-4D97-AF65-F5344CB8AC3E}">
        <p14:creationId xmlns:p14="http://schemas.microsoft.com/office/powerpoint/2010/main" val="239129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187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Sameer G</dc:creator>
  <cp:lastModifiedBy>Joshi, Sameer G</cp:lastModifiedBy>
  <cp:revision>1</cp:revision>
  <dcterms:created xsi:type="dcterms:W3CDTF">2021-01-04T14:50:15Z</dcterms:created>
  <dcterms:modified xsi:type="dcterms:W3CDTF">2021-01-04T15:26:57Z</dcterms:modified>
</cp:coreProperties>
</file>