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sldIdLst>
    <p:sldId id="279" r:id="rId2"/>
    <p:sldId id="257" r:id="rId3"/>
    <p:sldId id="258" r:id="rId4"/>
    <p:sldId id="276"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5DE565-6769-486A-9FFF-E377A2BD9624}"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686F3-ADE9-4648-8315-50B13C22902D}" type="slidenum">
              <a:rPr lang="en-US" smtClean="0"/>
              <a:t>‹#›</a:t>
            </a:fld>
            <a:endParaRPr lang="en-US"/>
          </a:p>
        </p:txBody>
      </p:sp>
    </p:spTree>
    <p:extLst>
      <p:ext uri="{BB962C8B-B14F-4D97-AF65-F5344CB8AC3E}">
        <p14:creationId xmlns:p14="http://schemas.microsoft.com/office/powerpoint/2010/main" val="2060584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DE565-6769-486A-9FFF-E377A2BD9624}"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686F3-ADE9-4648-8315-50B13C22902D}" type="slidenum">
              <a:rPr lang="en-US" smtClean="0"/>
              <a:t>‹#›</a:t>
            </a:fld>
            <a:endParaRPr lang="en-US"/>
          </a:p>
        </p:txBody>
      </p:sp>
    </p:spTree>
    <p:extLst>
      <p:ext uri="{BB962C8B-B14F-4D97-AF65-F5344CB8AC3E}">
        <p14:creationId xmlns:p14="http://schemas.microsoft.com/office/powerpoint/2010/main" val="19744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DE565-6769-486A-9FFF-E377A2BD9624}"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686F3-ADE9-4648-8315-50B13C22902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57819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DE565-6769-486A-9FFF-E377A2BD9624}"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686F3-ADE9-4648-8315-50B13C22902D}" type="slidenum">
              <a:rPr lang="en-US" smtClean="0"/>
              <a:t>‹#›</a:t>
            </a:fld>
            <a:endParaRPr lang="en-US"/>
          </a:p>
        </p:txBody>
      </p:sp>
    </p:spTree>
    <p:extLst>
      <p:ext uri="{BB962C8B-B14F-4D97-AF65-F5344CB8AC3E}">
        <p14:creationId xmlns:p14="http://schemas.microsoft.com/office/powerpoint/2010/main" val="2560271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DE565-6769-486A-9FFF-E377A2BD9624}"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686F3-ADE9-4648-8315-50B13C22902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6967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DE565-6769-486A-9FFF-E377A2BD9624}"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686F3-ADE9-4648-8315-50B13C22902D}" type="slidenum">
              <a:rPr lang="en-US" smtClean="0"/>
              <a:t>‹#›</a:t>
            </a:fld>
            <a:endParaRPr lang="en-US"/>
          </a:p>
        </p:txBody>
      </p:sp>
    </p:spTree>
    <p:extLst>
      <p:ext uri="{BB962C8B-B14F-4D97-AF65-F5344CB8AC3E}">
        <p14:creationId xmlns:p14="http://schemas.microsoft.com/office/powerpoint/2010/main" val="3304731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DE565-6769-486A-9FFF-E377A2BD9624}"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686F3-ADE9-4648-8315-50B13C22902D}" type="slidenum">
              <a:rPr lang="en-US" smtClean="0"/>
              <a:t>‹#›</a:t>
            </a:fld>
            <a:endParaRPr lang="en-US"/>
          </a:p>
        </p:txBody>
      </p:sp>
    </p:spTree>
    <p:extLst>
      <p:ext uri="{BB962C8B-B14F-4D97-AF65-F5344CB8AC3E}">
        <p14:creationId xmlns:p14="http://schemas.microsoft.com/office/powerpoint/2010/main" val="544643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DE565-6769-486A-9FFF-E377A2BD9624}"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686F3-ADE9-4648-8315-50B13C22902D}" type="slidenum">
              <a:rPr lang="en-US" smtClean="0"/>
              <a:t>‹#›</a:t>
            </a:fld>
            <a:endParaRPr lang="en-US"/>
          </a:p>
        </p:txBody>
      </p:sp>
    </p:spTree>
    <p:extLst>
      <p:ext uri="{BB962C8B-B14F-4D97-AF65-F5344CB8AC3E}">
        <p14:creationId xmlns:p14="http://schemas.microsoft.com/office/powerpoint/2010/main" val="80537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DE565-6769-486A-9FFF-E377A2BD9624}"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686F3-ADE9-4648-8315-50B13C22902D}" type="slidenum">
              <a:rPr lang="en-US" smtClean="0"/>
              <a:t>‹#›</a:t>
            </a:fld>
            <a:endParaRPr lang="en-US"/>
          </a:p>
        </p:txBody>
      </p:sp>
    </p:spTree>
    <p:extLst>
      <p:ext uri="{BB962C8B-B14F-4D97-AF65-F5344CB8AC3E}">
        <p14:creationId xmlns:p14="http://schemas.microsoft.com/office/powerpoint/2010/main" val="216360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DE565-6769-486A-9FFF-E377A2BD9624}"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686F3-ADE9-4648-8315-50B13C22902D}" type="slidenum">
              <a:rPr lang="en-US" smtClean="0"/>
              <a:t>‹#›</a:t>
            </a:fld>
            <a:endParaRPr lang="en-US"/>
          </a:p>
        </p:txBody>
      </p:sp>
    </p:spTree>
    <p:extLst>
      <p:ext uri="{BB962C8B-B14F-4D97-AF65-F5344CB8AC3E}">
        <p14:creationId xmlns:p14="http://schemas.microsoft.com/office/powerpoint/2010/main" val="177179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5DE565-6769-486A-9FFF-E377A2BD9624}" type="datetimeFigureOut">
              <a:rPr lang="en-US" smtClean="0"/>
              <a:t>3/13/2016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4686F3-ADE9-4648-8315-50B13C22902D}" type="slidenum">
              <a:rPr lang="en-US" smtClean="0"/>
              <a:t>‹#›</a:t>
            </a:fld>
            <a:endParaRPr lang="en-US"/>
          </a:p>
        </p:txBody>
      </p:sp>
    </p:spTree>
    <p:extLst>
      <p:ext uri="{BB962C8B-B14F-4D97-AF65-F5344CB8AC3E}">
        <p14:creationId xmlns:p14="http://schemas.microsoft.com/office/powerpoint/2010/main" val="1478115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5DE565-6769-486A-9FFF-E377A2BD9624}" type="datetimeFigureOut">
              <a:rPr lang="en-US" smtClean="0"/>
              <a:t>3/13/2016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4686F3-ADE9-4648-8315-50B13C22902D}" type="slidenum">
              <a:rPr lang="en-US" smtClean="0"/>
              <a:t>‹#›</a:t>
            </a:fld>
            <a:endParaRPr lang="en-US"/>
          </a:p>
        </p:txBody>
      </p:sp>
    </p:spTree>
    <p:extLst>
      <p:ext uri="{BB962C8B-B14F-4D97-AF65-F5344CB8AC3E}">
        <p14:creationId xmlns:p14="http://schemas.microsoft.com/office/powerpoint/2010/main" val="450615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5DE565-6769-486A-9FFF-E377A2BD9624}" type="datetimeFigureOut">
              <a:rPr lang="en-US" smtClean="0"/>
              <a:t>3/13/2016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4686F3-ADE9-4648-8315-50B13C22902D}" type="slidenum">
              <a:rPr lang="en-US" smtClean="0"/>
              <a:t>‹#›</a:t>
            </a:fld>
            <a:endParaRPr lang="en-US"/>
          </a:p>
        </p:txBody>
      </p:sp>
    </p:spTree>
    <p:extLst>
      <p:ext uri="{BB962C8B-B14F-4D97-AF65-F5344CB8AC3E}">
        <p14:creationId xmlns:p14="http://schemas.microsoft.com/office/powerpoint/2010/main" val="2099463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DE565-6769-486A-9FFF-E377A2BD9624}" type="datetimeFigureOut">
              <a:rPr lang="en-US" smtClean="0"/>
              <a:t>3/13/2016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4686F3-ADE9-4648-8315-50B13C22902D}" type="slidenum">
              <a:rPr lang="en-US" smtClean="0"/>
              <a:t>‹#›</a:t>
            </a:fld>
            <a:endParaRPr lang="en-US"/>
          </a:p>
        </p:txBody>
      </p:sp>
    </p:spTree>
    <p:extLst>
      <p:ext uri="{BB962C8B-B14F-4D97-AF65-F5344CB8AC3E}">
        <p14:creationId xmlns:p14="http://schemas.microsoft.com/office/powerpoint/2010/main" val="4044138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5DE565-6769-486A-9FFF-E377A2BD9624}" type="datetimeFigureOut">
              <a:rPr lang="en-US" smtClean="0"/>
              <a:t>3/13/2016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4686F3-ADE9-4648-8315-50B13C22902D}" type="slidenum">
              <a:rPr lang="en-US" smtClean="0"/>
              <a:t>‹#›</a:t>
            </a:fld>
            <a:endParaRPr lang="en-US"/>
          </a:p>
        </p:txBody>
      </p:sp>
    </p:spTree>
    <p:extLst>
      <p:ext uri="{BB962C8B-B14F-4D97-AF65-F5344CB8AC3E}">
        <p14:creationId xmlns:p14="http://schemas.microsoft.com/office/powerpoint/2010/main" val="361402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5DE565-6769-486A-9FFF-E377A2BD9624}" type="datetimeFigureOut">
              <a:rPr lang="en-US" smtClean="0"/>
              <a:t>3/13/2016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4686F3-ADE9-4648-8315-50B13C22902D}" type="slidenum">
              <a:rPr lang="en-US" smtClean="0"/>
              <a:t>‹#›</a:t>
            </a:fld>
            <a:endParaRPr lang="en-US"/>
          </a:p>
        </p:txBody>
      </p:sp>
    </p:spTree>
    <p:extLst>
      <p:ext uri="{BB962C8B-B14F-4D97-AF65-F5344CB8AC3E}">
        <p14:creationId xmlns:p14="http://schemas.microsoft.com/office/powerpoint/2010/main" val="2182751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5DE565-6769-486A-9FFF-E377A2BD9624}" type="datetimeFigureOut">
              <a:rPr lang="en-US" smtClean="0"/>
              <a:t>3/13/2016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04686F3-ADE9-4648-8315-50B13C22902D}" type="slidenum">
              <a:rPr lang="en-US" smtClean="0"/>
              <a:t>‹#›</a:t>
            </a:fld>
            <a:endParaRPr lang="en-US"/>
          </a:p>
        </p:txBody>
      </p:sp>
    </p:spTree>
    <p:extLst>
      <p:ext uri="{BB962C8B-B14F-4D97-AF65-F5344CB8AC3E}">
        <p14:creationId xmlns:p14="http://schemas.microsoft.com/office/powerpoint/2010/main" val="3158139237"/>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en.wikipedia.org/wiki/Sun_Microsystem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8840"/>
            <a:ext cx="8596668" cy="1320800"/>
          </a:xfrm>
        </p:spPr>
        <p:txBody>
          <a:bodyPr/>
          <a:lstStyle/>
          <a:p>
            <a:pPr algn="ctr"/>
            <a:r>
              <a:rPr lang="en-US" b="1" dirty="0"/>
              <a:t>PRESENTATION ON</a:t>
            </a:r>
            <a:br>
              <a:rPr lang="en-US" b="1" dirty="0"/>
            </a:br>
            <a:r>
              <a:rPr lang="en-US" b="1" dirty="0"/>
              <a:t> TEAM COLLABORATION TOOL</a:t>
            </a:r>
          </a:p>
        </p:txBody>
      </p:sp>
      <p:pic>
        <p:nvPicPr>
          <p:cNvPr id="4" name="Picture 6" descr="http://collegedunia.com/public/college_data/images/logos/14074100691.jpg/150/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934" y="1705040"/>
            <a:ext cx="2837467" cy="323581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11179" y="4159877"/>
            <a:ext cx="1683218" cy="369332"/>
          </a:xfrm>
          <a:prstGeom prst="rect">
            <a:avLst/>
          </a:prstGeom>
        </p:spPr>
        <p:txBody>
          <a:bodyPr wrap="none">
            <a:spAutoFit/>
          </a:bodyPr>
          <a:lstStyle/>
          <a:p>
            <a:r>
              <a:rPr lang="en-US" b="1" dirty="0"/>
              <a:t>Submitted To:</a:t>
            </a:r>
            <a:endParaRPr lang="en-US" dirty="0"/>
          </a:p>
        </p:txBody>
      </p:sp>
      <p:sp>
        <p:nvSpPr>
          <p:cNvPr id="7" name="Rectangle 6"/>
          <p:cNvSpPr/>
          <p:nvPr/>
        </p:nvSpPr>
        <p:spPr>
          <a:xfrm>
            <a:off x="811179" y="4738283"/>
            <a:ext cx="2216954" cy="369332"/>
          </a:xfrm>
          <a:prstGeom prst="rect">
            <a:avLst/>
          </a:prstGeom>
        </p:spPr>
        <p:txBody>
          <a:bodyPr wrap="none">
            <a:spAutoFit/>
          </a:bodyPr>
          <a:lstStyle/>
          <a:p>
            <a:r>
              <a:rPr lang="en-US" dirty="0"/>
              <a:t>Mr.Bharat Bhardwaj</a:t>
            </a:r>
          </a:p>
        </p:txBody>
      </p:sp>
      <p:sp>
        <p:nvSpPr>
          <p:cNvPr id="8" name="Rectangle 7"/>
          <p:cNvSpPr/>
          <p:nvPr/>
        </p:nvSpPr>
        <p:spPr>
          <a:xfrm>
            <a:off x="996808" y="5511016"/>
            <a:ext cx="2031325" cy="369332"/>
          </a:xfrm>
          <a:prstGeom prst="rect">
            <a:avLst/>
          </a:prstGeom>
        </p:spPr>
        <p:txBody>
          <a:bodyPr wrap="none">
            <a:spAutoFit/>
          </a:bodyPr>
          <a:lstStyle/>
          <a:p>
            <a:r>
              <a:rPr lang="en-US" dirty="0"/>
              <a:t>(Lecturer)	</a:t>
            </a:r>
          </a:p>
        </p:txBody>
      </p:sp>
      <p:sp>
        <p:nvSpPr>
          <p:cNvPr id="9" name="Rectangle 8"/>
          <p:cNvSpPr/>
          <p:nvPr/>
        </p:nvSpPr>
        <p:spPr>
          <a:xfrm>
            <a:off x="6914865" y="4159877"/>
            <a:ext cx="1707519" cy="369332"/>
          </a:xfrm>
          <a:prstGeom prst="rect">
            <a:avLst/>
          </a:prstGeom>
        </p:spPr>
        <p:txBody>
          <a:bodyPr wrap="none">
            <a:spAutoFit/>
          </a:bodyPr>
          <a:lstStyle/>
          <a:p>
            <a:r>
              <a:rPr lang="en-US" b="1" dirty="0"/>
              <a:t>Submitted By:</a:t>
            </a:r>
          </a:p>
        </p:txBody>
      </p:sp>
      <p:sp>
        <p:nvSpPr>
          <p:cNvPr id="10" name="Rectangle 9"/>
          <p:cNvSpPr/>
          <p:nvPr/>
        </p:nvSpPr>
        <p:spPr>
          <a:xfrm>
            <a:off x="7137682" y="4724262"/>
            <a:ext cx="1510350" cy="369332"/>
          </a:xfrm>
          <a:prstGeom prst="rect">
            <a:avLst/>
          </a:prstGeom>
        </p:spPr>
        <p:txBody>
          <a:bodyPr wrap="none">
            <a:spAutoFit/>
          </a:bodyPr>
          <a:lstStyle/>
          <a:p>
            <a:r>
              <a:rPr lang="en-US" dirty="0"/>
              <a:t>Manjot Singh</a:t>
            </a:r>
          </a:p>
        </p:txBody>
      </p:sp>
      <p:sp>
        <p:nvSpPr>
          <p:cNvPr id="11" name="Rectangle 10"/>
          <p:cNvSpPr/>
          <p:nvPr/>
        </p:nvSpPr>
        <p:spPr>
          <a:xfrm>
            <a:off x="7027572" y="5166258"/>
            <a:ext cx="6096000" cy="923330"/>
          </a:xfrm>
          <a:prstGeom prst="rect">
            <a:avLst/>
          </a:prstGeom>
        </p:spPr>
        <p:txBody>
          <a:bodyPr>
            <a:spAutoFit/>
          </a:bodyPr>
          <a:lstStyle/>
          <a:p>
            <a:r>
              <a:rPr lang="en-US" dirty="0"/>
              <a:t>2012CSA1876</a:t>
            </a:r>
          </a:p>
          <a:p>
            <a:r>
              <a:rPr lang="en-US" dirty="0"/>
              <a:t>						 (BTECH -8</a:t>
            </a:r>
            <a:r>
              <a:rPr lang="en-US" baseline="30000" dirty="0"/>
              <a:t>th</a:t>
            </a:r>
            <a:r>
              <a:rPr lang="en-US" dirty="0"/>
              <a:t> Sem.)	</a:t>
            </a:r>
          </a:p>
        </p:txBody>
      </p:sp>
    </p:spTree>
    <p:extLst>
      <p:ext uri="{BB962C8B-B14F-4D97-AF65-F5344CB8AC3E}">
        <p14:creationId xmlns:p14="http://schemas.microsoft.com/office/powerpoint/2010/main" val="1570312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2861"/>
            <a:ext cx="8596668" cy="1320800"/>
          </a:xfrm>
        </p:spPr>
        <p:txBody>
          <a:bodyPr>
            <a:normAutofit fontScale="90000"/>
          </a:bodyPr>
          <a:lstStyle/>
          <a:p>
            <a:r>
              <a:rPr lang="en-US" b="1" dirty="0"/>
              <a:t>HARDWARE AND SOFTWARE REQUIREMENTS</a:t>
            </a:r>
            <a:br>
              <a:rPr lang="en-US" dirty="0"/>
            </a:br>
            <a:endParaRPr lang="en-US" dirty="0"/>
          </a:p>
        </p:txBody>
      </p:sp>
      <p:sp>
        <p:nvSpPr>
          <p:cNvPr id="3" name="Content Placeholder 2"/>
          <p:cNvSpPr>
            <a:spLocks noGrp="1"/>
          </p:cNvSpPr>
          <p:nvPr>
            <p:ph idx="1"/>
          </p:nvPr>
        </p:nvSpPr>
        <p:spPr>
          <a:xfrm>
            <a:off x="677334" y="1425061"/>
            <a:ext cx="8596668" cy="3880773"/>
          </a:xfrm>
        </p:spPr>
        <p:txBody>
          <a:bodyPr/>
          <a:lstStyle/>
          <a:p>
            <a:r>
              <a:rPr lang="en-US" b="1" dirty="0"/>
              <a:t>Hardware Requirements</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64026208"/>
              </p:ext>
            </p:extLst>
          </p:nvPr>
        </p:nvGraphicFramePr>
        <p:xfrm>
          <a:off x="832408" y="4724893"/>
          <a:ext cx="8596312" cy="1804695"/>
        </p:xfrm>
        <a:graphic>
          <a:graphicData uri="http://schemas.openxmlformats.org/drawingml/2006/table">
            <a:tbl>
              <a:tblPr firstRow="1" firstCol="1" lastRow="1" lastCol="1" bandRow="1" bandCol="1">
                <a:tableStyleId>{5C22544A-7EE6-4342-B048-85BDC9FD1C3A}</a:tableStyleId>
              </a:tblPr>
              <a:tblGrid>
                <a:gridCol w="3947865">
                  <a:extLst>
                    <a:ext uri="{9D8B030D-6E8A-4147-A177-3AD203B41FA5}">
                      <a16:colId xmlns:a16="http://schemas.microsoft.com/office/drawing/2014/main" val="20000"/>
                    </a:ext>
                  </a:extLst>
                </a:gridCol>
                <a:gridCol w="4648447">
                  <a:extLst>
                    <a:ext uri="{9D8B030D-6E8A-4147-A177-3AD203B41FA5}">
                      <a16:colId xmlns:a16="http://schemas.microsoft.com/office/drawing/2014/main" val="20001"/>
                    </a:ext>
                  </a:extLst>
                </a:gridCol>
              </a:tblGrid>
              <a:tr h="353196">
                <a:tc gridSpan="2">
                  <a:txBody>
                    <a:bodyPr/>
                    <a:lstStyle/>
                    <a:p>
                      <a:pPr marL="0" marR="0" algn="ctr">
                        <a:lnSpc>
                          <a:spcPct val="150000"/>
                        </a:lnSpc>
                        <a:spcBef>
                          <a:spcPts val="0"/>
                        </a:spcBef>
                        <a:spcAft>
                          <a:spcPts val="0"/>
                        </a:spcAft>
                        <a:tabLst>
                          <a:tab pos="4686300" algn="l"/>
                        </a:tabLst>
                      </a:pPr>
                      <a:r>
                        <a:rPr lang="en-US" sz="1200" dirty="0">
                          <a:effectLst/>
                        </a:rPr>
                        <a:t>Server Side Hardware Requirements</a:t>
                      </a:r>
                      <a:endParaRPr lang="en-US" sz="1200" dirty="0">
                        <a:effectLst/>
                        <a:latin typeface="Times New Roman" panose="02020603050405020304" pitchFamily="18" charset="0"/>
                        <a:ea typeface="Times New Roman" panose="02020603050405020304" pitchFamily="18" charset="0"/>
                      </a:endParaRPr>
                    </a:p>
                  </a:txBody>
                  <a:tcPr marL="72417" marR="72417" marT="0" marB="0"/>
                </a:tc>
                <a:tc hMerge="1">
                  <a:txBody>
                    <a:bodyPr/>
                    <a:lstStyle/>
                    <a:p>
                      <a:endParaRPr lang="en-US"/>
                    </a:p>
                  </a:txBody>
                  <a:tcPr/>
                </a:tc>
                <a:extLst>
                  <a:ext uri="{0D108BD9-81ED-4DB2-BD59-A6C34878D82A}">
                    <a16:rowId xmlns:a16="http://schemas.microsoft.com/office/drawing/2014/main" val="10000"/>
                  </a:ext>
                </a:extLst>
              </a:tr>
              <a:tr h="366101">
                <a:tc>
                  <a:txBody>
                    <a:bodyPr/>
                    <a:lstStyle/>
                    <a:p>
                      <a:pPr marL="0" marR="0" algn="just">
                        <a:lnSpc>
                          <a:spcPct val="150000"/>
                        </a:lnSpc>
                        <a:spcBef>
                          <a:spcPts val="0"/>
                        </a:spcBef>
                        <a:spcAft>
                          <a:spcPts val="0"/>
                        </a:spcAft>
                        <a:tabLst>
                          <a:tab pos="4686300" algn="l"/>
                        </a:tabLst>
                      </a:pPr>
                      <a:r>
                        <a:rPr lang="en-US" sz="1200">
                          <a:effectLst/>
                        </a:rPr>
                        <a:t>RAM(random access memory)</a:t>
                      </a:r>
                      <a:endParaRPr lang="en-US" sz="1200">
                        <a:effectLst/>
                        <a:latin typeface="Times New Roman" panose="02020603050405020304" pitchFamily="18" charset="0"/>
                        <a:ea typeface="Times New Roman" panose="02020603050405020304" pitchFamily="18" charset="0"/>
                      </a:endParaRPr>
                    </a:p>
                  </a:txBody>
                  <a:tcPr marL="72417" marR="72417" marT="0" marB="0"/>
                </a:tc>
                <a:tc>
                  <a:txBody>
                    <a:bodyPr/>
                    <a:lstStyle/>
                    <a:p>
                      <a:pPr marL="0" marR="0" algn="just">
                        <a:lnSpc>
                          <a:spcPct val="150000"/>
                        </a:lnSpc>
                        <a:spcBef>
                          <a:spcPts val="0"/>
                        </a:spcBef>
                        <a:spcAft>
                          <a:spcPts val="0"/>
                        </a:spcAft>
                        <a:tabLst>
                          <a:tab pos="4686300" algn="l"/>
                        </a:tabLst>
                      </a:pPr>
                      <a:r>
                        <a:rPr lang="en-US" sz="1200" dirty="0">
                          <a:effectLst/>
                        </a:rPr>
                        <a:t>2 GB</a:t>
                      </a:r>
                      <a:endParaRPr lang="en-US" sz="1200" dirty="0">
                        <a:effectLst/>
                        <a:latin typeface="Times New Roman" panose="02020603050405020304" pitchFamily="18" charset="0"/>
                        <a:ea typeface="Times New Roman" panose="02020603050405020304" pitchFamily="18" charset="0"/>
                      </a:endParaRPr>
                    </a:p>
                  </a:txBody>
                  <a:tcPr marL="72417" marR="72417" marT="0" marB="0"/>
                </a:tc>
                <a:extLst>
                  <a:ext uri="{0D108BD9-81ED-4DB2-BD59-A6C34878D82A}">
                    <a16:rowId xmlns:a16="http://schemas.microsoft.com/office/drawing/2014/main" val="10001"/>
                  </a:ext>
                </a:extLst>
              </a:tr>
              <a:tr h="353196">
                <a:tc>
                  <a:txBody>
                    <a:bodyPr/>
                    <a:lstStyle/>
                    <a:p>
                      <a:pPr marL="0" marR="0" algn="just">
                        <a:lnSpc>
                          <a:spcPct val="150000"/>
                        </a:lnSpc>
                        <a:spcBef>
                          <a:spcPts val="0"/>
                        </a:spcBef>
                        <a:spcAft>
                          <a:spcPts val="0"/>
                        </a:spcAft>
                        <a:tabLst>
                          <a:tab pos="4686300" algn="l"/>
                        </a:tabLst>
                      </a:pPr>
                      <a:r>
                        <a:rPr lang="en-US" sz="1200">
                          <a:effectLst/>
                        </a:rPr>
                        <a:t>Hard disk </a:t>
                      </a:r>
                      <a:endParaRPr lang="en-US" sz="1200">
                        <a:effectLst/>
                        <a:latin typeface="Times New Roman" panose="02020603050405020304" pitchFamily="18" charset="0"/>
                        <a:ea typeface="Times New Roman" panose="02020603050405020304" pitchFamily="18" charset="0"/>
                      </a:endParaRPr>
                    </a:p>
                  </a:txBody>
                  <a:tcPr marL="72417" marR="72417" marT="0" marB="0"/>
                </a:tc>
                <a:tc>
                  <a:txBody>
                    <a:bodyPr/>
                    <a:lstStyle/>
                    <a:p>
                      <a:pPr marL="0" marR="0" algn="just">
                        <a:lnSpc>
                          <a:spcPct val="150000"/>
                        </a:lnSpc>
                        <a:spcBef>
                          <a:spcPts val="0"/>
                        </a:spcBef>
                        <a:spcAft>
                          <a:spcPts val="0"/>
                        </a:spcAft>
                        <a:tabLst>
                          <a:tab pos="4686300" algn="l"/>
                        </a:tabLst>
                      </a:pPr>
                      <a:r>
                        <a:rPr lang="en-US" sz="1200">
                          <a:effectLst/>
                        </a:rPr>
                        <a:t>20 GB</a:t>
                      </a:r>
                      <a:endParaRPr lang="en-US" sz="1200">
                        <a:effectLst/>
                        <a:latin typeface="Times New Roman" panose="02020603050405020304" pitchFamily="18" charset="0"/>
                        <a:ea typeface="Times New Roman" panose="02020603050405020304" pitchFamily="18" charset="0"/>
                      </a:endParaRPr>
                    </a:p>
                  </a:txBody>
                  <a:tcPr marL="72417" marR="72417" marT="0" marB="0"/>
                </a:tc>
                <a:extLst>
                  <a:ext uri="{0D108BD9-81ED-4DB2-BD59-A6C34878D82A}">
                    <a16:rowId xmlns:a16="http://schemas.microsoft.com/office/drawing/2014/main" val="10002"/>
                  </a:ext>
                </a:extLst>
              </a:tr>
              <a:tr h="366101">
                <a:tc>
                  <a:txBody>
                    <a:bodyPr/>
                    <a:lstStyle/>
                    <a:p>
                      <a:pPr marL="0" marR="0" algn="just">
                        <a:lnSpc>
                          <a:spcPct val="150000"/>
                        </a:lnSpc>
                        <a:spcBef>
                          <a:spcPts val="0"/>
                        </a:spcBef>
                        <a:spcAft>
                          <a:spcPts val="0"/>
                        </a:spcAft>
                        <a:tabLst>
                          <a:tab pos="4686300" algn="l"/>
                        </a:tabLst>
                      </a:pPr>
                      <a:r>
                        <a:rPr lang="en-US" sz="1200" dirty="0">
                          <a:effectLst/>
                        </a:rPr>
                        <a:t>Monitor</a:t>
                      </a:r>
                      <a:endParaRPr lang="en-US" sz="1200" dirty="0">
                        <a:effectLst/>
                        <a:latin typeface="Times New Roman" panose="02020603050405020304" pitchFamily="18" charset="0"/>
                        <a:ea typeface="Times New Roman" panose="02020603050405020304" pitchFamily="18" charset="0"/>
                      </a:endParaRPr>
                    </a:p>
                  </a:txBody>
                  <a:tcPr marL="72417" marR="72417" marT="0" marB="0"/>
                </a:tc>
                <a:tc>
                  <a:txBody>
                    <a:bodyPr/>
                    <a:lstStyle/>
                    <a:p>
                      <a:pPr marL="0" marR="0" algn="just">
                        <a:lnSpc>
                          <a:spcPct val="150000"/>
                        </a:lnSpc>
                        <a:spcBef>
                          <a:spcPts val="0"/>
                        </a:spcBef>
                        <a:spcAft>
                          <a:spcPts val="0"/>
                        </a:spcAft>
                        <a:tabLst>
                          <a:tab pos="4686300" algn="l"/>
                        </a:tabLst>
                      </a:pPr>
                      <a:r>
                        <a:rPr lang="en-US" sz="1200">
                          <a:effectLst/>
                        </a:rPr>
                        <a:t>SVGA(video graphic adaptor)</a:t>
                      </a:r>
                      <a:endParaRPr lang="en-US" sz="1200">
                        <a:effectLst/>
                        <a:latin typeface="Times New Roman" panose="02020603050405020304" pitchFamily="18" charset="0"/>
                        <a:ea typeface="Times New Roman" panose="02020603050405020304" pitchFamily="18" charset="0"/>
                      </a:endParaRPr>
                    </a:p>
                  </a:txBody>
                  <a:tcPr marL="72417" marR="72417" marT="0" marB="0"/>
                </a:tc>
                <a:extLst>
                  <a:ext uri="{0D108BD9-81ED-4DB2-BD59-A6C34878D82A}">
                    <a16:rowId xmlns:a16="http://schemas.microsoft.com/office/drawing/2014/main" val="10003"/>
                  </a:ext>
                </a:extLst>
              </a:tr>
              <a:tr h="366101">
                <a:tc>
                  <a:txBody>
                    <a:bodyPr/>
                    <a:lstStyle/>
                    <a:p>
                      <a:pPr marL="0" marR="0" algn="just">
                        <a:lnSpc>
                          <a:spcPct val="150000"/>
                        </a:lnSpc>
                        <a:spcBef>
                          <a:spcPts val="0"/>
                        </a:spcBef>
                        <a:spcAft>
                          <a:spcPts val="0"/>
                        </a:spcAft>
                        <a:tabLst>
                          <a:tab pos="4686300" algn="l"/>
                        </a:tabLst>
                      </a:pPr>
                      <a:r>
                        <a:rPr lang="en-US" sz="1200">
                          <a:effectLst/>
                        </a:rPr>
                        <a:t>Processor</a:t>
                      </a:r>
                      <a:endParaRPr lang="en-US" sz="1200">
                        <a:effectLst/>
                        <a:latin typeface="Times New Roman" panose="02020603050405020304" pitchFamily="18" charset="0"/>
                        <a:ea typeface="Times New Roman" panose="02020603050405020304" pitchFamily="18" charset="0"/>
                      </a:endParaRPr>
                    </a:p>
                  </a:txBody>
                  <a:tcPr marL="72417" marR="72417" marT="0" marB="0"/>
                </a:tc>
                <a:tc>
                  <a:txBody>
                    <a:bodyPr/>
                    <a:lstStyle/>
                    <a:p>
                      <a:pPr marL="0" marR="0" algn="just">
                        <a:lnSpc>
                          <a:spcPct val="150000"/>
                        </a:lnSpc>
                        <a:spcBef>
                          <a:spcPts val="0"/>
                        </a:spcBef>
                        <a:spcAft>
                          <a:spcPts val="0"/>
                        </a:spcAft>
                        <a:tabLst>
                          <a:tab pos="4686300" algn="l"/>
                        </a:tabLst>
                      </a:pPr>
                      <a:r>
                        <a:rPr lang="en-US" sz="1200" dirty="0">
                          <a:effectLst/>
                        </a:rPr>
                        <a:t> 1.5 GHz or Higher Pentium-compatible CPU</a:t>
                      </a:r>
                      <a:endParaRPr lang="en-US" sz="1200" dirty="0">
                        <a:effectLst/>
                        <a:latin typeface="Times New Roman" panose="02020603050405020304" pitchFamily="18" charset="0"/>
                        <a:ea typeface="Times New Roman" panose="02020603050405020304" pitchFamily="18" charset="0"/>
                      </a:endParaRPr>
                    </a:p>
                  </a:txBody>
                  <a:tcPr marL="72417" marR="72417" marT="0" marB="0"/>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78502872"/>
              </p:ext>
            </p:extLst>
          </p:nvPr>
        </p:nvGraphicFramePr>
        <p:xfrm>
          <a:off x="2155177" y="2554870"/>
          <a:ext cx="6233795" cy="1849755"/>
        </p:xfrm>
        <a:graphic>
          <a:graphicData uri="http://schemas.openxmlformats.org/drawingml/2006/table">
            <a:tbl>
              <a:tblPr firstRow="1" firstCol="1" lastRow="1" lastCol="1" bandRow="1" bandCol="1">
                <a:tableStyleId>{5C22544A-7EE6-4342-B048-85BDC9FD1C3A}</a:tableStyleId>
              </a:tblPr>
              <a:tblGrid>
                <a:gridCol w="2863215">
                  <a:extLst>
                    <a:ext uri="{9D8B030D-6E8A-4147-A177-3AD203B41FA5}">
                      <a16:colId xmlns:a16="http://schemas.microsoft.com/office/drawing/2014/main" val="20000"/>
                    </a:ext>
                  </a:extLst>
                </a:gridCol>
                <a:gridCol w="3370580">
                  <a:extLst>
                    <a:ext uri="{9D8B030D-6E8A-4147-A177-3AD203B41FA5}">
                      <a16:colId xmlns:a16="http://schemas.microsoft.com/office/drawing/2014/main" val="20001"/>
                    </a:ext>
                  </a:extLst>
                </a:gridCol>
              </a:tblGrid>
              <a:tr h="375285">
                <a:tc gridSpan="2">
                  <a:txBody>
                    <a:bodyPr/>
                    <a:lstStyle/>
                    <a:p>
                      <a:pPr marL="0" marR="0" algn="ctr">
                        <a:lnSpc>
                          <a:spcPct val="150000"/>
                        </a:lnSpc>
                        <a:spcBef>
                          <a:spcPts val="0"/>
                        </a:spcBef>
                        <a:spcAft>
                          <a:spcPts val="0"/>
                        </a:spcAft>
                        <a:tabLst>
                          <a:tab pos="4686300" algn="l"/>
                        </a:tabLst>
                      </a:pPr>
                      <a:r>
                        <a:rPr lang="en-US" sz="1200" dirty="0">
                          <a:effectLst/>
                        </a:rPr>
                        <a:t>Client Side Hardware Requirements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361950">
                <a:tc>
                  <a:txBody>
                    <a:bodyPr/>
                    <a:lstStyle/>
                    <a:p>
                      <a:pPr marL="0" marR="0" algn="just">
                        <a:lnSpc>
                          <a:spcPct val="150000"/>
                        </a:lnSpc>
                        <a:spcBef>
                          <a:spcPts val="0"/>
                        </a:spcBef>
                        <a:spcAft>
                          <a:spcPts val="0"/>
                        </a:spcAft>
                        <a:tabLst>
                          <a:tab pos="4686300" algn="l"/>
                        </a:tabLst>
                      </a:pPr>
                      <a:r>
                        <a:rPr lang="en-US" sz="1200">
                          <a:effectLst/>
                        </a:rPr>
                        <a:t>RAM(random access memory)</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4686300" algn="l"/>
                        </a:tabLst>
                      </a:pPr>
                      <a:r>
                        <a:rPr lang="en-US" sz="1200">
                          <a:effectLst/>
                        </a:rPr>
                        <a:t>1 GB or more</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5285">
                <a:tc>
                  <a:txBody>
                    <a:bodyPr/>
                    <a:lstStyle/>
                    <a:p>
                      <a:pPr marL="0" marR="0" algn="just">
                        <a:lnSpc>
                          <a:spcPct val="150000"/>
                        </a:lnSpc>
                        <a:spcBef>
                          <a:spcPts val="0"/>
                        </a:spcBef>
                        <a:spcAft>
                          <a:spcPts val="0"/>
                        </a:spcAft>
                        <a:tabLst>
                          <a:tab pos="4686300" algn="l"/>
                        </a:tabLst>
                      </a:pPr>
                      <a:r>
                        <a:rPr lang="en-US" sz="1200">
                          <a:effectLst/>
                        </a:rPr>
                        <a:t>Hard disk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4686300" algn="l"/>
                        </a:tabLst>
                      </a:pPr>
                      <a:r>
                        <a:rPr lang="en-US" sz="1200">
                          <a:effectLst/>
                        </a:rPr>
                        <a:t>10GB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5285">
                <a:tc>
                  <a:txBody>
                    <a:bodyPr/>
                    <a:lstStyle/>
                    <a:p>
                      <a:pPr marL="0" marR="0" algn="just">
                        <a:lnSpc>
                          <a:spcPct val="150000"/>
                        </a:lnSpc>
                        <a:spcBef>
                          <a:spcPts val="0"/>
                        </a:spcBef>
                        <a:spcAft>
                          <a:spcPts val="0"/>
                        </a:spcAft>
                        <a:tabLst>
                          <a:tab pos="4686300" algn="l"/>
                        </a:tabLst>
                      </a:pPr>
                      <a:r>
                        <a:rPr lang="en-US" sz="1200">
                          <a:effectLst/>
                        </a:rPr>
                        <a:t>Monitor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4686300" algn="l"/>
                        </a:tabLst>
                      </a:pPr>
                      <a:r>
                        <a:rPr lang="en-US" sz="1200" dirty="0">
                          <a:effectLst/>
                        </a:rPr>
                        <a:t>SGA(video graphic adapter)</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61950">
                <a:tc>
                  <a:txBody>
                    <a:bodyPr/>
                    <a:lstStyle/>
                    <a:p>
                      <a:pPr marL="0" marR="0" algn="just">
                        <a:lnSpc>
                          <a:spcPct val="150000"/>
                        </a:lnSpc>
                        <a:spcBef>
                          <a:spcPts val="0"/>
                        </a:spcBef>
                        <a:spcAft>
                          <a:spcPts val="0"/>
                        </a:spcAft>
                        <a:tabLst>
                          <a:tab pos="4686300" algn="l"/>
                        </a:tabLst>
                      </a:pPr>
                      <a:r>
                        <a:rPr lang="en-US" sz="1200" dirty="0">
                          <a:effectLst/>
                        </a:rPr>
                        <a:t>Processor</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4686300" algn="l"/>
                        </a:tabLst>
                      </a:pPr>
                      <a:r>
                        <a:rPr lang="en-US" sz="1200" dirty="0">
                          <a:effectLst/>
                        </a:rPr>
                        <a:t> 800 MHz or Higher Pentium compatible CPU</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43196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971" y="589366"/>
            <a:ext cx="8596668" cy="5322037"/>
          </a:xfrm>
        </p:spPr>
        <p:txBody>
          <a:bodyPr/>
          <a:lstStyle/>
          <a:p>
            <a:r>
              <a:rPr lang="en-US" b="1" dirty="0"/>
              <a:t>Software Requirements</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26063651"/>
              </p:ext>
            </p:extLst>
          </p:nvPr>
        </p:nvGraphicFramePr>
        <p:xfrm>
          <a:off x="1137817" y="4198513"/>
          <a:ext cx="7993303" cy="1854557"/>
        </p:xfrm>
        <a:graphic>
          <a:graphicData uri="http://schemas.openxmlformats.org/drawingml/2006/table">
            <a:tbl>
              <a:tblPr firstRow="1" firstCol="1" lastRow="1" lastCol="1" bandRow="1" bandCol="1">
                <a:tableStyleId>{5C22544A-7EE6-4342-B048-85BDC9FD1C3A}</a:tableStyleId>
              </a:tblPr>
              <a:tblGrid>
                <a:gridCol w="3671808">
                  <a:extLst>
                    <a:ext uri="{9D8B030D-6E8A-4147-A177-3AD203B41FA5}">
                      <a16:colId xmlns:a16="http://schemas.microsoft.com/office/drawing/2014/main" val="20000"/>
                    </a:ext>
                  </a:extLst>
                </a:gridCol>
                <a:gridCol w="4321495">
                  <a:extLst>
                    <a:ext uri="{9D8B030D-6E8A-4147-A177-3AD203B41FA5}">
                      <a16:colId xmlns:a16="http://schemas.microsoft.com/office/drawing/2014/main" val="20001"/>
                    </a:ext>
                  </a:extLst>
                </a:gridCol>
              </a:tblGrid>
              <a:tr h="450912">
                <a:tc gridSpan="2">
                  <a:txBody>
                    <a:bodyPr/>
                    <a:lstStyle/>
                    <a:p>
                      <a:pPr marL="0" marR="0" algn="just">
                        <a:lnSpc>
                          <a:spcPct val="150000"/>
                        </a:lnSpc>
                        <a:spcBef>
                          <a:spcPts val="0"/>
                        </a:spcBef>
                        <a:spcAft>
                          <a:spcPts val="0"/>
                        </a:spcAft>
                        <a:tabLst>
                          <a:tab pos="4686300" algn="l"/>
                        </a:tabLst>
                      </a:pPr>
                      <a:r>
                        <a:rPr lang="en-US" sz="1200" dirty="0">
                          <a:effectLst/>
                        </a:rPr>
                        <a:t>                                Server Side Software Requirements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484044">
                <a:tc>
                  <a:txBody>
                    <a:bodyPr/>
                    <a:lstStyle/>
                    <a:p>
                      <a:pPr marL="0" marR="0" algn="just">
                        <a:lnSpc>
                          <a:spcPct val="150000"/>
                        </a:lnSpc>
                        <a:spcBef>
                          <a:spcPts val="0"/>
                        </a:spcBef>
                        <a:spcAft>
                          <a:spcPts val="0"/>
                        </a:spcAft>
                        <a:tabLst>
                          <a:tab pos="4686300" algn="l"/>
                        </a:tabLst>
                      </a:pPr>
                      <a:r>
                        <a:rPr lang="en-US" sz="1200" dirty="0">
                          <a:effectLst/>
                        </a:rPr>
                        <a:t>Server</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4686300" algn="l"/>
                        </a:tabLst>
                      </a:pPr>
                      <a:r>
                        <a:rPr lang="en-US" sz="1200" dirty="0">
                          <a:effectLst/>
                        </a:rPr>
                        <a:t>Apache Tomcat 5+ Server</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83235">
                <a:tc>
                  <a:txBody>
                    <a:bodyPr/>
                    <a:lstStyle/>
                    <a:p>
                      <a:pPr marL="0" marR="0" algn="just">
                        <a:lnSpc>
                          <a:spcPct val="150000"/>
                        </a:lnSpc>
                        <a:spcBef>
                          <a:spcPts val="0"/>
                        </a:spcBef>
                        <a:spcAft>
                          <a:spcPts val="0"/>
                        </a:spcAft>
                        <a:tabLst>
                          <a:tab pos="4686300" algn="l"/>
                        </a:tabLst>
                      </a:pPr>
                      <a:r>
                        <a:rPr lang="en-US" sz="1200" dirty="0">
                          <a:effectLst/>
                        </a:rPr>
                        <a:t>Operating System</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4686300" algn="l"/>
                        </a:tabLst>
                      </a:pPr>
                      <a:r>
                        <a:rPr lang="en-US" sz="1200" dirty="0">
                          <a:effectLst/>
                        </a:rPr>
                        <a:t>Windows XP or above , Linux, Mac</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36366">
                <a:tc>
                  <a:txBody>
                    <a:bodyPr/>
                    <a:lstStyle/>
                    <a:p>
                      <a:pPr marL="0" marR="0" algn="just">
                        <a:lnSpc>
                          <a:spcPct val="150000"/>
                        </a:lnSpc>
                        <a:spcBef>
                          <a:spcPts val="0"/>
                        </a:spcBef>
                        <a:spcAft>
                          <a:spcPts val="0"/>
                        </a:spcAft>
                        <a:tabLst>
                          <a:tab pos="4686300" algn="l"/>
                        </a:tabLst>
                      </a:pPr>
                      <a:r>
                        <a:rPr lang="en-US" sz="1200">
                          <a:effectLst/>
                        </a:rPr>
                        <a:t>RDMS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4686300" algn="l"/>
                        </a:tabLst>
                      </a:pPr>
                      <a:r>
                        <a:rPr lang="en-US" sz="1200" dirty="0">
                          <a:effectLst/>
                        </a:rPr>
                        <a:t>Oracle 10g</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0767522"/>
              </p:ext>
            </p:extLst>
          </p:nvPr>
        </p:nvGraphicFramePr>
        <p:xfrm>
          <a:off x="2096551" y="1926061"/>
          <a:ext cx="5836359" cy="2027690"/>
        </p:xfrm>
        <a:graphic>
          <a:graphicData uri="http://schemas.openxmlformats.org/drawingml/2006/table">
            <a:tbl>
              <a:tblPr firstRow="1" firstCol="1" lastRow="1" lastCol="1" bandRow="1" bandCol="1">
                <a:tableStyleId>{5C22544A-7EE6-4342-B048-85BDC9FD1C3A}</a:tableStyleId>
              </a:tblPr>
              <a:tblGrid>
                <a:gridCol w="2905132">
                  <a:extLst>
                    <a:ext uri="{9D8B030D-6E8A-4147-A177-3AD203B41FA5}">
                      <a16:colId xmlns:a16="http://schemas.microsoft.com/office/drawing/2014/main" val="20000"/>
                    </a:ext>
                  </a:extLst>
                </a:gridCol>
                <a:gridCol w="2931227">
                  <a:extLst>
                    <a:ext uri="{9D8B030D-6E8A-4147-A177-3AD203B41FA5}">
                      <a16:colId xmlns:a16="http://schemas.microsoft.com/office/drawing/2014/main" val="20001"/>
                    </a:ext>
                  </a:extLst>
                </a:gridCol>
              </a:tblGrid>
              <a:tr h="508174">
                <a:tc gridSpan="2">
                  <a:txBody>
                    <a:bodyPr/>
                    <a:lstStyle/>
                    <a:p>
                      <a:pPr marL="0" marR="0" algn="ctr">
                        <a:lnSpc>
                          <a:spcPct val="150000"/>
                        </a:lnSpc>
                        <a:spcBef>
                          <a:spcPts val="0"/>
                        </a:spcBef>
                        <a:spcAft>
                          <a:spcPts val="0"/>
                        </a:spcAft>
                        <a:tabLst>
                          <a:tab pos="4686300" algn="l"/>
                        </a:tabLst>
                      </a:pPr>
                      <a:r>
                        <a:rPr lang="en-US" sz="1200" dirty="0">
                          <a:effectLst/>
                        </a:rPr>
                        <a:t>Client Side Software Requirements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824120">
                <a:tc>
                  <a:txBody>
                    <a:bodyPr/>
                    <a:lstStyle/>
                    <a:p>
                      <a:pPr marL="0" marR="0" algn="just">
                        <a:lnSpc>
                          <a:spcPct val="150000"/>
                        </a:lnSpc>
                        <a:spcBef>
                          <a:spcPts val="0"/>
                        </a:spcBef>
                        <a:spcAft>
                          <a:spcPts val="0"/>
                        </a:spcAft>
                        <a:tabLst>
                          <a:tab pos="4686300" algn="l"/>
                        </a:tabLst>
                      </a:pPr>
                      <a:r>
                        <a:rPr lang="en-US" sz="1200">
                          <a:effectLst/>
                        </a:rPr>
                        <a:t>Operating System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4686300" algn="l"/>
                        </a:tabLst>
                      </a:pPr>
                      <a:r>
                        <a:rPr lang="en-US" sz="1200">
                          <a:effectLst/>
                        </a:rPr>
                        <a:t>Windows XP or above , Linux, Mac</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95396">
                <a:tc>
                  <a:txBody>
                    <a:bodyPr/>
                    <a:lstStyle/>
                    <a:p>
                      <a:pPr marL="0" marR="0" algn="just">
                        <a:lnSpc>
                          <a:spcPct val="150000"/>
                        </a:lnSpc>
                        <a:spcBef>
                          <a:spcPts val="0"/>
                        </a:spcBef>
                        <a:spcAft>
                          <a:spcPts val="0"/>
                        </a:spcAft>
                        <a:tabLst>
                          <a:tab pos="4686300" algn="l"/>
                        </a:tabLst>
                      </a:pPr>
                      <a:r>
                        <a:rPr lang="en-US" sz="1200" dirty="0">
                          <a:effectLst/>
                        </a:rPr>
                        <a:t>Internet Browser</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4686300" algn="l"/>
                        </a:tabLst>
                      </a:pPr>
                      <a:r>
                        <a:rPr lang="en-US" sz="1200" dirty="0">
                          <a:effectLst/>
                        </a:rPr>
                        <a:t>Internet Explorer,Firefox,Chrome,etc</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6" name="Rectangle 1"/>
          <p:cNvSpPr>
            <a:spLocks noChangeArrowheads="1"/>
          </p:cNvSpPr>
          <p:nvPr/>
        </p:nvSpPr>
        <p:spPr bwMode="auto">
          <a:xfrm>
            <a:off x="1504123" y="17587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2287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151" y="102962"/>
            <a:ext cx="8596668" cy="978863"/>
          </a:xfrm>
        </p:spPr>
        <p:txBody>
          <a:bodyPr>
            <a:normAutofit fontScale="90000"/>
          </a:bodyPr>
          <a:lstStyle/>
          <a:p>
            <a:pPr algn="ctr"/>
            <a:r>
              <a:rPr lang="en-US" b="1" dirty="0"/>
              <a:t>Database Tables</a:t>
            </a:r>
            <a:br>
              <a:rPr lang="en-US" dirty="0"/>
            </a:b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40724003"/>
              </p:ext>
            </p:extLst>
          </p:nvPr>
        </p:nvGraphicFramePr>
        <p:xfrm>
          <a:off x="1671941" y="1350852"/>
          <a:ext cx="6221087" cy="2743200"/>
        </p:xfrm>
        <a:graphic>
          <a:graphicData uri="http://schemas.openxmlformats.org/drawingml/2006/table">
            <a:tbl>
              <a:tblPr firstRow="1" firstCol="1" bandRow="1">
                <a:tableStyleId>{5C22544A-7EE6-4342-B048-85BDC9FD1C3A}</a:tableStyleId>
              </a:tblPr>
              <a:tblGrid>
                <a:gridCol w="465362">
                  <a:extLst>
                    <a:ext uri="{9D8B030D-6E8A-4147-A177-3AD203B41FA5}">
                      <a16:colId xmlns:a16="http://schemas.microsoft.com/office/drawing/2014/main" val="20000"/>
                    </a:ext>
                  </a:extLst>
                </a:gridCol>
                <a:gridCol w="1247267">
                  <a:extLst>
                    <a:ext uri="{9D8B030D-6E8A-4147-A177-3AD203B41FA5}">
                      <a16:colId xmlns:a16="http://schemas.microsoft.com/office/drawing/2014/main" val="20001"/>
                    </a:ext>
                  </a:extLst>
                </a:gridCol>
                <a:gridCol w="1262515">
                  <a:extLst>
                    <a:ext uri="{9D8B030D-6E8A-4147-A177-3AD203B41FA5}">
                      <a16:colId xmlns:a16="http://schemas.microsoft.com/office/drawing/2014/main" val="20002"/>
                    </a:ext>
                  </a:extLst>
                </a:gridCol>
                <a:gridCol w="988055">
                  <a:extLst>
                    <a:ext uri="{9D8B030D-6E8A-4147-A177-3AD203B41FA5}">
                      <a16:colId xmlns:a16="http://schemas.microsoft.com/office/drawing/2014/main" val="20003"/>
                    </a:ext>
                  </a:extLst>
                </a:gridCol>
                <a:gridCol w="2257888">
                  <a:extLst>
                    <a:ext uri="{9D8B030D-6E8A-4147-A177-3AD203B41FA5}">
                      <a16:colId xmlns:a16="http://schemas.microsoft.com/office/drawing/2014/main" val="20004"/>
                    </a:ext>
                  </a:extLst>
                </a:gridCol>
              </a:tblGrid>
              <a:tr h="473691">
                <a:tc>
                  <a:txBody>
                    <a:bodyPr/>
                    <a:lstStyle/>
                    <a:p>
                      <a:pPr marL="0" marR="0" algn="just">
                        <a:lnSpc>
                          <a:spcPct val="150000"/>
                        </a:lnSpc>
                        <a:spcBef>
                          <a:spcPts val="0"/>
                        </a:spcBef>
                        <a:spcAft>
                          <a:spcPts val="1000"/>
                        </a:spcAft>
                      </a:pPr>
                      <a:r>
                        <a:rPr lang="en-US" sz="1200" dirty="0">
                          <a:effectLst/>
                        </a:rPr>
                        <a:t>S.No.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Field Name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Field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Constraints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36846">
                <a:tc>
                  <a:txBody>
                    <a:bodyPr/>
                    <a:lstStyle/>
                    <a:p>
                      <a:pPr marL="0" marR="0" algn="just">
                        <a:lnSpc>
                          <a:spcPct val="150000"/>
                        </a:lnSpc>
                        <a:spcBef>
                          <a:spcPts val="0"/>
                        </a:spcBef>
                        <a:spcAft>
                          <a:spcPts val="100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Employee 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Employee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36846">
                <a:tc>
                  <a:txBody>
                    <a:bodyPr/>
                    <a:lstStyle/>
                    <a:p>
                      <a:pPr marL="0" marR="0" algn="just">
                        <a:lnSpc>
                          <a:spcPct val="150000"/>
                        </a:lnSpc>
                        <a:spcBef>
                          <a:spcPts val="0"/>
                        </a:spcBef>
                        <a:spcAft>
                          <a:spcPts val="100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Employee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Name Of Employee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36846">
                <a:tc>
                  <a:txBody>
                    <a:bodyPr/>
                    <a:lstStyle/>
                    <a:p>
                      <a:pPr marL="0" marR="0" algn="just">
                        <a:lnSpc>
                          <a:spcPct val="150000"/>
                        </a:lnSpc>
                        <a:spcBef>
                          <a:spcPts val="0"/>
                        </a:spcBef>
                        <a:spcAft>
                          <a:spcPts val="100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Address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Address Of Employee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02999">
                <a:tc>
                  <a:txBody>
                    <a:bodyPr/>
                    <a:lstStyle/>
                    <a:p>
                      <a:pPr marL="0" marR="0" algn="just">
                        <a:lnSpc>
                          <a:spcPct val="150000"/>
                        </a:lnSpc>
                        <a:spcBef>
                          <a:spcPts val="0"/>
                        </a:spcBef>
                        <a:spcAft>
                          <a:spcPts val="100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Contact 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Contact No. of employee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36846">
                <a:tc>
                  <a:txBody>
                    <a:bodyPr/>
                    <a:lstStyle/>
                    <a:p>
                      <a:pPr marL="0" marR="0" algn="just">
                        <a:lnSpc>
                          <a:spcPct val="150000"/>
                        </a:lnSpc>
                        <a:spcBef>
                          <a:spcPts val="0"/>
                        </a:spcBef>
                        <a:spcAft>
                          <a:spcPts val="100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Username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Username of Employee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73691">
                <a:tc>
                  <a:txBody>
                    <a:bodyPr/>
                    <a:lstStyle/>
                    <a:p>
                      <a:pPr marL="0" marR="0" algn="just">
                        <a:lnSpc>
                          <a:spcPct val="150000"/>
                        </a:lnSpc>
                        <a:spcBef>
                          <a:spcPts val="0"/>
                        </a:spcBef>
                        <a:spcAft>
                          <a:spcPts val="100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Password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Varchar2(500)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Paasword Allocated to Employee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39533">
                <a:tc>
                  <a:txBody>
                    <a:bodyPr/>
                    <a:lstStyle/>
                    <a:p>
                      <a:pPr marL="0" marR="0" algn="just">
                        <a:lnSpc>
                          <a:spcPct val="150000"/>
                        </a:lnSpc>
                        <a:spcBef>
                          <a:spcPts val="0"/>
                        </a:spcBef>
                        <a:spcAft>
                          <a:spcPts val="1000"/>
                        </a:spcAft>
                      </a:pPr>
                      <a:r>
                        <a:rPr lang="en-US" sz="1200" dirty="0">
                          <a:effectLst/>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Email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Email Id of employee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
        <p:nvSpPr>
          <p:cNvPr id="11" name="Rectangle 10"/>
          <p:cNvSpPr/>
          <p:nvPr/>
        </p:nvSpPr>
        <p:spPr>
          <a:xfrm>
            <a:off x="1686789" y="805576"/>
            <a:ext cx="1159292" cy="369332"/>
          </a:xfrm>
          <a:prstGeom prst="rect">
            <a:avLst/>
          </a:prstGeom>
        </p:spPr>
        <p:txBody>
          <a:bodyPr wrap="none">
            <a:spAutoFit/>
          </a:bodyPr>
          <a:lstStyle/>
          <a:p>
            <a:pPr lvl="0" algn="just" eaLnBrk="0" fontAlgn="base" hangingPunct="0">
              <a:spcBef>
                <a:spcPct val="0"/>
              </a:spcBef>
              <a:spcAft>
                <a:spcPct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Employee</a:t>
            </a:r>
            <a:endParaRPr lang="en-US" sz="2800" dirty="0">
              <a:latin typeface="Arial" panose="020B0604020202020204" pitchFamily="34" charset="0"/>
            </a:endParaRPr>
          </a:p>
        </p:txBody>
      </p:sp>
      <p:sp>
        <p:nvSpPr>
          <p:cNvPr id="12" name="Rectangle 11"/>
          <p:cNvSpPr/>
          <p:nvPr/>
        </p:nvSpPr>
        <p:spPr>
          <a:xfrm>
            <a:off x="1686789" y="4089485"/>
            <a:ext cx="727763" cy="507831"/>
          </a:xfrm>
          <a:prstGeom prst="rect">
            <a:avLst/>
          </a:prstGeom>
        </p:spPr>
        <p:txBody>
          <a:bodyPr wrap="none">
            <a:spAutoFit/>
          </a:bodyPr>
          <a:lstStyle/>
          <a:p>
            <a:pPr algn="just">
              <a:lnSpc>
                <a:spcPct val="150000"/>
              </a:lnSpc>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Team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3490307014"/>
              </p:ext>
            </p:extLst>
          </p:nvPr>
        </p:nvGraphicFramePr>
        <p:xfrm>
          <a:off x="1686789" y="4827675"/>
          <a:ext cx="6477000" cy="1371600"/>
        </p:xfrm>
        <a:graphic>
          <a:graphicData uri="http://schemas.openxmlformats.org/drawingml/2006/table">
            <a:tbl>
              <a:tblPr firstRow="1" firstCol="1" bandRow="1">
                <a:tableStyleId>{5C22544A-7EE6-4342-B048-85BDC9FD1C3A}</a:tableStyleId>
              </a:tblPr>
              <a:tblGrid>
                <a:gridCol w="484505">
                  <a:extLst>
                    <a:ext uri="{9D8B030D-6E8A-4147-A177-3AD203B41FA5}">
                      <a16:colId xmlns:a16="http://schemas.microsoft.com/office/drawing/2014/main" val="20000"/>
                    </a:ext>
                  </a:extLst>
                </a:gridCol>
                <a:gridCol w="106997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428750">
                  <a:extLst>
                    <a:ext uri="{9D8B030D-6E8A-4147-A177-3AD203B41FA5}">
                      <a16:colId xmlns:a16="http://schemas.microsoft.com/office/drawing/2014/main" val="20003"/>
                    </a:ext>
                  </a:extLst>
                </a:gridCol>
                <a:gridCol w="2350770">
                  <a:extLst>
                    <a:ext uri="{9D8B030D-6E8A-4147-A177-3AD203B41FA5}">
                      <a16:colId xmlns:a16="http://schemas.microsoft.com/office/drawing/2014/main" val="20004"/>
                    </a:ext>
                  </a:extLst>
                </a:gridCol>
              </a:tblGrid>
              <a:tr h="267970">
                <a:tc>
                  <a:txBody>
                    <a:bodyPr/>
                    <a:lstStyle/>
                    <a:p>
                      <a:pPr marL="0" marR="0" algn="just">
                        <a:lnSpc>
                          <a:spcPct val="150000"/>
                        </a:lnSpc>
                        <a:spcBef>
                          <a:spcPts val="0"/>
                        </a:spcBef>
                        <a:spcAft>
                          <a:spcPts val="1000"/>
                        </a:spcAft>
                      </a:pPr>
                      <a:r>
                        <a:rPr lang="en-US" sz="1200" dirty="0">
                          <a:effectLst/>
                        </a:rPr>
                        <a:t>S.No.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Field 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Field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Constraints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39395">
                <a:tc>
                  <a:txBody>
                    <a:bodyPr/>
                    <a:lstStyle/>
                    <a:p>
                      <a:pPr marL="0" marR="0" algn="just">
                        <a:lnSpc>
                          <a:spcPct val="150000"/>
                        </a:lnSpc>
                        <a:spcBef>
                          <a:spcPts val="0"/>
                        </a:spcBef>
                        <a:spcAft>
                          <a:spcPts val="100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Teamid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Team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56540">
                <a:tc>
                  <a:txBody>
                    <a:bodyPr/>
                    <a:lstStyle/>
                    <a:p>
                      <a:pPr marL="0" marR="0" algn="just">
                        <a:lnSpc>
                          <a:spcPct val="150000"/>
                        </a:lnSpc>
                        <a:spcBef>
                          <a:spcPts val="0"/>
                        </a:spcBef>
                        <a:spcAft>
                          <a:spcPts val="100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Project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Foreign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Project allocated to that team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16535">
                <a:tc>
                  <a:txBody>
                    <a:bodyPr/>
                    <a:lstStyle/>
                    <a:p>
                      <a:pPr marL="0" marR="0" algn="just">
                        <a:lnSpc>
                          <a:spcPct val="150000"/>
                        </a:lnSpc>
                        <a:spcBef>
                          <a:spcPts val="0"/>
                        </a:spcBef>
                        <a:spcAft>
                          <a:spcPts val="100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Team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name of team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14" name="Rectangle 3"/>
          <p:cNvSpPr>
            <a:spLocks noChangeArrowheads="1"/>
          </p:cNvSpPr>
          <p:nvPr/>
        </p:nvSpPr>
        <p:spPr bwMode="auto">
          <a:xfrm>
            <a:off x="1687583" y="48278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0817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16449" y="174307"/>
            <a:ext cx="1631857" cy="507831"/>
          </a:xfrm>
          <a:prstGeom prst="rect">
            <a:avLst/>
          </a:prstGeom>
        </p:spPr>
        <p:txBody>
          <a:bodyPr wrap="none">
            <a:spAutoFit/>
          </a:bodyPr>
          <a:lstStyle/>
          <a:p>
            <a:pPr algn="just">
              <a:lnSpc>
                <a:spcPct val="150000"/>
              </a:lnSpc>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Team Member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615360780"/>
              </p:ext>
            </p:extLst>
          </p:nvPr>
        </p:nvGraphicFramePr>
        <p:xfrm>
          <a:off x="1816449" y="833640"/>
          <a:ext cx="6477000" cy="1645920"/>
        </p:xfrm>
        <a:graphic>
          <a:graphicData uri="http://schemas.openxmlformats.org/drawingml/2006/table">
            <a:tbl>
              <a:tblPr firstRow="1" firstCol="1" bandRow="1">
                <a:tableStyleId>{5C22544A-7EE6-4342-B048-85BDC9FD1C3A}</a:tableStyleId>
              </a:tblPr>
              <a:tblGrid>
                <a:gridCol w="484505">
                  <a:extLst>
                    <a:ext uri="{9D8B030D-6E8A-4147-A177-3AD203B41FA5}">
                      <a16:colId xmlns:a16="http://schemas.microsoft.com/office/drawing/2014/main" val="20000"/>
                    </a:ext>
                  </a:extLst>
                </a:gridCol>
                <a:gridCol w="1184275">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2465070">
                  <a:extLst>
                    <a:ext uri="{9D8B030D-6E8A-4147-A177-3AD203B41FA5}">
                      <a16:colId xmlns:a16="http://schemas.microsoft.com/office/drawing/2014/main" val="20004"/>
                    </a:ext>
                  </a:extLst>
                </a:gridCol>
              </a:tblGrid>
              <a:tr h="267970">
                <a:tc>
                  <a:txBody>
                    <a:bodyPr/>
                    <a:lstStyle/>
                    <a:p>
                      <a:pPr marL="0" marR="0" algn="just">
                        <a:lnSpc>
                          <a:spcPct val="150000"/>
                        </a:lnSpc>
                        <a:spcBef>
                          <a:spcPts val="0"/>
                        </a:spcBef>
                        <a:spcAft>
                          <a:spcPts val="1000"/>
                        </a:spcAft>
                      </a:pPr>
                      <a:r>
                        <a:rPr lang="en-US" sz="1200" dirty="0">
                          <a:effectLst/>
                        </a:rPr>
                        <a:t>S.No.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Field Name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Field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Constraints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62255">
                <a:tc>
                  <a:txBody>
                    <a:bodyPr/>
                    <a:lstStyle/>
                    <a:p>
                      <a:pPr marL="0" marR="0" algn="just">
                        <a:lnSpc>
                          <a:spcPct val="150000"/>
                        </a:lnSpc>
                        <a:spcBef>
                          <a:spcPts val="0"/>
                        </a:spcBef>
                        <a:spcAft>
                          <a:spcPts val="100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1000"/>
                        </a:spcAft>
                      </a:pPr>
                      <a:r>
                        <a:rPr lang="en-US" sz="1200" dirty="0">
                          <a:effectLst/>
                        </a:rPr>
                        <a:t>Team</a:t>
                      </a:r>
                      <a:r>
                        <a:rPr lang="en-US" sz="1200" baseline="0" dirty="0">
                          <a:effectLst/>
                        </a:rPr>
                        <a:t> member  </a:t>
                      </a:r>
                      <a:r>
                        <a:rPr lang="en-US" sz="1200" baseline="0" dirty="0">
                          <a:effectLst/>
                          <a:latin typeface="Calibri" panose="020F0502020204030204" pitchFamily="34" charset="0"/>
                          <a:cs typeface="Times New Roman" panose="02020603050405020304" pitchFamily="18" charset="0"/>
                        </a:rPr>
                        <a:t>Id</a:t>
                      </a:r>
                      <a:endParaRPr lang="en-US" sz="1200" baseline="0" dirty="0">
                        <a:effectLst/>
                      </a:endParaRPr>
                    </a:p>
                  </a:txBody>
                  <a:tcPr marL="68580" marR="68580" marT="0" marB="0"/>
                </a:tc>
                <a:tc>
                  <a:txBody>
                    <a:bodyPr/>
                    <a:lstStyle/>
                    <a:p>
                      <a:pPr marL="0" marR="0" algn="just">
                        <a:lnSpc>
                          <a:spcPct val="150000"/>
                        </a:lnSpc>
                        <a:spcBef>
                          <a:spcPts val="0"/>
                        </a:spcBef>
                        <a:spcAft>
                          <a:spcPts val="1000"/>
                        </a:spcAft>
                      </a:pPr>
                      <a:r>
                        <a:rPr lang="en-US" sz="12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Team member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22250">
                <a:tc>
                  <a:txBody>
                    <a:bodyPr/>
                    <a:lstStyle/>
                    <a:p>
                      <a:pPr marL="0" marR="0" algn="just">
                        <a:lnSpc>
                          <a:spcPct val="150000"/>
                        </a:lnSpc>
                        <a:spcBef>
                          <a:spcPts val="0"/>
                        </a:spcBef>
                        <a:spcAft>
                          <a:spcPts val="100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Team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Foreign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team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33680">
                <a:tc>
                  <a:txBody>
                    <a:bodyPr/>
                    <a:lstStyle/>
                    <a:p>
                      <a:pPr marL="0" marR="0" algn="just">
                        <a:lnSpc>
                          <a:spcPct val="150000"/>
                        </a:lnSpc>
                        <a:spcBef>
                          <a:spcPts val="0"/>
                        </a:spcBef>
                        <a:spcAft>
                          <a:spcPts val="100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Employee 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Foreign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Employee Id(Members of team)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6" name="Rectangle 1"/>
          <p:cNvSpPr>
            <a:spLocks noChangeArrowheads="1"/>
          </p:cNvSpPr>
          <p:nvPr/>
        </p:nvSpPr>
        <p:spPr bwMode="auto">
          <a:xfrm>
            <a:off x="1816449" y="96417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1786633" y="2492504"/>
            <a:ext cx="1661673" cy="507831"/>
          </a:xfrm>
          <a:prstGeom prst="rect">
            <a:avLst/>
          </a:prstGeom>
        </p:spPr>
        <p:txBody>
          <a:bodyPr wrap="none">
            <a:spAutoFit/>
          </a:bodyPr>
          <a:lstStyle/>
          <a:p>
            <a:pPr algn="just">
              <a:lnSpc>
                <a:spcPct val="150000"/>
              </a:lnSpc>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Project Master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7"/>
          <p:cNvGraphicFramePr>
            <a:graphicFrameLocks noGrp="1"/>
          </p:cNvGraphicFramePr>
          <p:nvPr/>
        </p:nvGraphicFramePr>
        <p:xfrm>
          <a:off x="1737519" y="3141186"/>
          <a:ext cx="6477000" cy="2468880"/>
        </p:xfrm>
        <a:graphic>
          <a:graphicData uri="http://schemas.openxmlformats.org/drawingml/2006/table">
            <a:tbl>
              <a:tblPr firstRow="1" firstCol="1" bandRow="1">
                <a:tableStyleId>{5C22544A-7EE6-4342-B048-85BDC9FD1C3A}</a:tableStyleId>
              </a:tblPr>
              <a:tblGrid>
                <a:gridCol w="484505">
                  <a:extLst>
                    <a:ext uri="{9D8B030D-6E8A-4147-A177-3AD203B41FA5}">
                      <a16:colId xmlns:a16="http://schemas.microsoft.com/office/drawing/2014/main" val="20000"/>
                    </a:ext>
                  </a:extLst>
                </a:gridCol>
                <a:gridCol w="1184275">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2293620">
                  <a:extLst>
                    <a:ext uri="{9D8B030D-6E8A-4147-A177-3AD203B41FA5}">
                      <a16:colId xmlns:a16="http://schemas.microsoft.com/office/drawing/2014/main" val="20004"/>
                    </a:ext>
                  </a:extLst>
                </a:gridCol>
              </a:tblGrid>
              <a:tr h="267970">
                <a:tc>
                  <a:txBody>
                    <a:bodyPr/>
                    <a:lstStyle/>
                    <a:p>
                      <a:pPr marL="0" marR="0" algn="just">
                        <a:lnSpc>
                          <a:spcPct val="150000"/>
                        </a:lnSpc>
                        <a:spcBef>
                          <a:spcPts val="0"/>
                        </a:spcBef>
                        <a:spcAft>
                          <a:spcPts val="1000"/>
                        </a:spcAft>
                      </a:pPr>
                      <a:r>
                        <a:rPr lang="en-US" sz="1200">
                          <a:effectLst/>
                        </a:rPr>
                        <a:t>S.No.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Field 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Field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Constraints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87960">
                <a:tc>
                  <a:txBody>
                    <a:bodyPr/>
                    <a:lstStyle/>
                    <a:p>
                      <a:pPr marL="0" marR="0" algn="just">
                        <a:lnSpc>
                          <a:spcPct val="150000"/>
                        </a:lnSpc>
                        <a:spcBef>
                          <a:spcPts val="0"/>
                        </a:spcBef>
                        <a:spcAft>
                          <a:spcPts val="100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Project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Employee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62255">
                <a:tc>
                  <a:txBody>
                    <a:bodyPr/>
                    <a:lstStyle/>
                    <a:p>
                      <a:pPr marL="0" marR="0" algn="just">
                        <a:lnSpc>
                          <a:spcPct val="150000"/>
                        </a:lnSpc>
                        <a:spcBef>
                          <a:spcPts val="0"/>
                        </a:spcBef>
                        <a:spcAft>
                          <a:spcPts val="100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Project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Name Of Project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73685">
                <a:tc>
                  <a:txBody>
                    <a:bodyPr/>
                    <a:lstStyle/>
                    <a:p>
                      <a:pPr marL="0" marR="0" algn="just">
                        <a:lnSpc>
                          <a:spcPct val="150000"/>
                        </a:lnSpc>
                        <a:spcBef>
                          <a:spcPts val="0"/>
                        </a:spcBef>
                        <a:spcAft>
                          <a:spcPts val="100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Modules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Modules of Project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27965">
                <a:tc>
                  <a:txBody>
                    <a:bodyPr/>
                    <a:lstStyle/>
                    <a:p>
                      <a:pPr marL="0" marR="0" algn="just">
                        <a:lnSpc>
                          <a:spcPct val="150000"/>
                        </a:lnSpc>
                        <a:spcBef>
                          <a:spcPts val="0"/>
                        </a:spcBef>
                        <a:spcAft>
                          <a:spcPts val="100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Description of Project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45110">
                <a:tc>
                  <a:txBody>
                    <a:bodyPr/>
                    <a:lstStyle/>
                    <a:p>
                      <a:pPr marL="0" marR="0" algn="just">
                        <a:lnSpc>
                          <a:spcPct val="150000"/>
                        </a:lnSpc>
                        <a:spcBef>
                          <a:spcPts val="0"/>
                        </a:spcBef>
                        <a:spcAft>
                          <a:spcPts val="100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Start 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Starting date of project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62255">
                <a:tc>
                  <a:txBody>
                    <a:bodyPr/>
                    <a:lstStyle/>
                    <a:p>
                      <a:pPr marL="0" marR="0" algn="just">
                        <a:lnSpc>
                          <a:spcPct val="150000"/>
                        </a:lnSpc>
                        <a:spcBef>
                          <a:spcPts val="0"/>
                        </a:spcBef>
                        <a:spcAft>
                          <a:spcPts val="100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Duration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no. of days to complete the project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041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0046" y="238702"/>
            <a:ext cx="761747" cy="507831"/>
          </a:xfrm>
          <a:prstGeom prst="rect">
            <a:avLst/>
          </a:prstGeom>
        </p:spPr>
        <p:txBody>
          <a:bodyPr wrap="none">
            <a:spAutoFit/>
          </a:bodyPr>
          <a:lstStyle/>
          <a:p>
            <a:pPr algn="just">
              <a:lnSpc>
                <a:spcPct val="150000"/>
              </a:lnSpc>
              <a:tabLst>
                <a:tab pos="5433060" algn="l"/>
              </a:tabLst>
            </a:pPr>
            <a:r>
              <a:rPr lang="en-US" b="1" dirty="0">
                <a:latin typeface="Times New Roman" panose="02020603050405020304" pitchFamily="18" charset="0"/>
                <a:ea typeface="Calibri" panose="020F0502020204030204" pitchFamily="34" charset="0"/>
                <a:cs typeface="Times New Roman" panose="02020603050405020304" pitchFamily="18" charset="0"/>
              </a:rPr>
              <a:t>Reply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141932478"/>
              </p:ext>
            </p:extLst>
          </p:nvPr>
        </p:nvGraphicFramePr>
        <p:xfrm>
          <a:off x="1608829" y="669260"/>
          <a:ext cx="6477000" cy="1645920"/>
        </p:xfrm>
        <a:graphic>
          <a:graphicData uri="http://schemas.openxmlformats.org/drawingml/2006/table">
            <a:tbl>
              <a:tblPr firstRow="1" firstCol="1" bandRow="1">
                <a:tableStyleId>{5C22544A-7EE6-4342-B048-85BDC9FD1C3A}</a:tableStyleId>
              </a:tblPr>
              <a:tblGrid>
                <a:gridCol w="484505">
                  <a:extLst>
                    <a:ext uri="{9D8B030D-6E8A-4147-A177-3AD203B41FA5}">
                      <a16:colId xmlns:a16="http://schemas.microsoft.com/office/drawing/2014/main" val="20000"/>
                    </a:ext>
                  </a:extLst>
                </a:gridCol>
                <a:gridCol w="1012825">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gridCol w="1200150">
                  <a:extLst>
                    <a:ext uri="{9D8B030D-6E8A-4147-A177-3AD203B41FA5}">
                      <a16:colId xmlns:a16="http://schemas.microsoft.com/office/drawing/2014/main" val="20003"/>
                    </a:ext>
                  </a:extLst>
                </a:gridCol>
                <a:gridCol w="2579370">
                  <a:extLst>
                    <a:ext uri="{9D8B030D-6E8A-4147-A177-3AD203B41FA5}">
                      <a16:colId xmlns:a16="http://schemas.microsoft.com/office/drawing/2014/main" val="20004"/>
                    </a:ext>
                  </a:extLst>
                </a:gridCol>
              </a:tblGrid>
              <a:tr h="0">
                <a:tc>
                  <a:txBody>
                    <a:bodyPr/>
                    <a:lstStyle/>
                    <a:p>
                      <a:pPr marL="0" marR="0" algn="just">
                        <a:lnSpc>
                          <a:spcPct val="150000"/>
                        </a:lnSpc>
                        <a:spcBef>
                          <a:spcPts val="0"/>
                        </a:spcBef>
                        <a:spcAft>
                          <a:spcPts val="1000"/>
                        </a:spcAft>
                      </a:pPr>
                      <a:r>
                        <a:rPr lang="en-US" sz="1200">
                          <a:effectLst/>
                        </a:rPr>
                        <a:t>S.No.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Field 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Field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Constraints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marL="0" marR="0" algn="just">
                        <a:lnSpc>
                          <a:spcPct val="150000"/>
                        </a:lnSpc>
                        <a:spcBef>
                          <a:spcPts val="0"/>
                        </a:spcBef>
                        <a:spcAft>
                          <a:spcPts val="100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reply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Reply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marL="0" marR="0" algn="just">
                        <a:lnSpc>
                          <a:spcPct val="150000"/>
                        </a:lnSpc>
                        <a:spcBef>
                          <a:spcPts val="0"/>
                        </a:spcBef>
                        <a:spcAft>
                          <a:spcPts val="100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Report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Foreign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Reply of that report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marL="0" marR="0" algn="just">
                        <a:lnSpc>
                          <a:spcPct val="150000"/>
                        </a:lnSpc>
                        <a:spcBef>
                          <a:spcPts val="0"/>
                        </a:spcBef>
                        <a:spcAft>
                          <a:spcPts val="100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Reply 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Reply 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marL="0" marR="0" algn="just">
                        <a:lnSpc>
                          <a:spcPct val="150000"/>
                        </a:lnSpc>
                        <a:spcBef>
                          <a:spcPts val="0"/>
                        </a:spcBef>
                        <a:spcAft>
                          <a:spcPts val="100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Description of Reply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8" name="Rectangle 7"/>
          <p:cNvSpPr/>
          <p:nvPr/>
        </p:nvSpPr>
        <p:spPr>
          <a:xfrm>
            <a:off x="1570449" y="2287295"/>
            <a:ext cx="3102196" cy="369332"/>
          </a:xfrm>
          <a:prstGeom prst="rect">
            <a:avLst/>
          </a:prstGeom>
        </p:spPr>
        <p:txBody>
          <a:bodyPr wrap="none">
            <a:spAutoFit/>
          </a:bodyPr>
          <a:lstStyle/>
          <a:p>
            <a:pPr lvl="0" algn="just" eaLnBrk="0" fontAlgn="base" hangingPunct="0">
              <a:spcBef>
                <a:spcPct val="0"/>
              </a:spcBef>
              <a:spcAft>
                <a:spcPct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Modules Assigns to Employee</a:t>
            </a:r>
            <a:endParaRPr lang="en-US" sz="2800" dirty="0">
              <a:latin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709302753"/>
              </p:ext>
            </p:extLst>
          </p:nvPr>
        </p:nvGraphicFramePr>
        <p:xfrm>
          <a:off x="1608829" y="2751636"/>
          <a:ext cx="6477000" cy="1102360"/>
        </p:xfrm>
        <a:graphic>
          <a:graphicData uri="http://schemas.openxmlformats.org/drawingml/2006/table">
            <a:tbl>
              <a:tblPr firstRow="1" firstCol="1" bandRow="1">
                <a:tableStyleId>{5C22544A-7EE6-4342-B048-85BDC9FD1C3A}</a:tableStyleId>
              </a:tblPr>
              <a:tblGrid>
                <a:gridCol w="525780">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2522220">
                  <a:extLst>
                    <a:ext uri="{9D8B030D-6E8A-4147-A177-3AD203B41FA5}">
                      <a16:colId xmlns:a16="http://schemas.microsoft.com/office/drawing/2014/main" val="20004"/>
                    </a:ext>
                  </a:extLst>
                </a:gridCol>
              </a:tblGrid>
              <a:tr h="245110">
                <a:tc>
                  <a:txBody>
                    <a:bodyPr/>
                    <a:lstStyle/>
                    <a:p>
                      <a:pPr marL="0" marR="0" algn="just">
                        <a:lnSpc>
                          <a:spcPct val="150000"/>
                        </a:lnSpc>
                        <a:spcBef>
                          <a:spcPts val="0"/>
                        </a:spcBef>
                        <a:spcAft>
                          <a:spcPts val="100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Assign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Assign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62255">
                <a:tc>
                  <a:txBody>
                    <a:bodyPr/>
                    <a:lstStyle/>
                    <a:p>
                      <a:pPr marL="0" marR="0" algn="just">
                        <a:lnSpc>
                          <a:spcPct val="150000"/>
                        </a:lnSpc>
                        <a:spcBef>
                          <a:spcPts val="0"/>
                        </a:spcBef>
                        <a:spcAft>
                          <a:spcPts val="100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Moduleid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Foreign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Modules assign to employee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79400">
                <a:tc>
                  <a:txBody>
                    <a:bodyPr/>
                    <a:lstStyle/>
                    <a:p>
                      <a:pPr marL="0" marR="0" algn="just">
                        <a:lnSpc>
                          <a:spcPct val="150000"/>
                        </a:lnSpc>
                        <a:spcBef>
                          <a:spcPts val="0"/>
                        </a:spcBef>
                        <a:spcAft>
                          <a:spcPts val="100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Employee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Foreign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to Whom modules Assign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73685">
                <a:tc>
                  <a:txBody>
                    <a:bodyPr/>
                    <a:lstStyle/>
                    <a:p>
                      <a:pPr marL="0" marR="0" algn="just">
                        <a:lnSpc>
                          <a:spcPct val="150000"/>
                        </a:lnSpc>
                        <a:spcBef>
                          <a:spcPts val="0"/>
                        </a:spcBef>
                        <a:spcAft>
                          <a:spcPts val="100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Date of Assign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Date Of assign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2712556"/>
              </p:ext>
            </p:extLst>
          </p:nvPr>
        </p:nvGraphicFramePr>
        <p:xfrm>
          <a:off x="1608829" y="4475625"/>
          <a:ext cx="6477000" cy="2216150"/>
        </p:xfrm>
        <a:graphic>
          <a:graphicData uri="http://schemas.openxmlformats.org/drawingml/2006/table">
            <a:tbl>
              <a:tblPr firstRow="1" firstCol="1" bandRow="1">
                <a:tableStyleId>{5C22544A-7EE6-4342-B048-85BDC9FD1C3A}</a:tableStyleId>
              </a:tblPr>
              <a:tblGrid>
                <a:gridCol w="484505">
                  <a:extLst>
                    <a:ext uri="{9D8B030D-6E8A-4147-A177-3AD203B41FA5}">
                      <a16:colId xmlns:a16="http://schemas.microsoft.com/office/drawing/2014/main" val="20000"/>
                    </a:ext>
                  </a:extLst>
                </a:gridCol>
                <a:gridCol w="1127125">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gridCol w="2693670">
                  <a:extLst>
                    <a:ext uri="{9D8B030D-6E8A-4147-A177-3AD203B41FA5}">
                      <a16:colId xmlns:a16="http://schemas.microsoft.com/office/drawing/2014/main" val="20004"/>
                    </a:ext>
                  </a:extLst>
                </a:gridCol>
              </a:tblGrid>
              <a:tr h="267970">
                <a:tc>
                  <a:txBody>
                    <a:bodyPr/>
                    <a:lstStyle/>
                    <a:p>
                      <a:pPr marL="0" marR="0" algn="just">
                        <a:lnSpc>
                          <a:spcPct val="150000"/>
                        </a:lnSpc>
                        <a:spcBef>
                          <a:spcPts val="0"/>
                        </a:spcBef>
                        <a:spcAft>
                          <a:spcPts val="1000"/>
                        </a:spcAft>
                      </a:pPr>
                      <a:r>
                        <a:rPr lang="en-US" sz="1200">
                          <a:effectLst/>
                        </a:rPr>
                        <a:t>S.No.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Field 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Field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Constraints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10820">
                <a:tc>
                  <a:txBody>
                    <a:bodyPr/>
                    <a:lstStyle/>
                    <a:p>
                      <a:pPr marL="0" marR="0" algn="just">
                        <a:lnSpc>
                          <a:spcPct val="150000"/>
                        </a:lnSpc>
                        <a:spcBef>
                          <a:spcPts val="0"/>
                        </a:spcBef>
                        <a:spcAft>
                          <a:spcPts val="100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Module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Module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85115">
                <a:tc>
                  <a:txBody>
                    <a:bodyPr/>
                    <a:lstStyle/>
                    <a:p>
                      <a:pPr marL="0" marR="0" algn="just">
                        <a:lnSpc>
                          <a:spcPct val="150000"/>
                        </a:lnSpc>
                        <a:spcBef>
                          <a:spcPts val="0"/>
                        </a:spcBef>
                        <a:spcAft>
                          <a:spcPts val="100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Module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Name of Module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79400">
                <a:tc>
                  <a:txBody>
                    <a:bodyPr/>
                    <a:lstStyle/>
                    <a:p>
                      <a:pPr marL="0" marR="0" algn="just">
                        <a:lnSpc>
                          <a:spcPct val="150000"/>
                        </a:lnSpc>
                        <a:spcBef>
                          <a:spcPts val="0"/>
                        </a:spcBef>
                        <a:spcAft>
                          <a:spcPts val="100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Project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Foreign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project Id(module under that project)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0960">
                <a:tc>
                  <a:txBody>
                    <a:bodyPr/>
                    <a:lstStyle/>
                    <a:p>
                      <a:pPr marL="0" marR="0" algn="just">
                        <a:lnSpc>
                          <a:spcPct val="150000"/>
                        </a:lnSpc>
                        <a:spcBef>
                          <a:spcPts val="0"/>
                        </a:spcBef>
                        <a:spcAft>
                          <a:spcPts val="100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Description of module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85115">
                <a:tc>
                  <a:txBody>
                    <a:bodyPr/>
                    <a:lstStyle/>
                    <a:p>
                      <a:pPr marL="0" marR="0" algn="just">
                        <a:lnSpc>
                          <a:spcPct val="150000"/>
                        </a:lnSpc>
                        <a:spcBef>
                          <a:spcPts val="0"/>
                        </a:spcBef>
                        <a:spcAft>
                          <a:spcPts val="100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Status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status of module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12" name="Rectangle 11"/>
          <p:cNvSpPr/>
          <p:nvPr/>
        </p:nvSpPr>
        <p:spPr>
          <a:xfrm>
            <a:off x="1570449" y="3909497"/>
            <a:ext cx="1031051" cy="369332"/>
          </a:xfrm>
          <a:prstGeom prst="rect">
            <a:avLst/>
          </a:prstGeom>
        </p:spPr>
        <p:txBody>
          <a:bodyPr wrap="none">
            <a:spAutoFit/>
          </a:bodyPr>
          <a:lstStyle/>
          <a:p>
            <a:pPr lvl="0" algn="just" eaLnBrk="0" fontAlgn="base" hangingPunct="0">
              <a:spcBef>
                <a:spcPct val="0"/>
              </a:spcBef>
              <a:spcAft>
                <a:spcPct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Modules</a:t>
            </a:r>
            <a:endParaRPr lang="en-US" sz="2800" dirty="0">
              <a:latin typeface="Arial" panose="020B0604020202020204" pitchFamily="34" charset="0"/>
            </a:endParaRPr>
          </a:p>
        </p:txBody>
      </p:sp>
    </p:spTree>
    <p:extLst>
      <p:ext uri="{BB962C8B-B14F-4D97-AF65-F5344CB8AC3E}">
        <p14:creationId xmlns:p14="http://schemas.microsoft.com/office/powerpoint/2010/main" val="348721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98290" y="110788"/>
            <a:ext cx="1838965" cy="369332"/>
          </a:xfrm>
          <a:prstGeom prst="rect">
            <a:avLst/>
          </a:prstGeom>
        </p:spPr>
        <p:txBody>
          <a:bodyPr wrap="none">
            <a:spAutoFit/>
          </a:bodyPr>
          <a:lstStyle/>
          <a:p>
            <a:pPr lvl="0" algn="just" eaLnBrk="0" fontAlgn="base" hangingPunct="0">
              <a:spcBef>
                <a:spcPct val="0"/>
              </a:spcBef>
              <a:spcAft>
                <a:spcPct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Modules Report </a:t>
            </a:r>
            <a:endParaRPr lang="en-US" sz="2800" dirty="0">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397256534"/>
              </p:ext>
            </p:extLst>
          </p:nvPr>
        </p:nvGraphicFramePr>
        <p:xfrm>
          <a:off x="1441305" y="493000"/>
          <a:ext cx="6477000" cy="2743200"/>
        </p:xfrm>
        <a:graphic>
          <a:graphicData uri="http://schemas.openxmlformats.org/drawingml/2006/table">
            <a:tbl>
              <a:tblPr firstRow="1" firstCol="1" bandRow="1">
                <a:tableStyleId>{5C22544A-7EE6-4342-B048-85BDC9FD1C3A}</a:tableStyleId>
              </a:tblPr>
              <a:tblGrid>
                <a:gridCol w="484505">
                  <a:extLst>
                    <a:ext uri="{9D8B030D-6E8A-4147-A177-3AD203B41FA5}">
                      <a16:colId xmlns:a16="http://schemas.microsoft.com/office/drawing/2014/main" val="20000"/>
                    </a:ext>
                  </a:extLst>
                </a:gridCol>
                <a:gridCol w="1012825">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200150">
                  <a:extLst>
                    <a:ext uri="{9D8B030D-6E8A-4147-A177-3AD203B41FA5}">
                      <a16:colId xmlns:a16="http://schemas.microsoft.com/office/drawing/2014/main" val="20003"/>
                    </a:ext>
                  </a:extLst>
                </a:gridCol>
                <a:gridCol w="2693670">
                  <a:extLst>
                    <a:ext uri="{9D8B030D-6E8A-4147-A177-3AD203B41FA5}">
                      <a16:colId xmlns:a16="http://schemas.microsoft.com/office/drawing/2014/main" val="20004"/>
                    </a:ext>
                  </a:extLst>
                </a:gridCol>
              </a:tblGrid>
              <a:tr h="461382">
                <a:tc>
                  <a:txBody>
                    <a:bodyPr/>
                    <a:lstStyle/>
                    <a:p>
                      <a:pPr marL="0" marR="0" algn="just">
                        <a:lnSpc>
                          <a:spcPct val="150000"/>
                        </a:lnSpc>
                        <a:spcBef>
                          <a:spcPts val="0"/>
                        </a:spcBef>
                        <a:spcAft>
                          <a:spcPts val="1000"/>
                        </a:spcAft>
                      </a:pPr>
                      <a:r>
                        <a:rPr lang="en-US" sz="1200" dirty="0">
                          <a:effectLst/>
                        </a:rPr>
                        <a:t>S.No.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Field 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Field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Constraints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27982">
                <a:tc>
                  <a:txBody>
                    <a:bodyPr/>
                    <a:lstStyle/>
                    <a:p>
                      <a:pPr marL="0" marR="0" algn="just">
                        <a:lnSpc>
                          <a:spcPct val="150000"/>
                        </a:lnSpc>
                        <a:spcBef>
                          <a:spcPts val="0"/>
                        </a:spcBef>
                        <a:spcAft>
                          <a:spcPts val="100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Report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Report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48297">
                <a:tc>
                  <a:txBody>
                    <a:bodyPr/>
                    <a:lstStyle/>
                    <a:p>
                      <a:pPr marL="0" marR="0" algn="just">
                        <a:lnSpc>
                          <a:spcPct val="150000"/>
                        </a:lnSpc>
                        <a:spcBef>
                          <a:spcPts val="0"/>
                        </a:spcBef>
                        <a:spcAft>
                          <a:spcPts val="100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Title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Title Of Report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61382">
                <a:tc>
                  <a:txBody>
                    <a:bodyPr/>
                    <a:lstStyle/>
                    <a:p>
                      <a:pPr marL="0" marR="0" algn="just">
                        <a:lnSpc>
                          <a:spcPct val="150000"/>
                        </a:lnSpc>
                        <a:spcBef>
                          <a:spcPts val="0"/>
                        </a:spcBef>
                        <a:spcAft>
                          <a:spcPts val="100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Module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Foreign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module id(submit report of that module)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58455">
                <a:tc>
                  <a:txBody>
                    <a:bodyPr/>
                    <a:lstStyle/>
                    <a:p>
                      <a:pPr marL="0" marR="0" algn="just">
                        <a:lnSpc>
                          <a:spcPct val="150000"/>
                        </a:lnSpc>
                        <a:spcBef>
                          <a:spcPts val="0"/>
                        </a:spcBef>
                        <a:spcAft>
                          <a:spcPts val="100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Employee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report submitted by that employee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53376">
                <a:tc>
                  <a:txBody>
                    <a:bodyPr/>
                    <a:lstStyle/>
                    <a:p>
                      <a:pPr marL="0" marR="0" algn="just">
                        <a:lnSpc>
                          <a:spcPct val="150000"/>
                        </a:lnSpc>
                        <a:spcBef>
                          <a:spcPts val="0"/>
                        </a:spcBef>
                        <a:spcAft>
                          <a:spcPts val="100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Description Of report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53376">
                <a:tc>
                  <a:txBody>
                    <a:bodyPr/>
                    <a:lstStyle/>
                    <a:p>
                      <a:pPr marL="0" marR="0" algn="just">
                        <a:lnSpc>
                          <a:spcPct val="150000"/>
                        </a:lnSpc>
                        <a:spcBef>
                          <a:spcPts val="0"/>
                        </a:spcBef>
                        <a:spcAft>
                          <a:spcPts val="100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Filereport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file attachment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53376">
                <a:tc>
                  <a:txBody>
                    <a:bodyPr/>
                    <a:lstStyle/>
                    <a:p>
                      <a:pPr marL="0" marR="0" algn="just">
                        <a:lnSpc>
                          <a:spcPct val="150000"/>
                        </a:lnSpc>
                        <a:spcBef>
                          <a:spcPts val="0"/>
                        </a:spcBef>
                        <a:spcAft>
                          <a:spcPts val="100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err="1">
                          <a:effectLst/>
                        </a:rPr>
                        <a:t>Reprt</a:t>
                      </a:r>
                      <a:r>
                        <a:rPr lang="en-US" sz="1200" dirty="0">
                          <a:effectLst/>
                        </a:rPr>
                        <a:t> Date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Varchar2(500)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Date of submission report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18485317"/>
              </p:ext>
            </p:extLst>
          </p:nvPr>
        </p:nvGraphicFramePr>
        <p:xfrm>
          <a:off x="1398290" y="3463396"/>
          <a:ext cx="6483160" cy="3566160"/>
        </p:xfrm>
        <a:graphic>
          <a:graphicData uri="http://schemas.openxmlformats.org/drawingml/2006/table">
            <a:tbl>
              <a:tblPr firstRow="1" firstCol="1" bandRow="1">
                <a:tableStyleId>{5C22544A-7EE6-4342-B048-85BDC9FD1C3A}</a:tableStyleId>
              </a:tblPr>
              <a:tblGrid>
                <a:gridCol w="525780">
                  <a:extLst>
                    <a:ext uri="{9D8B030D-6E8A-4147-A177-3AD203B41FA5}">
                      <a16:colId xmlns:a16="http://schemas.microsoft.com/office/drawing/2014/main" val="20000"/>
                    </a:ext>
                  </a:extLst>
                </a:gridCol>
                <a:gridCol w="1423035">
                  <a:extLst>
                    <a:ext uri="{9D8B030D-6E8A-4147-A177-3AD203B41FA5}">
                      <a16:colId xmlns:a16="http://schemas.microsoft.com/office/drawing/2014/main" val="20001"/>
                    </a:ext>
                  </a:extLst>
                </a:gridCol>
                <a:gridCol w="1034415">
                  <a:extLst>
                    <a:ext uri="{9D8B030D-6E8A-4147-A177-3AD203B41FA5}">
                      <a16:colId xmlns:a16="http://schemas.microsoft.com/office/drawing/2014/main" val="20002"/>
                    </a:ext>
                  </a:extLst>
                </a:gridCol>
                <a:gridCol w="977710">
                  <a:extLst>
                    <a:ext uri="{9D8B030D-6E8A-4147-A177-3AD203B41FA5}">
                      <a16:colId xmlns:a16="http://schemas.microsoft.com/office/drawing/2014/main" val="20003"/>
                    </a:ext>
                  </a:extLst>
                </a:gridCol>
                <a:gridCol w="2522220">
                  <a:extLst>
                    <a:ext uri="{9D8B030D-6E8A-4147-A177-3AD203B41FA5}">
                      <a16:colId xmlns:a16="http://schemas.microsoft.com/office/drawing/2014/main" val="20004"/>
                    </a:ext>
                  </a:extLst>
                </a:gridCol>
              </a:tblGrid>
              <a:tr h="254428">
                <a:tc>
                  <a:txBody>
                    <a:bodyPr/>
                    <a:lstStyle/>
                    <a:p>
                      <a:pPr marL="0" marR="0" algn="just">
                        <a:lnSpc>
                          <a:spcPct val="150000"/>
                        </a:lnSpc>
                        <a:spcBef>
                          <a:spcPts val="0"/>
                        </a:spcBef>
                        <a:spcAft>
                          <a:spcPts val="1000"/>
                        </a:spcAft>
                      </a:pPr>
                      <a:r>
                        <a:rPr lang="en-US" sz="1200" dirty="0">
                          <a:effectLst/>
                        </a:rPr>
                        <a:t>S.No.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Field Name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Field 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Constraints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54428">
                <a:tc>
                  <a:txBody>
                    <a:bodyPr/>
                    <a:lstStyle/>
                    <a:p>
                      <a:pPr marL="0" marR="0" algn="just">
                        <a:lnSpc>
                          <a:spcPct val="150000"/>
                        </a:lnSpc>
                        <a:spcBef>
                          <a:spcPts val="0"/>
                        </a:spcBef>
                        <a:spcAft>
                          <a:spcPts val="100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Submission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Submission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54428">
                <a:tc>
                  <a:txBody>
                    <a:bodyPr/>
                    <a:lstStyle/>
                    <a:p>
                      <a:pPr marL="0" marR="0" algn="just">
                        <a:lnSpc>
                          <a:spcPct val="150000"/>
                        </a:lnSpc>
                        <a:spcBef>
                          <a:spcPts val="0"/>
                        </a:spcBef>
                        <a:spcAft>
                          <a:spcPts val="100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Module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Foreign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Module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08856">
                <a:tc>
                  <a:txBody>
                    <a:bodyPr/>
                    <a:lstStyle/>
                    <a:p>
                      <a:pPr marL="0" marR="0" algn="just">
                        <a:lnSpc>
                          <a:spcPct val="150000"/>
                        </a:lnSpc>
                        <a:spcBef>
                          <a:spcPts val="0"/>
                        </a:spcBef>
                        <a:spcAft>
                          <a:spcPts val="100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Employee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Report submitted by that employee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08856">
                <a:tc>
                  <a:txBody>
                    <a:bodyPr/>
                    <a:lstStyle/>
                    <a:p>
                      <a:pPr marL="0" marR="0" algn="just">
                        <a:lnSpc>
                          <a:spcPct val="150000"/>
                        </a:lnSpc>
                        <a:spcBef>
                          <a:spcPts val="0"/>
                        </a:spcBef>
                        <a:spcAft>
                          <a:spcPts val="100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Status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Status Of Submission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508856">
                <a:tc>
                  <a:txBody>
                    <a:bodyPr/>
                    <a:lstStyle/>
                    <a:p>
                      <a:pPr marL="0" marR="0" algn="just">
                        <a:lnSpc>
                          <a:spcPct val="150000"/>
                        </a:lnSpc>
                        <a:spcBef>
                          <a:spcPts val="0"/>
                        </a:spcBef>
                        <a:spcAft>
                          <a:spcPts val="100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508856">
                <a:tc>
                  <a:txBody>
                    <a:bodyPr/>
                    <a:lstStyle/>
                    <a:p>
                      <a:pPr marL="0" marR="0" algn="just">
                        <a:lnSpc>
                          <a:spcPct val="150000"/>
                        </a:lnSpc>
                        <a:spcBef>
                          <a:spcPts val="0"/>
                        </a:spcBef>
                        <a:spcAft>
                          <a:spcPts val="100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Submission 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Submission 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508856">
                <a:tc>
                  <a:txBody>
                    <a:bodyPr/>
                    <a:lstStyle/>
                    <a:p>
                      <a:pPr marL="0" marR="0" algn="just">
                        <a:lnSpc>
                          <a:spcPct val="150000"/>
                        </a:lnSpc>
                        <a:spcBef>
                          <a:spcPts val="0"/>
                        </a:spcBef>
                        <a:spcAft>
                          <a:spcPts val="100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Uplaod File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File Attachment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
        <p:nvSpPr>
          <p:cNvPr id="9" name="Rectangle 2"/>
          <p:cNvSpPr>
            <a:spLocks noChangeArrowheads="1"/>
          </p:cNvSpPr>
          <p:nvPr/>
        </p:nvSpPr>
        <p:spPr bwMode="auto">
          <a:xfrm>
            <a:off x="1398290" y="3094064"/>
            <a:ext cx="17427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Submit Reports</a:t>
            </a:r>
            <a:endParaRPr kumimoji="0" 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6969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52582109"/>
              </p:ext>
            </p:extLst>
          </p:nvPr>
        </p:nvGraphicFramePr>
        <p:xfrm>
          <a:off x="1563374" y="660582"/>
          <a:ext cx="6477000" cy="1371600"/>
        </p:xfrm>
        <a:graphic>
          <a:graphicData uri="http://schemas.openxmlformats.org/drawingml/2006/table">
            <a:tbl>
              <a:tblPr firstRow="1" firstCol="1" bandRow="1">
                <a:tableStyleId>{5C22544A-7EE6-4342-B048-85BDC9FD1C3A}</a:tableStyleId>
              </a:tblPr>
              <a:tblGrid>
                <a:gridCol w="619760">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2293620">
                  <a:extLst>
                    <a:ext uri="{9D8B030D-6E8A-4147-A177-3AD203B41FA5}">
                      <a16:colId xmlns:a16="http://schemas.microsoft.com/office/drawing/2014/main" val="20004"/>
                    </a:ext>
                  </a:extLst>
                </a:gridCol>
              </a:tblGrid>
              <a:tr h="267970">
                <a:tc>
                  <a:txBody>
                    <a:bodyPr/>
                    <a:lstStyle/>
                    <a:p>
                      <a:pPr marL="0" marR="0" algn="just">
                        <a:lnSpc>
                          <a:spcPct val="150000"/>
                        </a:lnSpc>
                        <a:spcBef>
                          <a:spcPts val="0"/>
                        </a:spcBef>
                        <a:spcAft>
                          <a:spcPts val="1000"/>
                        </a:spcAft>
                      </a:pPr>
                      <a:r>
                        <a:rPr lang="en-US" sz="1200" dirty="0">
                          <a:effectLst/>
                        </a:rPr>
                        <a:t>S.No.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Field Name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Field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Constraints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45110">
                <a:tc>
                  <a:txBody>
                    <a:bodyPr/>
                    <a:lstStyle/>
                    <a:p>
                      <a:pPr marL="0" marR="0" algn="just">
                        <a:lnSpc>
                          <a:spcPct val="150000"/>
                        </a:lnSpc>
                        <a:spcBef>
                          <a:spcPts val="0"/>
                        </a:spcBef>
                        <a:spcAft>
                          <a:spcPts val="100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Attendance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attendance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5105">
                <a:tc>
                  <a:txBody>
                    <a:bodyPr/>
                    <a:lstStyle/>
                    <a:p>
                      <a:pPr marL="0" marR="0" algn="just">
                        <a:lnSpc>
                          <a:spcPct val="150000"/>
                        </a:lnSpc>
                        <a:spcBef>
                          <a:spcPts val="0"/>
                        </a:spcBef>
                        <a:spcAft>
                          <a:spcPts val="100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Emp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Foreign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Employee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22250">
                <a:tc>
                  <a:txBody>
                    <a:bodyPr/>
                    <a:lstStyle/>
                    <a:p>
                      <a:pPr marL="0" marR="0" algn="just">
                        <a:lnSpc>
                          <a:spcPct val="150000"/>
                        </a:lnSpc>
                        <a:spcBef>
                          <a:spcPts val="0"/>
                        </a:spcBef>
                        <a:spcAft>
                          <a:spcPts val="100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Login 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Logion 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0960">
                <a:tc>
                  <a:txBody>
                    <a:bodyPr/>
                    <a:lstStyle/>
                    <a:p>
                      <a:pPr marL="0" marR="0" algn="just">
                        <a:lnSpc>
                          <a:spcPct val="150000"/>
                        </a:lnSpc>
                        <a:spcBef>
                          <a:spcPts val="0"/>
                        </a:spcBef>
                        <a:spcAft>
                          <a:spcPts val="100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Login 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Time when employee Login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4" name="Rectangle 3"/>
          <p:cNvSpPr/>
          <p:nvPr/>
        </p:nvSpPr>
        <p:spPr>
          <a:xfrm>
            <a:off x="1519372" y="188219"/>
            <a:ext cx="1313180" cy="369332"/>
          </a:xfrm>
          <a:prstGeom prst="rect">
            <a:avLst/>
          </a:prstGeom>
        </p:spPr>
        <p:txBody>
          <a:bodyPr wrap="none">
            <a:spAutoFit/>
          </a:bodyPr>
          <a:lstStyle/>
          <a:p>
            <a:pPr lvl="0" algn="just" eaLnBrk="0" fontAlgn="base" hangingPunct="0">
              <a:spcBef>
                <a:spcPct val="0"/>
              </a:spcBef>
              <a:spcAft>
                <a:spcPct val="0"/>
              </a:spcAft>
              <a:tabLst>
                <a:tab pos="5432425" algn="l"/>
              </a:tabLst>
            </a:pPr>
            <a:r>
              <a:rPr lang="en-US" b="1" dirty="0">
                <a:latin typeface="Times New Roman" panose="02020603050405020304" pitchFamily="18" charset="0"/>
                <a:ea typeface="Calibri" panose="020F0502020204030204" pitchFamily="34" charset="0"/>
                <a:cs typeface="Times New Roman" panose="02020603050405020304" pitchFamily="18" charset="0"/>
              </a:rPr>
              <a:t>Attendance</a:t>
            </a:r>
            <a:endParaRPr lang="en-US" sz="2800" dirty="0">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46367970"/>
              </p:ext>
            </p:extLst>
          </p:nvPr>
        </p:nvGraphicFramePr>
        <p:xfrm>
          <a:off x="1609524" y="3157928"/>
          <a:ext cx="6477000" cy="2194560"/>
        </p:xfrm>
        <a:graphic>
          <a:graphicData uri="http://schemas.openxmlformats.org/drawingml/2006/table">
            <a:tbl>
              <a:tblPr firstRow="1" firstCol="1" bandRow="1">
                <a:tableStyleId>{5C22544A-7EE6-4342-B048-85BDC9FD1C3A}</a:tableStyleId>
              </a:tblPr>
              <a:tblGrid>
                <a:gridCol w="484505">
                  <a:extLst>
                    <a:ext uri="{9D8B030D-6E8A-4147-A177-3AD203B41FA5}">
                      <a16:colId xmlns:a16="http://schemas.microsoft.com/office/drawing/2014/main" val="20000"/>
                    </a:ext>
                  </a:extLst>
                </a:gridCol>
                <a:gridCol w="1355725">
                  <a:extLst>
                    <a:ext uri="{9D8B030D-6E8A-4147-A177-3AD203B41FA5}">
                      <a16:colId xmlns:a16="http://schemas.microsoft.com/office/drawing/2014/main" val="20001"/>
                    </a:ext>
                  </a:extLst>
                </a:gridCol>
                <a:gridCol w="1034415">
                  <a:extLst>
                    <a:ext uri="{9D8B030D-6E8A-4147-A177-3AD203B41FA5}">
                      <a16:colId xmlns:a16="http://schemas.microsoft.com/office/drawing/2014/main" val="20002"/>
                    </a:ext>
                  </a:extLst>
                </a:gridCol>
                <a:gridCol w="965835">
                  <a:extLst>
                    <a:ext uri="{9D8B030D-6E8A-4147-A177-3AD203B41FA5}">
                      <a16:colId xmlns:a16="http://schemas.microsoft.com/office/drawing/2014/main" val="20003"/>
                    </a:ext>
                  </a:extLst>
                </a:gridCol>
                <a:gridCol w="2636520">
                  <a:extLst>
                    <a:ext uri="{9D8B030D-6E8A-4147-A177-3AD203B41FA5}">
                      <a16:colId xmlns:a16="http://schemas.microsoft.com/office/drawing/2014/main" val="20004"/>
                    </a:ext>
                  </a:extLst>
                </a:gridCol>
              </a:tblGrid>
              <a:tr h="267970">
                <a:tc>
                  <a:txBody>
                    <a:bodyPr/>
                    <a:lstStyle/>
                    <a:p>
                      <a:pPr marL="0" marR="0" algn="just">
                        <a:lnSpc>
                          <a:spcPct val="150000"/>
                        </a:lnSpc>
                        <a:spcBef>
                          <a:spcPts val="0"/>
                        </a:spcBef>
                        <a:spcAft>
                          <a:spcPts val="1000"/>
                        </a:spcAft>
                      </a:pPr>
                      <a:r>
                        <a:rPr lang="en-US" sz="1200" dirty="0">
                          <a:effectLst/>
                        </a:rPr>
                        <a:t>S.No.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Field Name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Field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Constraints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16535">
                <a:tc>
                  <a:txBody>
                    <a:bodyPr/>
                    <a:lstStyle/>
                    <a:p>
                      <a:pPr marL="0" marR="0" algn="just">
                        <a:lnSpc>
                          <a:spcPct val="150000"/>
                        </a:lnSpc>
                        <a:spcBef>
                          <a:spcPts val="0"/>
                        </a:spcBef>
                        <a:spcAft>
                          <a:spcPts val="100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Perform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performance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27965">
                <a:tc>
                  <a:txBody>
                    <a:bodyPr/>
                    <a:lstStyle/>
                    <a:p>
                      <a:pPr marL="0" marR="0" algn="just">
                        <a:lnSpc>
                          <a:spcPct val="150000"/>
                        </a:lnSpc>
                        <a:spcBef>
                          <a:spcPts val="0"/>
                        </a:spcBef>
                        <a:spcAft>
                          <a:spcPts val="100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Project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Foreign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Project Id (performnace of that project)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45110">
                <a:tc>
                  <a:txBody>
                    <a:bodyPr/>
                    <a:lstStyle/>
                    <a:p>
                      <a:pPr marL="0" marR="0" algn="just">
                        <a:lnSpc>
                          <a:spcPct val="150000"/>
                        </a:lnSpc>
                        <a:spcBef>
                          <a:spcPts val="0"/>
                        </a:spcBef>
                        <a:spcAft>
                          <a:spcPts val="100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Team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Foreign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Team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0960">
                <a:tc>
                  <a:txBody>
                    <a:bodyPr/>
                    <a:lstStyle/>
                    <a:p>
                      <a:pPr marL="0" marR="0" algn="just">
                        <a:lnSpc>
                          <a:spcPct val="150000"/>
                        </a:lnSpc>
                        <a:spcBef>
                          <a:spcPts val="0"/>
                        </a:spcBef>
                        <a:spcAft>
                          <a:spcPts val="100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Performance Status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Varchar2(500)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200" dirty="0">
                          <a:effectLst/>
                        </a:rPr>
                        <a:t>Performance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7" name="Rectangle 6"/>
          <p:cNvSpPr/>
          <p:nvPr/>
        </p:nvSpPr>
        <p:spPr>
          <a:xfrm>
            <a:off x="1519372" y="2505521"/>
            <a:ext cx="2601994" cy="369332"/>
          </a:xfrm>
          <a:prstGeom prst="rect">
            <a:avLst/>
          </a:prstGeom>
        </p:spPr>
        <p:txBody>
          <a:bodyPr wrap="none">
            <a:spAutoFit/>
          </a:bodyPr>
          <a:lstStyle/>
          <a:p>
            <a:pPr lvl="0" eaLnBrk="0" fontAlgn="base" hangingPunct="0">
              <a:spcBef>
                <a:spcPct val="0"/>
              </a:spcBef>
              <a:spcAft>
                <a:spcPct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Performance Evaluation</a:t>
            </a:r>
            <a:endParaRPr lang="en-US" sz="1600" dirty="0"/>
          </a:p>
        </p:txBody>
      </p:sp>
    </p:spTree>
    <p:extLst>
      <p:ext uri="{BB962C8B-B14F-4D97-AF65-F5344CB8AC3E}">
        <p14:creationId xmlns:p14="http://schemas.microsoft.com/office/powerpoint/2010/main" val="193533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604" y="0"/>
            <a:ext cx="8596668" cy="859213"/>
          </a:xfrm>
        </p:spPr>
        <p:txBody>
          <a:bodyPr>
            <a:normAutofit fontScale="90000"/>
          </a:bodyPr>
          <a:lstStyle/>
          <a:p>
            <a:pPr algn="ctr"/>
            <a:r>
              <a:rPr lang="en-US" b="1" dirty="0"/>
              <a:t>Data Flow Diagrams</a:t>
            </a:r>
            <a:br>
              <a:rPr lang="en-US" b="1" dirty="0"/>
            </a:br>
            <a:endParaRPr lang="en-US" b="1" dirty="0"/>
          </a:p>
        </p:txBody>
      </p:sp>
      <p:sp>
        <p:nvSpPr>
          <p:cNvPr id="4" name="Rectangle 3"/>
          <p:cNvSpPr/>
          <p:nvPr/>
        </p:nvSpPr>
        <p:spPr>
          <a:xfrm>
            <a:off x="1298371" y="653772"/>
            <a:ext cx="2202783" cy="410882"/>
          </a:xfrm>
          <a:prstGeom prst="rect">
            <a:avLst/>
          </a:prstGeom>
        </p:spPr>
        <p:txBody>
          <a:bodyPr wrap="none">
            <a:spAutoFit/>
          </a:bodyPr>
          <a:lstStyle/>
          <a:p>
            <a:pPr>
              <a:lnSpc>
                <a:spcPct val="115000"/>
              </a:lnSpc>
              <a:spcAft>
                <a:spcPts val="1000"/>
              </a:spcAft>
            </a:pPr>
            <a:r>
              <a:rPr lang="en-US" b="1" dirty="0">
                <a:latin typeface="Calibri" panose="020F0502020204030204" pitchFamily="34" charset="0"/>
                <a:ea typeface="Calibri" panose="020F0502020204030204" pitchFamily="34" charset="0"/>
                <a:cs typeface="Times New Roman" panose="02020603050405020304" pitchFamily="18" charset="0"/>
              </a:rPr>
              <a:t>DFD: CONTEXT LEVEL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0" name="Picture 49"/>
          <p:cNvPicPr>
            <a:picLocks noChangeAspect="1"/>
          </p:cNvPicPr>
          <p:nvPr/>
        </p:nvPicPr>
        <p:blipFill>
          <a:blip r:embed="rId2"/>
          <a:stretch>
            <a:fillRect/>
          </a:stretch>
        </p:blipFill>
        <p:spPr>
          <a:xfrm>
            <a:off x="664155" y="860949"/>
            <a:ext cx="7308589" cy="2347465"/>
          </a:xfrm>
          <a:prstGeom prst="rect">
            <a:avLst/>
          </a:prstGeom>
        </p:spPr>
      </p:pic>
      <p:sp>
        <p:nvSpPr>
          <p:cNvPr id="51" name="Rectangle 50"/>
          <p:cNvSpPr/>
          <p:nvPr/>
        </p:nvSpPr>
        <p:spPr>
          <a:xfrm>
            <a:off x="1298371" y="3208414"/>
            <a:ext cx="2371162" cy="390684"/>
          </a:xfrm>
          <a:prstGeom prst="rect">
            <a:avLst/>
          </a:prstGeom>
        </p:spPr>
        <p:txBody>
          <a:bodyPr wrap="none">
            <a:spAutoFit/>
          </a:bodyPr>
          <a:lstStyle/>
          <a:p>
            <a:pPr>
              <a:lnSpc>
                <a:spcPct val="115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DFD:ADMIN LOGIN</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0" name="Picture 69"/>
          <p:cNvPicPr>
            <a:picLocks noChangeAspect="1"/>
          </p:cNvPicPr>
          <p:nvPr/>
        </p:nvPicPr>
        <p:blipFill>
          <a:blip r:embed="rId3"/>
          <a:stretch>
            <a:fillRect/>
          </a:stretch>
        </p:blipFill>
        <p:spPr>
          <a:xfrm>
            <a:off x="1169646" y="3599098"/>
            <a:ext cx="6297605" cy="2211754"/>
          </a:xfrm>
          <a:prstGeom prst="rect">
            <a:avLst/>
          </a:prstGeom>
        </p:spPr>
      </p:pic>
    </p:spTree>
    <p:extLst>
      <p:ext uri="{BB962C8B-B14F-4D97-AF65-F5344CB8AC3E}">
        <p14:creationId xmlns:p14="http://schemas.microsoft.com/office/powerpoint/2010/main" val="445467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324"/>
            <a:ext cx="8596668" cy="910107"/>
          </a:xfrm>
        </p:spPr>
        <p:txBody>
          <a:bodyPr>
            <a:normAutofit fontScale="90000"/>
          </a:bodyPr>
          <a:lstStyle/>
          <a:p>
            <a:r>
              <a:rPr lang="en-US" dirty="0"/>
              <a:t>DFD 1</a:t>
            </a:r>
            <a:r>
              <a:rPr lang="en-US" u="sng" dirty="0"/>
              <a:t>:</a:t>
            </a:r>
            <a:r>
              <a:rPr lang="en-US" dirty="0"/>
              <a:t>Managing employees, branch and task</a:t>
            </a:r>
            <a:br>
              <a:rPr lang="en-US" dirty="0"/>
            </a:br>
            <a:endParaRPr lang="en-US" dirty="0"/>
          </a:p>
        </p:txBody>
      </p:sp>
      <p:pic>
        <p:nvPicPr>
          <p:cNvPr id="47" name="Picture 46"/>
          <p:cNvPicPr>
            <a:picLocks noChangeAspect="1"/>
          </p:cNvPicPr>
          <p:nvPr/>
        </p:nvPicPr>
        <p:blipFill>
          <a:blip r:embed="rId2"/>
          <a:stretch>
            <a:fillRect/>
          </a:stretch>
        </p:blipFill>
        <p:spPr>
          <a:xfrm>
            <a:off x="1278816" y="1156667"/>
            <a:ext cx="6929803" cy="4621939"/>
          </a:xfrm>
          <a:prstGeom prst="rect">
            <a:avLst/>
          </a:prstGeom>
        </p:spPr>
      </p:pic>
    </p:spTree>
    <p:extLst>
      <p:ext uri="{BB962C8B-B14F-4D97-AF65-F5344CB8AC3E}">
        <p14:creationId xmlns:p14="http://schemas.microsoft.com/office/powerpoint/2010/main" val="4227886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698" y="94445"/>
            <a:ext cx="8596668" cy="871470"/>
          </a:xfrm>
        </p:spPr>
        <p:txBody>
          <a:bodyPr>
            <a:normAutofit fontScale="90000"/>
          </a:bodyPr>
          <a:lstStyle/>
          <a:p>
            <a:r>
              <a:rPr lang="en-US" dirty="0"/>
              <a:t>DFD2: Task Allocation and Submitting Report</a:t>
            </a:r>
            <a:br>
              <a:rPr lang="en-US" dirty="0"/>
            </a:br>
            <a:endParaRPr lang="en-US" dirty="0"/>
          </a:p>
        </p:txBody>
      </p:sp>
      <p:pic>
        <p:nvPicPr>
          <p:cNvPr id="55" name="Picture 54"/>
          <p:cNvPicPr>
            <a:picLocks noChangeAspect="1"/>
          </p:cNvPicPr>
          <p:nvPr/>
        </p:nvPicPr>
        <p:blipFill>
          <a:blip r:embed="rId2"/>
          <a:stretch>
            <a:fillRect/>
          </a:stretch>
        </p:blipFill>
        <p:spPr>
          <a:xfrm>
            <a:off x="1671691" y="965915"/>
            <a:ext cx="6530681" cy="5576553"/>
          </a:xfrm>
          <a:prstGeom prst="rect">
            <a:avLst/>
          </a:prstGeom>
        </p:spPr>
      </p:pic>
    </p:spTree>
    <p:extLst>
      <p:ext uri="{BB962C8B-B14F-4D97-AF65-F5344CB8AC3E}">
        <p14:creationId xmlns:p14="http://schemas.microsoft.com/office/powerpoint/2010/main" val="255450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7876459"/>
              </p:ext>
            </p:extLst>
          </p:nvPr>
        </p:nvGraphicFramePr>
        <p:xfrm>
          <a:off x="1184856" y="682581"/>
          <a:ext cx="7096260" cy="5512162"/>
        </p:xfrm>
        <a:graphic>
          <a:graphicData uri="http://schemas.openxmlformats.org/drawingml/2006/table">
            <a:tbl>
              <a:tblPr firstRow="1" firstCol="1" bandRow="1">
                <a:tableStyleId>{5C22544A-7EE6-4342-B048-85BDC9FD1C3A}</a:tableStyleId>
              </a:tblPr>
              <a:tblGrid>
                <a:gridCol w="901113">
                  <a:extLst>
                    <a:ext uri="{9D8B030D-6E8A-4147-A177-3AD203B41FA5}">
                      <a16:colId xmlns:a16="http://schemas.microsoft.com/office/drawing/2014/main" val="20000"/>
                    </a:ext>
                  </a:extLst>
                </a:gridCol>
                <a:gridCol w="6195147">
                  <a:extLst>
                    <a:ext uri="{9D8B030D-6E8A-4147-A177-3AD203B41FA5}">
                      <a16:colId xmlns:a16="http://schemas.microsoft.com/office/drawing/2014/main" val="20001"/>
                    </a:ext>
                  </a:extLst>
                </a:gridCol>
              </a:tblGrid>
              <a:tr h="465312">
                <a:tc>
                  <a:txBody>
                    <a:bodyPr/>
                    <a:lstStyle/>
                    <a:p>
                      <a:pPr marL="0" marR="0" algn="ctr">
                        <a:lnSpc>
                          <a:spcPct val="115000"/>
                        </a:lnSpc>
                        <a:spcBef>
                          <a:spcPts val="0"/>
                        </a:spcBef>
                        <a:spcAft>
                          <a:spcPts val="1000"/>
                        </a:spcAft>
                      </a:pPr>
                      <a:r>
                        <a:rPr lang="en-US" sz="1100" dirty="0">
                          <a:effectLst/>
                        </a:rPr>
                        <a:t>S.No.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1100">
                          <a:effectLst/>
                        </a:rPr>
                        <a:t>Contents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393730">
                <a:tc>
                  <a:txBody>
                    <a:bodyPr/>
                    <a:lstStyle/>
                    <a:p>
                      <a:pPr marL="0" marR="0" algn="ctr">
                        <a:lnSpc>
                          <a:spcPct val="115000"/>
                        </a:lnSpc>
                        <a:spcBef>
                          <a:spcPts val="0"/>
                        </a:spcBef>
                        <a:spcAft>
                          <a:spcPts val="100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pPr>
                      <a:r>
                        <a:rPr lang="en-US" sz="1100">
                          <a:effectLst/>
                        </a:rPr>
                        <a:t>Introduction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65312">
                <a:tc>
                  <a:txBody>
                    <a:bodyPr/>
                    <a:lstStyle/>
                    <a:p>
                      <a:pPr marL="0" marR="0" algn="ctr">
                        <a:lnSpc>
                          <a:spcPct val="115000"/>
                        </a:lnSpc>
                        <a:spcBef>
                          <a:spcPts val="0"/>
                        </a:spcBef>
                        <a:spcAft>
                          <a:spcPts val="100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pPr>
                      <a:r>
                        <a:rPr lang="en-US" sz="1100" dirty="0">
                          <a:effectLst/>
                        </a:rPr>
                        <a:t>Existing System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65312">
                <a:tc>
                  <a:txBody>
                    <a:bodyPr/>
                    <a:lstStyle/>
                    <a:p>
                      <a:pPr marL="0" marR="0" algn="ctr">
                        <a:lnSpc>
                          <a:spcPct val="115000"/>
                        </a:lnSpc>
                        <a:spcBef>
                          <a:spcPts val="0"/>
                        </a:spcBef>
                        <a:spcAft>
                          <a:spcPts val="100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pPr>
                      <a:r>
                        <a:rPr lang="en-US" sz="1100">
                          <a:effectLst/>
                        </a:rPr>
                        <a:t>Drawbacks of Existing 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65312">
                <a:tc>
                  <a:txBody>
                    <a:bodyPr/>
                    <a:lstStyle/>
                    <a:p>
                      <a:pPr marL="0" marR="0" algn="ctr">
                        <a:lnSpc>
                          <a:spcPct val="115000"/>
                        </a:lnSpc>
                        <a:spcBef>
                          <a:spcPts val="0"/>
                        </a:spcBef>
                        <a:spcAft>
                          <a:spcPts val="100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pPr>
                      <a:r>
                        <a:rPr lang="en-US" sz="1100">
                          <a:effectLst/>
                        </a:rPr>
                        <a:t>Proposed 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465312">
                <a:tc>
                  <a:txBody>
                    <a:bodyPr/>
                    <a:lstStyle/>
                    <a:p>
                      <a:pPr marL="0" marR="0" algn="ctr">
                        <a:lnSpc>
                          <a:spcPct val="115000"/>
                        </a:lnSpc>
                        <a:spcBef>
                          <a:spcPts val="0"/>
                        </a:spcBef>
                        <a:spcAft>
                          <a:spcPts val="100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pPr>
                      <a:r>
                        <a:rPr lang="en-US" sz="1100">
                          <a:effectLst/>
                        </a:rPr>
                        <a:t>Advantages of Proposed 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465312">
                <a:tc>
                  <a:txBody>
                    <a:bodyPr/>
                    <a:lstStyle/>
                    <a:p>
                      <a:pPr marL="0" marR="0" algn="ctr">
                        <a:lnSpc>
                          <a:spcPct val="115000"/>
                        </a:lnSpc>
                        <a:spcBef>
                          <a:spcPts val="0"/>
                        </a:spcBef>
                        <a:spcAft>
                          <a:spcPts val="100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pPr>
                      <a:r>
                        <a:rPr lang="en-US" sz="1100">
                          <a:effectLst/>
                        </a:rPr>
                        <a:t>Modules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465312">
                <a:tc>
                  <a:txBody>
                    <a:bodyPr/>
                    <a:lstStyle/>
                    <a:p>
                      <a:pPr marL="0" marR="0" algn="ctr">
                        <a:lnSpc>
                          <a:spcPct val="115000"/>
                        </a:lnSpc>
                        <a:spcBef>
                          <a:spcPts val="0"/>
                        </a:spcBef>
                        <a:spcAft>
                          <a:spcPts val="1000"/>
                        </a:spcAft>
                      </a:pPr>
                      <a:r>
                        <a:rPr lang="en-US" sz="11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pPr>
                      <a:r>
                        <a:rPr lang="en-US" sz="1100" dirty="0">
                          <a:effectLst/>
                        </a:rPr>
                        <a:t>Technologies to be used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465312">
                <a:tc>
                  <a:txBody>
                    <a:bodyPr/>
                    <a:lstStyle/>
                    <a:p>
                      <a:pPr marL="0" marR="0" algn="ctr">
                        <a:lnSpc>
                          <a:spcPct val="115000"/>
                        </a:lnSpc>
                        <a:spcBef>
                          <a:spcPts val="0"/>
                        </a:spcBef>
                        <a:spcAft>
                          <a:spcPts val="1000"/>
                        </a:spcAft>
                      </a:pPr>
                      <a:r>
                        <a:rPr lang="en-US" sz="11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pPr>
                      <a:r>
                        <a:rPr lang="en-US" sz="1100">
                          <a:effectLst/>
                        </a:rPr>
                        <a:t>Hardware and Software Requirements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465312">
                <a:tc>
                  <a:txBody>
                    <a:bodyPr/>
                    <a:lstStyle/>
                    <a:p>
                      <a:pPr marL="0" marR="0" algn="ctr">
                        <a:lnSpc>
                          <a:spcPct val="115000"/>
                        </a:lnSpc>
                        <a:spcBef>
                          <a:spcPts val="0"/>
                        </a:spcBef>
                        <a:spcAft>
                          <a:spcPts val="1000"/>
                        </a:spcAft>
                      </a:pPr>
                      <a:r>
                        <a:rPr lang="en-US" sz="11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pPr>
                      <a:r>
                        <a:rPr lang="en-US" sz="1100" dirty="0">
                          <a:effectLst/>
                        </a:rPr>
                        <a:t>Data Base Tables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9"/>
                  </a:ext>
                </a:extLst>
              </a:tr>
              <a:tr h="465312">
                <a:tc>
                  <a:txBody>
                    <a:bodyPr/>
                    <a:lstStyle/>
                    <a:p>
                      <a:pPr marL="0" marR="0" algn="ctr">
                        <a:lnSpc>
                          <a:spcPct val="115000"/>
                        </a:lnSpc>
                        <a:spcBef>
                          <a:spcPts val="0"/>
                        </a:spcBef>
                        <a:spcAft>
                          <a:spcPts val="1000"/>
                        </a:spcAft>
                      </a:pPr>
                      <a:r>
                        <a:rPr lang="en-US"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pPr>
                      <a:r>
                        <a:rPr lang="en-US" sz="1100">
                          <a:effectLst/>
                        </a:rPr>
                        <a:t>Flow Diagrams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10"/>
                  </a:ext>
                </a:extLst>
              </a:tr>
              <a:tr h="465312">
                <a:tc>
                  <a:txBody>
                    <a:bodyPr/>
                    <a:lstStyle/>
                    <a:p>
                      <a:pPr marL="0" marR="0" algn="ctr">
                        <a:lnSpc>
                          <a:spcPct val="115000"/>
                        </a:lnSpc>
                        <a:spcBef>
                          <a:spcPts val="0"/>
                        </a:spcBef>
                        <a:spcAft>
                          <a:spcPts val="1000"/>
                        </a:spcAft>
                      </a:pPr>
                      <a:r>
                        <a:rPr lang="en-US" sz="11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pPr>
                      <a:r>
                        <a:rPr lang="en-US" sz="1100" dirty="0">
                          <a:effectLst/>
                        </a:rPr>
                        <a:t>Conclusion</a:t>
                      </a:r>
                    </a:p>
                  </a:txBody>
                  <a:tcPr marL="68580" marR="68580" marT="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929846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77" name="Picture 16576"/>
          <p:cNvPicPr>
            <a:picLocks noChangeAspect="1"/>
          </p:cNvPicPr>
          <p:nvPr/>
        </p:nvPicPr>
        <p:blipFill>
          <a:blip r:embed="rId2"/>
          <a:stretch>
            <a:fillRect/>
          </a:stretch>
        </p:blipFill>
        <p:spPr>
          <a:xfrm>
            <a:off x="1300766" y="360608"/>
            <a:ext cx="8551571" cy="6497392"/>
          </a:xfrm>
          <a:prstGeom prst="rect">
            <a:avLst/>
          </a:prstGeom>
        </p:spPr>
      </p:pic>
      <p:sp>
        <p:nvSpPr>
          <p:cNvPr id="16578" name="Rectangle 16577"/>
          <p:cNvSpPr/>
          <p:nvPr/>
        </p:nvSpPr>
        <p:spPr>
          <a:xfrm>
            <a:off x="4312975" y="175942"/>
            <a:ext cx="2278188" cy="523220"/>
          </a:xfrm>
          <a:prstGeom prst="rect">
            <a:avLst/>
          </a:prstGeom>
        </p:spPr>
        <p:txBody>
          <a:bodyPr wrap="none">
            <a:spAutoFit/>
          </a:bodyPr>
          <a:lstStyle/>
          <a:p>
            <a:r>
              <a:rPr lang="en-US" sz="2800" b="1" i="1" u="sng" dirty="0">
                <a:latin typeface="Times New Roman" panose="02020603050405020304" pitchFamily="18" charset="0"/>
                <a:ea typeface="Calibri" panose="020F0502020204030204" pitchFamily="34" charset="0"/>
              </a:rPr>
              <a:t>ER - Diagram</a:t>
            </a:r>
            <a:endParaRPr lang="en-US" sz="2800" dirty="0"/>
          </a:p>
        </p:txBody>
      </p:sp>
    </p:spTree>
    <p:extLst>
      <p:ext uri="{BB962C8B-B14F-4D97-AF65-F5344CB8AC3E}">
        <p14:creationId xmlns:p14="http://schemas.microsoft.com/office/powerpoint/2010/main" val="1164646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p>
        </p:txBody>
      </p:sp>
      <p:sp>
        <p:nvSpPr>
          <p:cNvPr id="3" name="Content Placeholder 2"/>
          <p:cNvSpPr>
            <a:spLocks noGrp="1"/>
          </p:cNvSpPr>
          <p:nvPr>
            <p:ph idx="1"/>
          </p:nvPr>
        </p:nvSpPr>
        <p:spPr/>
        <p:txBody>
          <a:bodyPr>
            <a:normAutofit/>
          </a:bodyPr>
          <a:lstStyle/>
          <a:p>
            <a:r>
              <a:rPr lang="en-US" dirty="0"/>
              <a:t>Team Collaboration Tool is very crucial for the company. If we fail to adopt appropriate measures, not only we will continue operating with low utilization but will also possibly threaten competitiveness capabilities of the company as whole.Addressing this problem is an important for the company from the perspective of removing its deficiencies.So Team Collaboration Tool becomes more attractive to company leaders who want to evaluate their employees. With the help of a good Team Collaboration Tool , companies are able to monitor their employees and evaluate their performance.Over a time the misbehavior of employees will be decreased and it brings about boosting efficiency.</a:t>
            </a:r>
          </a:p>
          <a:p>
            <a:r>
              <a:rPr lang="en-US" dirty="0"/>
              <a:t>                Thus Team Collaboration Tool is a powerful tool to address lack of employee productivity while protecting your company against security breaches and disloyal employees.</a:t>
            </a:r>
          </a:p>
          <a:p>
            <a:endParaRPr lang="en-US" dirty="0"/>
          </a:p>
        </p:txBody>
      </p:sp>
    </p:spTree>
    <p:extLst>
      <p:ext uri="{BB962C8B-B14F-4D97-AF65-F5344CB8AC3E}">
        <p14:creationId xmlns:p14="http://schemas.microsoft.com/office/powerpoint/2010/main" val="39967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p>
        </p:txBody>
      </p:sp>
      <p:sp>
        <p:nvSpPr>
          <p:cNvPr id="3" name="Content Placeholder 2"/>
          <p:cNvSpPr>
            <a:spLocks noGrp="1"/>
          </p:cNvSpPr>
          <p:nvPr>
            <p:ph idx="1"/>
          </p:nvPr>
        </p:nvSpPr>
        <p:spPr/>
        <p:txBody>
          <a:bodyPr/>
          <a:lstStyle/>
          <a:p>
            <a:r>
              <a:rPr lang="en-US" dirty="0"/>
              <a:t>The main objective of developing a TEAM COLLABORATION TOOL is used to manage employees that are at different geographical locations of an office by using technology.</a:t>
            </a:r>
          </a:p>
          <a:p>
            <a:r>
              <a:rPr lang="en-US" dirty="0"/>
              <a:t>Working as a team creates a way to utilize one of the key strengths of the design thinking approach: tapping into different perspectives, mindsets, skills, and experiences in order to look at things in a different way than usual.</a:t>
            </a:r>
          </a:p>
          <a:p>
            <a:r>
              <a:rPr lang="en-US" dirty="0"/>
              <a:t>The proposed system overcome the challenges being faced by our centralized staff who support workers in regional offices, from troubleshooting unseen hardware and software to keeping corporate archives up-to-date.</a:t>
            </a:r>
          </a:p>
          <a:p>
            <a:endParaRPr lang="en-US" dirty="0"/>
          </a:p>
        </p:txBody>
      </p:sp>
    </p:spTree>
    <p:extLst>
      <p:ext uri="{BB962C8B-B14F-4D97-AF65-F5344CB8AC3E}">
        <p14:creationId xmlns:p14="http://schemas.microsoft.com/office/powerpoint/2010/main" val="360504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5961"/>
            <a:ext cx="8596668" cy="1026016"/>
          </a:xfrm>
        </p:spPr>
        <p:txBody>
          <a:bodyPr>
            <a:normAutofit fontScale="90000"/>
          </a:bodyPr>
          <a:lstStyle/>
          <a:p>
            <a:pPr algn="ctr"/>
            <a:r>
              <a:rPr lang="en-US" b="1" dirty="0"/>
              <a:t>Features of Team Collaboration </a:t>
            </a:r>
            <a:br>
              <a:rPr lang="en-US" b="1" dirty="0"/>
            </a:br>
            <a:r>
              <a:rPr lang="en-US" b="1" dirty="0"/>
              <a:t>Tool</a:t>
            </a:r>
            <a:br>
              <a:rPr lang="en-US" dirty="0"/>
            </a:br>
            <a:endParaRPr lang="en-US" dirty="0"/>
          </a:p>
        </p:txBody>
      </p:sp>
      <p:sp>
        <p:nvSpPr>
          <p:cNvPr id="3" name="Content Placeholder 2"/>
          <p:cNvSpPr>
            <a:spLocks noGrp="1"/>
          </p:cNvSpPr>
          <p:nvPr>
            <p:ph idx="1"/>
          </p:nvPr>
        </p:nvSpPr>
        <p:spPr/>
        <p:txBody>
          <a:bodyPr/>
          <a:lstStyle/>
          <a:p>
            <a:r>
              <a:rPr lang="en-US" b="1" dirty="0"/>
              <a:t>Monitor Employees activities</a:t>
            </a:r>
          </a:p>
          <a:p>
            <a:r>
              <a:rPr lang="en-US" b="1" dirty="0"/>
              <a:t>Increase productivity and efficiency</a:t>
            </a:r>
          </a:p>
          <a:p>
            <a:r>
              <a:rPr lang="en-US" b="1" dirty="0"/>
              <a:t>Assessment of Work Done</a:t>
            </a:r>
          </a:p>
          <a:p>
            <a:r>
              <a:rPr lang="en-US" b="1" dirty="0"/>
              <a:t>Supervision of Task</a:t>
            </a:r>
            <a:endParaRPr lang="en-US" dirty="0"/>
          </a:p>
        </p:txBody>
      </p:sp>
    </p:spTree>
    <p:extLst>
      <p:ext uri="{BB962C8B-B14F-4D97-AF65-F5344CB8AC3E}">
        <p14:creationId xmlns:p14="http://schemas.microsoft.com/office/powerpoint/2010/main" val="1665852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EXISTING SYSTEM</a:t>
            </a:r>
            <a:br>
              <a:rPr lang="en-US" b="1" dirty="0"/>
            </a:br>
            <a:endParaRPr lang="en-US" b="1" dirty="0"/>
          </a:p>
        </p:txBody>
      </p:sp>
      <p:sp>
        <p:nvSpPr>
          <p:cNvPr id="3" name="Content Placeholder 2"/>
          <p:cNvSpPr>
            <a:spLocks noGrp="1"/>
          </p:cNvSpPr>
          <p:nvPr>
            <p:ph idx="1"/>
          </p:nvPr>
        </p:nvSpPr>
        <p:spPr/>
        <p:txBody>
          <a:bodyPr>
            <a:normAutofit fontScale="92500" lnSpcReduction="20000"/>
          </a:bodyPr>
          <a:lstStyle/>
          <a:p>
            <a:r>
              <a:rPr lang="en-US" dirty="0"/>
              <a:t>Existing System is defined as the system which presently we are using. Team Collaboration Tool tracks what an employee does while at work. Software will operate in client-server mode with one server monitoring all client computers.</a:t>
            </a:r>
          </a:p>
          <a:p>
            <a:r>
              <a:rPr lang="en-US" b="1" dirty="0"/>
              <a:t>Disadvantages:-</a:t>
            </a:r>
          </a:p>
          <a:p>
            <a:pPr>
              <a:buFont typeface="+mj-lt"/>
              <a:buAutoNum type="arabicPeriod"/>
            </a:pPr>
            <a:r>
              <a:rPr lang="en-US" b="1" dirty="0"/>
              <a:t>Training problems                                     </a:t>
            </a:r>
          </a:p>
          <a:p>
            <a:pPr>
              <a:buFont typeface="+mj-lt"/>
              <a:buAutoNum type="arabicPeriod"/>
            </a:pPr>
            <a:r>
              <a:rPr lang="en-US" b="1" dirty="0"/>
              <a:t>Report acquisition problems </a:t>
            </a:r>
          </a:p>
          <a:p>
            <a:pPr>
              <a:buFont typeface="+mj-lt"/>
              <a:buAutoNum type="arabicPeriod"/>
            </a:pPr>
            <a:r>
              <a:rPr lang="en-US" b="1" dirty="0"/>
              <a:t>Data duplication</a:t>
            </a:r>
          </a:p>
          <a:p>
            <a:pPr>
              <a:buFont typeface="+mj-lt"/>
              <a:buAutoNum type="arabicPeriod"/>
            </a:pPr>
            <a:r>
              <a:rPr lang="en-US" b="1" dirty="0"/>
              <a:t> Lack of security</a:t>
            </a:r>
          </a:p>
          <a:p>
            <a:pPr>
              <a:buFont typeface="+mj-lt"/>
              <a:buAutoNum type="arabicPeriod"/>
            </a:pPr>
            <a:r>
              <a:rPr lang="en-US" b="1" dirty="0"/>
              <a:t> Common errors</a:t>
            </a:r>
          </a:p>
          <a:p>
            <a:pPr>
              <a:buFont typeface="+mj-lt"/>
              <a:buAutoNum type="arabicPeriod"/>
            </a:pPr>
            <a:r>
              <a:rPr lang="en-US" b="1" dirty="0"/>
              <a:t> Inconsistency of data</a:t>
            </a:r>
          </a:p>
          <a:p>
            <a:pPr>
              <a:buFont typeface="+mj-lt"/>
              <a:buAutoNum type="arabicPeriod"/>
            </a:pPr>
            <a:r>
              <a:rPr lang="en-US" b="1" dirty="0"/>
              <a:t>Too much paper work</a:t>
            </a:r>
          </a:p>
          <a:p>
            <a:pPr>
              <a:buFont typeface="+mj-lt"/>
              <a:buAutoNum type="arabicPeriod"/>
            </a:pPr>
            <a:r>
              <a:rPr lang="en-US" b="1" dirty="0"/>
              <a:t> Slow retrieval of data</a:t>
            </a:r>
          </a:p>
          <a:p>
            <a:pPr>
              <a:buFont typeface="+mj-lt"/>
              <a:buAutoNum type="arabicPeriod"/>
            </a:pPr>
            <a:endParaRPr lang="en-US" dirty="0"/>
          </a:p>
        </p:txBody>
      </p:sp>
    </p:spTree>
    <p:extLst>
      <p:ext uri="{BB962C8B-B14F-4D97-AF65-F5344CB8AC3E}">
        <p14:creationId xmlns:p14="http://schemas.microsoft.com/office/powerpoint/2010/main" val="2232122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PROPOSED SYSTEM</a:t>
            </a:r>
            <a:br>
              <a:rPr lang="en-US" dirty="0"/>
            </a:br>
            <a:endParaRPr lang="en-US" dirty="0"/>
          </a:p>
        </p:txBody>
      </p:sp>
      <p:sp>
        <p:nvSpPr>
          <p:cNvPr id="3" name="Content Placeholder 2"/>
          <p:cNvSpPr>
            <a:spLocks noGrp="1"/>
          </p:cNvSpPr>
          <p:nvPr>
            <p:ph idx="1"/>
          </p:nvPr>
        </p:nvSpPr>
        <p:spPr/>
        <p:txBody>
          <a:bodyPr/>
          <a:lstStyle/>
          <a:p>
            <a:r>
              <a:rPr lang="en-US" dirty="0"/>
              <a:t>This system is a revolutionary corporate productivity analysis tool, it monitors and records activities on an employee. In order to provide management with detailed information regarding employee performance, The proposed system will allows management to simply and quickly assess employee's time and company resource usage in order to determine individual efficiency levels and increase overall productivity</a:t>
            </a:r>
          </a:p>
          <a:p>
            <a:r>
              <a:rPr lang="en-US" b="1" dirty="0"/>
              <a:t>Advantages:-</a:t>
            </a:r>
          </a:p>
          <a:p>
            <a:pPr>
              <a:buFont typeface="+mj-lt"/>
              <a:buAutoNum type="arabicPeriod"/>
            </a:pPr>
            <a:r>
              <a:rPr lang="en-US" b="1" dirty="0"/>
              <a:t>Employee Monitoring Improves Performance </a:t>
            </a:r>
          </a:p>
          <a:p>
            <a:pPr>
              <a:buFont typeface="+mj-lt"/>
              <a:buAutoNum type="arabicPeriod"/>
            </a:pPr>
            <a:r>
              <a:rPr lang="en-US" b="1" dirty="0"/>
              <a:t> Employee Monitoring Increases Customer Satisfaction</a:t>
            </a:r>
          </a:p>
          <a:p>
            <a:pPr>
              <a:buFont typeface="+mj-lt"/>
              <a:buAutoNum type="arabicPeriod"/>
            </a:pPr>
            <a:endParaRPr lang="en-US" dirty="0"/>
          </a:p>
        </p:txBody>
      </p:sp>
    </p:spTree>
    <p:extLst>
      <p:ext uri="{BB962C8B-B14F-4D97-AF65-F5344CB8AC3E}">
        <p14:creationId xmlns:p14="http://schemas.microsoft.com/office/powerpoint/2010/main" val="5083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MODULES</a:t>
            </a:r>
            <a:br>
              <a:rPr lang="en-US" dirty="0"/>
            </a:br>
            <a:endParaRPr lang="en-US" dirty="0"/>
          </a:p>
        </p:txBody>
      </p:sp>
      <p:sp>
        <p:nvSpPr>
          <p:cNvPr id="3" name="Content Placeholder 2"/>
          <p:cNvSpPr>
            <a:spLocks noGrp="1"/>
          </p:cNvSpPr>
          <p:nvPr>
            <p:ph idx="1"/>
          </p:nvPr>
        </p:nvSpPr>
        <p:spPr/>
        <p:txBody>
          <a:bodyPr/>
          <a:lstStyle/>
          <a:p>
            <a:r>
              <a:rPr lang="en-US" b="1" dirty="0"/>
              <a:t>Personal details of Employee</a:t>
            </a:r>
          </a:p>
          <a:p>
            <a:r>
              <a:rPr lang="en-US" b="1" dirty="0"/>
              <a:t>Office details</a:t>
            </a:r>
          </a:p>
          <a:p>
            <a:r>
              <a:rPr lang="en-US" b="1" dirty="0"/>
              <a:t>Screenshots</a:t>
            </a:r>
          </a:p>
          <a:p>
            <a:r>
              <a:rPr lang="en-US" b="1" dirty="0"/>
              <a:t>Project assignment</a:t>
            </a:r>
          </a:p>
          <a:p>
            <a:r>
              <a:rPr lang="en-US" b="1" dirty="0"/>
              <a:t>Performance monitoring</a:t>
            </a:r>
          </a:p>
          <a:p>
            <a:r>
              <a:rPr lang="en-US" b="1" dirty="0"/>
              <a:t>Payment</a:t>
            </a:r>
          </a:p>
          <a:p>
            <a:r>
              <a:rPr lang="en-US" b="1" dirty="0"/>
              <a:t>Team collaboration</a:t>
            </a:r>
            <a:endParaRPr lang="en-US" dirty="0"/>
          </a:p>
        </p:txBody>
      </p:sp>
    </p:spTree>
    <p:extLst>
      <p:ext uri="{BB962C8B-B14F-4D97-AF65-F5344CB8AC3E}">
        <p14:creationId xmlns:p14="http://schemas.microsoft.com/office/powerpoint/2010/main" val="1244961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TECHNOLOGIES TO BE USED</a:t>
            </a:r>
            <a:br>
              <a:rPr lang="en-US" dirty="0"/>
            </a:br>
            <a:endParaRPr lang="en-US" dirty="0"/>
          </a:p>
        </p:txBody>
      </p:sp>
      <p:sp>
        <p:nvSpPr>
          <p:cNvPr id="3" name="Content Placeholder 2"/>
          <p:cNvSpPr>
            <a:spLocks noGrp="1"/>
          </p:cNvSpPr>
          <p:nvPr>
            <p:ph idx="1"/>
          </p:nvPr>
        </p:nvSpPr>
        <p:spPr>
          <a:xfrm>
            <a:off x="780365" y="2977227"/>
            <a:ext cx="8596668" cy="3880773"/>
          </a:xfrm>
        </p:spPr>
        <p:txBody>
          <a:bodyPr>
            <a:normAutofit fontScale="85000" lnSpcReduction="20000"/>
          </a:bodyPr>
          <a:lstStyle/>
          <a:p>
            <a:r>
              <a:rPr lang="en-US" b="1" dirty="0"/>
              <a:t>Java is a set of several computer software products and specifications from Sun</a:t>
            </a:r>
            <a:r>
              <a:rPr lang="en-US" b="1" dirty="0">
                <a:hlinkClick r:id="rId2" tooltip="Sun Microsystems"/>
              </a:rPr>
              <a:t> </a:t>
            </a:r>
            <a:r>
              <a:rPr lang="en-US" b="1" dirty="0"/>
              <a:t>Microsystems (which has since merged with Oracle Corporation), that together provide a system for developing application software and deploying it in a cross-platform computing environment. Java is used in a wide variety of computing platforms from embedded devices and mobile phones on the low end, to enterprise servers and supercomputers on the high end. While less common, Java applets are sometimes used to provide improved and secure functions while browsing the World Wide Web on desktop computers. Writing in the Java programming language is the primary way to produce code that will be deployed as Java bytecode.</a:t>
            </a:r>
          </a:p>
          <a:p>
            <a:r>
              <a:rPr lang="en-IN" b="1" dirty="0"/>
              <a:t>Platform :-</a:t>
            </a:r>
            <a:endParaRPr lang="en-US" b="1" dirty="0"/>
          </a:p>
          <a:p>
            <a:pPr>
              <a:buFont typeface="Wingdings" panose="05000000000000000000" pitchFamily="2" charset="2"/>
              <a:buChar char="q"/>
            </a:pPr>
            <a:r>
              <a:rPr lang="en-US" b="1" dirty="0"/>
              <a:t>An edition of the </a:t>
            </a:r>
            <a:r>
              <a:rPr lang="en-US" b="1" i="1" dirty="0"/>
              <a:t>Java platform</a:t>
            </a:r>
            <a:r>
              <a:rPr lang="en-US" b="1" dirty="0"/>
              <a:t> is the name for a bundle of related programs from Sun that allow for developing and running programs written in the Java programming language.</a:t>
            </a:r>
          </a:p>
          <a:p>
            <a:pPr>
              <a:buFont typeface="Wingdings" panose="05000000000000000000" pitchFamily="2" charset="2"/>
              <a:buChar char="q"/>
            </a:pPr>
            <a:r>
              <a:rPr lang="en-US" b="1" dirty="0"/>
              <a:t>Java Card</a:t>
            </a:r>
          </a:p>
          <a:p>
            <a:pPr>
              <a:buFont typeface="Wingdings" panose="05000000000000000000" pitchFamily="2" charset="2"/>
              <a:buChar char="q"/>
            </a:pPr>
            <a:r>
              <a:rPr lang="en-US" b="1" dirty="0"/>
              <a:t>Java ME (Micro Edition)</a:t>
            </a:r>
          </a:p>
          <a:p>
            <a:pPr>
              <a:buFont typeface="Wingdings" panose="05000000000000000000" pitchFamily="2" charset="2"/>
              <a:buChar char="q"/>
            </a:pPr>
            <a:r>
              <a:rPr lang="en-US" b="1" dirty="0"/>
              <a:t>Java EE (Enterprise Edition</a:t>
            </a:r>
            <a:r>
              <a:rPr lang="en-US" dirty="0"/>
              <a:t>)</a:t>
            </a:r>
          </a:p>
          <a:p>
            <a:pPr>
              <a:buFont typeface="Wingdings" panose="05000000000000000000" pitchFamily="2" charset="2"/>
              <a:buChar char="q"/>
            </a:pPr>
            <a:endParaRPr lang="en-US" dirty="0"/>
          </a:p>
          <a:p>
            <a:endParaRPr lang="en-US" dirty="0"/>
          </a:p>
        </p:txBody>
      </p:sp>
      <p:pic>
        <p:nvPicPr>
          <p:cNvPr id="6" name="Picture 5" descr="Description: Description: Description: Description: G:\gagan\images.jpg"/>
          <p:cNvPicPr/>
          <p:nvPr/>
        </p:nvPicPr>
        <p:blipFill>
          <a:blip r:embed="rId3">
            <a:extLst>
              <a:ext uri="{28A0092B-C50C-407E-A947-70E740481C1C}">
                <a14:useLocalDpi xmlns:a14="http://schemas.microsoft.com/office/drawing/2010/main" val="0"/>
              </a:ext>
            </a:extLst>
          </a:blip>
          <a:srcRect/>
          <a:stretch>
            <a:fillRect/>
          </a:stretch>
        </p:blipFill>
        <p:spPr bwMode="auto">
          <a:xfrm>
            <a:off x="4125349" y="1491952"/>
            <a:ext cx="1670144" cy="1277005"/>
          </a:xfrm>
          <a:prstGeom prst="rect">
            <a:avLst/>
          </a:prstGeom>
          <a:noFill/>
          <a:ln>
            <a:noFill/>
          </a:ln>
        </p:spPr>
      </p:pic>
    </p:spTree>
    <p:extLst>
      <p:ext uri="{BB962C8B-B14F-4D97-AF65-F5344CB8AC3E}">
        <p14:creationId xmlns:p14="http://schemas.microsoft.com/office/powerpoint/2010/main" val="1691304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3082"/>
            <a:ext cx="8596668" cy="1000959"/>
          </a:xfrm>
        </p:spPr>
        <p:txBody>
          <a:bodyPr>
            <a:normAutofit fontScale="90000"/>
          </a:bodyPr>
          <a:lstStyle/>
          <a:p>
            <a:pPr algn="ctr"/>
            <a:r>
              <a:rPr lang="en-US" b="1" dirty="0"/>
              <a:t>BACK END - ORACLE 10g</a:t>
            </a:r>
            <a:br>
              <a:rPr lang="en-US" b="1" dirty="0"/>
            </a:br>
            <a:endParaRPr lang="en-US" b="1" dirty="0"/>
          </a:p>
        </p:txBody>
      </p:sp>
      <p:sp>
        <p:nvSpPr>
          <p:cNvPr id="3" name="Content Placeholder 2"/>
          <p:cNvSpPr>
            <a:spLocks noGrp="1"/>
          </p:cNvSpPr>
          <p:nvPr>
            <p:ph idx="1"/>
          </p:nvPr>
        </p:nvSpPr>
        <p:spPr>
          <a:xfrm>
            <a:off x="630241" y="2511380"/>
            <a:ext cx="8596668" cy="4250028"/>
          </a:xfrm>
        </p:spPr>
        <p:txBody>
          <a:bodyPr>
            <a:normAutofit fontScale="92500" lnSpcReduction="20000"/>
          </a:bodyPr>
          <a:lstStyle/>
          <a:p>
            <a:r>
              <a:rPr lang="en-US" dirty="0"/>
              <a:t>The Oracle Database (commonly referred to as Oracle RDBMS or simply as Oracle) is an object-relational database management system  produced and marketed by Oracle Corporation.</a:t>
            </a:r>
          </a:p>
          <a:p>
            <a:r>
              <a:rPr lang="en-US" dirty="0"/>
              <a:t>Oracle Database 10g Express Edition Features :-</a:t>
            </a:r>
          </a:p>
          <a:p>
            <a:pPr>
              <a:buFont typeface="+mj-lt"/>
              <a:buAutoNum type="arabicPeriod"/>
            </a:pPr>
            <a:r>
              <a:rPr lang="en-US" dirty="0"/>
              <a:t>Available on 32-bit Linux and Windows </a:t>
            </a:r>
          </a:p>
          <a:p>
            <a:pPr>
              <a:buFont typeface="+mj-lt"/>
              <a:buAutoNum type="arabicPeriod"/>
            </a:pPr>
            <a:r>
              <a:rPr lang="en-US" dirty="0"/>
              <a:t>Installs using native installers </a:t>
            </a:r>
          </a:p>
          <a:p>
            <a:pPr>
              <a:buFont typeface="+mj-lt"/>
              <a:buAutoNum type="arabicPeriod"/>
            </a:pPr>
            <a:r>
              <a:rPr lang="en-US" dirty="0"/>
              <a:t>English (single byte character set) and International (Unicode) versions available with support for 10 major languages </a:t>
            </a:r>
          </a:p>
          <a:p>
            <a:pPr>
              <a:buFont typeface="+mj-lt"/>
              <a:buAutoNum type="arabicPeriod"/>
            </a:pPr>
            <a:r>
              <a:rPr lang="en-US" dirty="0"/>
              <a:t>Supports up to 4GB of user data </a:t>
            </a:r>
          </a:p>
          <a:p>
            <a:pPr>
              <a:buFont typeface="+mj-lt"/>
              <a:buAutoNum type="arabicPeriod"/>
            </a:pPr>
            <a:r>
              <a:rPr lang="en-US" dirty="0"/>
              <a:t>Executes on one processor in any size server </a:t>
            </a:r>
          </a:p>
          <a:p>
            <a:pPr>
              <a:buFont typeface="+mj-lt"/>
              <a:buAutoNum type="arabicPeriod"/>
            </a:pPr>
            <a:r>
              <a:rPr lang="en-US" dirty="0"/>
              <a:t>Uses up to 1GB RAM of available memory in any size server </a:t>
            </a:r>
          </a:p>
          <a:p>
            <a:pPr>
              <a:buFont typeface="+mj-lt"/>
              <a:buAutoNum type="arabicPeriod"/>
            </a:pPr>
            <a:r>
              <a:rPr lang="en-US" dirty="0"/>
              <a:t>Fully upgradeable to other Oracle Database 10g editions</a:t>
            </a:r>
          </a:p>
          <a:p>
            <a:pPr>
              <a:buFont typeface="+mj-lt"/>
              <a:buAutoNum type="arabicPeriod"/>
            </a:pPr>
            <a:r>
              <a:rPr lang="en-US" dirty="0"/>
              <a:t>Oracle Text for efficient text-based searches </a:t>
            </a:r>
            <a:endParaRPr lang="en-US" b="1" dirty="0"/>
          </a:p>
          <a:p>
            <a:pPr>
              <a:buFont typeface="+mj-lt"/>
              <a:buAutoNum type="arabicPeriod"/>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0507" y="773398"/>
            <a:ext cx="1927408" cy="1603104"/>
          </a:xfrm>
          <a:prstGeom prst="rect">
            <a:avLst/>
          </a:prstGeom>
        </p:spPr>
      </p:pic>
    </p:spTree>
    <p:extLst>
      <p:ext uri="{BB962C8B-B14F-4D97-AF65-F5344CB8AC3E}">
        <p14:creationId xmlns:p14="http://schemas.microsoft.com/office/powerpoint/2010/main" val="30668196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202</TotalTime>
  <Words>1232</Words>
  <Application>Microsoft Office PowerPoint</Application>
  <PresentationFormat>Widescreen</PresentationFormat>
  <Paragraphs>457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Times New Roman</vt:lpstr>
      <vt:lpstr>Trebuchet MS</vt:lpstr>
      <vt:lpstr>Wingdings</vt:lpstr>
      <vt:lpstr>Wingdings 3</vt:lpstr>
      <vt:lpstr>Facet</vt:lpstr>
      <vt:lpstr>PRESENTATION ON  TEAM COLLABORATION TOOL</vt:lpstr>
      <vt:lpstr>PowerPoint Presentation</vt:lpstr>
      <vt:lpstr>INTRODUCTION</vt:lpstr>
      <vt:lpstr>Features of Team Collaboration  Tool </vt:lpstr>
      <vt:lpstr>EXISTING SYSTEM </vt:lpstr>
      <vt:lpstr>PROPOSED SYSTEM </vt:lpstr>
      <vt:lpstr>MODULES </vt:lpstr>
      <vt:lpstr>TECHNOLOGIES TO BE USED </vt:lpstr>
      <vt:lpstr>BACK END - ORACLE 10g </vt:lpstr>
      <vt:lpstr>HARDWARE AND SOFTWARE REQUIREMENTS </vt:lpstr>
      <vt:lpstr>PowerPoint Presentation</vt:lpstr>
      <vt:lpstr>Database Tables </vt:lpstr>
      <vt:lpstr>PowerPoint Presentation</vt:lpstr>
      <vt:lpstr>PowerPoint Presentation</vt:lpstr>
      <vt:lpstr>PowerPoint Presentation</vt:lpstr>
      <vt:lpstr>PowerPoint Presentation</vt:lpstr>
      <vt:lpstr>Data Flow Diagrams </vt:lpstr>
      <vt:lpstr>DFD 1:Managing employees, branch and task </vt:lpstr>
      <vt:lpstr>DFD2: Task Allocation and Submitting Report </vt:lpstr>
      <vt:lpstr>PowerPoint Presentation</vt:lpstr>
      <vt:lpstr>Conclusion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Sameer Naib</dc:creator>
  <cp:lastModifiedBy>manjot bhangu</cp:lastModifiedBy>
  <cp:revision>37</cp:revision>
  <dcterms:created xsi:type="dcterms:W3CDTF">2016-03-12T07:25:30Z</dcterms:created>
  <dcterms:modified xsi:type="dcterms:W3CDTF">2016-03-13T14:18:03Z</dcterms:modified>
</cp:coreProperties>
</file>