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9" r:id="rId4"/>
    <p:sldId id="280" r:id="rId5"/>
    <p:sldId id="281" r:id="rId6"/>
    <p:sldId id="282" r:id="rId7"/>
    <p:sldId id="287" r:id="rId8"/>
    <p:sldId id="288" r:id="rId9"/>
    <p:sldId id="317" r:id="rId10"/>
    <p:sldId id="319" r:id="rId11"/>
    <p:sldId id="318" r:id="rId12"/>
    <p:sldId id="320" r:id="rId13"/>
    <p:sldId id="289" r:id="rId14"/>
    <p:sldId id="295" r:id="rId15"/>
    <p:sldId id="309" r:id="rId16"/>
    <p:sldId id="294" r:id="rId17"/>
    <p:sldId id="293" r:id="rId18"/>
    <p:sldId id="292" r:id="rId19"/>
    <p:sldId id="291" r:id="rId20"/>
    <p:sldId id="296" r:id="rId21"/>
    <p:sldId id="297" r:id="rId22"/>
    <p:sldId id="298" r:id="rId23"/>
    <p:sldId id="300" r:id="rId24"/>
    <p:sldId id="301" r:id="rId25"/>
    <p:sldId id="302" r:id="rId26"/>
    <p:sldId id="299" r:id="rId27"/>
    <p:sldId id="305" r:id="rId28"/>
    <p:sldId id="306" r:id="rId29"/>
    <p:sldId id="308" r:id="rId30"/>
    <p:sldId id="307" r:id="rId31"/>
    <p:sldId id="310" r:id="rId32"/>
    <p:sldId id="313" r:id="rId33"/>
    <p:sldId id="314" r:id="rId34"/>
    <p:sldId id="315" r:id="rId35"/>
    <p:sldId id="316" r:id="rId3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6" d="100"/>
          <a:sy n="96" d="100"/>
        </p:scale>
        <p:origin x="13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5B211-51C4-FF90-6C39-F1C062BCE14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A23FD86-F512-21BF-F382-2FA1BF109E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081D51C-A40D-C2ED-AF05-87B3ED1488C3}"/>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5" name="Footer Placeholder 4">
            <a:extLst>
              <a:ext uri="{FF2B5EF4-FFF2-40B4-BE49-F238E27FC236}">
                <a16:creationId xmlns:a16="http://schemas.microsoft.com/office/drawing/2014/main" id="{66BE4A9D-6F15-86C1-CEA3-4153D7D963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3BCE3F-9E63-D75E-3164-907E0F1A4C3C}"/>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40449849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47DAC-744D-6F6C-4ADC-E1D4740642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BAB8C28-9F9B-159E-0998-2FEFFD3CD4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7235B1-D2EA-B219-106E-A51DB589C54B}"/>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5" name="Footer Placeholder 4">
            <a:extLst>
              <a:ext uri="{FF2B5EF4-FFF2-40B4-BE49-F238E27FC236}">
                <a16:creationId xmlns:a16="http://schemas.microsoft.com/office/drawing/2014/main" id="{86EC33DB-07CC-6BEA-4774-E55B3EDBAE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6D16B9D-4DD2-A6BA-B7BC-73B62436A01B}"/>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310478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03876F7-943F-F0C7-CBF2-926260E99E6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0162AA0-5C6E-BE90-18F1-CAB9618F78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A7E8DA0-36E7-FB1F-ACD3-5CCA4A18C192}"/>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5" name="Footer Placeholder 4">
            <a:extLst>
              <a:ext uri="{FF2B5EF4-FFF2-40B4-BE49-F238E27FC236}">
                <a16:creationId xmlns:a16="http://schemas.microsoft.com/office/drawing/2014/main" id="{B0D22C4F-EE5C-1616-4F2C-1EB4E54EBC8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68995E-8D4C-E4CF-C504-8434CFE37FB0}"/>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8048034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CA113-BC45-3DBB-4E4D-E77BA2F7FE1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7B4A60-0878-8CB7-46D6-B59550A80C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3CDEFB-B8BE-6919-FE8A-F57EEEB6D162}"/>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5" name="Footer Placeholder 4">
            <a:extLst>
              <a:ext uri="{FF2B5EF4-FFF2-40B4-BE49-F238E27FC236}">
                <a16:creationId xmlns:a16="http://schemas.microsoft.com/office/drawing/2014/main" id="{FDA00EF0-3BB3-2DDB-7786-60B5F5ED950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E85507-D429-F91D-E093-336B2B7FE447}"/>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3247920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B7C34F-E6D9-C5B3-CC4F-1D5B1E84F9F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C22BCF91-2036-D816-BB01-8C22BEB7C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CB82B7-C0BF-1A3E-8409-67BC487620C9}"/>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5" name="Footer Placeholder 4">
            <a:extLst>
              <a:ext uri="{FF2B5EF4-FFF2-40B4-BE49-F238E27FC236}">
                <a16:creationId xmlns:a16="http://schemas.microsoft.com/office/drawing/2014/main" id="{C63A8962-6582-30A3-A087-9CBFDF4E4F5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C44D25-1D9B-203B-B4C1-D78812FF48F0}"/>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7772826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3BDE73-1454-E6F7-1E9D-AF962EFDE0C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97E672C-83DE-AAB9-FD65-ED799C4D20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19A4782-7A2E-7CE7-9568-FF101E27A49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F0CC163-2247-A8C9-E822-84D9846984A1}"/>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6" name="Footer Placeholder 5">
            <a:extLst>
              <a:ext uri="{FF2B5EF4-FFF2-40B4-BE49-F238E27FC236}">
                <a16:creationId xmlns:a16="http://schemas.microsoft.com/office/drawing/2014/main" id="{5E200D54-A6D6-CDBF-661F-16E538F7E8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3D047A5-B3F0-116D-B853-E9F2CE47A03A}"/>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3437857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B9CBE-E265-B819-BD03-46B7F459CF6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8A561F-3DFF-6A9A-E11B-75E138C389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7CF8E9-A8B0-F440-3535-639E53FE7C7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8F507-7ED2-35ED-4C8A-17EA81A85C5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3FB8D65-144C-C847-16AD-0DC6C6ABBEE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9512886-8DEF-A41D-C83D-AB0CA29E0F0C}"/>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8" name="Footer Placeholder 7">
            <a:extLst>
              <a:ext uri="{FF2B5EF4-FFF2-40B4-BE49-F238E27FC236}">
                <a16:creationId xmlns:a16="http://schemas.microsoft.com/office/drawing/2014/main" id="{9A8CEBEF-3282-B092-5383-5D522D532ADE}"/>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9280492-1724-2CB3-8AA2-4BF7A5E26227}"/>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898372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E9B37B-E859-AF3E-4664-1703E93C999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902FB70-9CC3-2F84-16EE-56CF203ED4B1}"/>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4" name="Footer Placeholder 3">
            <a:extLst>
              <a:ext uri="{FF2B5EF4-FFF2-40B4-BE49-F238E27FC236}">
                <a16:creationId xmlns:a16="http://schemas.microsoft.com/office/drawing/2014/main" id="{AC218FDD-C0ED-E31B-CC61-1824D37419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7FB4BFD-C0BE-1E41-2AF7-C46192266D17}"/>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28344241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1844CF0-7B8C-1BCB-C186-EFA00320A25F}"/>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3" name="Footer Placeholder 2">
            <a:extLst>
              <a:ext uri="{FF2B5EF4-FFF2-40B4-BE49-F238E27FC236}">
                <a16:creationId xmlns:a16="http://schemas.microsoft.com/office/drawing/2014/main" id="{5AA73300-CC15-8120-36EC-1D3C61806A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E397971-0309-6BB7-8A42-0F77C450CC4A}"/>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8623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8A6FA-EC1A-66A8-3122-B300A5DACC1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E3B7CCE-A87C-90E3-DC56-320F4F625B9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53965A6-6EE8-0A67-28D0-16E749FD25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0918A9-046E-99E9-1C15-B3DB4219DE27}"/>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6" name="Footer Placeholder 5">
            <a:extLst>
              <a:ext uri="{FF2B5EF4-FFF2-40B4-BE49-F238E27FC236}">
                <a16:creationId xmlns:a16="http://schemas.microsoft.com/office/drawing/2014/main" id="{16BFC390-072E-E2BA-521C-761760F94D7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EA823CF-FF25-EE9B-94E3-A5D26ED5C165}"/>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26702530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D886F-824D-0A37-75A4-7764EEA169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C4A1DF9-326E-A53C-9F11-B0B2B12FDB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F7B2ECD-CA03-6D15-7417-19D4E69744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E599AD-A34D-725B-9248-71B80DF6977D}"/>
              </a:ext>
            </a:extLst>
          </p:cNvPr>
          <p:cNvSpPr>
            <a:spLocks noGrp="1"/>
          </p:cNvSpPr>
          <p:nvPr>
            <p:ph type="dt" sz="half" idx="10"/>
          </p:nvPr>
        </p:nvSpPr>
        <p:spPr/>
        <p:txBody>
          <a:bodyPr/>
          <a:lstStyle/>
          <a:p>
            <a:fld id="{BA3A175D-3CE5-4BDF-A151-133339134C2C}" type="datetimeFigureOut">
              <a:rPr lang="en-IN" smtClean="0"/>
              <a:t>21-09-2025</a:t>
            </a:fld>
            <a:endParaRPr lang="en-IN"/>
          </a:p>
        </p:txBody>
      </p:sp>
      <p:sp>
        <p:nvSpPr>
          <p:cNvPr id="6" name="Footer Placeholder 5">
            <a:extLst>
              <a:ext uri="{FF2B5EF4-FFF2-40B4-BE49-F238E27FC236}">
                <a16:creationId xmlns:a16="http://schemas.microsoft.com/office/drawing/2014/main" id="{563FC6C3-26EE-1A86-9143-4E539C17032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429721D-FCB8-E50A-6ABC-5BD09B5D69F4}"/>
              </a:ext>
            </a:extLst>
          </p:cNvPr>
          <p:cNvSpPr>
            <a:spLocks noGrp="1"/>
          </p:cNvSpPr>
          <p:nvPr>
            <p:ph type="sldNum" sz="quarter" idx="12"/>
          </p:nvPr>
        </p:nvSpPr>
        <p:spPr/>
        <p:txBody>
          <a:bodyPr/>
          <a:lstStyle/>
          <a:p>
            <a:fld id="{E420AD45-7E98-4E98-93ED-94AC87CDD656}" type="slidenum">
              <a:rPr lang="en-IN" smtClean="0"/>
              <a:t>‹#›</a:t>
            </a:fld>
            <a:endParaRPr lang="en-IN"/>
          </a:p>
        </p:txBody>
      </p:sp>
    </p:spTree>
    <p:extLst>
      <p:ext uri="{BB962C8B-B14F-4D97-AF65-F5344CB8AC3E}">
        <p14:creationId xmlns:p14="http://schemas.microsoft.com/office/powerpoint/2010/main" val="2526492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BFFFF91-47D7-52F0-CF21-DBA9B51692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0B120E-192A-9AF0-05B6-33FAD51E594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91A3161-EBCD-199D-0B69-E9BF7D1E75A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3A175D-3CE5-4BDF-A151-133339134C2C}" type="datetimeFigureOut">
              <a:rPr lang="en-IN" smtClean="0"/>
              <a:t>21-09-2025</a:t>
            </a:fld>
            <a:endParaRPr lang="en-IN"/>
          </a:p>
        </p:txBody>
      </p:sp>
      <p:sp>
        <p:nvSpPr>
          <p:cNvPr id="5" name="Footer Placeholder 4">
            <a:extLst>
              <a:ext uri="{FF2B5EF4-FFF2-40B4-BE49-F238E27FC236}">
                <a16:creationId xmlns:a16="http://schemas.microsoft.com/office/drawing/2014/main" id="{F5A2EC31-CDB8-6590-C36B-4D4C5D19B4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3B102D0-A2FF-EC7C-6EB4-3D89270593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420AD45-7E98-4E98-93ED-94AC87CDD656}" type="slidenum">
              <a:rPr lang="en-IN" smtClean="0"/>
              <a:t>‹#›</a:t>
            </a:fld>
            <a:endParaRPr lang="en-IN"/>
          </a:p>
        </p:txBody>
      </p:sp>
    </p:spTree>
    <p:extLst>
      <p:ext uri="{BB962C8B-B14F-4D97-AF65-F5344CB8AC3E}">
        <p14:creationId xmlns:p14="http://schemas.microsoft.com/office/powerpoint/2010/main" val="7098446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www.google.com/search?cs=0&amp;sca_esv=d03e2024ca5b9e89&amp;sxsrf=AE3TifPrDpxZ3miwLXs-CAOn1qRUlsddCQ%3A1758080046459&amp;q=Confusion+Matrix&amp;sa=X&amp;ved=2ahUKEwiTyZ3F7t6PAxVW8DgGHYthAMUQxccNegQIJxAB&amp;mstk=AUtExfDF5Qp4jIeOqft0yA4HtzHyGYOHAh_UFajP22b1x_tJcAQIHktX4EpQnDqG2jg_On9GGzTRqPlsWObxC-t6E8MuLs1TbbDSdggyTqcWCzrz9m46d6lYvug2HRLZVzPMKIzMRJP_pv6Z6wwI8MA9rFDrkpzKiUh-Y0RPzPshN1Rnepo&amp;csui=3"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google.com/search?cs=0&amp;sca_esv=d03e2024ca5b9e89&amp;sxsrf=AE3TifPrDpxZ3miwLXs-CAOn1qRUlsddCQ%3A1758080046459&amp;q=True+Negatives+%28TN%29&amp;sa=X&amp;ved=2ahUKEwiTyZ3F7t6PAxVW8DgGHYthAMUQxccNegQIGRAB&amp;mstk=AUtExfDF5Qp4jIeOqft0yA4HtzHyGYOHAh_UFajP22b1x_tJcAQIHktX4EpQnDqG2jg_On9GGzTRqPlsWObxC-t6E8MuLs1TbbDSdggyTqcWCzrz9m46d6lYvug2HRLZVzPMKIzMRJP_pv6Z6wwI8MA9rFDrkpzKiUh-Y0RPzPshN1Rnepo&amp;csui=3" TargetMode="External"/><Relationship Id="rId2" Type="http://schemas.openxmlformats.org/officeDocument/2006/relationships/hyperlink" Target="https://www.google.com/search?cs=0&amp;sca_esv=d03e2024ca5b9e89&amp;sxsrf=AE3TifPrDpxZ3miwLXs-CAOn1qRUlsddCQ%3A1758080046459&amp;q=True+Positives+%28TP%29&amp;sa=X&amp;ved=2ahUKEwiTyZ3F7t6PAxVW8DgGHYthAMUQxccNegQIFRAB&amp;mstk=AUtExfDF5Qp4jIeOqft0yA4HtzHyGYOHAh_UFajP22b1x_tJcAQIHktX4EpQnDqG2jg_On9GGzTRqPlsWObxC-t6E8MuLs1TbbDSdggyTqcWCzrz9m46d6lYvug2HRLZVzPMKIzMRJP_pv6Z6wwI8MA9rFDrkpzKiUh-Y0RPzPshN1Rnepo&amp;csui=3" TargetMode="External"/><Relationship Id="rId1" Type="http://schemas.openxmlformats.org/officeDocument/2006/relationships/slideLayout" Target="../slideLayouts/slideLayout2.xml"/><Relationship Id="rId5" Type="http://schemas.openxmlformats.org/officeDocument/2006/relationships/hyperlink" Target="https://www.google.com/search?cs=0&amp;sca_esv=d03e2024ca5b9e89&amp;sxsrf=AE3TifPrDpxZ3miwLXs-CAOn1qRUlsddCQ%3A1758080046459&amp;q=False+Negatives+%28FN%29&amp;sa=X&amp;ved=2ahUKEwiTyZ3F7t6PAxVW8DgGHYthAMUQxccNegQIGhAB&amp;mstk=AUtExfDF5Qp4jIeOqft0yA4HtzHyGYOHAh_UFajP22b1x_tJcAQIHktX4EpQnDqG2jg_On9GGzTRqPlsWObxC-t6E8MuLs1TbbDSdggyTqcWCzrz9m46d6lYvug2HRLZVzPMKIzMRJP_pv6Z6wwI8MA9rFDrkpzKiUh-Y0RPzPshN1Rnepo&amp;csui=3" TargetMode="External"/><Relationship Id="rId4" Type="http://schemas.openxmlformats.org/officeDocument/2006/relationships/hyperlink" Target="https://www.google.com/search?cs=0&amp;sca_esv=d03e2024ca5b9e89&amp;sxsrf=AE3TifPrDpxZ3miwLXs-CAOn1qRUlsddCQ%3A1758080046459&amp;q=False+Positives+%28FP%29&amp;sa=X&amp;ved=2ahUKEwiTyZ3F7t6PAxVW8DgGHYthAMUQxccNegQIGBAB&amp;mstk=AUtExfDF5Qp4jIeOqft0yA4HtzHyGYOHAh_UFajP22b1x_tJcAQIHktX4EpQnDqG2jg_On9GGzTRqPlsWObxC-t6E8MuLs1TbbDSdggyTqcWCzrz9m46d6lYvug2HRLZVzPMKIzMRJP_pv6Z6wwI8MA9rFDrkpzKiUh-Y0RPzPshN1Rnepo&amp;csui=3"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www.google.com/search?cs=0&amp;sca_esv=d03e2024ca5b9e89&amp;sxsrf=AE3TifPrDpxZ3miwLXs-CAOn1qRUlsddCQ%3A1758080046459&amp;q=Specificity&amp;sa=X&amp;ved=2ahUKEwiTyZ3F7t6PAxVW8DgGHYthAMUQxccNegQIKxAB&amp;mstk=AUtExfDF5Qp4jIeOqft0yA4HtzHyGYOHAh_UFajP22b1x_tJcAQIHktX4EpQnDqG2jg_On9GGzTRqPlsWObxC-t6E8MuLs1TbbDSdggyTqcWCzrz9m46d6lYvug2HRLZVzPMKIzMRJP_pv6Z6wwI8MA9rFDrkpzKiUh-Y0RPzPshN1Rnepo&amp;csui=3"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8692EC-21BC-0CCD-9195-7ABFAEA7C5DC}"/>
              </a:ext>
            </a:extLst>
          </p:cNvPr>
          <p:cNvSpPr>
            <a:spLocks noGrp="1"/>
          </p:cNvSpPr>
          <p:nvPr>
            <p:ph type="ctrTitle"/>
          </p:nvPr>
        </p:nvSpPr>
        <p:spPr/>
        <p:txBody>
          <a:bodyPr/>
          <a:lstStyle/>
          <a:p>
            <a:r>
              <a:rPr lang="en-IN" b="1" dirty="0"/>
              <a:t>Linear Regression</a:t>
            </a:r>
          </a:p>
        </p:txBody>
      </p:sp>
    </p:spTree>
    <p:extLst>
      <p:ext uri="{BB962C8B-B14F-4D97-AF65-F5344CB8AC3E}">
        <p14:creationId xmlns:p14="http://schemas.microsoft.com/office/powerpoint/2010/main" val="15741608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B8189B-765C-AA8F-3777-0E26ED2F45D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0CED36-9CED-561E-447E-56192D0D6417}"/>
              </a:ext>
            </a:extLst>
          </p:cNvPr>
          <p:cNvSpPr>
            <a:spLocks noGrp="1"/>
          </p:cNvSpPr>
          <p:nvPr>
            <p:ph type="title"/>
          </p:nvPr>
        </p:nvSpPr>
        <p:spPr/>
        <p:txBody>
          <a:bodyPr/>
          <a:lstStyle/>
          <a:p>
            <a:r>
              <a:rPr lang="en-IN" b="1" dirty="0"/>
              <a:t>Logistic Regression</a:t>
            </a:r>
          </a:p>
        </p:txBody>
      </p:sp>
      <p:sp>
        <p:nvSpPr>
          <p:cNvPr id="3" name="Content Placeholder 2">
            <a:extLst>
              <a:ext uri="{FF2B5EF4-FFF2-40B4-BE49-F238E27FC236}">
                <a16:creationId xmlns:a16="http://schemas.microsoft.com/office/drawing/2014/main" id="{ABD2598E-2C0F-0E4F-BC4D-337A40D891CB}"/>
              </a:ext>
            </a:extLst>
          </p:cNvPr>
          <p:cNvSpPr>
            <a:spLocks noGrp="1"/>
          </p:cNvSpPr>
          <p:nvPr>
            <p:ph idx="1"/>
          </p:nvPr>
        </p:nvSpPr>
        <p:spPr/>
        <p:txBody>
          <a:bodyPr/>
          <a:lstStyle/>
          <a:p>
            <a:pPr lvl="1" algn="just">
              <a:lnSpc>
                <a:spcPct val="200000"/>
              </a:lnSpc>
            </a:pPr>
            <a:r>
              <a:rPr lang="en-IN" dirty="0"/>
              <a:t>Logistic regression predicts the output of a categorical dependent variable. Therefore the outcome must be a categorical or discrete value. </a:t>
            </a:r>
          </a:p>
          <a:p>
            <a:pPr lvl="1" algn="just">
              <a:lnSpc>
                <a:spcPct val="200000"/>
              </a:lnSpc>
            </a:pPr>
            <a:r>
              <a:rPr lang="en-IN" dirty="0"/>
              <a:t>It can be either Yes or No, 0 or 1, true or False, etc. </a:t>
            </a:r>
          </a:p>
          <a:p>
            <a:pPr lvl="1" algn="just">
              <a:lnSpc>
                <a:spcPct val="200000"/>
              </a:lnSpc>
            </a:pPr>
            <a:r>
              <a:rPr lang="en-IN" dirty="0"/>
              <a:t>But instead of giving the exact value as 0 and 1, </a:t>
            </a:r>
            <a:r>
              <a:rPr lang="en-IN" b="1" dirty="0"/>
              <a:t>it gives the probabilistic values which lie between 0 and 1</a:t>
            </a:r>
            <a:r>
              <a:rPr lang="en-IN" dirty="0"/>
              <a:t>.</a:t>
            </a:r>
          </a:p>
        </p:txBody>
      </p:sp>
    </p:spTree>
    <p:extLst>
      <p:ext uri="{BB962C8B-B14F-4D97-AF65-F5344CB8AC3E}">
        <p14:creationId xmlns:p14="http://schemas.microsoft.com/office/powerpoint/2010/main" val="7204257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03EF72-5C45-1FBE-39F6-8996ECEE90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90BB4-B045-2679-DE7D-1D082FBCB201}"/>
              </a:ext>
            </a:extLst>
          </p:cNvPr>
          <p:cNvSpPr>
            <a:spLocks noGrp="1"/>
          </p:cNvSpPr>
          <p:nvPr>
            <p:ph type="title"/>
          </p:nvPr>
        </p:nvSpPr>
        <p:spPr/>
        <p:txBody>
          <a:bodyPr/>
          <a:lstStyle/>
          <a:p>
            <a:r>
              <a:rPr lang="en-IN" b="1" dirty="0"/>
              <a:t>Logistic Regression</a:t>
            </a:r>
          </a:p>
        </p:txBody>
      </p:sp>
      <p:sp>
        <p:nvSpPr>
          <p:cNvPr id="3" name="Content Placeholder 2">
            <a:extLst>
              <a:ext uri="{FF2B5EF4-FFF2-40B4-BE49-F238E27FC236}">
                <a16:creationId xmlns:a16="http://schemas.microsoft.com/office/drawing/2014/main" id="{83560E1D-ADC8-E0B6-632C-B4D5C4F364D1}"/>
              </a:ext>
            </a:extLst>
          </p:cNvPr>
          <p:cNvSpPr>
            <a:spLocks noGrp="1"/>
          </p:cNvSpPr>
          <p:nvPr>
            <p:ph idx="1"/>
          </p:nvPr>
        </p:nvSpPr>
        <p:spPr/>
        <p:txBody>
          <a:bodyPr/>
          <a:lstStyle/>
          <a:p>
            <a:pPr lvl="1" algn="just">
              <a:lnSpc>
                <a:spcPct val="200000"/>
              </a:lnSpc>
            </a:pPr>
            <a:r>
              <a:rPr lang="en-IN" dirty="0"/>
              <a:t>Logistic Regression is much similar to the Linear Regression except that how they are used. </a:t>
            </a:r>
          </a:p>
          <a:p>
            <a:pPr lvl="1" algn="just">
              <a:lnSpc>
                <a:spcPct val="200000"/>
              </a:lnSpc>
            </a:pPr>
            <a:r>
              <a:rPr lang="en-IN" dirty="0"/>
              <a:t>Linear Regression is used for solving Regression problems, whereas </a:t>
            </a:r>
            <a:r>
              <a:rPr lang="en-IN" b="1" dirty="0"/>
              <a:t>Logistic regression is used for solving the classification problems</a:t>
            </a:r>
            <a:r>
              <a:rPr lang="en-IN" dirty="0"/>
              <a:t>.</a:t>
            </a:r>
          </a:p>
        </p:txBody>
      </p:sp>
    </p:spTree>
    <p:extLst>
      <p:ext uri="{BB962C8B-B14F-4D97-AF65-F5344CB8AC3E}">
        <p14:creationId xmlns:p14="http://schemas.microsoft.com/office/powerpoint/2010/main" val="25875126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1C427-A7A8-FE1C-E882-CB06068A0C8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2A435-2C09-74EC-2926-FACC19C82B7A}"/>
              </a:ext>
            </a:extLst>
          </p:cNvPr>
          <p:cNvSpPr>
            <a:spLocks noGrp="1"/>
          </p:cNvSpPr>
          <p:nvPr>
            <p:ph type="title"/>
          </p:nvPr>
        </p:nvSpPr>
        <p:spPr/>
        <p:txBody>
          <a:bodyPr/>
          <a:lstStyle/>
          <a:p>
            <a:r>
              <a:rPr lang="en-IN" b="1" dirty="0"/>
              <a:t>Logistic Regression</a:t>
            </a:r>
          </a:p>
        </p:txBody>
      </p:sp>
      <p:pic>
        <p:nvPicPr>
          <p:cNvPr id="4" name="Picture 3" descr="Logistic Regression in Machine Learning">
            <a:extLst>
              <a:ext uri="{FF2B5EF4-FFF2-40B4-BE49-F238E27FC236}">
                <a16:creationId xmlns:a16="http://schemas.microsoft.com/office/drawing/2014/main" id="{96F835B5-6903-4E93-1DBF-5D3AD447C4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26649" y="1690689"/>
            <a:ext cx="8309113" cy="4312546"/>
          </a:xfrm>
          <a:prstGeom prst="rect">
            <a:avLst/>
          </a:prstGeom>
          <a:noFill/>
          <a:ln>
            <a:noFill/>
          </a:ln>
        </p:spPr>
      </p:pic>
    </p:spTree>
    <p:extLst>
      <p:ext uri="{BB962C8B-B14F-4D97-AF65-F5344CB8AC3E}">
        <p14:creationId xmlns:p14="http://schemas.microsoft.com/office/powerpoint/2010/main" val="222941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EE74D9-FD25-2EB0-7856-7FAD8C1FFECA}"/>
              </a:ext>
            </a:extLst>
          </p:cNvPr>
          <p:cNvSpPr>
            <a:spLocks noGrp="1"/>
          </p:cNvSpPr>
          <p:nvPr>
            <p:ph type="title"/>
          </p:nvPr>
        </p:nvSpPr>
        <p:spPr/>
        <p:txBody>
          <a:bodyPr/>
          <a:lstStyle/>
          <a:p>
            <a:r>
              <a:rPr lang="en-IN" b="1" dirty="0"/>
              <a:t>Logistic Regression</a:t>
            </a:r>
            <a:br>
              <a:rPr lang="en-IN" b="1" dirty="0"/>
            </a:br>
            <a:endParaRPr lang="en-IN" b="1" dirty="0"/>
          </a:p>
        </p:txBody>
      </p:sp>
      <p:pic>
        <p:nvPicPr>
          <p:cNvPr id="4" name="Picture 3">
            <a:extLst>
              <a:ext uri="{FF2B5EF4-FFF2-40B4-BE49-F238E27FC236}">
                <a16:creationId xmlns:a16="http://schemas.microsoft.com/office/drawing/2014/main" id="{46DB66F9-4456-A15C-51E3-FFD8E0A08C48}"/>
              </a:ext>
            </a:extLst>
          </p:cNvPr>
          <p:cNvPicPr>
            <a:picLocks noChangeAspect="1"/>
          </p:cNvPicPr>
          <p:nvPr/>
        </p:nvPicPr>
        <p:blipFill>
          <a:blip r:embed="rId2"/>
          <a:stretch>
            <a:fillRect/>
          </a:stretch>
        </p:blipFill>
        <p:spPr>
          <a:xfrm>
            <a:off x="1385696" y="1690688"/>
            <a:ext cx="8165327" cy="4581525"/>
          </a:xfrm>
          <a:prstGeom prst="rect">
            <a:avLst/>
          </a:prstGeom>
        </p:spPr>
      </p:pic>
    </p:spTree>
    <p:extLst>
      <p:ext uri="{BB962C8B-B14F-4D97-AF65-F5344CB8AC3E}">
        <p14:creationId xmlns:p14="http://schemas.microsoft.com/office/powerpoint/2010/main" val="246156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6DFC9-FC5F-EB8F-7E57-97F55210ED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70DF31-145F-8A50-F565-E462558595ED}"/>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B01A4F4E-09A4-0C92-5470-E427D87BC5F2}"/>
              </a:ext>
            </a:extLst>
          </p:cNvPr>
          <p:cNvSpPr>
            <a:spLocks noGrp="1"/>
          </p:cNvSpPr>
          <p:nvPr>
            <p:ph idx="1"/>
          </p:nvPr>
        </p:nvSpPr>
        <p:spPr/>
        <p:txBody>
          <a:bodyPr>
            <a:normAutofit fontScale="85000" lnSpcReduction="20000"/>
          </a:bodyPr>
          <a:lstStyle/>
          <a:p>
            <a:pPr algn="just">
              <a:lnSpc>
                <a:spcPct val="200000"/>
              </a:lnSpc>
            </a:pPr>
            <a:r>
              <a:rPr lang="en-US" dirty="0"/>
              <a:t>A decision tree in machine learning is a supervised learning algorithm used for both classification and regression tasks. </a:t>
            </a:r>
          </a:p>
          <a:p>
            <a:pPr algn="just">
              <a:lnSpc>
                <a:spcPct val="200000"/>
              </a:lnSpc>
            </a:pPr>
            <a:r>
              <a:rPr lang="en-US" dirty="0"/>
              <a:t>It operates by constructing a model that predicts the value of a target variable by learning simple decision rules inferred from the data features. </a:t>
            </a:r>
          </a:p>
          <a:p>
            <a:pPr marL="0" indent="0" algn="just">
              <a:lnSpc>
                <a:spcPct val="200000"/>
              </a:lnSpc>
              <a:buNone/>
            </a:pPr>
            <a:br>
              <a:rPr lang="en-US" dirty="0"/>
            </a:br>
            <a:endParaRPr lang="en-IN" dirty="0"/>
          </a:p>
        </p:txBody>
      </p:sp>
    </p:spTree>
    <p:extLst>
      <p:ext uri="{BB962C8B-B14F-4D97-AF65-F5344CB8AC3E}">
        <p14:creationId xmlns:p14="http://schemas.microsoft.com/office/powerpoint/2010/main" val="2700754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6779B-4404-95C6-F3B8-B9E6B59998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C0CB32-9775-4216-D2BE-C07E793609F9}"/>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0A9E366C-2887-3B35-88C0-D445402621E4}"/>
              </a:ext>
            </a:extLst>
          </p:cNvPr>
          <p:cNvSpPr>
            <a:spLocks noGrp="1"/>
          </p:cNvSpPr>
          <p:nvPr>
            <p:ph idx="1"/>
          </p:nvPr>
        </p:nvSpPr>
        <p:spPr/>
        <p:txBody>
          <a:bodyPr>
            <a:normAutofit lnSpcReduction="10000"/>
          </a:bodyPr>
          <a:lstStyle/>
          <a:p>
            <a:pPr marL="0" indent="0" algn="just">
              <a:lnSpc>
                <a:spcPct val="200000"/>
              </a:lnSpc>
              <a:buNone/>
            </a:pPr>
            <a:r>
              <a:rPr lang="en-US" dirty="0"/>
              <a:t>A common example of a decision tree in machine learning is predicting whether a customer will purchase a new product based on their demographics and past behavior.</a:t>
            </a:r>
          </a:p>
          <a:p>
            <a:pPr marL="0" indent="0" algn="just">
              <a:lnSpc>
                <a:spcPct val="200000"/>
              </a:lnSpc>
              <a:buNone/>
            </a:pPr>
            <a:br>
              <a:rPr lang="en-US" dirty="0"/>
            </a:br>
            <a:endParaRPr lang="en-IN" dirty="0"/>
          </a:p>
        </p:txBody>
      </p:sp>
    </p:spTree>
    <p:extLst>
      <p:ext uri="{BB962C8B-B14F-4D97-AF65-F5344CB8AC3E}">
        <p14:creationId xmlns:p14="http://schemas.microsoft.com/office/powerpoint/2010/main" val="34917510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14149-D60A-F0C8-CC4A-8FAB85F859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E23C44-A702-865D-558C-04BB3DAB2C51}"/>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9E367494-CF7A-46B4-51EF-30C6841892E4}"/>
              </a:ext>
            </a:extLst>
          </p:cNvPr>
          <p:cNvSpPr>
            <a:spLocks noGrp="1"/>
          </p:cNvSpPr>
          <p:nvPr>
            <p:ph idx="1"/>
          </p:nvPr>
        </p:nvSpPr>
        <p:spPr/>
        <p:txBody>
          <a:bodyPr/>
          <a:lstStyle/>
          <a:p>
            <a:r>
              <a:rPr lang="en-US" dirty="0"/>
              <a:t>Consider a dataset with features like:</a:t>
            </a:r>
          </a:p>
          <a:p>
            <a:r>
              <a:rPr lang="en-US" dirty="0"/>
              <a:t>Age: (e.g., &lt;30, 30-50, &gt;50)</a:t>
            </a:r>
          </a:p>
          <a:p>
            <a:r>
              <a:rPr lang="en-US" dirty="0"/>
              <a:t>Income: (e.g., Low, Medium, High)</a:t>
            </a:r>
          </a:p>
          <a:p>
            <a:r>
              <a:rPr lang="en-US" dirty="0"/>
              <a:t>Previous Purchases: (e.g., Yes/No)</a:t>
            </a:r>
          </a:p>
          <a:p>
            <a:r>
              <a:rPr lang="en-US" dirty="0"/>
              <a:t>Target Variable: Purchase New Product (Yes/No)</a:t>
            </a:r>
            <a:endParaRPr lang="en-IN" dirty="0"/>
          </a:p>
        </p:txBody>
      </p:sp>
    </p:spTree>
    <p:extLst>
      <p:ext uri="{BB962C8B-B14F-4D97-AF65-F5344CB8AC3E}">
        <p14:creationId xmlns:p14="http://schemas.microsoft.com/office/powerpoint/2010/main" val="10998522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3B2C6-D63E-6DEA-5447-9D4639689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4CF916-F85B-6CB4-4D03-092E592A7643}"/>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E9BF4408-29D9-D71B-9456-3E5C700FAC06}"/>
              </a:ext>
            </a:extLst>
          </p:cNvPr>
          <p:cNvSpPr>
            <a:spLocks noGrp="1"/>
          </p:cNvSpPr>
          <p:nvPr>
            <p:ph idx="1"/>
          </p:nvPr>
        </p:nvSpPr>
        <p:spPr/>
        <p:txBody>
          <a:bodyPr/>
          <a:lstStyle/>
          <a:p>
            <a:r>
              <a:rPr lang="en-US" dirty="0"/>
              <a:t>A decision tree would be constructed as follows:</a:t>
            </a:r>
          </a:p>
          <a:p>
            <a:r>
              <a:rPr lang="en-US" dirty="0"/>
              <a:t>Root Node: The algorithm identifies the feature that best splits the data into distinct groups regarding the target variable. For instance, "Age" might be chosen as the root node if it provides the most information gain.</a:t>
            </a:r>
          </a:p>
          <a:p>
            <a:r>
              <a:rPr lang="en-US" dirty="0"/>
              <a:t>Split 1: Age &lt; 30: This branch leads to a subset of customers under 30.</a:t>
            </a:r>
          </a:p>
          <a:p>
            <a:r>
              <a:rPr lang="en-US" dirty="0"/>
              <a:t>Split 2: Age 30-50: This branch leads to a subset of customers between 30 and 50.</a:t>
            </a:r>
          </a:p>
          <a:p>
            <a:r>
              <a:rPr lang="en-US" dirty="0"/>
              <a:t>Split 3: Age &gt; 50: This branch leads to a subset of customers over 50.</a:t>
            </a:r>
          </a:p>
          <a:p>
            <a:endParaRPr lang="en-IN" dirty="0"/>
          </a:p>
        </p:txBody>
      </p:sp>
    </p:spTree>
    <p:extLst>
      <p:ext uri="{BB962C8B-B14F-4D97-AF65-F5344CB8AC3E}">
        <p14:creationId xmlns:p14="http://schemas.microsoft.com/office/powerpoint/2010/main" val="2416374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BAF3AD-F469-9E2A-E5ED-93F1C67C4A2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6C642A-F2FD-DC34-9FBC-6296B3157A9F}"/>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AFB78007-A6C8-9C3D-F5B1-F08A0BD86F29}"/>
              </a:ext>
            </a:extLst>
          </p:cNvPr>
          <p:cNvSpPr>
            <a:spLocks noGrp="1"/>
          </p:cNvSpPr>
          <p:nvPr>
            <p:ph idx="1"/>
          </p:nvPr>
        </p:nvSpPr>
        <p:spPr/>
        <p:txBody>
          <a:bodyPr>
            <a:normAutofit fontScale="92500" lnSpcReduction="10000"/>
          </a:bodyPr>
          <a:lstStyle/>
          <a:p>
            <a:r>
              <a:rPr lang="en-US" dirty="0"/>
              <a:t>Subsequent Nodes: Within each branch, the algorithm continues to identify the next best splitting feature.</a:t>
            </a:r>
          </a:p>
          <a:p>
            <a:r>
              <a:rPr lang="en-US" dirty="0"/>
              <a:t>For "Age &lt; 30" branch: "Income" might be the next splitting feature.</a:t>
            </a:r>
          </a:p>
          <a:p>
            <a:r>
              <a:rPr lang="en-US" dirty="0"/>
              <a:t>Split 1a: Income Low: This leads to a leaf node predicting "No" purchase.</a:t>
            </a:r>
          </a:p>
          <a:p>
            <a:r>
              <a:rPr lang="en-US" dirty="0"/>
              <a:t>Split 1b: Income Medium: This leads to another split based on "Previous Purchases."</a:t>
            </a:r>
          </a:p>
          <a:p>
            <a:r>
              <a:rPr lang="en-US" dirty="0"/>
              <a:t>Split 1bi: Previous Purchases Yes: Leads to a leaf node predicting "Yes" purchase.</a:t>
            </a:r>
          </a:p>
          <a:p>
            <a:r>
              <a:rPr lang="en-US" dirty="0"/>
              <a:t>Split 1bii: Previous Purchases No: Leads to a leaf node predicting "No" purchase. </a:t>
            </a:r>
          </a:p>
          <a:p>
            <a:r>
              <a:rPr lang="en-US" dirty="0"/>
              <a:t>Split 1c: Income High: Leads to a leaf node predicting "Yes" purchase.</a:t>
            </a:r>
          </a:p>
          <a:p>
            <a:endParaRPr lang="en-IN" dirty="0"/>
          </a:p>
        </p:txBody>
      </p:sp>
    </p:spTree>
    <p:extLst>
      <p:ext uri="{BB962C8B-B14F-4D97-AF65-F5344CB8AC3E}">
        <p14:creationId xmlns:p14="http://schemas.microsoft.com/office/powerpoint/2010/main" val="24984163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3E65BB-6BF7-19F0-05EB-4872367F80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597EB8-C73D-F587-669B-19C5AB81E797}"/>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99AC98F3-AC57-9735-4550-19F4F2B561FB}"/>
              </a:ext>
            </a:extLst>
          </p:cNvPr>
          <p:cNvSpPr>
            <a:spLocks noGrp="1"/>
          </p:cNvSpPr>
          <p:nvPr>
            <p:ph idx="1"/>
          </p:nvPr>
        </p:nvSpPr>
        <p:spPr/>
        <p:txBody>
          <a:bodyPr>
            <a:normAutofit lnSpcReduction="10000"/>
          </a:bodyPr>
          <a:lstStyle/>
          <a:p>
            <a:pPr algn="just">
              <a:lnSpc>
                <a:spcPct val="200000"/>
              </a:lnSpc>
            </a:pPr>
            <a:r>
              <a:rPr lang="en-US" dirty="0"/>
              <a:t>Leaf Nodes: The tree continues to branch until it reaches leaf nodes, which represent the final predicted outcome (e.g., "Yes" or "No" for purchasing the new product).</a:t>
            </a:r>
          </a:p>
          <a:p>
            <a:pPr algn="just">
              <a:lnSpc>
                <a:spcPct val="200000"/>
              </a:lnSpc>
            </a:pPr>
            <a:r>
              <a:rPr lang="en-US" dirty="0"/>
              <a:t> Each path from the root to a leaf node represents a set of conditions that lead to a specific prediction.</a:t>
            </a:r>
          </a:p>
          <a:p>
            <a:pPr algn="just">
              <a:lnSpc>
                <a:spcPct val="200000"/>
              </a:lnSpc>
            </a:pPr>
            <a:endParaRPr lang="en-IN" dirty="0"/>
          </a:p>
        </p:txBody>
      </p:sp>
    </p:spTree>
    <p:extLst>
      <p:ext uri="{BB962C8B-B14F-4D97-AF65-F5344CB8AC3E}">
        <p14:creationId xmlns:p14="http://schemas.microsoft.com/office/powerpoint/2010/main" val="972891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18186-BC03-36EC-6118-F1DBEBC602D7}"/>
              </a:ext>
            </a:extLst>
          </p:cNvPr>
          <p:cNvSpPr>
            <a:spLocks noGrp="1"/>
          </p:cNvSpPr>
          <p:nvPr>
            <p:ph type="title"/>
          </p:nvPr>
        </p:nvSpPr>
        <p:spPr/>
        <p:txBody>
          <a:bodyPr>
            <a:normAutofit/>
          </a:bodyPr>
          <a:lstStyle/>
          <a:p>
            <a:r>
              <a:rPr lang="en-US" b="1" i="0" dirty="0">
                <a:solidFill>
                  <a:srgbClr val="610B38"/>
                </a:solidFill>
                <a:effectLst/>
                <a:latin typeface="erdana"/>
              </a:rPr>
              <a:t>Linear Regression in Machine Learning</a:t>
            </a:r>
            <a:br>
              <a:rPr lang="en-US" b="1" dirty="0"/>
            </a:br>
            <a:endParaRPr lang="en-IN" b="1" dirty="0"/>
          </a:p>
        </p:txBody>
      </p:sp>
      <p:sp>
        <p:nvSpPr>
          <p:cNvPr id="3" name="Content Placeholder 2">
            <a:extLst>
              <a:ext uri="{FF2B5EF4-FFF2-40B4-BE49-F238E27FC236}">
                <a16:creationId xmlns:a16="http://schemas.microsoft.com/office/drawing/2014/main" id="{D4C12CFC-EAE6-9273-DC6E-10D025DF840C}"/>
              </a:ext>
            </a:extLst>
          </p:cNvPr>
          <p:cNvSpPr>
            <a:spLocks noGrp="1"/>
          </p:cNvSpPr>
          <p:nvPr>
            <p:ph idx="1"/>
          </p:nvPr>
        </p:nvSpPr>
        <p:spPr>
          <a:noFill/>
          <a:effectLst>
            <a:outerShdw blurRad="63500" dist="50800" dir="5400000" algn="ctr" rotWithShape="0">
              <a:schemeClr val="accent4">
                <a:lumMod val="20000"/>
                <a:lumOff val="80000"/>
              </a:schemeClr>
            </a:outerShdw>
          </a:effectLst>
        </p:spPr>
        <p:txBody>
          <a:bodyPr>
            <a:normAutofit fontScale="62500" lnSpcReduction="20000"/>
          </a:bodyPr>
          <a:lstStyle/>
          <a:p>
            <a:pPr algn="just">
              <a:lnSpc>
                <a:spcPct val="200000"/>
              </a:lnSpc>
            </a:pPr>
            <a:r>
              <a:rPr lang="en-US" b="0" i="0" dirty="0">
                <a:solidFill>
                  <a:srgbClr val="333333"/>
                </a:solidFill>
                <a:effectLst/>
                <a:latin typeface="inter-regular"/>
              </a:rPr>
              <a:t>Linear regression is one of the easiest and most popular Machine Learning algorithms.</a:t>
            </a:r>
          </a:p>
          <a:p>
            <a:pPr algn="just">
              <a:lnSpc>
                <a:spcPct val="200000"/>
              </a:lnSpc>
            </a:pPr>
            <a:r>
              <a:rPr lang="en-US" b="0" i="0" dirty="0">
                <a:solidFill>
                  <a:srgbClr val="333333"/>
                </a:solidFill>
                <a:effectLst/>
                <a:latin typeface="inter-regular"/>
              </a:rPr>
              <a:t> It is a statistical method that is used for predictive analysis.</a:t>
            </a:r>
          </a:p>
          <a:p>
            <a:pPr algn="just">
              <a:lnSpc>
                <a:spcPct val="200000"/>
              </a:lnSpc>
            </a:pPr>
            <a:r>
              <a:rPr lang="en-US" b="0" i="0" dirty="0">
                <a:solidFill>
                  <a:srgbClr val="333333"/>
                </a:solidFill>
                <a:effectLst/>
                <a:latin typeface="inter-regular"/>
              </a:rPr>
              <a:t> Linear regression makes predictions for continuous/real or numeric variables such as </a:t>
            </a:r>
            <a:r>
              <a:rPr lang="en-US" b="1" i="0" dirty="0">
                <a:solidFill>
                  <a:srgbClr val="333333"/>
                </a:solidFill>
                <a:effectLst/>
                <a:latin typeface="inter-bold"/>
              </a:rPr>
              <a:t>sales, salary, age, product price,</a:t>
            </a:r>
            <a:r>
              <a:rPr lang="en-US" b="0" i="0" dirty="0">
                <a:solidFill>
                  <a:srgbClr val="333333"/>
                </a:solidFill>
                <a:effectLst/>
                <a:latin typeface="inter-regular"/>
              </a:rPr>
              <a:t> etc.</a:t>
            </a:r>
          </a:p>
          <a:p>
            <a:pPr algn="just">
              <a:lnSpc>
                <a:spcPct val="200000"/>
              </a:lnSpc>
            </a:pPr>
            <a:r>
              <a:rPr lang="en-US" b="0" i="0" dirty="0">
                <a:solidFill>
                  <a:srgbClr val="333333"/>
                </a:solidFill>
                <a:effectLst/>
                <a:latin typeface="inter-regular"/>
              </a:rPr>
              <a:t>It is a method of Supervised Learning in Machine Learning.</a:t>
            </a:r>
          </a:p>
          <a:p>
            <a:pPr marL="0" indent="0">
              <a:lnSpc>
                <a:spcPct val="200000"/>
              </a:lnSpc>
              <a:buNone/>
            </a:pPr>
            <a:br>
              <a:rPr lang="en-US" dirty="0"/>
            </a:br>
            <a:endParaRPr lang="en-IN" dirty="0"/>
          </a:p>
        </p:txBody>
      </p:sp>
    </p:spTree>
    <p:extLst>
      <p:ext uri="{BB962C8B-B14F-4D97-AF65-F5344CB8AC3E}">
        <p14:creationId xmlns:p14="http://schemas.microsoft.com/office/powerpoint/2010/main" val="41808299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BE227-0FF7-62D4-BDF3-5B85438E54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362FA4-7A9B-0584-22B8-330E642D0BB0}"/>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D9E3352B-F01A-AAE4-B3A9-2CC5AEFC6C9E}"/>
              </a:ext>
            </a:extLst>
          </p:cNvPr>
          <p:cNvSpPr>
            <a:spLocks noGrp="1"/>
          </p:cNvSpPr>
          <p:nvPr>
            <p:ph idx="1"/>
          </p:nvPr>
        </p:nvSpPr>
        <p:spPr/>
        <p:txBody>
          <a:bodyPr>
            <a:normAutofit lnSpcReduction="10000"/>
          </a:bodyPr>
          <a:lstStyle/>
          <a:p>
            <a:pPr algn="just">
              <a:lnSpc>
                <a:spcPct val="200000"/>
              </a:lnSpc>
            </a:pPr>
            <a:r>
              <a:rPr lang="en-US" dirty="0"/>
              <a:t>Leaf Nodes: The tree continues to branch until it reaches leaf nodes, which represent the final predicted outcome (e.g., "Yes" or "No" for purchasing the new product). </a:t>
            </a:r>
          </a:p>
          <a:p>
            <a:pPr algn="just">
              <a:lnSpc>
                <a:spcPct val="200000"/>
              </a:lnSpc>
            </a:pPr>
            <a:r>
              <a:rPr lang="en-US" dirty="0"/>
              <a:t>Each path from the root to a leaf node represents a set of conditions that lead to a specific prediction.</a:t>
            </a:r>
          </a:p>
          <a:p>
            <a:pPr algn="just">
              <a:lnSpc>
                <a:spcPct val="200000"/>
              </a:lnSpc>
            </a:pPr>
            <a:endParaRPr lang="en-IN" dirty="0"/>
          </a:p>
        </p:txBody>
      </p:sp>
    </p:spTree>
    <p:extLst>
      <p:ext uri="{BB962C8B-B14F-4D97-AF65-F5344CB8AC3E}">
        <p14:creationId xmlns:p14="http://schemas.microsoft.com/office/powerpoint/2010/main" val="37168635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40CE15-2068-9CE2-1B01-6A12A4081A5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D5B9E-BCE5-9090-1802-012365D34BCD}"/>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93BA243D-12A5-1421-0F1B-9C4438CD8228}"/>
              </a:ext>
            </a:extLst>
          </p:cNvPr>
          <p:cNvSpPr>
            <a:spLocks noGrp="1"/>
          </p:cNvSpPr>
          <p:nvPr>
            <p:ph idx="1"/>
          </p:nvPr>
        </p:nvSpPr>
        <p:spPr/>
        <p:txBody>
          <a:bodyPr>
            <a:normAutofit fontScale="85000" lnSpcReduction="20000"/>
          </a:bodyPr>
          <a:lstStyle/>
          <a:p>
            <a:r>
              <a:rPr lang="en-US" dirty="0"/>
              <a:t>Decision Tree:</a:t>
            </a:r>
          </a:p>
          <a:p>
            <a:r>
              <a:rPr lang="en-US" dirty="0"/>
              <a:t>Root Node: Outlook (Sunny, Overcast, Rainy)</a:t>
            </a:r>
          </a:p>
          <a:p>
            <a:r>
              <a:rPr lang="en-US" dirty="0"/>
              <a:t>If Outlook is Sunny:</a:t>
            </a:r>
          </a:p>
          <a:p>
            <a:r>
              <a:rPr lang="en-US" dirty="0"/>
              <a:t>Node: Humidity (High, Normal)</a:t>
            </a:r>
          </a:p>
          <a:p>
            <a:r>
              <a:rPr lang="en-US" dirty="0"/>
              <a:t>If Humidity is High: Leaf Node: No Play</a:t>
            </a:r>
          </a:p>
          <a:p>
            <a:r>
              <a:rPr lang="en-US" dirty="0"/>
              <a:t>If Humidity is Normal: Leaf Node: Play</a:t>
            </a:r>
          </a:p>
          <a:p>
            <a:r>
              <a:rPr lang="en-US" dirty="0"/>
              <a:t>If Outlook is Overcast: Leaf Node: Play</a:t>
            </a:r>
          </a:p>
          <a:p>
            <a:r>
              <a:rPr lang="en-US" dirty="0"/>
              <a:t>If Outlook is Rainy:</a:t>
            </a:r>
          </a:p>
          <a:p>
            <a:r>
              <a:rPr lang="en-US" dirty="0"/>
              <a:t>Node: Wind (Strong, Weak)</a:t>
            </a:r>
          </a:p>
          <a:p>
            <a:r>
              <a:rPr lang="en-US" dirty="0"/>
              <a:t>If Wind is Strong: Leaf Node: No Play</a:t>
            </a:r>
          </a:p>
          <a:p>
            <a:r>
              <a:rPr lang="en-US" dirty="0"/>
              <a:t>If Wind is Weak: Leaf Node: Play</a:t>
            </a:r>
            <a:endParaRPr lang="en-IN" dirty="0"/>
          </a:p>
        </p:txBody>
      </p:sp>
    </p:spTree>
    <p:extLst>
      <p:ext uri="{BB962C8B-B14F-4D97-AF65-F5344CB8AC3E}">
        <p14:creationId xmlns:p14="http://schemas.microsoft.com/office/powerpoint/2010/main" val="10483750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B9704F-DD6C-C7DB-EFAF-94D9FDBBA5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F987DB-209A-4436-6891-1B43AB82CC7A}"/>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B61B90BD-96CA-ABDC-560C-E1E8AA775BB6}"/>
              </a:ext>
            </a:extLst>
          </p:cNvPr>
          <p:cNvSpPr>
            <a:spLocks noGrp="1"/>
          </p:cNvSpPr>
          <p:nvPr>
            <p:ph idx="1"/>
          </p:nvPr>
        </p:nvSpPr>
        <p:spPr/>
        <p:txBody>
          <a:bodyPr/>
          <a:lstStyle/>
          <a:p>
            <a:r>
              <a:rPr lang="en-US" dirty="0"/>
              <a:t>Decision Rules Derived from the Tree:</a:t>
            </a:r>
          </a:p>
          <a:p>
            <a:r>
              <a:rPr lang="en-US" dirty="0"/>
              <a:t>IF Outlook = Sunny AND Humidity = High THEN Play = No</a:t>
            </a:r>
          </a:p>
          <a:p>
            <a:r>
              <a:rPr lang="en-US" dirty="0"/>
              <a:t>IF Outlook = Sunny AND Humidity = Normal THEN Play = Yes</a:t>
            </a:r>
          </a:p>
          <a:p>
            <a:r>
              <a:rPr lang="en-US" dirty="0"/>
              <a:t>IF Outlook = Overcast THEN Play = Yes</a:t>
            </a:r>
          </a:p>
          <a:p>
            <a:r>
              <a:rPr lang="en-US" dirty="0"/>
              <a:t>IF Outlook = Rainy AND Wind = Strong THEN Play = No</a:t>
            </a:r>
          </a:p>
          <a:p>
            <a:r>
              <a:rPr lang="en-US" dirty="0"/>
              <a:t>IF Outlook = Rainy AND Wind = Weak THEN Play = Yes</a:t>
            </a:r>
          </a:p>
          <a:p>
            <a:endParaRPr lang="en-IN" dirty="0"/>
          </a:p>
        </p:txBody>
      </p:sp>
    </p:spTree>
    <p:extLst>
      <p:ext uri="{BB962C8B-B14F-4D97-AF65-F5344CB8AC3E}">
        <p14:creationId xmlns:p14="http://schemas.microsoft.com/office/powerpoint/2010/main" val="33982518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48050-7BC9-2384-607E-167A22FB3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0FCF6A-8EC1-64F8-4DD1-9E740FA38DBA}"/>
              </a:ext>
            </a:extLst>
          </p:cNvPr>
          <p:cNvSpPr>
            <a:spLocks noGrp="1"/>
          </p:cNvSpPr>
          <p:nvPr>
            <p:ph type="title"/>
          </p:nvPr>
        </p:nvSpPr>
        <p:spPr/>
        <p:txBody>
          <a:bodyPr/>
          <a:lstStyle/>
          <a:p>
            <a:r>
              <a:rPr lang="en-IN" b="1" dirty="0"/>
              <a:t>Decision Tree</a:t>
            </a:r>
          </a:p>
        </p:txBody>
      </p:sp>
      <p:sp>
        <p:nvSpPr>
          <p:cNvPr id="3" name="Content Placeholder 2">
            <a:extLst>
              <a:ext uri="{FF2B5EF4-FFF2-40B4-BE49-F238E27FC236}">
                <a16:creationId xmlns:a16="http://schemas.microsoft.com/office/drawing/2014/main" id="{E4E78939-868B-E397-8600-EBA458E89427}"/>
              </a:ext>
            </a:extLst>
          </p:cNvPr>
          <p:cNvSpPr>
            <a:spLocks noGrp="1"/>
          </p:cNvSpPr>
          <p:nvPr>
            <p:ph idx="1"/>
          </p:nvPr>
        </p:nvSpPr>
        <p:spPr/>
        <p:txBody>
          <a:bodyPr/>
          <a:lstStyle/>
          <a:p>
            <a:r>
              <a:rPr lang="en-US" dirty="0"/>
              <a:t>Decision Rules Derived from the Tree:</a:t>
            </a:r>
          </a:p>
          <a:p>
            <a:r>
              <a:rPr lang="en-US" dirty="0"/>
              <a:t>IF Outlook = Sunny AND Humidity = High THEN Play = No</a:t>
            </a:r>
          </a:p>
          <a:p>
            <a:r>
              <a:rPr lang="en-US" dirty="0"/>
              <a:t>IF Outlook = Sunny AND Humidity = Normal THEN Play = Yes</a:t>
            </a:r>
          </a:p>
          <a:p>
            <a:r>
              <a:rPr lang="en-US" dirty="0"/>
              <a:t>IF Outlook = Overcast THEN Play = Yes</a:t>
            </a:r>
          </a:p>
          <a:p>
            <a:r>
              <a:rPr lang="en-US" dirty="0"/>
              <a:t>IF Outlook = Rainy AND Wind = Strong THEN Play = No</a:t>
            </a:r>
          </a:p>
          <a:p>
            <a:r>
              <a:rPr lang="en-US" dirty="0"/>
              <a:t>IF Outlook = Rainy AND Wind = Weak THEN Play = Yes</a:t>
            </a:r>
          </a:p>
          <a:p>
            <a:endParaRPr lang="en-IN" dirty="0"/>
          </a:p>
        </p:txBody>
      </p:sp>
    </p:spTree>
    <p:extLst>
      <p:ext uri="{BB962C8B-B14F-4D97-AF65-F5344CB8AC3E}">
        <p14:creationId xmlns:p14="http://schemas.microsoft.com/office/powerpoint/2010/main" val="1194554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90E0C-EC2C-728E-CF50-E356AD9C8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A20A14-DC2A-7B96-4B69-746224D3021F}"/>
              </a:ext>
            </a:extLst>
          </p:cNvPr>
          <p:cNvSpPr>
            <a:spLocks noGrp="1"/>
          </p:cNvSpPr>
          <p:nvPr>
            <p:ph type="title"/>
          </p:nvPr>
        </p:nvSpPr>
        <p:spPr/>
        <p:txBody>
          <a:bodyPr/>
          <a:lstStyle/>
          <a:p>
            <a:r>
              <a:rPr lang="en-IN" b="1" dirty="0"/>
              <a:t>Decision Tree (</a:t>
            </a:r>
            <a:r>
              <a:rPr lang="en-IN" b="1" dirty="0" err="1"/>
              <a:t>infogain</a:t>
            </a:r>
            <a:r>
              <a:rPr lang="en-IN" b="1" dirty="0"/>
              <a:t>)</a:t>
            </a:r>
          </a:p>
        </p:txBody>
      </p:sp>
      <p:sp>
        <p:nvSpPr>
          <p:cNvPr id="3" name="Content Placeholder 2">
            <a:extLst>
              <a:ext uri="{FF2B5EF4-FFF2-40B4-BE49-F238E27FC236}">
                <a16:creationId xmlns:a16="http://schemas.microsoft.com/office/drawing/2014/main" id="{9AEB4BDC-2286-3B29-9401-759759727AD6}"/>
              </a:ext>
            </a:extLst>
          </p:cNvPr>
          <p:cNvSpPr>
            <a:spLocks noGrp="1"/>
          </p:cNvSpPr>
          <p:nvPr>
            <p:ph idx="1"/>
          </p:nvPr>
        </p:nvSpPr>
        <p:spPr/>
        <p:txBody>
          <a:bodyPr/>
          <a:lstStyle/>
          <a:p>
            <a:pPr marL="0" indent="0">
              <a:buNone/>
            </a:pPr>
            <a:r>
              <a:rPr lang="en-IN" dirty="0"/>
              <a:t>Information Gain (S, A) = Entropy (S) - </a:t>
            </a:r>
            <a:r>
              <a:rPr lang="el-GR" dirty="0"/>
              <a:t>Σ [ (|</a:t>
            </a:r>
            <a:r>
              <a:rPr lang="en-IN" dirty="0" err="1"/>
              <a:t>Sv</a:t>
            </a:r>
            <a:r>
              <a:rPr lang="en-IN" dirty="0"/>
              <a:t>| / |S|) * Entropy (</a:t>
            </a:r>
            <a:r>
              <a:rPr lang="en-IN" dirty="0" err="1"/>
              <a:t>Sv</a:t>
            </a:r>
            <a:r>
              <a:rPr lang="en-IN" dirty="0"/>
              <a:t>) ]</a:t>
            </a:r>
          </a:p>
          <a:p>
            <a:pPr marL="0" indent="0">
              <a:buNone/>
            </a:pPr>
            <a:r>
              <a:rPr lang="en-US" dirty="0"/>
              <a:t>Where:</a:t>
            </a:r>
          </a:p>
          <a:p>
            <a:pPr marL="0" indent="0">
              <a:buNone/>
            </a:pPr>
            <a:r>
              <a:rPr lang="en-US" dirty="0"/>
              <a:t>S is the parent dataset.</a:t>
            </a:r>
          </a:p>
          <a:p>
            <a:pPr marL="0" indent="0">
              <a:buNone/>
            </a:pPr>
            <a:r>
              <a:rPr lang="en-US" dirty="0"/>
              <a:t>A is the attribute (feature) being considered for the split.</a:t>
            </a:r>
          </a:p>
          <a:p>
            <a:pPr marL="0" indent="0">
              <a:buNone/>
            </a:pPr>
            <a:r>
              <a:rPr lang="en-US" dirty="0" err="1"/>
              <a:t>Sv</a:t>
            </a:r>
            <a:r>
              <a:rPr lang="en-US" dirty="0"/>
              <a:t> is the subset of S for which attribute A has value v.</a:t>
            </a:r>
          </a:p>
          <a:p>
            <a:pPr marL="0" indent="0">
              <a:buNone/>
            </a:pPr>
            <a:r>
              <a:rPr lang="en-US" dirty="0"/>
              <a:t>|S| and |</a:t>
            </a:r>
            <a:r>
              <a:rPr lang="en-US" dirty="0" err="1"/>
              <a:t>Sv</a:t>
            </a:r>
            <a:r>
              <a:rPr lang="en-US" dirty="0"/>
              <a:t>| represent the number of instances in S and </a:t>
            </a:r>
            <a:r>
              <a:rPr lang="en-US" dirty="0" err="1"/>
              <a:t>Sv</a:t>
            </a:r>
            <a:r>
              <a:rPr lang="en-US" dirty="0"/>
              <a:t>, respectively.</a:t>
            </a:r>
          </a:p>
          <a:p>
            <a:pPr marL="0" indent="0">
              <a:buNone/>
            </a:pPr>
            <a:r>
              <a:rPr lang="en-US" dirty="0"/>
              <a:t>Entropy(S) and Entropy(</a:t>
            </a:r>
            <a:r>
              <a:rPr lang="en-US" dirty="0" err="1"/>
              <a:t>Sv</a:t>
            </a:r>
            <a:r>
              <a:rPr lang="en-US" dirty="0"/>
              <a:t>) represent the entropy of the parent dataset and the subset </a:t>
            </a:r>
            <a:r>
              <a:rPr lang="en-US" dirty="0" err="1"/>
              <a:t>Sv</a:t>
            </a:r>
            <a:r>
              <a:rPr lang="en-US" dirty="0"/>
              <a:t>, respectively.</a:t>
            </a:r>
            <a:endParaRPr lang="en-IN" dirty="0"/>
          </a:p>
        </p:txBody>
      </p:sp>
    </p:spTree>
    <p:extLst>
      <p:ext uri="{BB962C8B-B14F-4D97-AF65-F5344CB8AC3E}">
        <p14:creationId xmlns:p14="http://schemas.microsoft.com/office/powerpoint/2010/main" val="1003529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BD3D45-BDE1-5CD1-487E-49244944B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6E2A49E-3A0B-AD67-D387-385AE934D3B1}"/>
              </a:ext>
            </a:extLst>
          </p:cNvPr>
          <p:cNvSpPr>
            <a:spLocks noGrp="1"/>
          </p:cNvSpPr>
          <p:nvPr>
            <p:ph type="title"/>
          </p:nvPr>
        </p:nvSpPr>
        <p:spPr/>
        <p:txBody>
          <a:bodyPr/>
          <a:lstStyle/>
          <a:p>
            <a:r>
              <a:rPr lang="en-IN" b="1" dirty="0"/>
              <a:t>Decision Tree (</a:t>
            </a:r>
            <a:r>
              <a:rPr lang="en-IN" b="1" dirty="0" err="1"/>
              <a:t>gini</a:t>
            </a:r>
            <a:r>
              <a:rPr lang="en-IN" b="1" dirty="0"/>
              <a:t> index)</a:t>
            </a:r>
          </a:p>
        </p:txBody>
      </p:sp>
      <p:sp>
        <p:nvSpPr>
          <p:cNvPr id="3" name="Content Placeholder 2">
            <a:extLst>
              <a:ext uri="{FF2B5EF4-FFF2-40B4-BE49-F238E27FC236}">
                <a16:creationId xmlns:a16="http://schemas.microsoft.com/office/drawing/2014/main" id="{BE8322F1-9FAE-DE0D-2A85-08E5B0D72406}"/>
              </a:ext>
            </a:extLst>
          </p:cNvPr>
          <p:cNvSpPr>
            <a:spLocks noGrp="1"/>
          </p:cNvSpPr>
          <p:nvPr>
            <p:ph idx="1"/>
          </p:nvPr>
        </p:nvSpPr>
        <p:spPr/>
        <p:txBody>
          <a:bodyPr/>
          <a:lstStyle/>
          <a:p>
            <a:pPr marL="0" indent="0">
              <a:buNone/>
            </a:pPr>
            <a:r>
              <a:rPr lang="it-IT" dirty="0"/>
              <a:t>Gini Index = 1 - Σ (p_j)^2</a:t>
            </a:r>
          </a:p>
          <a:p>
            <a:pPr marL="0" indent="0">
              <a:buNone/>
            </a:pPr>
            <a:endParaRPr lang="it-IT" dirty="0"/>
          </a:p>
          <a:p>
            <a:pPr marL="0" indent="0">
              <a:buNone/>
            </a:pPr>
            <a:r>
              <a:rPr lang="en-US" dirty="0"/>
              <a:t>Where:</a:t>
            </a:r>
          </a:p>
          <a:p>
            <a:pPr marL="0" indent="0">
              <a:buNone/>
            </a:pPr>
            <a:r>
              <a:rPr lang="en-US" dirty="0" err="1"/>
              <a:t>p_j</a:t>
            </a:r>
            <a:r>
              <a:rPr lang="en-US" dirty="0"/>
              <a:t> is the proportion of instances belonging to class j within that node.</a:t>
            </a:r>
          </a:p>
          <a:p>
            <a:pPr marL="0" indent="0">
              <a:buNone/>
            </a:pPr>
            <a:r>
              <a:rPr lang="en-US" dirty="0"/>
              <a:t>The summation Σ is performed over all classes present in the node.</a:t>
            </a:r>
          </a:p>
          <a:p>
            <a:pPr marL="0" indent="0">
              <a:buNone/>
            </a:pPr>
            <a:endParaRPr lang="en-IN" dirty="0"/>
          </a:p>
        </p:txBody>
      </p:sp>
      <p:sp>
        <p:nvSpPr>
          <p:cNvPr id="4" name="Rectangle 1">
            <a:extLst>
              <a:ext uri="{FF2B5EF4-FFF2-40B4-BE49-F238E27FC236}">
                <a16:creationId xmlns:a16="http://schemas.microsoft.com/office/drawing/2014/main" id="{603A4366-0AD3-0198-4296-9993893BE4C6}"/>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329103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331B55-65ED-2460-6321-2BA8F5CBD2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66F38-0B64-DE64-0F48-3A2028BCE726}"/>
              </a:ext>
            </a:extLst>
          </p:cNvPr>
          <p:cNvSpPr>
            <a:spLocks noGrp="1"/>
          </p:cNvSpPr>
          <p:nvPr>
            <p:ph type="title"/>
          </p:nvPr>
        </p:nvSpPr>
        <p:spPr/>
        <p:txBody>
          <a:bodyPr/>
          <a:lstStyle/>
          <a:p>
            <a:r>
              <a:rPr lang="en-IN" b="1" dirty="0"/>
              <a:t>Decision Tree</a:t>
            </a:r>
          </a:p>
        </p:txBody>
      </p:sp>
      <p:pic>
        <p:nvPicPr>
          <p:cNvPr id="4" name="Picture 3">
            <a:extLst>
              <a:ext uri="{FF2B5EF4-FFF2-40B4-BE49-F238E27FC236}">
                <a16:creationId xmlns:a16="http://schemas.microsoft.com/office/drawing/2014/main" id="{C25CD503-9FCA-CEF9-4AA4-D9A64A79248B}"/>
              </a:ext>
            </a:extLst>
          </p:cNvPr>
          <p:cNvPicPr>
            <a:picLocks noChangeAspect="1"/>
          </p:cNvPicPr>
          <p:nvPr/>
        </p:nvPicPr>
        <p:blipFill>
          <a:blip r:embed="rId2"/>
          <a:stretch>
            <a:fillRect/>
          </a:stretch>
        </p:blipFill>
        <p:spPr>
          <a:xfrm>
            <a:off x="1989193" y="1956227"/>
            <a:ext cx="8434967" cy="4094716"/>
          </a:xfrm>
          <a:prstGeom prst="rect">
            <a:avLst/>
          </a:prstGeom>
        </p:spPr>
      </p:pic>
    </p:spTree>
    <p:extLst>
      <p:ext uri="{BB962C8B-B14F-4D97-AF65-F5344CB8AC3E}">
        <p14:creationId xmlns:p14="http://schemas.microsoft.com/office/powerpoint/2010/main" val="217988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61400F-0CE8-E675-36E7-071473D1E4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CE558B-A0E6-711E-E571-1EFE65D8C275}"/>
              </a:ext>
            </a:extLst>
          </p:cNvPr>
          <p:cNvSpPr>
            <a:spLocks noGrp="1"/>
          </p:cNvSpPr>
          <p:nvPr>
            <p:ph type="title"/>
          </p:nvPr>
        </p:nvSpPr>
        <p:spPr/>
        <p:txBody>
          <a:bodyPr/>
          <a:lstStyle/>
          <a:p>
            <a:r>
              <a:rPr lang="en-US" b="1" dirty="0"/>
              <a:t>Classification Measures</a:t>
            </a:r>
            <a:endParaRPr lang="en-IN" b="1" dirty="0"/>
          </a:p>
        </p:txBody>
      </p:sp>
      <p:sp>
        <p:nvSpPr>
          <p:cNvPr id="3" name="Content Placeholder 2">
            <a:extLst>
              <a:ext uri="{FF2B5EF4-FFF2-40B4-BE49-F238E27FC236}">
                <a16:creationId xmlns:a16="http://schemas.microsoft.com/office/drawing/2014/main" id="{40FF80D8-59A1-0B13-FFA4-87ADDE869A41}"/>
              </a:ext>
            </a:extLst>
          </p:cNvPr>
          <p:cNvSpPr>
            <a:spLocks noGrp="1"/>
          </p:cNvSpPr>
          <p:nvPr>
            <p:ph idx="1"/>
          </p:nvPr>
        </p:nvSpPr>
        <p:spPr/>
        <p:txBody>
          <a:bodyPr>
            <a:normAutofit/>
          </a:bodyPr>
          <a:lstStyle/>
          <a:p>
            <a:pPr marL="0" indent="0" algn="just">
              <a:lnSpc>
                <a:spcPct val="200000"/>
              </a:lnSpc>
              <a:buNone/>
            </a:pPr>
            <a:r>
              <a:rPr lang="en-US" b="1" dirty="0">
                <a:hlinkClick r:id="rId2">
                  <a:extLst>
                    <a:ext uri="{A12FA001-AC4F-418D-AE19-62706E023703}">
                      <ahyp:hlinkClr xmlns:ahyp="http://schemas.microsoft.com/office/drawing/2018/hyperlinkcolor" val="tx"/>
                    </a:ext>
                  </a:extLst>
                </a:hlinkClick>
              </a:rPr>
              <a:t>Confusion Matrix</a:t>
            </a:r>
            <a:r>
              <a:rPr lang="en-US" dirty="0"/>
              <a:t>: </a:t>
            </a:r>
          </a:p>
          <a:p>
            <a:pPr marL="0" indent="0" algn="just">
              <a:lnSpc>
                <a:spcPct val="200000"/>
              </a:lnSpc>
              <a:buNone/>
            </a:pPr>
            <a:r>
              <a:rPr lang="en-US" dirty="0"/>
              <a:t>A table that visualizes the performance of a classification model by summarizing the counts of true positives, false positives, true negatives, and false negatives. </a:t>
            </a:r>
          </a:p>
          <a:p>
            <a:pPr marL="0" indent="0" algn="just">
              <a:lnSpc>
                <a:spcPct val="150000"/>
              </a:lnSpc>
              <a:buNone/>
            </a:pPr>
            <a:endParaRPr lang="en-IN" dirty="0"/>
          </a:p>
        </p:txBody>
      </p:sp>
      <p:sp>
        <p:nvSpPr>
          <p:cNvPr id="4" name="Rectangle 1">
            <a:extLst>
              <a:ext uri="{FF2B5EF4-FFF2-40B4-BE49-F238E27FC236}">
                <a16:creationId xmlns:a16="http://schemas.microsoft.com/office/drawing/2014/main" id="{99E947FF-BEE0-0C40-6128-AF375ADCCF8C}"/>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3744191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B03D49-519C-6159-98FD-0144C1A98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A4AEC2-FA72-7F58-21C3-59720D926801}"/>
              </a:ext>
            </a:extLst>
          </p:cNvPr>
          <p:cNvSpPr>
            <a:spLocks noGrp="1"/>
          </p:cNvSpPr>
          <p:nvPr>
            <p:ph type="title"/>
          </p:nvPr>
        </p:nvSpPr>
        <p:spPr/>
        <p:txBody>
          <a:bodyPr/>
          <a:lstStyle/>
          <a:p>
            <a:r>
              <a:rPr lang="en-IN" b="1" dirty="0"/>
              <a:t>Classification Measures (confusion Matrix)</a:t>
            </a:r>
          </a:p>
        </p:txBody>
      </p:sp>
      <p:sp>
        <p:nvSpPr>
          <p:cNvPr id="3" name="Content Placeholder 2">
            <a:extLst>
              <a:ext uri="{FF2B5EF4-FFF2-40B4-BE49-F238E27FC236}">
                <a16:creationId xmlns:a16="http://schemas.microsoft.com/office/drawing/2014/main" id="{A8302730-DCD1-EB5A-14C6-DD7DEFA3ECAA}"/>
              </a:ext>
            </a:extLst>
          </p:cNvPr>
          <p:cNvSpPr>
            <a:spLocks noGrp="1"/>
          </p:cNvSpPr>
          <p:nvPr>
            <p:ph idx="1"/>
          </p:nvPr>
        </p:nvSpPr>
        <p:spPr/>
        <p:txBody>
          <a:bodyPr>
            <a:normAutofit/>
          </a:bodyPr>
          <a:lstStyle/>
          <a:p>
            <a:pPr algn="just">
              <a:lnSpc>
                <a:spcPct val="150000"/>
              </a:lnSpc>
            </a:pPr>
            <a:r>
              <a:rPr lang="en-IN" b="1" dirty="0">
                <a:hlinkClick r:id="rId2">
                  <a:extLst>
                    <a:ext uri="{A12FA001-AC4F-418D-AE19-62706E023703}">
                      <ahyp:hlinkClr xmlns:ahyp="http://schemas.microsoft.com/office/drawing/2018/hyperlinkcolor" val="tx"/>
                    </a:ext>
                  </a:extLst>
                </a:hlinkClick>
              </a:rPr>
              <a:t>True Positives (TP)</a:t>
            </a:r>
            <a:r>
              <a:rPr lang="en-IN" dirty="0"/>
              <a:t>: Correctly predicted positive outcomes.</a:t>
            </a:r>
          </a:p>
          <a:p>
            <a:pPr algn="just">
              <a:lnSpc>
                <a:spcPct val="150000"/>
              </a:lnSpc>
            </a:pPr>
            <a:r>
              <a:rPr lang="en-IN" b="1" dirty="0">
                <a:hlinkClick r:id="rId3">
                  <a:extLst>
                    <a:ext uri="{A12FA001-AC4F-418D-AE19-62706E023703}">
                      <ahyp:hlinkClr xmlns:ahyp="http://schemas.microsoft.com/office/drawing/2018/hyperlinkcolor" val="tx"/>
                    </a:ext>
                  </a:extLst>
                </a:hlinkClick>
              </a:rPr>
              <a:t>True Negatives (TN)</a:t>
            </a:r>
            <a:r>
              <a:rPr lang="en-IN" dirty="0"/>
              <a:t>: Correctly predicted negative outcomes.</a:t>
            </a:r>
          </a:p>
          <a:p>
            <a:pPr algn="just">
              <a:lnSpc>
                <a:spcPct val="150000"/>
              </a:lnSpc>
            </a:pPr>
            <a:r>
              <a:rPr lang="en-IN" b="1" dirty="0">
                <a:hlinkClick r:id="rId4">
                  <a:extLst>
                    <a:ext uri="{A12FA001-AC4F-418D-AE19-62706E023703}">
                      <ahyp:hlinkClr xmlns:ahyp="http://schemas.microsoft.com/office/drawing/2018/hyperlinkcolor" val="tx"/>
                    </a:ext>
                  </a:extLst>
                </a:hlinkClick>
              </a:rPr>
              <a:t>False Positives (FP)</a:t>
            </a:r>
            <a:r>
              <a:rPr lang="en-IN" dirty="0"/>
              <a:t>: Incorrectly predicted positive outcomes (Type I error).</a:t>
            </a:r>
          </a:p>
          <a:p>
            <a:pPr algn="just">
              <a:lnSpc>
                <a:spcPct val="150000"/>
              </a:lnSpc>
            </a:pPr>
            <a:r>
              <a:rPr lang="en-IN" b="1" dirty="0">
                <a:hlinkClick r:id="rId5">
                  <a:extLst>
                    <a:ext uri="{A12FA001-AC4F-418D-AE19-62706E023703}">
                      <ahyp:hlinkClr xmlns:ahyp="http://schemas.microsoft.com/office/drawing/2018/hyperlinkcolor" val="tx"/>
                    </a:ext>
                  </a:extLst>
                </a:hlinkClick>
              </a:rPr>
              <a:t>False Negatives (FN)</a:t>
            </a:r>
            <a:r>
              <a:rPr lang="en-IN" dirty="0"/>
              <a:t>: Incorrectly predicted negative outcomes (Type II error).</a:t>
            </a:r>
          </a:p>
          <a:p>
            <a:pPr marL="0" indent="0" algn="just">
              <a:lnSpc>
                <a:spcPct val="150000"/>
              </a:lnSpc>
              <a:buNone/>
            </a:pPr>
            <a:endParaRPr lang="en-IN" dirty="0"/>
          </a:p>
        </p:txBody>
      </p:sp>
    </p:spTree>
    <p:extLst>
      <p:ext uri="{BB962C8B-B14F-4D97-AF65-F5344CB8AC3E}">
        <p14:creationId xmlns:p14="http://schemas.microsoft.com/office/powerpoint/2010/main" val="16944164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2225F-B3F1-C812-8E5B-9EA073BA66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CC4998-FCCA-F7CB-E2FD-BA4133B904AF}"/>
              </a:ext>
            </a:extLst>
          </p:cNvPr>
          <p:cNvSpPr>
            <a:spLocks noGrp="1"/>
          </p:cNvSpPr>
          <p:nvPr>
            <p:ph type="title"/>
          </p:nvPr>
        </p:nvSpPr>
        <p:spPr/>
        <p:txBody>
          <a:bodyPr/>
          <a:lstStyle/>
          <a:p>
            <a:r>
              <a:rPr lang="en-IN" b="1" dirty="0"/>
              <a:t>Classification Measures (confusion Matrix)</a:t>
            </a:r>
          </a:p>
        </p:txBody>
      </p:sp>
      <p:pic>
        <p:nvPicPr>
          <p:cNvPr id="5" name="Picture 4">
            <a:extLst>
              <a:ext uri="{FF2B5EF4-FFF2-40B4-BE49-F238E27FC236}">
                <a16:creationId xmlns:a16="http://schemas.microsoft.com/office/drawing/2014/main" id="{78BF7736-89A6-93D9-7ADC-B8D50D5EF0D9}"/>
              </a:ext>
            </a:extLst>
          </p:cNvPr>
          <p:cNvPicPr>
            <a:picLocks noChangeAspect="1"/>
          </p:cNvPicPr>
          <p:nvPr/>
        </p:nvPicPr>
        <p:blipFill>
          <a:blip r:embed="rId2"/>
          <a:stretch>
            <a:fillRect/>
          </a:stretch>
        </p:blipFill>
        <p:spPr>
          <a:xfrm>
            <a:off x="1836750" y="1690688"/>
            <a:ext cx="8706679" cy="4248935"/>
          </a:xfrm>
          <a:prstGeom prst="rect">
            <a:avLst/>
          </a:prstGeom>
        </p:spPr>
      </p:pic>
    </p:spTree>
    <p:extLst>
      <p:ext uri="{BB962C8B-B14F-4D97-AF65-F5344CB8AC3E}">
        <p14:creationId xmlns:p14="http://schemas.microsoft.com/office/powerpoint/2010/main" val="2687428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55B5E-CFDC-8DC7-E507-F1304FB7CC39}"/>
              </a:ext>
            </a:extLst>
          </p:cNvPr>
          <p:cNvSpPr>
            <a:spLocks noGrp="1"/>
          </p:cNvSpPr>
          <p:nvPr>
            <p:ph type="title"/>
          </p:nvPr>
        </p:nvSpPr>
        <p:spPr/>
        <p:txBody>
          <a:bodyPr/>
          <a:lstStyle/>
          <a:p>
            <a:r>
              <a:rPr lang="en-IN" b="1" dirty="0"/>
              <a:t>Linear Regression</a:t>
            </a:r>
          </a:p>
        </p:txBody>
      </p:sp>
      <p:pic>
        <p:nvPicPr>
          <p:cNvPr id="1026" name="Picture 2" descr="Linear Regression in Machine Learning">
            <a:extLst>
              <a:ext uri="{FF2B5EF4-FFF2-40B4-BE49-F238E27FC236}">
                <a16:creationId xmlns:a16="http://schemas.microsoft.com/office/drawing/2014/main" id="{85B0B81E-71CF-14EC-6115-5B51E92C0F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94845" y="2067338"/>
            <a:ext cx="8030818" cy="40392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22677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88E39-D514-D3A0-46AF-69FA2E6DC2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9DC89F-B123-864B-5208-CBB597DF1838}"/>
              </a:ext>
            </a:extLst>
          </p:cNvPr>
          <p:cNvSpPr>
            <a:spLocks noGrp="1"/>
          </p:cNvSpPr>
          <p:nvPr>
            <p:ph type="title"/>
          </p:nvPr>
        </p:nvSpPr>
        <p:spPr/>
        <p:txBody>
          <a:bodyPr/>
          <a:lstStyle/>
          <a:p>
            <a:r>
              <a:rPr lang="en-IN" b="1" dirty="0"/>
              <a:t>Classification measures</a:t>
            </a:r>
          </a:p>
        </p:txBody>
      </p:sp>
      <p:sp>
        <p:nvSpPr>
          <p:cNvPr id="3" name="Content Placeholder 2">
            <a:extLst>
              <a:ext uri="{FF2B5EF4-FFF2-40B4-BE49-F238E27FC236}">
                <a16:creationId xmlns:a16="http://schemas.microsoft.com/office/drawing/2014/main" id="{010F80A5-1F6D-C74A-DD29-A3B08E4A0EB6}"/>
              </a:ext>
            </a:extLst>
          </p:cNvPr>
          <p:cNvSpPr>
            <a:spLocks noGrp="1"/>
          </p:cNvSpPr>
          <p:nvPr>
            <p:ph idx="1"/>
          </p:nvPr>
        </p:nvSpPr>
        <p:spPr/>
        <p:txBody>
          <a:bodyPr>
            <a:normAutofit lnSpcReduction="10000"/>
          </a:bodyPr>
          <a:lstStyle/>
          <a:p>
            <a:pPr algn="just">
              <a:lnSpc>
                <a:spcPct val="100000"/>
              </a:lnSpc>
            </a:pPr>
            <a:r>
              <a:rPr lang="en-US" b="1" dirty="0"/>
              <a:t>Accuracy</a:t>
            </a:r>
            <a:r>
              <a:rPr lang="en-US" dirty="0"/>
              <a:t>: </a:t>
            </a:r>
          </a:p>
          <a:p>
            <a:pPr marL="0" indent="0" algn="just">
              <a:lnSpc>
                <a:spcPct val="100000"/>
              </a:lnSpc>
              <a:buNone/>
            </a:pPr>
            <a:r>
              <a:rPr lang="en-US" dirty="0"/>
              <a:t>The ratio of total correct predictions (TP + TN) to the total number of predictions. </a:t>
            </a:r>
          </a:p>
          <a:p>
            <a:pPr algn="just">
              <a:lnSpc>
                <a:spcPct val="100000"/>
              </a:lnSpc>
            </a:pPr>
            <a:r>
              <a:rPr lang="en-US" b="1" dirty="0"/>
              <a:t>Precision</a:t>
            </a:r>
            <a:r>
              <a:rPr lang="en-US" dirty="0"/>
              <a:t>: </a:t>
            </a:r>
          </a:p>
          <a:p>
            <a:pPr marL="0" indent="0" algn="just">
              <a:lnSpc>
                <a:spcPct val="100000"/>
              </a:lnSpc>
              <a:buNone/>
            </a:pPr>
            <a:r>
              <a:rPr lang="en-US" dirty="0"/>
              <a:t>The proportion of correctly predicted positive instances out of all instances predicted as positive (TP / (TP + FP)). </a:t>
            </a:r>
          </a:p>
          <a:p>
            <a:pPr algn="just">
              <a:lnSpc>
                <a:spcPct val="100000"/>
              </a:lnSpc>
            </a:pPr>
            <a:r>
              <a:rPr lang="en-US" b="1" dirty="0"/>
              <a:t>Recall (Sensitivity)</a:t>
            </a:r>
            <a:r>
              <a:rPr lang="en-US" dirty="0"/>
              <a:t>: </a:t>
            </a:r>
          </a:p>
          <a:p>
            <a:pPr marL="0" indent="0" algn="just">
              <a:lnSpc>
                <a:spcPct val="100000"/>
              </a:lnSpc>
              <a:buNone/>
            </a:pPr>
            <a:r>
              <a:rPr lang="en-US" dirty="0"/>
              <a:t>The proportion of correctly predicted positive instances out of all actual positive instances (TP / (TP + FN)). </a:t>
            </a:r>
          </a:p>
        </p:txBody>
      </p:sp>
    </p:spTree>
    <p:extLst>
      <p:ext uri="{BB962C8B-B14F-4D97-AF65-F5344CB8AC3E}">
        <p14:creationId xmlns:p14="http://schemas.microsoft.com/office/powerpoint/2010/main" val="4978258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40B8B4-98C1-02BD-685B-EC1A52DD3F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7830A9-14A2-DA51-ACBB-8FF4844B1729}"/>
              </a:ext>
            </a:extLst>
          </p:cNvPr>
          <p:cNvSpPr>
            <a:spLocks noGrp="1"/>
          </p:cNvSpPr>
          <p:nvPr>
            <p:ph type="title"/>
          </p:nvPr>
        </p:nvSpPr>
        <p:spPr/>
        <p:txBody>
          <a:bodyPr/>
          <a:lstStyle/>
          <a:p>
            <a:r>
              <a:rPr lang="en-IN" b="1" dirty="0"/>
              <a:t>Classification measures</a:t>
            </a:r>
          </a:p>
        </p:txBody>
      </p:sp>
      <p:sp>
        <p:nvSpPr>
          <p:cNvPr id="3" name="Content Placeholder 2">
            <a:extLst>
              <a:ext uri="{FF2B5EF4-FFF2-40B4-BE49-F238E27FC236}">
                <a16:creationId xmlns:a16="http://schemas.microsoft.com/office/drawing/2014/main" id="{627C40BA-CEA7-FCF7-8E57-C087202A99E8}"/>
              </a:ext>
            </a:extLst>
          </p:cNvPr>
          <p:cNvSpPr>
            <a:spLocks noGrp="1"/>
          </p:cNvSpPr>
          <p:nvPr>
            <p:ph idx="1"/>
          </p:nvPr>
        </p:nvSpPr>
        <p:spPr/>
        <p:txBody>
          <a:bodyPr>
            <a:normAutofit/>
          </a:bodyPr>
          <a:lstStyle/>
          <a:p>
            <a:pPr algn="just">
              <a:lnSpc>
                <a:spcPct val="150000"/>
              </a:lnSpc>
            </a:pPr>
            <a:r>
              <a:rPr lang="en-US" dirty="0"/>
              <a:t> </a:t>
            </a:r>
            <a:r>
              <a:rPr lang="en-US" b="1" dirty="0"/>
              <a:t>F1-Score</a:t>
            </a:r>
            <a:r>
              <a:rPr lang="en-US" dirty="0"/>
              <a:t>: </a:t>
            </a:r>
          </a:p>
          <a:p>
            <a:pPr marL="0" indent="0" algn="just">
              <a:lnSpc>
                <a:spcPct val="150000"/>
              </a:lnSpc>
              <a:buNone/>
            </a:pPr>
            <a:r>
              <a:rPr lang="en-US" dirty="0"/>
              <a:t>A harmonic mean of precision and recall, providing a single metric that balances both (2 * (Precision * Recall) / (Precision + Recall)). </a:t>
            </a:r>
          </a:p>
          <a:p>
            <a:pPr algn="just">
              <a:lnSpc>
                <a:spcPct val="150000"/>
              </a:lnSpc>
            </a:pPr>
            <a:r>
              <a:rPr lang="en-US" b="1" dirty="0">
                <a:hlinkClick r:id="rId2">
                  <a:extLst>
                    <a:ext uri="{A12FA001-AC4F-418D-AE19-62706E023703}">
                      <ahyp:hlinkClr xmlns:ahyp="http://schemas.microsoft.com/office/drawing/2018/hyperlinkcolor" val="tx"/>
                    </a:ext>
                  </a:extLst>
                </a:hlinkClick>
              </a:rPr>
              <a:t>Specificity</a:t>
            </a:r>
            <a:r>
              <a:rPr lang="en-US" dirty="0"/>
              <a:t>: </a:t>
            </a:r>
          </a:p>
          <a:p>
            <a:pPr marL="0" indent="0" algn="just">
              <a:lnSpc>
                <a:spcPct val="150000"/>
              </a:lnSpc>
              <a:buNone/>
            </a:pPr>
            <a:r>
              <a:rPr lang="en-US" dirty="0"/>
              <a:t>The proportion of correctly predicted negative instances out of all actual negative instances (TN / (TN + FP)). </a:t>
            </a:r>
          </a:p>
        </p:txBody>
      </p:sp>
    </p:spTree>
    <p:extLst>
      <p:ext uri="{BB962C8B-B14F-4D97-AF65-F5344CB8AC3E}">
        <p14:creationId xmlns:p14="http://schemas.microsoft.com/office/powerpoint/2010/main" val="18938570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9BBB3B-D83D-8211-97A3-19B847B296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A6D6B-93FD-BD07-FCD5-5D3F692F525A}"/>
              </a:ext>
            </a:extLst>
          </p:cNvPr>
          <p:cNvSpPr>
            <a:spLocks noGrp="1"/>
          </p:cNvSpPr>
          <p:nvPr>
            <p:ph type="title"/>
          </p:nvPr>
        </p:nvSpPr>
        <p:spPr/>
        <p:txBody>
          <a:bodyPr/>
          <a:lstStyle/>
          <a:p>
            <a:r>
              <a:rPr lang="en-IN" b="1" dirty="0"/>
              <a:t>Clustering</a:t>
            </a:r>
          </a:p>
        </p:txBody>
      </p:sp>
      <p:sp>
        <p:nvSpPr>
          <p:cNvPr id="3" name="Content Placeholder 2">
            <a:extLst>
              <a:ext uri="{FF2B5EF4-FFF2-40B4-BE49-F238E27FC236}">
                <a16:creationId xmlns:a16="http://schemas.microsoft.com/office/drawing/2014/main" id="{CD031E7E-78DF-BCA4-7AEC-B05AF7FFB402}"/>
              </a:ext>
            </a:extLst>
          </p:cNvPr>
          <p:cNvSpPr>
            <a:spLocks noGrp="1"/>
          </p:cNvSpPr>
          <p:nvPr>
            <p:ph idx="1"/>
          </p:nvPr>
        </p:nvSpPr>
        <p:spPr/>
        <p:txBody>
          <a:bodyPr>
            <a:normAutofit fontScale="70000" lnSpcReduction="20000"/>
          </a:bodyPr>
          <a:lstStyle/>
          <a:p>
            <a:pPr algn="just">
              <a:lnSpc>
                <a:spcPct val="170000"/>
              </a:lnSpc>
            </a:pPr>
            <a:r>
              <a:rPr lang="en-US" dirty="0"/>
              <a:t>Cluster is a group of objects that belongs to the same class. In other words, similar objects are grouped in one cluster and dissimilar objects are grouped in another cluster.</a:t>
            </a:r>
          </a:p>
          <a:p>
            <a:pPr algn="just">
              <a:lnSpc>
                <a:spcPct val="170000"/>
              </a:lnSpc>
            </a:pPr>
            <a:r>
              <a:rPr lang="en-US" dirty="0"/>
              <a:t>Clustering is the process of making a group of abstract objects into classes of similar objects.</a:t>
            </a:r>
          </a:p>
          <a:p>
            <a:pPr algn="just">
              <a:lnSpc>
                <a:spcPct val="170000"/>
              </a:lnSpc>
            </a:pPr>
            <a:r>
              <a:rPr lang="en-US" dirty="0"/>
              <a:t>A cluster of data objects can be treated as one group.</a:t>
            </a:r>
          </a:p>
          <a:p>
            <a:pPr algn="just">
              <a:lnSpc>
                <a:spcPct val="170000"/>
              </a:lnSpc>
            </a:pPr>
            <a:r>
              <a:rPr lang="en-US" dirty="0"/>
              <a:t>While doing cluster analysis, we first partition the set of data into groups based on data similarity and then assign the labels to the groups.</a:t>
            </a:r>
          </a:p>
          <a:p>
            <a:pPr algn="just">
              <a:lnSpc>
                <a:spcPct val="170000"/>
              </a:lnSpc>
            </a:pPr>
            <a:r>
              <a:rPr lang="en-US" dirty="0"/>
              <a:t>The main advantage of clustering over classification is that, it is adaptable to changes and helps single out useful features that distinguish different groups.</a:t>
            </a:r>
          </a:p>
          <a:p>
            <a:pPr marL="0" indent="0" algn="just">
              <a:lnSpc>
                <a:spcPct val="170000"/>
              </a:lnSpc>
              <a:buNone/>
            </a:pPr>
            <a:endParaRPr lang="en-US" dirty="0"/>
          </a:p>
        </p:txBody>
      </p:sp>
      <p:sp>
        <p:nvSpPr>
          <p:cNvPr id="4" name="Rectangle 1">
            <a:extLst>
              <a:ext uri="{FF2B5EF4-FFF2-40B4-BE49-F238E27FC236}">
                <a16:creationId xmlns:a16="http://schemas.microsoft.com/office/drawing/2014/main" id="{70B83052-ED52-5F55-A685-A43E1413F4A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585736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9BE07-29FC-E587-7D19-EB4A1B632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FCC394-71DA-9CC9-B63F-11A51DFD79CC}"/>
              </a:ext>
            </a:extLst>
          </p:cNvPr>
          <p:cNvSpPr>
            <a:spLocks noGrp="1"/>
          </p:cNvSpPr>
          <p:nvPr>
            <p:ph type="title"/>
          </p:nvPr>
        </p:nvSpPr>
        <p:spPr/>
        <p:txBody>
          <a:bodyPr/>
          <a:lstStyle/>
          <a:p>
            <a:r>
              <a:rPr lang="en-IN" b="1" dirty="0"/>
              <a:t>K-Means clustering</a:t>
            </a:r>
          </a:p>
        </p:txBody>
      </p:sp>
      <p:sp>
        <p:nvSpPr>
          <p:cNvPr id="3" name="Content Placeholder 2">
            <a:extLst>
              <a:ext uri="{FF2B5EF4-FFF2-40B4-BE49-F238E27FC236}">
                <a16:creationId xmlns:a16="http://schemas.microsoft.com/office/drawing/2014/main" id="{F975D294-16F6-904F-A4D5-C0EEE2C13E09}"/>
              </a:ext>
            </a:extLst>
          </p:cNvPr>
          <p:cNvSpPr>
            <a:spLocks noGrp="1"/>
          </p:cNvSpPr>
          <p:nvPr>
            <p:ph idx="1"/>
          </p:nvPr>
        </p:nvSpPr>
        <p:spPr/>
        <p:txBody>
          <a:bodyPr>
            <a:normAutofit fontScale="85000" lnSpcReduction="20000"/>
          </a:bodyPr>
          <a:lstStyle/>
          <a:p>
            <a:pPr algn="just" fontAlgn="base">
              <a:lnSpc>
                <a:spcPct val="150000"/>
              </a:lnSpc>
            </a:pPr>
            <a:r>
              <a:rPr lang="en-US" dirty="0"/>
              <a:t>K-Means Clustering is an unsupervised machine learning algorithm that helps group data points into clusters based on their inherent similarity. </a:t>
            </a:r>
          </a:p>
          <a:p>
            <a:pPr algn="just" fontAlgn="base">
              <a:lnSpc>
                <a:spcPct val="150000"/>
              </a:lnSpc>
            </a:pPr>
            <a:r>
              <a:rPr lang="en-US" dirty="0"/>
              <a:t>Unlike supervised learning, where we train models using labeled data, K-Means is used when we have data that is not labeled and the goal is to uncover hidden patterns or structures. </a:t>
            </a:r>
          </a:p>
          <a:p>
            <a:pPr algn="just" fontAlgn="base">
              <a:lnSpc>
                <a:spcPct val="150000"/>
              </a:lnSpc>
            </a:pPr>
            <a:r>
              <a:rPr lang="en-US" dirty="0"/>
              <a:t>For example, an online store can use K-Means to segment customers into groups like "Budget Shoppers," "Frequent Buyers," and "Big Spenders" based on their purchase history.</a:t>
            </a:r>
          </a:p>
          <a:p>
            <a:pPr marL="0" indent="0" algn="just">
              <a:lnSpc>
                <a:spcPct val="150000"/>
              </a:lnSpc>
              <a:buNone/>
            </a:pPr>
            <a:endParaRPr lang="en-US" dirty="0"/>
          </a:p>
        </p:txBody>
      </p:sp>
      <p:sp>
        <p:nvSpPr>
          <p:cNvPr id="4" name="Rectangle 1">
            <a:extLst>
              <a:ext uri="{FF2B5EF4-FFF2-40B4-BE49-F238E27FC236}">
                <a16:creationId xmlns:a16="http://schemas.microsoft.com/office/drawing/2014/main" id="{D08538B0-15BA-A591-BC03-292CA40F354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101671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F16A2A-7B49-E98B-D908-A3C22DE52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4DE880-2852-06C6-B265-CE690CE3826B}"/>
              </a:ext>
            </a:extLst>
          </p:cNvPr>
          <p:cNvSpPr>
            <a:spLocks noGrp="1"/>
          </p:cNvSpPr>
          <p:nvPr>
            <p:ph type="title"/>
          </p:nvPr>
        </p:nvSpPr>
        <p:spPr/>
        <p:txBody>
          <a:bodyPr/>
          <a:lstStyle/>
          <a:p>
            <a:r>
              <a:rPr lang="en-IN" b="1" dirty="0"/>
              <a:t>K-Means clustering Algorithm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14764A7-6F8F-A7D8-415F-F9AD6759036C}"/>
                  </a:ext>
                </a:extLst>
              </p:cNvPr>
              <p:cNvSpPr>
                <a:spLocks noGrp="1"/>
              </p:cNvSpPr>
              <p:nvPr>
                <p:ph idx="1"/>
              </p:nvPr>
            </p:nvSpPr>
            <p:spPr/>
            <p:txBody>
              <a:bodyPr>
                <a:normAutofit fontScale="92500" lnSpcReduction="10000"/>
              </a:bodyPr>
              <a:lstStyle/>
              <a:p>
                <a:pPr algn="just" fontAlgn="base"/>
                <a:r>
                  <a:rPr lang="en-US" dirty="0">
                    <a:solidFill>
                      <a:schemeClr val="tx1"/>
                    </a:solidFill>
                  </a:rPr>
                  <a:t>The algorithm will categorize the items into "</a:t>
                </a:r>
                <a14:m>
                  <m:oMath xmlns:m="http://schemas.openxmlformats.org/officeDocument/2006/math">
                    <m:r>
                      <a:rPr lang="en-US" i="1">
                        <a:solidFill>
                          <a:schemeClr val="tx1"/>
                        </a:solidFill>
                        <a:latin typeface="Cambria Math" panose="02040503050406030204" pitchFamily="18" charset="0"/>
                      </a:rPr>
                      <m:t>𝑘</m:t>
                    </m:r>
                  </m:oMath>
                </a14:m>
                <a:r>
                  <a:rPr lang="en-US" dirty="0">
                    <a:solidFill>
                      <a:schemeClr val="tx1"/>
                    </a:solidFill>
                  </a:rPr>
                  <a:t>" groups or clusters of similarity. To calculate that similarity we will use the Euclidean distance as a measurement. </a:t>
                </a:r>
              </a:p>
              <a:p>
                <a:pPr algn="just" fontAlgn="base"/>
                <a:r>
                  <a:rPr lang="en-US" dirty="0">
                    <a:solidFill>
                      <a:schemeClr val="tx1"/>
                    </a:solidFill>
                  </a:rPr>
                  <a:t>The algorithm works as follows:  </a:t>
                </a:r>
              </a:p>
              <a:p>
                <a:pPr algn="just" fontAlgn="base"/>
                <a:r>
                  <a:rPr lang="en-US" b="1" dirty="0">
                    <a:solidFill>
                      <a:schemeClr val="tx1"/>
                    </a:solidFill>
                  </a:rPr>
                  <a:t>Initialization:</a:t>
                </a:r>
                <a:r>
                  <a:rPr lang="en-US" dirty="0">
                    <a:solidFill>
                      <a:schemeClr val="tx1"/>
                    </a:solidFill>
                  </a:rPr>
                  <a:t> We begin by randomly selecting k cluster centroids.</a:t>
                </a:r>
              </a:p>
              <a:p>
                <a:pPr algn="just" fontAlgn="base"/>
                <a:r>
                  <a:rPr lang="en-US" b="1" dirty="0">
                    <a:solidFill>
                      <a:schemeClr val="tx1"/>
                    </a:solidFill>
                  </a:rPr>
                  <a:t>Assignment Step:</a:t>
                </a:r>
                <a:r>
                  <a:rPr lang="en-US" dirty="0">
                    <a:solidFill>
                      <a:schemeClr val="tx1"/>
                    </a:solidFill>
                  </a:rPr>
                  <a:t> Each data point is assigned to the nearest centroid, forming clusters.</a:t>
                </a:r>
              </a:p>
              <a:p>
                <a:pPr algn="just" fontAlgn="base"/>
                <a:r>
                  <a:rPr lang="en-US" b="1" dirty="0">
                    <a:solidFill>
                      <a:schemeClr val="tx1"/>
                    </a:solidFill>
                  </a:rPr>
                  <a:t>Update Step:</a:t>
                </a:r>
                <a:r>
                  <a:rPr lang="en-US" dirty="0">
                    <a:solidFill>
                      <a:schemeClr val="tx1"/>
                    </a:solidFill>
                  </a:rPr>
                  <a:t> After the assignment, we recalculate the centroid of each cluster by averaging the points within it.</a:t>
                </a:r>
              </a:p>
              <a:p>
                <a:pPr algn="just" fontAlgn="base"/>
                <a:r>
                  <a:rPr lang="en-US" b="1" dirty="0">
                    <a:solidFill>
                      <a:schemeClr val="tx1"/>
                    </a:solidFill>
                  </a:rPr>
                  <a:t>Repeat: </a:t>
                </a:r>
                <a:r>
                  <a:rPr lang="en-US" dirty="0">
                    <a:solidFill>
                      <a:schemeClr val="tx1"/>
                    </a:solidFill>
                  </a:rPr>
                  <a:t>This process repeats until the centroids no longer change or the maximum number of iterations is reached.</a:t>
                </a:r>
              </a:p>
              <a:p>
                <a:pPr marL="0" indent="0" algn="just">
                  <a:buNone/>
                </a:pPr>
                <a:endParaRPr lang="en-US" dirty="0">
                  <a:solidFill>
                    <a:schemeClr val="tx1"/>
                  </a:solidFill>
                </a:endParaRPr>
              </a:p>
            </p:txBody>
          </p:sp>
        </mc:Choice>
        <mc:Fallback xmlns="">
          <p:sp>
            <p:nvSpPr>
              <p:cNvPr id="3" name="Content Placeholder 2">
                <a:extLst>
                  <a:ext uri="{FF2B5EF4-FFF2-40B4-BE49-F238E27FC236}">
                    <a16:creationId xmlns:a16="http://schemas.microsoft.com/office/drawing/2014/main" id="{B14764A7-6F8F-A7D8-415F-F9AD6759036C}"/>
                  </a:ext>
                </a:extLst>
              </p:cNvPr>
              <p:cNvSpPr>
                <a:spLocks noGrp="1" noRot="1" noChangeAspect="1" noMove="1" noResize="1" noEditPoints="1" noAdjustHandles="1" noChangeArrowheads="1" noChangeShapeType="1" noTextEdit="1"/>
              </p:cNvSpPr>
              <p:nvPr>
                <p:ph idx="1"/>
              </p:nvPr>
            </p:nvSpPr>
            <p:spPr>
              <a:blipFill>
                <a:blip r:embed="rId2"/>
                <a:stretch>
                  <a:fillRect l="-928" t="-2801" r="-986" b="-700"/>
                </a:stretch>
              </a:blipFill>
            </p:spPr>
            <p:txBody>
              <a:bodyPr/>
              <a:lstStyle/>
              <a:p>
                <a:r>
                  <a:rPr lang="en-IN">
                    <a:noFill/>
                  </a:rPr>
                  <a:t> </a:t>
                </a:r>
              </a:p>
            </p:txBody>
          </p:sp>
        </mc:Fallback>
      </mc:AlternateContent>
      <p:sp>
        <p:nvSpPr>
          <p:cNvPr id="4" name="Rectangle 1">
            <a:extLst>
              <a:ext uri="{FF2B5EF4-FFF2-40B4-BE49-F238E27FC236}">
                <a16:creationId xmlns:a16="http://schemas.microsoft.com/office/drawing/2014/main" id="{93D07546-EDF2-2CA3-9AE7-A875F08490E0}"/>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8672507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43D73-A0BA-8318-43D0-0A51FAEB28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35779AD-8F9E-AA6A-907A-5185A5515CE3}"/>
              </a:ext>
            </a:extLst>
          </p:cNvPr>
          <p:cNvSpPr>
            <a:spLocks noGrp="1"/>
          </p:cNvSpPr>
          <p:nvPr>
            <p:ph type="title"/>
          </p:nvPr>
        </p:nvSpPr>
        <p:spPr/>
        <p:txBody>
          <a:bodyPr/>
          <a:lstStyle/>
          <a:p>
            <a:r>
              <a:rPr lang="en-IN" b="1" dirty="0"/>
              <a:t>K-Means clustering Algorithm</a:t>
            </a:r>
            <a:br>
              <a:rPr lang="en-IN" b="1" dirty="0"/>
            </a:br>
            <a:r>
              <a:rPr lang="en-IN" b="1" dirty="0"/>
              <a:t>Elbow Method</a:t>
            </a:r>
          </a:p>
        </p:txBody>
      </p:sp>
      <p:sp>
        <p:nvSpPr>
          <p:cNvPr id="3" name="Content Placeholder 2">
            <a:extLst>
              <a:ext uri="{FF2B5EF4-FFF2-40B4-BE49-F238E27FC236}">
                <a16:creationId xmlns:a16="http://schemas.microsoft.com/office/drawing/2014/main" id="{06E51DFA-50D1-8914-F5FC-09779DC4614D}"/>
              </a:ext>
            </a:extLst>
          </p:cNvPr>
          <p:cNvSpPr>
            <a:spLocks noGrp="1"/>
          </p:cNvSpPr>
          <p:nvPr>
            <p:ph idx="1"/>
          </p:nvPr>
        </p:nvSpPr>
        <p:spPr/>
        <p:txBody>
          <a:bodyPr>
            <a:normAutofit/>
          </a:bodyPr>
          <a:lstStyle/>
          <a:p>
            <a:pPr algn="just">
              <a:lnSpc>
                <a:spcPct val="150000"/>
              </a:lnSpc>
            </a:pPr>
            <a:r>
              <a:rPr lang="en-US" dirty="0"/>
              <a:t>WCSS (Within-Cluster Sum of Squares) is a metric used in the elbow method to find the optimal number of clusters (K) in a K-means clustering algorithm. </a:t>
            </a:r>
          </a:p>
          <a:p>
            <a:pPr algn="just">
              <a:lnSpc>
                <a:spcPct val="150000"/>
              </a:lnSpc>
            </a:pPr>
            <a:r>
              <a:rPr lang="en-US" dirty="0"/>
              <a:t>It measures the total variance within each cluster by summing the squared distances between each data point and its cluster's centroid.</a:t>
            </a:r>
          </a:p>
        </p:txBody>
      </p:sp>
      <p:sp>
        <p:nvSpPr>
          <p:cNvPr id="4" name="Rectangle 1">
            <a:extLst>
              <a:ext uri="{FF2B5EF4-FFF2-40B4-BE49-F238E27FC236}">
                <a16:creationId xmlns:a16="http://schemas.microsoft.com/office/drawing/2014/main" id="{AF89C3CE-B303-F936-C7D8-768AD04F721F}"/>
              </a:ext>
            </a:extLst>
          </p:cNvPr>
          <p:cNvSpPr>
            <a:spLocks noChangeArrowheads="1"/>
          </p:cNvSpPr>
          <p:nvPr/>
        </p:nvSpPr>
        <p:spPr bwMode="auto">
          <a:xfrm>
            <a:off x="0" y="0"/>
            <a:ext cx="12192000" cy="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63480" rIns="0" bIns="12696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500" b="0" i="0" u="none" strike="noStrike" cap="none" normalizeH="0" baseline="0">
                <a:ln>
                  <a:noFill/>
                </a:ln>
                <a:solidFill>
                  <a:srgbClr val="001D35"/>
                </a:solidFill>
                <a:effectLst/>
                <a:latin typeface="Google Sans"/>
              </a:rPr>
              <a:t>Where:</a:t>
            </a:r>
            <a:endParaRPr kumimoji="0" lang="en-US"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p_j</a:t>
            </a:r>
            <a:r>
              <a:rPr kumimoji="0" lang="en-US" altLang="en-US" sz="1200" b="0" i="0" u="none" strike="noStrike" cap="none" normalizeH="0" baseline="0">
                <a:ln>
                  <a:noFill/>
                </a:ln>
                <a:solidFill>
                  <a:srgbClr val="001D35"/>
                </a:solidFill>
                <a:effectLst/>
                <a:latin typeface="Google Sans"/>
              </a:rPr>
              <a:t> is the proportion of instances belonging to class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j</a:t>
            </a:r>
            <a:r>
              <a:rPr kumimoji="0" lang="en-US" altLang="en-US" sz="1200" b="0" i="0" u="none" strike="noStrike" cap="none" normalizeH="0" baseline="0">
                <a:ln>
                  <a:noFill/>
                </a:ln>
                <a:solidFill>
                  <a:srgbClr val="001D35"/>
                </a:solidFill>
                <a:effectLst/>
                <a:latin typeface="Google Sans"/>
              </a:rPr>
              <a:t> within that node.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a:ln>
                  <a:noFill/>
                </a:ln>
                <a:solidFill>
                  <a:srgbClr val="001D35"/>
                </a:solidFill>
                <a:effectLst/>
                <a:latin typeface="Google Sans"/>
              </a:rPr>
              <a:t>The summation </a:t>
            </a:r>
            <a:r>
              <a:rPr kumimoji="0" lang="en-US" altLang="en-US" sz="1000" b="0" i="0" u="none" strike="noStrike" cap="none" normalizeH="0" baseline="0">
                <a:ln>
                  <a:noFill/>
                </a:ln>
                <a:solidFill>
                  <a:srgbClr val="001D35"/>
                </a:solidFill>
                <a:effectLst/>
                <a:latin typeface="Courier New" panose="02070309020205020404" pitchFamily="49" charset="0"/>
                <a:cs typeface="Courier New" panose="02070309020205020404" pitchFamily="49" charset="0"/>
              </a:rPr>
              <a:t>Σ</a:t>
            </a:r>
            <a:r>
              <a:rPr kumimoji="0" lang="en-US" altLang="en-US" sz="1200" b="0" i="0" u="none" strike="noStrike" cap="none" normalizeH="0" baseline="0">
                <a:ln>
                  <a:noFill/>
                </a:ln>
                <a:solidFill>
                  <a:srgbClr val="001D35"/>
                </a:solidFill>
                <a:effectLst/>
                <a:latin typeface="Google Sans"/>
              </a:rPr>
              <a:t> is performed over all classes present in the node.</a:t>
            </a: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1D35"/>
                </a:solidFill>
                <a:effectLst/>
                <a:latin typeface="Google Sans"/>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34944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A03F1-EDDF-8130-5F1F-FF8804B9BD20}"/>
              </a:ext>
            </a:extLst>
          </p:cNvPr>
          <p:cNvSpPr>
            <a:spLocks noGrp="1"/>
          </p:cNvSpPr>
          <p:nvPr>
            <p:ph type="title"/>
          </p:nvPr>
        </p:nvSpPr>
        <p:spPr/>
        <p:txBody>
          <a:bodyPr/>
          <a:lstStyle/>
          <a:p>
            <a:r>
              <a:rPr lang="en-IN" b="1" dirty="0"/>
              <a:t>Linear Regression</a:t>
            </a:r>
          </a:p>
        </p:txBody>
      </p:sp>
      <p:sp>
        <p:nvSpPr>
          <p:cNvPr id="3" name="Content Placeholder 2">
            <a:extLst>
              <a:ext uri="{FF2B5EF4-FFF2-40B4-BE49-F238E27FC236}">
                <a16:creationId xmlns:a16="http://schemas.microsoft.com/office/drawing/2014/main" id="{628273C4-9992-8B53-2962-C14781225176}"/>
              </a:ext>
            </a:extLst>
          </p:cNvPr>
          <p:cNvSpPr>
            <a:spLocks noGrp="1"/>
          </p:cNvSpPr>
          <p:nvPr>
            <p:ph idx="1"/>
          </p:nvPr>
        </p:nvSpPr>
        <p:spPr/>
        <p:txBody>
          <a:bodyPr>
            <a:normAutofit fontScale="70000" lnSpcReduction="20000"/>
          </a:bodyPr>
          <a:lstStyle/>
          <a:p>
            <a:pPr algn="just">
              <a:lnSpc>
                <a:spcPct val="150000"/>
              </a:lnSpc>
            </a:pPr>
            <a:r>
              <a:rPr lang="en-US" b="0" i="0" dirty="0">
                <a:solidFill>
                  <a:srgbClr val="333333"/>
                </a:solidFill>
                <a:effectLst/>
                <a:latin typeface="inter-regular"/>
              </a:rPr>
              <a:t>Mathematically, we can represent a linear regression as:</a:t>
            </a:r>
          </a:p>
          <a:p>
            <a:pPr>
              <a:lnSpc>
                <a:spcPct val="150000"/>
              </a:lnSpc>
            </a:pPr>
            <a:r>
              <a:rPr lang="en-US" dirty="0">
                <a:solidFill>
                  <a:srgbClr val="333333"/>
                </a:solidFill>
                <a:latin typeface="inter-regular"/>
              </a:rPr>
              <a:t>Y=a0+a1x+E</a:t>
            </a:r>
          </a:p>
          <a:p>
            <a:pPr>
              <a:lnSpc>
                <a:spcPct val="150000"/>
              </a:lnSpc>
            </a:pPr>
            <a:r>
              <a:rPr lang="en-US" b="0" i="0" dirty="0">
                <a:solidFill>
                  <a:srgbClr val="333333"/>
                </a:solidFill>
                <a:effectLst/>
                <a:latin typeface="inter-regular"/>
              </a:rPr>
              <a:t>Y= Dependent Variable (Target Variable)</a:t>
            </a:r>
            <a:br>
              <a:rPr lang="en-US" b="0" i="0" dirty="0">
                <a:solidFill>
                  <a:srgbClr val="333333"/>
                </a:solidFill>
                <a:effectLst/>
                <a:latin typeface="inter-regular"/>
              </a:rPr>
            </a:br>
            <a:r>
              <a:rPr lang="en-US" b="0" i="0" dirty="0">
                <a:solidFill>
                  <a:srgbClr val="333333"/>
                </a:solidFill>
                <a:effectLst/>
                <a:latin typeface="inter-regular"/>
              </a:rPr>
              <a:t>X= Independent Variable (predictor Variable)</a:t>
            </a:r>
            <a:br>
              <a:rPr lang="en-US" b="0" i="0" dirty="0">
                <a:solidFill>
                  <a:srgbClr val="333333"/>
                </a:solidFill>
                <a:effectLst/>
                <a:latin typeface="inter-regular"/>
              </a:rPr>
            </a:br>
            <a:r>
              <a:rPr lang="en-US" b="0" i="0" dirty="0">
                <a:solidFill>
                  <a:srgbClr val="333333"/>
                </a:solidFill>
                <a:effectLst/>
                <a:latin typeface="inter-regular"/>
              </a:rPr>
              <a:t>a0= intercept of the line (Gives an additional degree of freedom)</a:t>
            </a:r>
            <a:br>
              <a:rPr lang="en-US" b="0" i="0" dirty="0">
                <a:solidFill>
                  <a:srgbClr val="333333"/>
                </a:solidFill>
                <a:effectLst/>
                <a:latin typeface="inter-regular"/>
              </a:rPr>
            </a:br>
            <a:r>
              <a:rPr lang="en-US" b="0" i="0" dirty="0">
                <a:solidFill>
                  <a:srgbClr val="333333"/>
                </a:solidFill>
                <a:effectLst/>
                <a:latin typeface="inter-regular"/>
              </a:rPr>
              <a:t>a1 = Linear regression coefficient (scale factor to each input value).</a:t>
            </a:r>
            <a:br>
              <a:rPr lang="en-US" b="0" i="0" dirty="0">
                <a:solidFill>
                  <a:srgbClr val="333333"/>
                </a:solidFill>
                <a:effectLst/>
                <a:latin typeface="inter-regular"/>
              </a:rPr>
            </a:br>
            <a:r>
              <a:rPr lang="en-US" b="0" i="0" dirty="0">
                <a:solidFill>
                  <a:srgbClr val="333333"/>
                </a:solidFill>
                <a:effectLst/>
                <a:latin typeface="inter-regular"/>
              </a:rPr>
              <a:t>ε = random error</a:t>
            </a:r>
          </a:p>
          <a:p>
            <a:pPr marL="0" indent="0">
              <a:lnSpc>
                <a:spcPct val="150000"/>
              </a:lnSpc>
              <a:buNone/>
            </a:pPr>
            <a:br>
              <a:rPr lang="en-US" dirty="0"/>
            </a:br>
            <a:endParaRPr lang="en-US" dirty="0">
              <a:solidFill>
                <a:srgbClr val="333333"/>
              </a:solidFill>
              <a:latin typeface="inter-regular"/>
            </a:endParaRPr>
          </a:p>
          <a:p>
            <a:pPr>
              <a:lnSpc>
                <a:spcPct val="150000"/>
              </a:lnSpc>
            </a:pPr>
            <a:endParaRPr lang="en-IN" dirty="0"/>
          </a:p>
        </p:txBody>
      </p:sp>
      <p:sp>
        <p:nvSpPr>
          <p:cNvPr id="5" name="Rectangle 2">
            <a:extLst>
              <a:ext uri="{FF2B5EF4-FFF2-40B4-BE49-F238E27FC236}">
                <a16:creationId xmlns:a16="http://schemas.microsoft.com/office/drawing/2014/main" id="{94F61008-74A1-4B75-F896-7C581926608F}"/>
              </a:ext>
            </a:extLst>
          </p:cNvPr>
          <p:cNvSpPr>
            <a:spLocks noChangeArrowheads="1"/>
          </p:cNvSpPr>
          <p:nvPr/>
        </p:nvSpPr>
        <p:spPr bwMode="auto">
          <a:xfrm>
            <a:off x="-4703436" y="0"/>
            <a:ext cx="2159887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63480" tIns="31740" rIns="91440" bIns="3174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a:ln>
                  <a:noFill/>
                </a:ln>
                <a:solidFill>
                  <a:srgbClr val="333333"/>
                </a:solidFill>
                <a:effectLst/>
                <a:latin typeface="Arial Unicode MS"/>
              </a:rPr>
              <a:t>y= a</a:t>
            </a:r>
            <a:r>
              <a:rPr kumimoji="0" lang="en-US" altLang="en-US" sz="1000" b="0" i="0" u="none" strike="noStrike" cap="none" normalizeH="0" baseline="-30000" dirty="0">
                <a:ln>
                  <a:noFill/>
                </a:ln>
                <a:solidFill>
                  <a:srgbClr val="333333"/>
                </a:solidFill>
                <a:effectLst/>
                <a:latin typeface="Arial Unicode MS"/>
              </a:rPr>
              <a:t>0</a:t>
            </a:r>
            <a:r>
              <a:rPr kumimoji="0" lang="en-US" altLang="en-US" sz="1000" b="0" i="0" u="none" strike="noStrike" cap="none" normalizeH="0" baseline="0" dirty="0">
                <a:ln>
                  <a:noFill/>
                </a:ln>
                <a:solidFill>
                  <a:srgbClr val="333333"/>
                </a:solidFill>
                <a:effectLst/>
                <a:latin typeface="Arial Unicode MS"/>
              </a:rPr>
              <a:t>+a</a:t>
            </a:r>
            <a:r>
              <a:rPr kumimoji="0" lang="en-US" altLang="en-US" sz="1000" b="0" i="0" u="none" strike="noStrike" cap="none" normalizeH="0" baseline="-30000" dirty="0">
                <a:ln>
                  <a:noFill/>
                </a:ln>
                <a:solidFill>
                  <a:srgbClr val="333333"/>
                </a:solidFill>
                <a:effectLst/>
                <a:latin typeface="Arial Unicode MS"/>
              </a:rPr>
              <a:t>1</a:t>
            </a:r>
            <a:r>
              <a:rPr kumimoji="0" lang="en-US" altLang="en-US" sz="1000" b="0" i="0" u="none" strike="noStrike" cap="none" normalizeH="0" baseline="0" dirty="0">
                <a:ln>
                  <a:noFill/>
                </a:ln>
                <a:solidFill>
                  <a:srgbClr val="333333"/>
                </a:solidFill>
                <a:effectLst/>
                <a:latin typeface="Arial Unicode MS"/>
              </a:rPr>
              <a:t>x+ ε </a:t>
            </a:r>
            <a:endParaRPr kumimoji="0" lang="en-US" altLang="en-US" sz="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9905428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F6145-8E29-3909-53FD-B96A04AC7C6C}"/>
              </a:ext>
            </a:extLst>
          </p:cNvPr>
          <p:cNvSpPr>
            <a:spLocks noGrp="1"/>
          </p:cNvSpPr>
          <p:nvPr>
            <p:ph type="title"/>
          </p:nvPr>
        </p:nvSpPr>
        <p:spPr/>
        <p:txBody>
          <a:bodyPr>
            <a:normAutofit fontScale="90000"/>
          </a:bodyPr>
          <a:lstStyle/>
          <a:p>
            <a:r>
              <a:rPr lang="en-IN" b="1" i="0" dirty="0">
                <a:solidFill>
                  <a:srgbClr val="610B38"/>
                </a:solidFill>
                <a:effectLst/>
                <a:latin typeface="erdana"/>
              </a:rPr>
              <a:t>Types of Linear Regression</a:t>
            </a:r>
            <a:br>
              <a:rPr lang="en-IN" b="1" i="0" dirty="0">
                <a:solidFill>
                  <a:srgbClr val="610B38"/>
                </a:solidFill>
                <a:effectLst/>
                <a:latin typeface="erdana"/>
              </a:rPr>
            </a:br>
            <a:br>
              <a:rPr lang="en-IN" b="1" dirty="0"/>
            </a:br>
            <a:endParaRPr lang="en-IN" b="1" dirty="0"/>
          </a:p>
        </p:txBody>
      </p:sp>
      <p:sp>
        <p:nvSpPr>
          <p:cNvPr id="3" name="Content Placeholder 2">
            <a:extLst>
              <a:ext uri="{FF2B5EF4-FFF2-40B4-BE49-F238E27FC236}">
                <a16:creationId xmlns:a16="http://schemas.microsoft.com/office/drawing/2014/main" id="{3DA35AB9-ABF1-8C5E-41A1-7C5F5980CC2C}"/>
              </a:ext>
            </a:extLst>
          </p:cNvPr>
          <p:cNvSpPr>
            <a:spLocks noGrp="1"/>
          </p:cNvSpPr>
          <p:nvPr>
            <p:ph idx="1"/>
          </p:nvPr>
        </p:nvSpPr>
        <p:spPr/>
        <p:txBody>
          <a:bodyPr/>
          <a:lstStyle/>
          <a:p>
            <a:pPr>
              <a:lnSpc>
                <a:spcPct val="200000"/>
              </a:lnSpc>
            </a:pPr>
            <a:r>
              <a:rPr lang="en-IN" dirty="0"/>
              <a:t>Simple Linear Regression</a:t>
            </a:r>
          </a:p>
          <a:p>
            <a:pPr marL="0" indent="0">
              <a:lnSpc>
                <a:spcPct val="200000"/>
              </a:lnSpc>
              <a:buNone/>
            </a:pPr>
            <a:r>
              <a:rPr lang="en-IN" dirty="0"/>
              <a:t>Single independent variable or single predictor variable</a:t>
            </a:r>
          </a:p>
          <a:p>
            <a:pPr>
              <a:lnSpc>
                <a:spcPct val="200000"/>
              </a:lnSpc>
            </a:pPr>
            <a:r>
              <a:rPr lang="en-IN" dirty="0"/>
              <a:t>Multiple Linear Regression</a:t>
            </a:r>
          </a:p>
          <a:p>
            <a:pPr marL="0" indent="0">
              <a:lnSpc>
                <a:spcPct val="200000"/>
              </a:lnSpc>
              <a:buNone/>
            </a:pPr>
            <a:r>
              <a:rPr lang="en-IN" dirty="0"/>
              <a:t>Multiple Independent variables or multiple </a:t>
            </a:r>
            <a:r>
              <a:rPr lang="en-IN"/>
              <a:t>predictor variables</a:t>
            </a:r>
            <a:endParaRPr lang="en-IN" dirty="0"/>
          </a:p>
        </p:txBody>
      </p:sp>
    </p:spTree>
    <p:extLst>
      <p:ext uri="{BB962C8B-B14F-4D97-AF65-F5344CB8AC3E}">
        <p14:creationId xmlns:p14="http://schemas.microsoft.com/office/powerpoint/2010/main" val="2188103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27D11C-4E62-0EF4-85C4-CD79AB6D6C62}"/>
              </a:ext>
            </a:extLst>
          </p:cNvPr>
          <p:cNvSpPr>
            <a:spLocks noGrp="1"/>
          </p:cNvSpPr>
          <p:nvPr>
            <p:ph type="title"/>
          </p:nvPr>
        </p:nvSpPr>
        <p:spPr/>
        <p:txBody>
          <a:bodyPr>
            <a:normAutofit/>
          </a:bodyPr>
          <a:lstStyle/>
          <a:p>
            <a:r>
              <a:rPr lang="en-IN" b="1" i="0" dirty="0">
                <a:solidFill>
                  <a:srgbClr val="610B38"/>
                </a:solidFill>
                <a:effectLst/>
                <a:latin typeface="erdana"/>
              </a:rPr>
              <a:t>Linear Regression Line</a:t>
            </a:r>
            <a:endParaRPr lang="en-IN" b="1" dirty="0"/>
          </a:p>
        </p:txBody>
      </p:sp>
      <p:sp>
        <p:nvSpPr>
          <p:cNvPr id="3" name="Content Placeholder 2">
            <a:extLst>
              <a:ext uri="{FF2B5EF4-FFF2-40B4-BE49-F238E27FC236}">
                <a16:creationId xmlns:a16="http://schemas.microsoft.com/office/drawing/2014/main" id="{2F13B2CF-8ACB-15D1-D505-CCF33E818F28}"/>
              </a:ext>
            </a:extLst>
          </p:cNvPr>
          <p:cNvSpPr>
            <a:spLocks noGrp="1"/>
          </p:cNvSpPr>
          <p:nvPr>
            <p:ph idx="1"/>
          </p:nvPr>
        </p:nvSpPr>
        <p:spPr/>
        <p:txBody>
          <a:bodyPr/>
          <a:lstStyle/>
          <a:p>
            <a:pPr algn="just">
              <a:lnSpc>
                <a:spcPct val="150000"/>
              </a:lnSpc>
            </a:pPr>
            <a:r>
              <a:rPr lang="en-US" b="0" i="0" dirty="0">
                <a:solidFill>
                  <a:srgbClr val="333333"/>
                </a:solidFill>
                <a:effectLst/>
                <a:latin typeface="inter-regular"/>
              </a:rPr>
              <a:t>A linear line showing the relationship between the dependent and independent variables is called a </a:t>
            </a:r>
            <a:r>
              <a:rPr lang="en-US" b="1" i="0" dirty="0">
                <a:solidFill>
                  <a:srgbClr val="333333"/>
                </a:solidFill>
                <a:effectLst/>
                <a:latin typeface="inter-bold"/>
              </a:rPr>
              <a:t>regression line</a:t>
            </a:r>
            <a:r>
              <a:rPr lang="en-US" b="0" i="0" dirty="0">
                <a:solidFill>
                  <a:srgbClr val="333333"/>
                </a:solidFill>
                <a:effectLst/>
                <a:latin typeface="inter-regular"/>
              </a:rPr>
              <a:t>. </a:t>
            </a:r>
          </a:p>
          <a:p>
            <a:pPr algn="just">
              <a:lnSpc>
                <a:spcPct val="150000"/>
              </a:lnSpc>
            </a:pPr>
            <a:r>
              <a:rPr lang="en-US" b="0" i="0" dirty="0">
                <a:solidFill>
                  <a:srgbClr val="333333"/>
                </a:solidFill>
                <a:effectLst/>
                <a:latin typeface="inter-regular"/>
              </a:rPr>
              <a:t>A regression line can show two types of relationship:</a:t>
            </a:r>
          </a:p>
          <a:p>
            <a:pPr marL="0" indent="0">
              <a:lnSpc>
                <a:spcPct val="150000"/>
              </a:lnSpc>
              <a:buNone/>
            </a:pPr>
            <a:br>
              <a:rPr lang="en-US" b="0" i="0" dirty="0">
                <a:solidFill>
                  <a:srgbClr val="333333"/>
                </a:solidFill>
                <a:effectLst/>
                <a:latin typeface="inter-regular"/>
              </a:rPr>
            </a:br>
            <a:endParaRPr lang="en-IN" dirty="0"/>
          </a:p>
        </p:txBody>
      </p:sp>
    </p:spTree>
    <p:extLst>
      <p:ext uri="{BB962C8B-B14F-4D97-AF65-F5344CB8AC3E}">
        <p14:creationId xmlns:p14="http://schemas.microsoft.com/office/powerpoint/2010/main" val="11949155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3AB9A-1534-4A1A-D096-ACFC3B5E0212}"/>
              </a:ext>
            </a:extLst>
          </p:cNvPr>
          <p:cNvSpPr>
            <a:spLocks noGrp="1"/>
          </p:cNvSpPr>
          <p:nvPr>
            <p:ph type="title"/>
          </p:nvPr>
        </p:nvSpPr>
        <p:spPr/>
        <p:txBody>
          <a:bodyPr/>
          <a:lstStyle/>
          <a:p>
            <a:r>
              <a:rPr lang="en-IN" b="1" dirty="0"/>
              <a:t>Linear Regression</a:t>
            </a:r>
          </a:p>
        </p:txBody>
      </p:sp>
      <p:pic>
        <p:nvPicPr>
          <p:cNvPr id="5" name="Picture 4">
            <a:extLst>
              <a:ext uri="{FF2B5EF4-FFF2-40B4-BE49-F238E27FC236}">
                <a16:creationId xmlns:a16="http://schemas.microsoft.com/office/drawing/2014/main" id="{38738821-B47E-79F7-5280-21EF7A802E8F}"/>
              </a:ext>
            </a:extLst>
          </p:cNvPr>
          <p:cNvPicPr>
            <a:picLocks noChangeAspect="1"/>
          </p:cNvPicPr>
          <p:nvPr/>
        </p:nvPicPr>
        <p:blipFill>
          <a:blip r:embed="rId2"/>
          <a:stretch>
            <a:fillRect/>
          </a:stretch>
        </p:blipFill>
        <p:spPr>
          <a:xfrm>
            <a:off x="1538287" y="1966912"/>
            <a:ext cx="9115425" cy="2924175"/>
          </a:xfrm>
          <a:prstGeom prst="rect">
            <a:avLst/>
          </a:prstGeom>
        </p:spPr>
      </p:pic>
    </p:spTree>
    <p:extLst>
      <p:ext uri="{BB962C8B-B14F-4D97-AF65-F5344CB8AC3E}">
        <p14:creationId xmlns:p14="http://schemas.microsoft.com/office/powerpoint/2010/main" val="2602972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BE6A6-E15A-103E-B7A3-0AB0C9CF7E0D}"/>
              </a:ext>
            </a:extLst>
          </p:cNvPr>
          <p:cNvSpPr>
            <a:spLocks noGrp="1"/>
          </p:cNvSpPr>
          <p:nvPr>
            <p:ph type="title"/>
          </p:nvPr>
        </p:nvSpPr>
        <p:spPr/>
        <p:txBody>
          <a:bodyPr/>
          <a:lstStyle/>
          <a:p>
            <a:r>
              <a:rPr lang="en-IN" b="1" dirty="0"/>
              <a:t>Logistic Regression</a:t>
            </a:r>
          </a:p>
        </p:txBody>
      </p:sp>
      <p:sp>
        <p:nvSpPr>
          <p:cNvPr id="3" name="Content Placeholder 2">
            <a:extLst>
              <a:ext uri="{FF2B5EF4-FFF2-40B4-BE49-F238E27FC236}">
                <a16:creationId xmlns:a16="http://schemas.microsoft.com/office/drawing/2014/main" id="{A873E74E-06D9-25B5-FF2C-EEB8E0373900}"/>
              </a:ext>
            </a:extLst>
          </p:cNvPr>
          <p:cNvSpPr>
            <a:spLocks noGrp="1"/>
          </p:cNvSpPr>
          <p:nvPr>
            <p:ph idx="1"/>
          </p:nvPr>
        </p:nvSpPr>
        <p:spPr/>
        <p:txBody>
          <a:bodyPr/>
          <a:lstStyle/>
          <a:p>
            <a:pPr>
              <a:lnSpc>
                <a:spcPct val="250000"/>
              </a:lnSpc>
            </a:pPr>
            <a:r>
              <a:rPr lang="en-US" dirty="0"/>
              <a:t>Logistic regression is a supervised learning classification algorithm used to predict the probability of a target variable. </a:t>
            </a:r>
          </a:p>
          <a:p>
            <a:pPr>
              <a:lnSpc>
                <a:spcPct val="250000"/>
              </a:lnSpc>
            </a:pPr>
            <a:r>
              <a:rPr lang="en-US" dirty="0"/>
              <a:t>The nature of target or dependent variable is dichotomous, which means there would be only two possible classes.</a:t>
            </a:r>
            <a:endParaRPr lang="en-IN" dirty="0"/>
          </a:p>
        </p:txBody>
      </p:sp>
    </p:spTree>
    <p:extLst>
      <p:ext uri="{BB962C8B-B14F-4D97-AF65-F5344CB8AC3E}">
        <p14:creationId xmlns:p14="http://schemas.microsoft.com/office/powerpoint/2010/main" val="416903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D3D72-83CD-8EAA-D7C5-067742A20BF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A8DF46A-B9AD-377E-A923-89B7AD5FC4AE}"/>
              </a:ext>
            </a:extLst>
          </p:cNvPr>
          <p:cNvSpPr>
            <a:spLocks noGrp="1"/>
          </p:cNvSpPr>
          <p:nvPr>
            <p:ph type="title"/>
          </p:nvPr>
        </p:nvSpPr>
        <p:spPr/>
        <p:txBody>
          <a:bodyPr/>
          <a:lstStyle/>
          <a:p>
            <a:r>
              <a:rPr lang="en-IN" b="1" dirty="0"/>
              <a:t>Logistic Regression</a:t>
            </a:r>
          </a:p>
        </p:txBody>
      </p:sp>
      <p:sp>
        <p:nvSpPr>
          <p:cNvPr id="3" name="Content Placeholder 2">
            <a:extLst>
              <a:ext uri="{FF2B5EF4-FFF2-40B4-BE49-F238E27FC236}">
                <a16:creationId xmlns:a16="http://schemas.microsoft.com/office/drawing/2014/main" id="{5D70AEE6-9A40-9D29-23A7-B058D997F9CF}"/>
              </a:ext>
            </a:extLst>
          </p:cNvPr>
          <p:cNvSpPr>
            <a:spLocks noGrp="1"/>
          </p:cNvSpPr>
          <p:nvPr>
            <p:ph idx="1"/>
          </p:nvPr>
        </p:nvSpPr>
        <p:spPr/>
        <p:txBody>
          <a:bodyPr/>
          <a:lstStyle/>
          <a:p>
            <a:pPr lvl="1">
              <a:lnSpc>
                <a:spcPct val="200000"/>
              </a:lnSpc>
            </a:pPr>
            <a:r>
              <a:rPr lang="en-IN" dirty="0"/>
              <a:t>Logistic regression is one of the most popular Machine Learning algorithms, which comes under the Supervised Learning technique. </a:t>
            </a:r>
          </a:p>
          <a:p>
            <a:pPr lvl="1">
              <a:lnSpc>
                <a:spcPct val="200000"/>
              </a:lnSpc>
            </a:pPr>
            <a:r>
              <a:rPr lang="en-IN" dirty="0"/>
              <a:t>It is used for predicting the categorical dependent variable using a given set of independent variables.</a:t>
            </a:r>
          </a:p>
        </p:txBody>
      </p:sp>
    </p:spTree>
    <p:extLst>
      <p:ext uri="{BB962C8B-B14F-4D97-AF65-F5344CB8AC3E}">
        <p14:creationId xmlns:p14="http://schemas.microsoft.com/office/powerpoint/2010/main" val="36154121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2339</TotalTime>
  <Words>2062</Words>
  <Application>Microsoft Office PowerPoint</Application>
  <PresentationFormat>Widescreen</PresentationFormat>
  <Paragraphs>179</Paragraphs>
  <Slides>35</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35</vt:i4>
      </vt:variant>
    </vt:vector>
  </HeadingPairs>
  <TitlesOfParts>
    <vt:vector size="46" baseType="lpstr">
      <vt:lpstr>Arial</vt:lpstr>
      <vt:lpstr>Arial Unicode MS</vt:lpstr>
      <vt:lpstr>Calibri</vt:lpstr>
      <vt:lpstr>Calibri Light</vt:lpstr>
      <vt:lpstr>Cambria Math</vt:lpstr>
      <vt:lpstr>Courier New</vt:lpstr>
      <vt:lpstr>erdana</vt:lpstr>
      <vt:lpstr>Google Sans</vt:lpstr>
      <vt:lpstr>inter-bold</vt:lpstr>
      <vt:lpstr>inter-regular</vt:lpstr>
      <vt:lpstr>Office Theme</vt:lpstr>
      <vt:lpstr>Linear Regression</vt:lpstr>
      <vt:lpstr>Linear Regression in Machine Learning </vt:lpstr>
      <vt:lpstr>Linear Regression</vt:lpstr>
      <vt:lpstr>Linear Regression</vt:lpstr>
      <vt:lpstr>Types of Linear Regression  </vt:lpstr>
      <vt:lpstr>Linear Regression Line</vt:lpstr>
      <vt:lpstr>Linear Regression</vt:lpstr>
      <vt:lpstr>Logistic Regression</vt:lpstr>
      <vt:lpstr>Logistic Regression</vt:lpstr>
      <vt:lpstr>Logistic Regression</vt:lpstr>
      <vt:lpstr>Logistic Regression</vt:lpstr>
      <vt:lpstr>Logistic Regression</vt:lpstr>
      <vt:lpstr>Logistic Regression </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vt:lpstr>
      <vt:lpstr>Decision Tree (infogain)</vt:lpstr>
      <vt:lpstr>Decision Tree (gini index)</vt:lpstr>
      <vt:lpstr>Decision Tree</vt:lpstr>
      <vt:lpstr>Classification Measures</vt:lpstr>
      <vt:lpstr>Classification Measures (confusion Matrix)</vt:lpstr>
      <vt:lpstr>Classification Measures (confusion Matrix)</vt:lpstr>
      <vt:lpstr>Classification measures</vt:lpstr>
      <vt:lpstr>Classification measures</vt:lpstr>
      <vt:lpstr>Clustering</vt:lpstr>
      <vt:lpstr>K-Means clustering</vt:lpstr>
      <vt:lpstr>K-Means clustering Algorithm</vt:lpstr>
      <vt:lpstr>K-Means clustering Algorithm Elbow Method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Regression</dc:title>
  <dc:creator>SRI BALA MALLADI</dc:creator>
  <cp:lastModifiedBy>SRI BALA MALLADI</cp:lastModifiedBy>
  <cp:revision>16</cp:revision>
  <dcterms:created xsi:type="dcterms:W3CDTF">2023-03-31T09:44:41Z</dcterms:created>
  <dcterms:modified xsi:type="dcterms:W3CDTF">2025-09-22T17:42:19Z</dcterms:modified>
</cp:coreProperties>
</file>