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88" r:id="rId4"/>
    <p:sldId id="289" r:id="rId5"/>
    <p:sldId id="258" r:id="rId6"/>
    <p:sldId id="259" r:id="rId7"/>
    <p:sldId id="270" r:id="rId8"/>
    <p:sldId id="269" r:id="rId9"/>
    <p:sldId id="271" r:id="rId10"/>
    <p:sldId id="272" r:id="rId11"/>
    <p:sldId id="274" r:id="rId12"/>
    <p:sldId id="276" r:id="rId13"/>
    <p:sldId id="277" r:id="rId14"/>
    <p:sldId id="278" r:id="rId15"/>
    <p:sldId id="279" r:id="rId16"/>
    <p:sldId id="280" r:id="rId17"/>
    <p:sldId id="285" r:id="rId18"/>
    <p:sldId id="290" r:id="rId19"/>
    <p:sldId id="266" r:id="rId20"/>
    <p:sldId id="267" r:id="rId21"/>
    <p:sldId id="268" r:id="rId22"/>
    <p:sldId id="261" r:id="rId23"/>
    <p:sldId id="264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>
      <p:cViewPr varScale="1">
        <p:scale>
          <a:sx n="91" d="100"/>
          <a:sy n="91" d="100"/>
        </p:scale>
        <p:origin x="600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5F9032C-93F2-4BAD-9359-C7866ED1739D}" type="datetimeFigureOut">
              <a:rPr lang="en-US" smtClean="0"/>
              <a:pPr/>
              <a:t>10/7/2025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1062465-9353-41B4-8C4A-1EA3B686D21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Machine learning methods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2FED-2347-63F2-971B-0F975AB9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59C3-DD73-9D65-10B5-5F5CA676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Class labels are not priorly known.</a:t>
            </a:r>
          </a:p>
          <a:p>
            <a:r>
              <a:rPr lang="en-IN" dirty="0">
                <a:solidFill>
                  <a:schemeClr val="bg1"/>
                </a:solidFill>
              </a:rPr>
              <a:t>No clarity of Data.</a:t>
            </a:r>
          </a:p>
          <a:p>
            <a:r>
              <a:rPr lang="en-IN" dirty="0">
                <a:solidFill>
                  <a:schemeClr val="bg1"/>
                </a:solidFill>
              </a:rPr>
              <a:t>We can make the data into set of groups.</a:t>
            </a:r>
          </a:p>
          <a:p>
            <a:r>
              <a:rPr lang="en-IN" dirty="0">
                <a:solidFill>
                  <a:schemeClr val="bg1"/>
                </a:solidFill>
              </a:rPr>
              <a:t>Or Clusters.</a:t>
            </a:r>
          </a:p>
          <a:p>
            <a:r>
              <a:rPr lang="en-IN" dirty="0">
                <a:solidFill>
                  <a:schemeClr val="bg1"/>
                </a:solidFill>
              </a:rPr>
              <a:t>This grouping is based on similarity(fruit basket)</a:t>
            </a:r>
          </a:p>
          <a:p>
            <a:r>
              <a:rPr lang="en-IN" dirty="0">
                <a:solidFill>
                  <a:schemeClr val="bg1"/>
                </a:solidFill>
              </a:rPr>
              <a:t>Distance.</a:t>
            </a:r>
          </a:p>
          <a:p>
            <a:r>
              <a:rPr lang="en-IN" dirty="0">
                <a:solidFill>
                  <a:schemeClr val="bg1"/>
                </a:solidFill>
              </a:rPr>
              <a:t>Euclidean distance d</a:t>
            </a:r>
          </a:p>
          <a:p>
            <a:r>
              <a:rPr lang="en-IN" dirty="0">
                <a:solidFill>
                  <a:schemeClr val="bg1"/>
                </a:solidFill>
              </a:rPr>
              <a:t>Manhattan Distance </a:t>
            </a:r>
          </a:p>
        </p:txBody>
      </p:sp>
    </p:spTree>
    <p:extLst>
      <p:ext uri="{BB962C8B-B14F-4D97-AF65-F5344CB8AC3E}">
        <p14:creationId xmlns:p14="http://schemas.microsoft.com/office/powerpoint/2010/main" val="301980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A9BB-D4E2-BCAB-A40C-58242F5E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Clustering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A35A5-2329-71AF-F323-5D37498CD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K-means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Density Based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DBSCAN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bg1"/>
                </a:solidFill>
              </a:rPr>
              <a:t>Artificial Neural Networks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bg1"/>
                </a:solidFill>
              </a:rPr>
              <a:t>Kohenen</a:t>
            </a:r>
            <a:r>
              <a:rPr lang="en-IN" dirty="0">
                <a:solidFill>
                  <a:schemeClr val="bg1"/>
                </a:solidFill>
              </a:rPr>
              <a:t> Neural networks</a:t>
            </a:r>
          </a:p>
          <a:p>
            <a:pPr>
              <a:lnSpc>
                <a:spcPct val="150000"/>
              </a:lnSpc>
            </a:pPr>
            <a:r>
              <a:rPr lang="en-IN" dirty="0" err="1">
                <a:solidFill>
                  <a:schemeClr val="bg1"/>
                </a:solidFill>
              </a:rPr>
              <a:t>Hopfiled</a:t>
            </a:r>
            <a:r>
              <a:rPr lang="en-IN" dirty="0">
                <a:solidFill>
                  <a:schemeClr val="bg1"/>
                </a:solidFill>
              </a:rPr>
              <a:t> Neural networks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349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9B92-1534-D581-E0DE-10361C91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Semi 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2C71-C269-4D65-3D85-A8102E149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It is the combination of both supervised and unsupervised learning techniques.</a:t>
            </a:r>
          </a:p>
          <a:p>
            <a:pPr>
              <a:lnSpc>
                <a:spcPct val="200000"/>
              </a:lnSpc>
            </a:pPr>
            <a:r>
              <a:rPr lang="en-IN" dirty="0" err="1">
                <a:solidFill>
                  <a:schemeClr val="bg1"/>
                </a:solidFill>
              </a:rPr>
              <a:t>Ex:Deep</a:t>
            </a:r>
            <a:r>
              <a:rPr lang="en-IN" dirty="0">
                <a:solidFill>
                  <a:schemeClr val="bg1"/>
                </a:solidFill>
              </a:rPr>
              <a:t> learning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First Unsupervised learning can be done then it applies supervised learning.</a:t>
            </a:r>
          </a:p>
        </p:txBody>
      </p:sp>
    </p:spTree>
    <p:extLst>
      <p:ext uri="{BB962C8B-B14F-4D97-AF65-F5344CB8AC3E}">
        <p14:creationId xmlns:p14="http://schemas.microsoft.com/office/powerpoint/2010/main" val="3944990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DDF7-AD29-0F4F-C256-844806E26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3655-B600-CB92-33E5-ED4F4A40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Agents</a:t>
            </a:r>
          </a:p>
          <a:p>
            <a:r>
              <a:rPr lang="en-IN" dirty="0">
                <a:solidFill>
                  <a:schemeClr val="bg1"/>
                </a:solidFill>
              </a:rPr>
              <a:t>PEAS</a:t>
            </a:r>
          </a:p>
          <a:p>
            <a:r>
              <a:rPr lang="en-IN" dirty="0">
                <a:solidFill>
                  <a:schemeClr val="bg1"/>
                </a:solidFill>
              </a:rPr>
              <a:t>P-Performance</a:t>
            </a:r>
          </a:p>
          <a:p>
            <a:r>
              <a:rPr lang="en-IN" dirty="0">
                <a:solidFill>
                  <a:schemeClr val="bg1"/>
                </a:solidFill>
              </a:rPr>
              <a:t>E-Environment</a:t>
            </a:r>
          </a:p>
          <a:p>
            <a:r>
              <a:rPr lang="en-IN" dirty="0">
                <a:solidFill>
                  <a:schemeClr val="bg1"/>
                </a:solidFill>
              </a:rPr>
              <a:t>A-</a:t>
            </a:r>
            <a:r>
              <a:rPr lang="en-IN" dirty="0" err="1">
                <a:solidFill>
                  <a:schemeClr val="bg1"/>
                </a:solidFill>
              </a:rPr>
              <a:t>Actutators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S-Sensors</a:t>
            </a:r>
          </a:p>
          <a:p>
            <a:r>
              <a:rPr lang="en-IN" dirty="0">
                <a:solidFill>
                  <a:schemeClr val="bg1"/>
                </a:solidFill>
              </a:rPr>
              <a:t>Ex - Human agents</a:t>
            </a:r>
          </a:p>
          <a:p>
            <a:r>
              <a:rPr lang="en-IN" dirty="0">
                <a:solidFill>
                  <a:schemeClr val="bg1"/>
                </a:solidFill>
              </a:rPr>
              <a:t>Machine agents</a:t>
            </a:r>
          </a:p>
          <a:p>
            <a:r>
              <a:rPr lang="en-IN" dirty="0">
                <a:solidFill>
                  <a:schemeClr val="bg1"/>
                </a:solidFill>
              </a:rPr>
              <a:t>Robo Agents</a:t>
            </a:r>
          </a:p>
        </p:txBody>
      </p:sp>
    </p:spTree>
    <p:extLst>
      <p:ext uri="{BB962C8B-B14F-4D97-AF65-F5344CB8AC3E}">
        <p14:creationId xmlns:p14="http://schemas.microsoft.com/office/powerpoint/2010/main" val="187698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2CEE-AB48-F87E-B917-35A4F9DD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E3C84-10C1-C0F7-E1C4-923581BE1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Agent is given a task</a:t>
            </a:r>
          </a:p>
          <a:p>
            <a:r>
              <a:rPr lang="en-IN" dirty="0">
                <a:solidFill>
                  <a:schemeClr val="bg1"/>
                </a:solidFill>
              </a:rPr>
              <a:t>If success it is rewarded</a:t>
            </a:r>
          </a:p>
          <a:p>
            <a:r>
              <a:rPr lang="en-IN" dirty="0">
                <a:solidFill>
                  <a:schemeClr val="bg1"/>
                </a:solidFill>
              </a:rPr>
              <a:t>Else</a:t>
            </a:r>
          </a:p>
          <a:p>
            <a:r>
              <a:rPr lang="en-IN" dirty="0">
                <a:solidFill>
                  <a:schemeClr val="bg1"/>
                </a:solidFill>
              </a:rPr>
              <a:t>It is punished/redoing the same task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Q-learning</a:t>
            </a:r>
          </a:p>
        </p:txBody>
      </p:sp>
    </p:spTree>
    <p:extLst>
      <p:ext uri="{BB962C8B-B14F-4D97-AF65-F5344CB8AC3E}">
        <p14:creationId xmlns:p14="http://schemas.microsoft.com/office/powerpoint/2010/main" val="2541613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9808-755B-FE0D-01FD-EDEF1B41A1B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>
            <a:normAutofit fontScale="90000"/>
          </a:bodyPr>
          <a:lstStyle/>
          <a:p>
            <a:r>
              <a:rPr lang="en-IN" dirty="0"/>
              <a:t>Deep learning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2E10-E32A-F56D-EBE9-824A773C011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Associated with ANN.</a:t>
            </a:r>
          </a:p>
          <a:p>
            <a:r>
              <a:rPr lang="en-IN" dirty="0">
                <a:solidFill>
                  <a:schemeClr val="bg1"/>
                </a:solidFill>
              </a:rPr>
              <a:t>ANN structure</a:t>
            </a:r>
          </a:p>
          <a:p>
            <a:r>
              <a:rPr lang="en-IN" dirty="0">
                <a:solidFill>
                  <a:schemeClr val="bg1"/>
                </a:solidFill>
              </a:rPr>
              <a:t>Input layer</a:t>
            </a:r>
          </a:p>
          <a:p>
            <a:r>
              <a:rPr lang="en-IN" dirty="0">
                <a:solidFill>
                  <a:schemeClr val="bg1"/>
                </a:solidFill>
              </a:rPr>
              <a:t>Output layer</a:t>
            </a:r>
          </a:p>
          <a:p>
            <a:r>
              <a:rPr lang="en-IN" dirty="0">
                <a:solidFill>
                  <a:schemeClr val="bg1"/>
                </a:solidFill>
              </a:rPr>
              <a:t>Hidden layer</a:t>
            </a:r>
          </a:p>
          <a:p>
            <a:r>
              <a:rPr lang="en-IN" dirty="0">
                <a:solidFill>
                  <a:schemeClr val="bg1"/>
                </a:solidFill>
              </a:rPr>
              <a:t>It can have more layers as hidden.</a:t>
            </a:r>
          </a:p>
          <a:p>
            <a:r>
              <a:rPr lang="en-IN" dirty="0">
                <a:solidFill>
                  <a:schemeClr val="bg1"/>
                </a:solidFill>
              </a:rPr>
              <a:t>Hidden layer can have more amount of Data.</a:t>
            </a:r>
          </a:p>
          <a:p>
            <a:r>
              <a:rPr lang="en-IN" dirty="0">
                <a:solidFill>
                  <a:schemeClr val="bg1"/>
                </a:solidFill>
              </a:rPr>
              <a:t>Recurrent NN</a:t>
            </a:r>
          </a:p>
          <a:p>
            <a:r>
              <a:rPr lang="en-IN" dirty="0">
                <a:solidFill>
                  <a:schemeClr val="bg1"/>
                </a:solidFill>
              </a:rPr>
              <a:t>Convolutional NN.</a:t>
            </a:r>
          </a:p>
          <a:p>
            <a:r>
              <a:rPr lang="en-IN" dirty="0">
                <a:solidFill>
                  <a:schemeClr val="bg1"/>
                </a:solidFill>
              </a:rPr>
              <a:t>It is a part of ML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055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3A22-9445-E0BB-3FFF-B7CD15A9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Relation Between AI,ML and DL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3C9C-ECC8-DB6C-D28F-5DB81B81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DL is subset of ML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ML is the subset of AI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AI is the superset of both DL and ML.</a:t>
            </a:r>
          </a:p>
        </p:txBody>
      </p:sp>
    </p:spTree>
    <p:extLst>
      <p:ext uri="{BB962C8B-B14F-4D97-AF65-F5344CB8AC3E}">
        <p14:creationId xmlns:p14="http://schemas.microsoft.com/office/powerpoint/2010/main" val="249492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A5020F5C-088D-35FB-982C-52C4F5DA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Training and Testing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8522665-F7BF-CB5E-B21F-8E799CA082B9}"/>
              </a:ext>
            </a:extLst>
          </p:cNvPr>
          <p:cNvSpPr txBox="1"/>
          <p:nvPr/>
        </p:nvSpPr>
        <p:spPr>
          <a:xfrm>
            <a:off x="1847528" y="1916832"/>
            <a:ext cx="9001000" cy="428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Training data will act as model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Practical data is the testing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Training data </a:t>
            </a:r>
            <a:r>
              <a:rPr lang="en-IN" sz="2800" dirty="0" err="1">
                <a:solidFill>
                  <a:schemeClr val="bg1"/>
                </a:solidFill>
              </a:rPr>
              <a:t>shoul</a:t>
            </a:r>
            <a:r>
              <a:rPr lang="en-IN" sz="2800" dirty="0">
                <a:solidFill>
                  <a:schemeClr val="bg1"/>
                </a:solidFill>
              </a:rPr>
              <a:t> be more.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In a data set 100 tuples we have 70/80 training and 30/20 for testing.</a:t>
            </a:r>
          </a:p>
        </p:txBody>
      </p:sp>
    </p:spTree>
    <p:extLst>
      <p:ext uri="{BB962C8B-B14F-4D97-AF65-F5344CB8AC3E}">
        <p14:creationId xmlns:p14="http://schemas.microsoft.com/office/powerpoint/2010/main" val="1504211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18AC9-7DD6-683D-2CEF-CFB69561A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03">
            <a:extLst>
              <a:ext uri="{FF2B5EF4-FFF2-40B4-BE49-F238E27FC236}">
                <a16:creationId xmlns:a16="http://schemas.microsoft.com/office/drawing/2014/main" id="{952B78F8-E60C-5A2C-D528-C22154627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Training and Testing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4D04BF2-59DF-D4E5-59A8-B0ECC29BBA74}"/>
              </a:ext>
            </a:extLst>
          </p:cNvPr>
          <p:cNvSpPr txBox="1"/>
          <p:nvPr/>
        </p:nvSpPr>
        <p:spPr>
          <a:xfrm>
            <a:off x="1847528" y="1916832"/>
            <a:ext cx="9001000" cy="342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To prevent overfitting and underfitting.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Testing unknown or unseen tuples to the model.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More training data more accurate results.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</a:rPr>
              <a:t>By using training data the model can get knowledge.</a:t>
            </a:r>
          </a:p>
        </p:txBody>
      </p:sp>
    </p:spTree>
    <p:extLst>
      <p:ext uri="{BB962C8B-B14F-4D97-AF65-F5344CB8AC3E}">
        <p14:creationId xmlns:p14="http://schemas.microsoft.com/office/powerpoint/2010/main" val="47839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Supervised Learning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Ian\Desktop\supervis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714" y="1600201"/>
            <a:ext cx="7680572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What is machine learning?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It is defined as the ability to learn by computers or machines without explicitly programmed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A branch of </a:t>
            </a:r>
            <a:r>
              <a:rPr lang="en-US" altLang="zh-TW" sz="2400" b="1" dirty="0">
                <a:solidFill>
                  <a:schemeClr val="bg1"/>
                </a:solidFill>
              </a:rPr>
              <a:t>artificial intelligence</a:t>
            </a:r>
            <a:r>
              <a:rPr lang="en-US" altLang="zh-TW" sz="2400" dirty="0">
                <a:solidFill>
                  <a:schemeClr val="bg1"/>
                </a:solidFill>
              </a:rPr>
              <a:t>, concerned with the design and development of algorithms that allow computers to evolve behaviors based on empirical data.</a:t>
            </a:r>
          </a:p>
          <a:p>
            <a:pPr algn="just"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As intelligence requires knowledge, it is necessary for the computers to acquire knowledge.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zh-TW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Unsupervised Learning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Ian\Desktop\unsupervised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78" y="1720872"/>
            <a:ext cx="8131844" cy="470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Semi supervised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</a:rPr>
              <a:t>A combination of both supervised and unsupervised methods .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chemeClr val="bg1"/>
                </a:solidFill>
              </a:rPr>
              <a:t>Initially supervised learning can be done then unsupervised learning can be done.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Reinforcement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a policy: A sequence of outputs</a:t>
            </a:r>
          </a:p>
          <a:p>
            <a:r>
              <a:rPr lang="en-US" dirty="0">
                <a:solidFill>
                  <a:schemeClr val="bg1"/>
                </a:solidFill>
              </a:rPr>
              <a:t>No supervised output but delayed reward</a:t>
            </a:r>
          </a:p>
          <a:p>
            <a:r>
              <a:rPr lang="en-US" dirty="0">
                <a:solidFill>
                  <a:schemeClr val="bg1"/>
                </a:solidFill>
              </a:rPr>
              <a:t>Credit assignment problem</a:t>
            </a:r>
          </a:p>
          <a:p>
            <a:r>
              <a:rPr lang="en-US" dirty="0">
                <a:solidFill>
                  <a:schemeClr val="bg1"/>
                </a:solidFill>
              </a:rPr>
              <a:t>Game playing</a:t>
            </a:r>
          </a:p>
          <a:p>
            <a:r>
              <a:rPr lang="en-US" dirty="0">
                <a:solidFill>
                  <a:schemeClr val="bg1"/>
                </a:solidFill>
              </a:rPr>
              <a:t>Robot in an environment</a:t>
            </a:r>
          </a:p>
          <a:p>
            <a:r>
              <a:rPr lang="en-US" dirty="0">
                <a:solidFill>
                  <a:schemeClr val="bg1"/>
                </a:solidFill>
              </a:rPr>
              <a:t>Multiple agents,</a:t>
            </a:r>
          </a:p>
          <a:p>
            <a:r>
              <a:rPr lang="en-US" dirty="0">
                <a:solidFill>
                  <a:schemeClr val="bg1"/>
                </a:solidFill>
              </a:rPr>
              <a:t> partial observability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Top 10 Python Libraries for Machine Learning algorithms……</a:t>
            </a:r>
            <a:endParaRPr lang="en-IN" sz="24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NumPy. (Numerical Python)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SciPy. (Scientific Python)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Scikit-learn. (Scientific python and an open source for machine learning algorithms)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Theano. (used for mathematical operations in Python).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TensorFlow.(open source for Machine Learning and Artificial Intelligence).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400" b="1" i="0" dirty="0" err="1">
                <a:solidFill>
                  <a:schemeClr val="bg1"/>
                </a:solidFill>
                <a:effectLst/>
              </a:rPr>
              <a:t>Keras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 is a deep learning API written in </a:t>
            </a:r>
            <a:r>
              <a:rPr lang="en-US" sz="2400" b="1" i="0" dirty="0">
                <a:solidFill>
                  <a:schemeClr val="bg1"/>
                </a:solidFill>
                <a:effectLst/>
              </a:rPr>
              <a:t>Python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, running on top of the machine learning platform TensorFlow. </a:t>
            </a:r>
            <a:endParaRPr lang="en-IN" sz="2400" b="0" i="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PyTorch</a:t>
            </a: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2400" b="0" i="0" dirty="0" err="1">
                <a:solidFill>
                  <a:schemeClr val="bg1"/>
                </a:solidFill>
                <a:effectLst/>
              </a:rPr>
              <a:t>PyTorch</a:t>
            </a:r>
            <a:r>
              <a:rPr lang="en-US" sz="2400" b="0" i="0" dirty="0">
                <a:solidFill>
                  <a:schemeClr val="bg1"/>
                </a:solidFill>
                <a:effectLst/>
              </a:rPr>
              <a:t> is a machine learning framework based on the Torch library, used for applications such as computer vision and natural language processing.</a:t>
            </a:r>
            <a:endParaRPr lang="en-IN" sz="2400" b="0" i="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4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Pandas. Stands for Python Data Analysis and used to </a:t>
            </a:r>
            <a:r>
              <a:rPr lang="en-IN" sz="2400" b="0" i="0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analyze</a:t>
            </a:r>
            <a:r>
              <a:rPr lang="en-IN" sz="2400" b="0" i="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the data.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Matplotlib—data visualization purpose</a:t>
            </a:r>
          </a:p>
          <a:p>
            <a:pPr>
              <a:lnSpc>
                <a:spcPct val="200000"/>
              </a:lnSpc>
            </a:pPr>
            <a:r>
              <a:rPr lang="en-IN" sz="2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Seaborn—data visualization purpose</a:t>
            </a:r>
            <a:br>
              <a:rPr lang="en-IN" sz="24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7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BCDB-6FD5-5FB0-0F9C-0AF7D0878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305EC-EC6D-FD1B-8FD2-5C94D051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Machine learning (ML) is a field of artificial intelligence where systems learn from data </a:t>
            </a:r>
          </a:p>
          <a:p>
            <a:r>
              <a:rPr lang="en-US" dirty="0">
                <a:solidFill>
                  <a:schemeClr val="bg1"/>
                </a:solidFill>
              </a:rPr>
              <a:t>to identify patterns, </a:t>
            </a:r>
          </a:p>
          <a:p>
            <a:r>
              <a:rPr lang="en-US" dirty="0">
                <a:solidFill>
                  <a:schemeClr val="bg1"/>
                </a:solidFill>
              </a:rPr>
              <a:t>make predictions, and </a:t>
            </a:r>
          </a:p>
          <a:p>
            <a:r>
              <a:rPr lang="en-US" dirty="0">
                <a:solidFill>
                  <a:schemeClr val="bg1"/>
                </a:solidFill>
              </a:rPr>
              <a:t>improve performance over time without being explicitly programmed. </a:t>
            </a:r>
          </a:p>
          <a:p>
            <a:r>
              <a:rPr lang="en-US" dirty="0">
                <a:solidFill>
                  <a:schemeClr val="bg1"/>
                </a:solidFill>
              </a:rPr>
              <a:t>Using algorithms, these systems are trained on large datasets to find correlations and make informed decisions, with their accuracy increasing as they process more data. 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3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304A-12F0-4CF7-103B-20791366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Machine Learning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84DC9D-95EF-EF13-45DA-6423ED2C95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2258192"/>
            <a:ext cx="10682155" cy="3393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Data 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Algorithms are fed massive amounts of data relevant to a task.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Pattern Identification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algorithms analyze this data to find patterns, relationships, and insights.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Model Creation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learning process results in a "model" that represents the learned knowledge from the data.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Prediction and Decision-Making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trained model can then make predictions or decisions on new, unseen data, similar to how it learned from the training data.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Continuous Improvement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The model's performance improves as it is exposed to more data,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01D35"/>
              </a:solidFill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continuously refining its ability to make accurate predictions or decisions.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7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Machine Learning: Definition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Computer Program learns from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experience 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Some Class of Tasks T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Performance measure P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If P improves with E</a:t>
            </a:r>
          </a:p>
          <a:p>
            <a:pPr algn="just">
              <a:lnSpc>
                <a:spcPct val="150000"/>
              </a:lnSpc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Methods of learning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Learning from labelled data (supervised learning)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err="1">
                <a:solidFill>
                  <a:schemeClr val="bg1"/>
                </a:solidFill>
              </a:rPr>
              <a:t>Eg</a:t>
            </a:r>
            <a:r>
              <a:rPr lang="en-GB" dirty="0">
                <a:solidFill>
                  <a:schemeClr val="bg1"/>
                </a:solidFill>
              </a:rPr>
              <a:t>. Classification, regression.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Learning from unlabelled data (unsupervised learning)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GB" dirty="0" err="1">
                <a:solidFill>
                  <a:schemeClr val="bg1"/>
                </a:solidFill>
              </a:rPr>
              <a:t>Eg</a:t>
            </a:r>
            <a:r>
              <a:rPr lang="en-GB" dirty="0">
                <a:solidFill>
                  <a:schemeClr val="bg1"/>
                </a:solidFill>
              </a:rPr>
              <a:t>. Clustering, visualisation, dimensionality reduction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Semi supervised Learning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bg1"/>
                </a:solidFill>
              </a:rPr>
              <a:t>Reinforcement Learning</a:t>
            </a:r>
          </a:p>
          <a:p>
            <a:pPr marL="13716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94E0E-5CDC-2169-BA6E-F610F098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C431-544A-1C1A-23FF-8F198BCDD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chemeClr val="bg1"/>
                </a:solidFill>
              </a:rPr>
              <a:t>Classification : mapping the data items into set of Boolean classes.</a:t>
            </a:r>
          </a:p>
          <a:p>
            <a:r>
              <a:rPr lang="en-IN" dirty="0">
                <a:solidFill>
                  <a:schemeClr val="bg1"/>
                </a:solidFill>
              </a:rPr>
              <a:t>Predicting the data item on a Boolean class.</a:t>
            </a:r>
          </a:p>
          <a:p>
            <a:r>
              <a:rPr lang="en-IN" dirty="0">
                <a:solidFill>
                  <a:schemeClr val="bg1"/>
                </a:solidFill>
              </a:rPr>
              <a:t>(0,1)(</a:t>
            </a:r>
            <a:r>
              <a:rPr lang="en-IN" dirty="0" err="1">
                <a:solidFill>
                  <a:schemeClr val="bg1"/>
                </a:solidFill>
              </a:rPr>
              <a:t>true,false</a:t>
            </a:r>
            <a:r>
              <a:rPr lang="en-IN" dirty="0">
                <a:solidFill>
                  <a:schemeClr val="bg1"/>
                </a:solidFill>
              </a:rPr>
              <a:t>)(</a:t>
            </a:r>
            <a:r>
              <a:rPr lang="en-IN" dirty="0" err="1">
                <a:solidFill>
                  <a:schemeClr val="bg1"/>
                </a:solidFill>
              </a:rPr>
              <a:t>yes,no</a:t>
            </a:r>
            <a:r>
              <a:rPr lang="en-IN" dirty="0">
                <a:solidFill>
                  <a:schemeClr val="bg1"/>
                </a:solidFill>
              </a:rPr>
              <a:t>)(</a:t>
            </a:r>
            <a:r>
              <a:rPr lang="en-IN" dirty="0" err="1">
                <a:solidFill>
                  <a:schemeClr val="bg1"/>
                </a:solidFill>
              </a:rPr>
              <a:t>get_pl,notget_pl</a:t>
            </a:r>
            <a:r>
              <a:rPr lang="en-IN" dirty="0">
                <a:solidFill>
                  <a:schemeClr val="bg1"/>
                </a:solidFill>
              </a:rPr>
              <a:t>)(</a:t>
            </a:r>
            <a:r>
              <a:rPr lang="en-IN" dirty="0" err="1">
                <a:solidFill>
                  <a:schemeClr val="bg1"/>
                </a:solidFill>
              </a:rPr>
              <a:t>diseased,not_diseased</a:t>
            </a:r>
            <a:r>
              <a:rPr lang="en-IN" dirty="0">
                <a:solidFill>
                  <a:schemeClr val="bg1"/>
                </a:solidFill>
              </a:rPr>
              <a:t>)(</a:t>
            </a:r>
            <a:r>
              <a:rPr lang="en-IN" dirty="0" err="1">
                <a:solidFill>
                  <a:schemeClr val="bg1"/>
                </a:solidFill>
              </a:rPr>
              <a:t>loan_sanctioned,not_sanctioned</a:t>
            </a:r>
            <a:r>
              <a:rPr lang="en-IN" dirty="0">
                <a:solidFill>
                  <a:schemeClr val="bg1"/>
                </a:solidFill>
              </a:rPr>
              <a:t>) 60  placements =23 no _placements=25</a:t>
            </a:r>
          </a:p>
          <a:p>
            <a:r>
              <a:rPr lang="en-IN" dirty="0">
                <a:solidFill>
                  <a:schemeClr val="bg1"/>
                </a:solidFill>
              </a:rPr>
              <a:t>12 missing are misclassified data.</a:t>
            </a:r>
          </a:p>
          <a:p>
            <a:r>
              <a:rPr lang="en-IN" dirty="0">
                <a:solidFill>
                  <a:schemeClr val="bg1"/>
                </a:solidFill>
              </a:rPr>
              <a:t>48/60*100=80%</a:t>
            </a:r>
          </a:p>
          <a:p>
            <a:r>
              <a:rPr lang="en-IN" dirty="0">
                <a:solidFill>
                  <a:schemeClr val="bg1"/>
                </a:solidFill>
              </a:rPr>
              <a:t>Regression</a:t>
            </a:r>
          </a:p>
          <a:p>
            <a:r>
              <a:rPr lang="en-IN" dirty="0">
                <a:solidFill>
                  <a:schemeClr val="bg1"/>
                </a:solidFill>
              </a:rPr>
              <a:t>Predicting the data item on a continuous scale.</a:t>
            </a:r>
          </a:p>
          <a:p>
            <a:r>
              <a:rPr lang="en-IN" dirty="0">
                <a:solidFill>
                  <a:schemeClr val="bg1"/>
                </a:solidFill>
              </a:rPr>
              <a:t>Interval [0,1] continuous[0.0,0.1,0.2…..1.0]</a:t>
            </a:r>
          </a:p>
          <a:p>
            <a:pPr marL="137160" indent="0">
              <a:buNone/>
            </a:pPr>
            <a:r>
              <a:rPr lang="en-IN" dirty="0">
                <a:solidFill>
                  <a:schemeClr val="bg1"/>
                </a:solidFill>
              </a:rPr>
              <a:t> predicting a medicine.0.75mg 0.98mg</a:t>
            </a:r>
          </a:p>
        </p:txBody>
      </p:sp>
    </p:spTree>
    <p:extLst>
      <p:ext uri="{BB962C8B-B14F-4D97-AF65-F5344CB8AC3E}">
        <p14:creationId xmlns:p14="http://schemas.microsoft.com/office/powerpoint/2010/main" val="314882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569F-29D5-CE1F-3E6A-992BDEE1F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Classification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39CA2-EAC9-8CAA-08CE-ED3B4AB1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</a:rPr>
              <a:t>Bayesian theorem (statistical Learning)</a:t>
            </a:r>
          </a:p>
          <a:p>
            <a:r>
              <a:rPr lang="en-IN" dirty="0">
                <a:solidFill>
                  <a:schemeClr val="bg1"/>
                </a:solidFill>
              </a:rPr>
              <a:t>Decision trees (Inductive Learning)</a:t>
            </a:r>
          </a:p>
          <a:p>
            <a:r>
              <a:rPr lang="en-IN" dirty="0">
                <a:solidFill>
                  <a:schemeClr val="bg1"/>
                </a:solidFill>
              </a:rPr>
              <a:t>Random forest method</a:t>
            </a:r>
          </a:p>
          <a:p>
            <a:r>
              <a:rPr lang="en-IN" dirty="0">
                <a:solidFill>
                  <a:schemeClr val="bg1"/>
                </a:solidFill>
              </a:rPr>
              <a:t>Support Vector Machines</a:t>
            </a:r>
          </a:p>
          <a:p>
            <a:r>
              <a:rPr lang="en-IN" dirty="0">
                <a:solidFill>
                  <a:schemeClr val="bg1"/>
                </a:solidFill>
              </a:rPr>
              <a:t>Artificial Neural Networks</a:t>
            </a:r>
          </a:p>
          <a:p>
            <a:r>
              <a:rPr lang="en-IN" dirty="0">
                <a:solidFill>
                  <a:schemeClr val="bg1"/>
                </a:solidFill>
              </a:rPr>
              <a:t>Multilayer </a:t>
            </a:r>
            <a:r>
              <a:rPr lang="en-IN" dirty="0" err="1">
                <a:solidFill>
                  <a:schemeClr val="bg1"/>
                </a:solidFill>
              </a:rPr>
              <a:t>Perceptrons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Backpropagation Neural Networks</a:t>
            </a:r>
          </a:p>
          <a:p>
            <a:r>
              <a:rPr lang="en-IN" dirty="0">
                <a:solidFill>
                  <a:schemeClr val="bg1"/>
                </a:solidFill>
              </a:rPr>
              <a:t>K nearest Neighbour hood algorithms</a:t>
            </a:r>
          </a:p>
          <a:p>
            <a:r>
              <a:rPr lang="en-IN" dirty="0">
                <a:solidFill>
                  <a:schemeClr val="bg1"/>
                </a:solidFill>
              </a:rPr>
              <a:t>Ensemble Learning (Boosting, Bagging, Boot Strapping)</a:t>
            </a:r>
          </a:p>
          <a:p>
            <a:r>
              <a:rPr lang="en-IN" dirty="0">
                <a:solidFill>
                  <a:schemeClr val="bg1"/>
                </a:solidFill>
              </a:rPr>
              <a:t>Logistic regression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2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C1BD-753D-2658-7EC2-C153EBB2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Regression </a:t>
            </a:r>
            <a:r>
              <a:rPr lang="en-IN" dirty="0" err="1">
                <a:solidFill>
                  <a:schemeClr val="bg1"/>
                </a:solidFill>
              </a:rPr>
              <a:t>techinique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964B3-B9BC-225D-B359-44E9B2F77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Linear regression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Single linear regression (single 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bg1"/>
                </a:solidFill>
              </a:rPr>
              <a:t>Multiple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901529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893</TotalTime>
  <Words>925</Words>
  <Application>Microsoft Office PowerPoint</Application>
  <PresentationFormat>Widescreen</PresentationFormat>
  <Paragraphs>151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Book Antiqua</vt:lpstr>
      <vt:lpstr>Calibri</vt:lpstr>
      <vt:lpstr>Google Sans</vt:lpstr>
      <vt:lpstr>Lucida Sans</vt:lpstr>
      <vt:lpstr>Wingdings</vt:lpstr>
      <vt:lpstr>Wingdings 2</vt:lpstr>
      <vt:lpstr>Wingdings 3</vt:lpstr>
      <vt:lpstr>Apex</vt:lpstr>
      <vt:lpstr>Machine learning methods</vt:lpstr>
      <vt:lpstr>What is machine learning?</vt:lpstr>
      <vt:lpstr>Machine Learning</vt:lpstr>
      <vt:lpstr>Machine Learning</vt:lpstr>
      <vt:lpstr>Machine Learning: Definition</vt:lpstr>
      <vt:lpstr>Methods of learning</vt:lpstr>
      <vt:lpstr>Supervised Learning</vt:lpstr>
      <vt:lpstr>Classification techniques</vt:lpstr>
      <vt:lpstr>Regression techinique</vt:lpstr>
      <vt:lpstr>Unsupervised Learning</vt:lpstr>
      <vt:lpstr>Clustering Techniques</vt:lpstr>
      <vt:lpstr>Semi supervised Learning</vt:lpstr>
      <vt:lpstr>Reinforcement Learning</vt:lpstr>
      <vt:lpstr>Reinforcement Learning</vt:lpstr>
      <vt:lpstr>Deep learning </vt:lpstr>
      <vt:lpstr>Relation Between AI,ML and DL</vt:lpstr>
      <vt:lpstr>Training and Testing</vt:lpstr>
      <vt:lpstr>Training and Testing</vt:lpstr>
      <vt:lpstr>Supervised Learning</vt:lpstr>
      <vt:lpstr>Unsupervised Learning</vt:lpstr>
      <vt:lpstr>Semi supervised learning</vt:lpstr>
      <vt:lpstr>Reinforcement Learning</vt:lpstr>
      <vt:lpstr>Machine learning libraries</vt:lpstr>
      <vt:lpstr>Machine learning libraries</vt:lpstr>
      <vt:lpstr>Machine learning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methods</dc:title>
  <dc:creator>admin</dc:creator>
  <cp:lastModifiedBy>SRI BALA MALLADI</cp:lastModifiedBy>
  <cp:revision>36</cp:revision>
  <dcterms:created xsi:type="dcterms:W3CDTF">2018-02-19T16:25:41Z</dcterms:created>
  <dcterms:modified xsi:type="dcterms:W3CDTF">2025-10-07T06:52:11Z</dcterms:modified>
</cp:coreProperties>
</file>