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8" r:id="rId4"/>
    <p:sldId id="289" r:id="rId5"/>
    <p:sldId id="258" r:id="rId6"/>
    <p:sldId id="259" r:id="rId7"/>
    <p:sldId id="270" r:id="rId8"/>
    <p:sldId id="269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0" r:id="rId21"/>
    <p:sldId id="265" r:id="rId22"/>
    <p:sldId id="285" r:id="rId23"/>
    <p:sldId id="290" r:id="rId24"/>
    <p:sldId id="266" r:id="rId25"/>
    <p:sldId id="267" r:id="rId26"/>
    <p:sldId id="268" r:id="rId27"/>
    <p:sldId id="261" r:id="rId28"/>
    <p:sldId id="263" r:id="rId29"/>
    <p:sldId id="264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91" d="100"/>
          <a:sy n="91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5F9032C-93F2-4BAD-9359-C7866ED1739D}" type="datetimeFigureOut">
              <a:rPr lang="en-US" smtClean="0"/>
              <a:pPr/>
              <a:t>9/16/2025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 methods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2FED-2347-63F2-971B-0F975AB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59C3-DD73-9D65-10B5-5F5CA676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 labels are not priorly known.</a:t>
            </a:r>
          </a:p>
          <a:p>
            <a:r>
              <a:rPr lang="en-IN" dirty="0">
                <a:solidFill>
                  <a:schemeClr val="bg1"/>
                </a:solidFill>
              </a:rPr>
              <a:t>No clarity of Data.</a:t>
            </a:r>
          </a:p>
          <a:p>
            <a:r>
              <a:rPr lang="en-IN" dirty="0">
                <a:solidFill>
                  <a:schemeClr val="bg1"/>
                </a:solidFill>
              </a:rPr>
              <a:t>We can make the data into set of groups.</a:t>
            </a:r>
          </a:p>
          <a:p>
            <a:r>
              <a:rPr lang="en-IN" dirty="0">
                <a:solidFill>
                  <a:schemeClr val="bg1"/>
                </a:solidFill>
              </a:rPr>
              <a:t>Or Clusters.</a:t>
            </a:r>
          </a:p>
          <a:p>
            <a:r>
              <a:rPr lang="en-IN" dirty="0">
                <a:solidFill>
                  <a:schemeClr val="bg1"/>
                </a:solidFill>
              </a:rPr>
              <a:t>This grouping is based on similarity(fruit basket)</a:t>
            </a:r>
          </a:p>
          <a:p>
            <a:r>
              <a:rPr lang="en-IN" dirty="0">
                <a:solidFill>
                  <a:schemeClr val="bg1"/>
                </a:solidFill>
              </a:rPr>
              <a:t>Distance.</a:t>
            </a:r>
          </a:p>
          <a:p>
            <a:r>
              <a:rPr lang="en-IN" dirty="0">
                <a:solidFill>
                  <a:schemeClr val="bg1"/>
                </a:solidFill>
              </a:rPr>
              <a:t>Euclidean distance d</a:t>
            </a:r>
          </a:p>
          <a:p>
            <a:r>
              <a:rPr lang="en-IN" dirty="0">
                <a:solidFill>
                  <a:schemeClr val="bg1"/>
                </a:solidFill>
              </a:rPr>
              <a:t>Manhattan Distance </a:t>
            </a:r>
          </a:p>
        </p:txBody>
      </p:sp>
    </p:spTree>
    <p:extLst>
      <p:ext uri="{BB962C8B-B14F-4D97-AF65-F5344CB8AC3E}">
        <p14:creationId xmlns:p14="http://schemas.microsoft.com/office/powerpoint/2010/main" val="30198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0884-CD05-F382-52E1-4EEB920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Unsupervised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9DF1-4D61-DF01-E6FE-EA39DA4F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Clustering=grouping</a:t>
            </a:r>
          </a:p>
          <a:p>
            <a:r>
              <a:rPr lang="en-IN" dirty="0">
                <a:solidFill>
                  <a:schemeClr val="bg1"/>
                </a:solidFill>
              </a:rPr>
              <a:t>Association Rules</a:t>
            </a:r>
          </a:p>
          <a:p>
            <a:r>
              <a:rPr lang="en-IN" dirty="0">
                <a:solidFill>
                  <a:schemeClr val="bg1"/>
                </a:solidFill>
              </a:rPr>
              <a:t>Milk</a:t>
            </a:r>
          </a:p>
          <a:p>
            <a:r>
              <a:rPr lang="en-IN" dirty="0">
                <a:solidFill>
                  <a:schemeClr val="bg1"/>
                </a:solidFill>
              </a:rPr>
              <a:t>Bread</a:t>
            </a:r>
          </a:p>
          <a:p>
            <a:r>
              <a:rPr lang="en-IN" dirty="0">
                <a:solidFill>
                  <a:schemeClr val="bg1"/>
                </a:solidFill>
              </a:rPr>
              <a:t>Eggs</a:t>
            </a:r>
          </a:p>
          <a:p>
            <a:r>
              <a:rPr lang="en-IN" dirty="0">
                <a:solidFill>
                  <a:schemeClr val="bg1"/>
                </a:solidFill>
              </a:rPr>
              <a:t>Meat</a:t>
            </a:r>
          </a:p>
          <a:p>
            <a:r>
              <a:rPr lang="en-IN" dirty="0">
                <a:solidFill>
                  <a:schemeClr val="bg1"/>
                </a:solidFill>
              </a:rPr>
              <a:t>Vegetables</a:t>
            </a:r>
          </a:p>
          <a:p>
            <a:r>
              <a:rPr lang="en-IN" dirty="0">
                <a:solidFill>
                  <a:schemeClr val="bg1"/>
                </a:solidFill>
              </a:rPr>
              <a:t>Food items</a:t>
            </a:r>
          </a:p>
        </p:txBody>
      </p:sp>
    </p:spTree>
    <p:extLst>
      <p:ext uri="{BB962C8B-B14F-4D97-AF65-F5344CB8AC3E}">
        <p14:creationId xmlns:p14="http://schemas.microsoft.com/office/powerpoint/2010/main" val="427099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A9BB-D4E2-BCAB-A40C-58242F5E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Clustering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35A5-2329-71AF-F323-5D37498C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K-means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Density Based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DBSCAN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Artificial Neural Networks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bg1"/>
                </a:solidFill>
              </a:rPr>
              <a:t>Kohenen</a:t>
            </a:r>
            <a:r>
              <a:rPr lang="en-IN" dirty="0">
                <a:solidFill>
                  <a:schemeClr val="bg1"/>
                </a:solidFill>
              </a:rPr>
              <a:t> Neural networks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bg1"/>
                </a:solidFill>
              </a:rPr>
              <a:t>Hopfiled</a:t>
            </a:r>
            <a:r>
              <a:rPr lang="en-IN" dirty="0">
                <a:solidFill>
                  <a:schemeClr val="bg1"/>
                </a:solidFill>
              </a:rPr>
              <a:t> Neural networks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4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B92-1534-D581-E0DE-10361C91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Semisupervised</a:t>
            </a:r>
            <a:r>
              <a:rPr lang="en-IN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2C71-C269-4D65-3D85-A8102E14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It is the combination of both supervised and unsupervised learning techniques.</a:t>
            </a:r>
          </a:p>
          <a:p>
            <a:pPr>
              <a:lnSpc>
                <a:spcPct val="200000"/>
              </a:lnSpc>
            </a:pPr>
            <a:r>
              <a:rPr lang="en-IN" dirty="0" err="1">
                <a:solidFill>
                  <a:schemeClr val="bg1"/>
                </a:solidFill>
              </a:rPr>
              <a:t>Ex:Deep</a:t>
            </a:r>
            <a:r>
              <a:rPr lang="en-IN" dirty="0">
                <a:solidFill>
                  <a:schemeClr val="bg1"/>
                </a:solidFill>
              </a:rPr>
              <a:t> learning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First Unsupervised learning can be done then it applies 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94499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DF7-AD29-0F4F-C256-844806E2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3655-B600-CB92-33E5-ED4F4A40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Agents</a:t>
            </a:r>
          </a:p>
          <a:p>
            <a:r>
              <a:rPr lang="en-IN" dirty="0">
                <a:solidFill>
                  <a:schemeClr val="bg1"/>
                </a:solidFill>
              </a:rPr>
              <a:t>PEAS</a:t>
            </a:r>
          </a:p>
          <a:p>
            <a:r>
              <a:rPr lang="en-IN" dirty="0">
                <a:solidFill>
                  <a:schemeClr val="bg1"/>
                </a:solidFill>
              </a:rPr>
              <a:t>P-Performance</a:t>
            </a:r>
          </a:p>
          <a:p>
            <a:r>
              <a:rPr lang="en-IN" dirty="0">
                <a:solidFill>
                  <a:schemeClr val="bg1"/>
                </a:solidFill>
              </a:rPr>
              <a:t>E-Environment</a:t>
            </a:r>
          </a:p>
          <a:p>
            <a:r>
              <a:rPr lang="en-IN" dirty="0">
                <a:solidFill>
                  <a:schemeClr val="bg1"/>
                </a:solidFill>
              </a:rPr>
              <a:t>A-</a:t>
            </a:r>
            <a:r>
              <a:rPr lang="en-IN" dirty="0" err="1">
                <a:solidFill>
                  <a:schemeClr val="bg1"/>
                </a:solidFill>
              </a:rPr>
              <a:t>Actutators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S-Sensors</a:t>
            </a:r>
          </a:p>
          <a:p>
            <a:r>
              <a:rPr lang="en-IN" dirty="0">
                <a:solidFill>
                  <a:schemeClr val="bg1"/>
                </a:solidFill>
              </a:rPr>
              <a:t>Ex - Human agents</a:t>
            </a:r>
          </a:p>
          <a:p>
            <a:r>
              <a:rPr lang="en-IN" dirty="0">
                <a:solidFill>
                  <a:schemeClr val="bg1"/>
                </a:solidFill>
              </a:rPr>
              <a:t>Machine agents</a:t>
            </a:r>
          </a:p>
          <a:p>
            <a:r>
              <a:rPr lang="en-IN" dirty="0">
                <a:solidFill>
                  <a:schemeClr val="bg1"/>
                </a:solidFill>
              </a:rPr>
              <a:t>Robo Agents</a:t>
            </a:r>
          </a:p>
        </p:txBody>
      </p:sp>
    </p:spTree>
    <p:extLst>
      <p:ext uri="{BB962C8B-B14F-4D97-AF65-F5344CB8AC3E}">
        <p14:creationId xmlns:p14="http://schemas.microsoft.com/office/powerpoint/2010/main" val="187698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2CEE-AB48-F87E-B917-35A4F9D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3C84-10C1-C0F7-E1C4-923581BE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Agent is given a task</a:t>
            </a:r>
          </a:p>
          <a:p>
            <a:r>
              <a:rPr lang="en-IN" dirty="0">
                <a:solidFill>
                  <a:schemeClr val="bg1"/>
                </a:solidFill>
              </a:rPr>
              <a:t>If success it is rewarded</a:t>
            </a:r>
          </a:p>
          <a:p>
            <a:r>
              <a:rPr lang="en-IN" dirty="0">
                <a:solidFill>
                  <a:schemeClr val="bg1"/>
                </a:solidFill>
              </a:rPr>
              <a:t>Else</a:t>
            </a:r>
          </a:p>
          <a:p>
            <a:r>
              <a:rPr lang="en-IN" dirty="0">
                <a:solidFill>
                  <a:schemeClr val="bg1"/>
                </a:solidFill>
              </a:rPr>
              <a:t>It is punished/redoing the same task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541613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9808-755B-FE0D-01FD-EDEF1B4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/>
              <a:t>Deep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2E10-E32A-F56D-EBE9-824A773C01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Associated with ANN.</a:t>
            </a:r>
          </a:p>
          <a:p>
            <a:r>
              <a:rPr lang="en-IN" dirty="0">
                <a:solidFill>
                  <a:schemeClr val="bg1"/>
                </a:solidFill>
              </a:rPr>
              <a:t>ANN structure</a:t>
            </a:r>
          </a:p>
          <a:p>
            <a:r>
              <a:rPr lang="en-IN" dirty="0">
                <a:solidFill>
                  <a:schemeClr val="bg1"/>
                </a:solidFill>
              </a:rPr>
              <a:t>Input layer</a:t>
            </a:r>
          </a:p>
          <a:p>
            <a:r>
              <a:rPr lang="en-IN" dirty="0">
                <a:solidFill>
                  <a:schemeClr val="bg1"/>
                </a:solidFill>
              </a:rPr>
              <a:t>Output layer</a:t>
            </a:r>
          </a:p>
          <a:p>
            <a:r>
              <a:rPr lang="en-IN" dirty="0">
                <a:solidFill>
                  <a:schemeClr val="bg1"/>
                </a:solidFill>
              </a:rPr>
              <a:t>Hidden layer</a:t>
            </a:r>
          </a:p>
          <a:p>
            <a:r>
              <a:rPr lang="en-IN" dirty="0">
                <a:solidFill>
                  <a:schemeClr val="bg1"/>
                </a:solidFill>
              </a:rPr>
              <a:t>It can have more layers as hidden.</a:t>
            </a:r>
          </a:p>
          <a:p>
            <a:r>
              <a:rPr lang="en-IN" dirty="0">
                <a:solidFill>
                  <a:schemeClr val="bg1"/>
                </a:solidFill>
              </a:rPr>
              <a:t>Hidden layer can have more amount of Data.</a:t>
            </a:r>
          </a:p>
          <a:p>
            <a:r>
              <a:rPr lang="en-IN" dirty="0">
                <a:solidFill>
                  <a:schemeClr val="bg1"/>
                </a:solidFill>
              </a:rPr>
              <a:t>Recurrent NN</a:t>
            </a:r>
          </a:p>
          <a:p>
            <a:r>
              <a:rPr lang="en-IN" dirty="0">
                <a:solidFill>
                  <a:schemeClr val="bg1"/>
                </a:solidFill>
              </a:rPr>
              <a:t>Convolutional NN.</a:t>
            </a:r>
          </a:p>
          <a:p>
            <a:r>
              <a:rPr lang="en-IN" dirty="0">
                <a:solidFill>
                  <a:schemeClr val="bg1"/>
                </a:solidFill>
              </a:rPr>
              <a:t>It is a part of ML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5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3A22-9445-E0BB-3FFF-B7CD15A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Relation Between AI,ML and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3C9C-ECC8-DB6C-D28F-5DB81B81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DL is subset of ML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ML is the subset of AI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AI is the superset of both DL and ML.</a:t>
            </a:r>
          </a:p>
        </p:txBody>
      </p:sp>
    </p:spTree>
    <p:extLst>
      <p:ext uri="{BB962C8B-B14F-4D97-AF65-F5344CB8AC3E}">
        <p14:creationId xmlns:p14="http://schemas.microsoft.com/office/powerpoint/2010/main" val="24949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845E-A9B3-0A11-F9C1-FF2EB38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Statistical Learning(SL)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FC71-9993-453B-6DB5-7A3F6B82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One kind of Supervised Learning.</a:t>
            </a:r>
          </a:p>
          <a:p>
            <a:r>
              <a:rPr lang="en-IN" dirty="0">
                <a:solidFill>
                  <a:schemeClr val="bg1"/>
                </a:solidFill>
              </a:rPr>
              <a:t>Prediction can be based on Statistical Methods.</a:t>
            </a:r>
          </a:p>
          <a:p>
            <a:r>
              <a:rPr lang="en-IN" dirty="0">
                <a:solidFill>
                  <a:schemeClr val="bg1"/>
                </a:solidFill>
              </a:rPr>
              <a:t>Bayesian </a:t>
            </a:r>
            <a:r>
              <a:rPr lang="en-IN" dirty="0" err="1">
                <a:solidFill>
                  <a:schemeClr val="bg1"/>
                </a:solidFill>
              </a:rPr>
              <a:t>Theroem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Probability</a:t>
            </a:r>
          </a:p>
          <a:p>
            <a:r>
              <a:rPr lang="en-IN" dirty="0">
                <a:solidFill>
                  <a:schemeClr val="bg1"/>
                </a:solidFill>
              </a:rPr>
              <a:t>Bayesian Belief Networks </a:t>
            </a:r>
          </a:p>
          <a:p>
            <a:r>
              <a:rPr lang="en-IN" dirty="0">
                <a:solidFill>
                  <a:schemeClr val="bg1"/>
                </a:solidFill>
              </a:rPr>
              <a:t>Classification method.</a:t>
            </a:r>
          </a:p>
          <a:p>
            <a:r>
              <a:rPr lang="en-IN" dirty="0">
                <a:solidFill>
                  <a:schemeClr val="bg1"/>
                </a:solidFill>
              </a:rPr>
              <a:t>Ex:1.Grass wet due to rain or sprinklers.</a:t>
            </a:r>
          </a:p>
          <a:p>
            <a:r>
              <a:rPr lang="en-IN" dirty="0">
                <a:solidFill>
                  <a:schemeClr val="bg1"/>
                </a:solidFill>
              </a:rPr>
              <a:t>Ex.2.Ship Alarm ringing.</a:t>
            </a:r>
          </a:p>
          <a:p>
            <a:r>
              <a:rPr lang="en-IN" dirty="0">
                <a:solidFill>
                  <a:schemeClr val="bg1"/>
                </a:solidFill>
              </a:rPr>
              <a:t>Statistical learning to handle uncertainty.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1BC8-7EC9-611C-7555-79DF4AD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Inductive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9F0E-CDDA-2B24-6505-9DA1B80A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F(x)=x1,x2,x3,x4…</a:t>
            </a:r>
            <a:r>
              <a:rPr lang="en-IN" dirty="0" err="1">
                <a:solidFill>
                  <a:schemeClr val="bg1"/>
                </a:solidFill>
              </a:rPr>
              <a:t>xn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At any one of the particular value the f(x) can get </a:t>
            </a:r>
            <a:r>
              <a:rPr lang="en-IN" dirty="0" err="1">
                <a:solidFill>
                  <a:schemeClr val="bg1"/>
                </a:solidFill>
              </a:rPr>
              <a:t>satisified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This feature is Inductive learning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It is a Supervised learning method.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Decision tree algorithm.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Random forest algorithm.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This inductive learning is taken from mathematical induction.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X2+2x+1=0  (1—n)</a:t>
            </a:r>
          </a:p>
        </p:txBody>
      </p:sp>
    </p:spTree>
    <p:extLst>
      <p:ext uri="{BB962C8B-B14F-4D97-AF65-F5344CB8AC3E}">
        <p14:creationId xmlns:p14="http://schemas.microsoft.com/office/powerpoint/2010/main" val="64297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What is machine learning?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It is defined as the ability to learn by computers or machines without explicitly programmed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A branch of </a:t>
            </a:r>
            <a:r>
              <a:rPr lang="en-US" altLang="zh-TW" sz="2400" b="1" dirty="0">
                <a:solidFill>
                  <a:schemeClr val="bg1"/>
                </a:solidFill>
              </a:rPr>
              <a:t>artificial intelligence</a:t>
            </a:r>
            <a:r>
              <a:rPr lang="en-US" altLang="zh-TW" sz="2400" dirty="0">
                <a:solidFill>
                  <a:schemeClr val="bg1"/>
                </a:solidFill>
              </a:rPr>
              <a:t>, concerned with the design and development of algorithms that allow computers to evolve behaviors based on empirical data.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As intelligence requires knowledge, it is necessary for the computers to acquire knowledge.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Major techniques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矩形 409"/>
          <p:cNvSpPr/>
          <p:nvPr/>
        </p:nvSpPr>
        <p:spPr>
          <a:xfrm>
            <a:off x="4151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327"/>
          <p:cNvSpPr/>
          <p:nvPr/>
        </p:nvSpPr>
        <p:spPr>
          <a:xfrm>
            <a:off x="2095472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984248" y="6356351"/>
            <a:ext cx="2133600" cy="365125"/>
          </a:xfrm>
        </p:spPr>
        <p:txBody>
          <a:bodyPr/>
          <a:lstStyle/>
          <a:p>
            <a:fld id="{B924EB9E-D747-4059-AA95-4AE1A2553F55}" type="slidenum">
              <a:rPr lang="zh-TW" altLang="en-US" sz="1800">
                <a:solidFill>
                  <a:schemeClr val="tx1"/>
                </a:solidFill>
              </a:rPr>
              <a:pPr/>
              <a:t>20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spcBef>
                <a:spcPct val="0"/>
              </a:spcBef>
              <a:defRPr/>
            </a:pPr>
            <a:endParaRPr lang="zh-TW" altLang="en-US" sz="41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矩形 328"/>
          <p:cNvSpPr/>
          <p:nvPr/>
        </p:nvSpPr>
        <p:spPr>
          <a:xfrm>
            <a:off x="6456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329"/>
          <p:cNvSpPr txBox="1"/>
          <p:nvPr/>
        </p:nvSpPr>
        <p:spPr>
          <a:xfrm>
            <a:off x="2864024" y="3720231"/>
            <a:ext cx="201622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10" name="文字方塊 330"/>
          <p:cNvSpPr txBox="1"/>
          <p:nvPr/>
        </p:nvSpPr>
        <p:spPr>
          <a:xfrm>
            <a:off x="7157753" y="3717033"/>
            <a:ext cx="230425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11" name="文字方塊 331"/>
          <p:cNvSpPr txBox="1"/>
          <p:nvPr/>
        </p:nvSpPr>
        <p:spPr>
          <a:xfrm>
            <a:off x="4727848" y="6381329"/>
            <a:ext cx="259228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12" name="流程圖: 接點 332"/>
          <p:cNvSpPr/>
          <p:nvPr/>
        </p:nvSpPr>
        <p:spPr>
          <a:xfrm>
            <a:off x="2495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流程圖: 接點 333"/>
          <p:cNvSpPr/>
          <p:nvPr/>
        </p:nvSpPr>
        <p:spPr>
          <a:xfrm>
            <a:off x="2279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流程圖: 接點 334"/>
          <p:cNvSpPr/>
          <p:nvPr/>
        </p:nvSpPr>
        <p:spPr>
          <a:xfrm>
            <a:off x="2567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流程圖: 接點 335"/>
          <p:cNvSpPr/>
          <p:nvPr/>
        </p:nvSpPr>
        <p:spPr>
          <a:xfrm>
            <a:off x="2639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336"/>
          <p:cNvSpPr/>
          <p:nvPr/>
        </p:nvSpPr>
        <p:spPr>
          <a:xfrm>
            <a:off x="2927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337"/>
          <p:cNvSpPr/>
          <p:nvPr/>
        </p:nvSpPr>
        <p:spPr>
          <a:xfrm>
            <a:off x="2855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乘號 338"/>
          <p:cNvSpPr/>
          <p:nvPr/>
        </p:nvSpPr>
        <p:spPr>
          <a:xfrm>
            <a:off x="3791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乘號 339"/>
          <p:cNvSpPr/>
          <p:nvPr/>
        </p:nvSpPr>
        <p:spPr>
          <a:xfrm>
            <a:off x="3944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乘號 340"/>
          <p:cNvSpPr/>
          <p:nvPr/>
        </p:nvSpPr>
        <p:spPr>
          <a:xfrm>
            <a:off x="4096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乘號 341"/>
          <p:cNvSpPr/>
          <p:nvPr/>
        </p:nvSpPr>
        <p:spPr>
          <a:xfrm>
            <a:off x="4248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乘號 342"/>
          <p:cNvSpPr/>
          <p:nvPr/>
        </p:nvSpPr>
        <p:spPr>
          <a:xfrm>
            <a:off x="4439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343"/>
          <p:cNvSpPr/>
          <p:nvPr/>
        </p:nvSpPr>
        <p:spPr>
          <a:xfrm>
            <a:off x="4583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344"/>
          <p:cNvSpPr/>
          <p:nvPr/>
        </p:nvSpPr>
        <p:spPr>
          <a:xfrm>
            <a:off x="4799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345"/>
          <p:cNvSpPr/>
          <p:nvPr/>
        </p:nvSpPr>
        <p:spPr>
          <a:xfrm>
            <a:off x="4858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346"/>
          <p:cNvSpPr/>
          <p:nvPr/>
        </p:nvSpPr>
        <p:spPr>
          <a:xfrm>
            <a:off x="3647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347"/>
          <p:cNvSpPr/>
          <p:nvPr/>
        </p:nvSpPr>
        <p:spPr>
          <a:xfrm>
            <a:off x="3647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348"/>
          <p:cNvSpPr/>
          <p:nvPr/>
        </p:nvSpPr>
        <p:spPr>
          <a:xfrm>
            <a:off x="3935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349"/>
          <p:cNvSpPr/>
          <p:nvPr/>
        </p:nvSpPr>
        <p:spPr>
          <a:xfrm>
            <a:off x="3863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350"/>
          <p:cNvSpPr/>
          <p:nvPr/>
        </p:nvSpPr>
        <p:spPr>
          <a:xfrm>
            <a:off x="4041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51"/>
          <p:cNvSpPr/>
          <p:nvPr/>
        </p:nvSpPr>
        <p:spPr>
          <a:xfrm>
            <a:off x="4223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52"/>
          <p:cNvSpPr/>
          <p:nvPr/>
        </p:nvSpPr>
        <p:spPr>
          <a:xfrm>
            <a:off x="4223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53"/>
          <p:cNvSpPr/>
          <p:nvPr/>
        </p:nvSpPr>
        <p:spPr>
          <a:xfrm>
            <a:off x="4439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54"/>
          <p:cNvSpPr/>
          <p:nvPr/>
        </p:nvSpPr>
        <p:spPr>
          <a:xfrm>
            <a:off x="3359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55"/>
          <p:cNvSpPr/>
          <p:nvPr/>
        </p:nvSpPr>
        <p:spPr>
          <a:xfrm>
            <a:off x="3575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6"/>
          <p:cNvSpPr/>
          <p:nvPr/>
        </p:nvSpPr>
        <p:spPr>
          <a:xfrm>
            <a:off x="3287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57"/>
          <p:cNvSpPr/>
          <p:nvPr/>
        </p:nvSpPr>
        <p:spPr>
          <a:xfrm>
            <a:off x="2720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流程圖: 接點 358"/>
          <p:cNvSpPr/>
          <p:nvPr/>
        </p:nvSpPr>
        <p:spPr>
          <a:xfrm>
            <a:off x="2711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流程圖: 接點 359"/>
          <p:cNvSpPr/>
          <p:nvPr/>
        </p:nvSpPr>
        <p:spPr>
          <a:xfrm>
            <a:off x="3024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流程圖: 接點 360"/>
          <p:cNvSpPr/>
          <p:nvPr/>
        </p:nvSpPr>
        <p:spPr>
          <a:xfrm>
            <a:off x="2855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流程圖: 接點 361"/>
          <p:cNvSpPr/>
          <p:nvPr/>
        </p:nvSpPr>
        <p:spPr>
          <a:xfrm>
            <a:off x="3143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接點 362"/>
          <p:cNvSpPr/>
          <p:nvPr/>
        </p:nvSpPr>
        <p:spPr>
          <a:xfrm>
            <a:off x="3008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流程圖: 接點 363"/>
          <p:cNvSpPr/>
          <p:nvPr/>
        </p:nvSpPr>
        <p:spPr>
          <a:xfrm>
            <a:off x="2495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乘號 364"/>
          <p:cNvSpPr/>
          <p:nvPr/>
        </p:nvSpPr>
        <p:spPr>
          <a:xfrm>
            <a:off x="5010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乘號 365"/>
          <p:cNvSpPr/>
          <p:nvPr/>
        </p:nvSpPr>
        <p:spPr>
          <a:xfrm>
            <a:off x="5163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乘號 366"/>
          <p:cNvSpPr/>
          <p:nvPr/>
        </p:nvSpPr>
        <p:spPr>
          <a:xfrm>
            <a:off x="4871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乘號 367"/>
          <p:cNvSpPr/>
          <p:nvPr/>
        </p:nvSpPr>
        <p:spPr>
          <a:xfrm>
            <a:off x="5315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乘號 368"/>
          <p:cNvSpPr/>
          <p:nvPr/>
        </p:nvSpPr>
        <p:spPr>
          <a:xfrm>
            <a:off x="4655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369"/>
          <p:cNvCxnSpPr/>
          <p:nvPr/>
        </p:nvCxnSpPr>
        <p:spPr>
          <a:xfrm rot="16200000" flipH="1">
            <a:off x="3035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370"/>
          <p:cNvCxnSpPr/>
          <p:nvPr/>
        </p:nvCxnSpPr>
        <p:spPr>
          <a:xfrm rot="10800000" flipV="1">
            <a:off x="2567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371"/>
          <p:cNvCxnSpPr/>
          <p:nvPr/>
        </p:nvCxnSpPr>
        <p:spPr>
          <a:xfrm>
            <a:off x="3719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圖: 接點 372"/>
          <p:cNvSpPr/>
          <p:nvPr/>
        </p:nvSpPr>
        <p:spPr>
          <a:xfrm>
            <a:off x="6934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373"/>
          <p:cNvSpPr/>
          <p:nvPr/>
        </p:nvSpPr>
        <p:spPr>
          <a:xfrm>
            <a:off x="6718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374"/>
          <p:cNvSpPr/>
          <p:nvPr/>
        </p:nvSpPr>
        <p:spPr>
          <a:xfrm>
            <a:off x="7006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375"/>
          <p:cNvSpPr/>
          <p:nvPr/>
        </p:nvSpPr>
        <p:spPr>
          <a:xfrm>
            <a:off x="7078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376"/>
          <p:cNvSpPr/>
          <p:nvPr/>
        </p:nvSpPr>
        <p:spPr>
          <a:xfrm>
            <a:off x="7366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377"/>
          <p:cNvSpPr/>
          <p:nvPr/>
        </p:nvSpPr>
        <p:spPr>
          <a:xfrm>
            <a:off x="7294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378"/>
          <p:cNvSpPr/>
          <p:nvPr/>
        </p:nvSpPr>
        <p:spPr>
          <a:xfrm>
            <a:off x="7159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379"/>
          <p:cNvSpPr/>
          <p:nvPr/>
        </p:nvSpPr>
        <p:spPr>
          <a:xfrm>
            <a:off x="7150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380"/>
          <p:cNvSpPr/>
          <p:nvPr/>
        </p:nvSpPr>
        <p:spPr>
          <a:xfrm>
            <a:off x="7464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381"/>
          <p:cNvSpPr/>
          <p:nvPr/>
        </p:nvSpPr>
        <p:spPr>
          <a:xfrm>
            <a:off x="7294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382"/>
          <p:cNvSpPr/>
          <p:nvPr/>
        </p:nvSpPr>
        <p:spPr>
          <a:xfrm>
            <a:off x="7583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383"/>
          <p:cNvSpPr/>
          <p:nvPr/>
        </p:nvSpPr>
        <p:spPr>
          <a:xfrm>
            <a:off x="7447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384"/>
          <p:cNvSpPr/>
          <p:nvPr/>
        </p:nvSpPr>
        <p:spPr>
          <a:xfrm>
            <a:off x="6934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385"/>
          <p:cNvSpPr/>
          <p:nvPr/>
        </p:nvSpPr>
        <p:spPr>
          <a:xfrm>
            <a:off x="8400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386"/>
          <p:cNvSpPr/>
          <p:nvPr/>
        </p:nvSpPr>
        <p:spPr>
          <a:xfrm>
            <a:off x="8688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流程圖: 接點 387"/>
          <p:cNvSpPr/>
          <p:nvPr/>
        </p:nvSpPr>
        <p:spPr>
          <a:xfrm>
            <a:off x="8544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流程圖: 接點 388"/>
          <p:cNvSpPr/>
          <p:nvPr/>
        </p:nvSpPr>
        <p:spPr>
          <a:xfrm>
            <a:off x="8904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流程圖: 接點 389"/>
          <p:cNvSpPr/>
          <p:nvPr/>
        </p:nvSpPr>
        <p:spPr>
          <a:xfrm>
            <a:off x="8256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流程圖: 接點 390"/>
          <p:cNvSpPr/>
          <p:nvPr/>
        </p:nvSpPr>
        <p:spPr>
          <a:xfrm>
            <a:off x="9120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391"/>
          <p:cNvSpPr/>
          <p:nvPr/>
        </p:nvSpPr>
        <p:spPr>
          <a:xfrm>
            <a:off x="9264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392"/>
          <p:cNvSpPr/>
          <p:nvPr/>
        </p:nvSpPr>
        <p:spPr>
          <a:xfrm>
            <a:off x="9192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393"/>
          <p:cNvSpPr/>
          <p:nvPr/>
        </p:nvSpPr>
        <p:spPr>
          <a:xfrm>
            <a:off x="9336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394"/>
          <p:cNvSpPr/>
          <p:nvPr/>
        </p:nvSpPr>
        <p:spPr>
          <a:xfrm>
            <a:off x="9408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流程圖: 接點 395"/>
          <p:cNvSpPr/>
          <p:nvPr/>
        </p:nvSpPr>
        <p:spPr>
          <a:xfrm>
            <a:off x="8976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流程圖: 接點 396"/>
          <p:cNvSpPr/>
          <p:nvPr/>
        </p:nvSpPr>
        <p:spPr>
          <a:xfrm>
            <a:off x="9696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流程圖: 接點 397"/>
          <p:cNvSpPr/>
          <p:nvPr/>
        </p:nvSpPr>
        <p:spPr>
          <a:xfrm>
            <a:off x="9552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流程圖: 接點 398"/>
          <p:cNvSpPr/>
          <p:nvPr/>
        </p:nvSpPr>
        <p:spPr>
          <a:xfrm>
            <a:off x="7680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399"/>
          <p:cNvSpPr/>
          <p:nvPr/>
        </p:nvSpPr>
        <p:spPr>
          <a:xfrm>
            <a:off x="7752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400"/>
          <p:cNvSpPr/>
          <p:nvPr/>
        </p:nvSpPr>
        <p:spPr>
          <a:xfrm>
            <a:off x="7968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401"/>
          <p:cNvSpPr/>
          <p:nvPr/>
        </p:nvSpPr>
        <p:spPr>
          <a:xfrm>
            <a:off x="8184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402"/>
          <p:cNvSpPr/>
          <p:nvPr/>
        </p:nvSpPr>
        <p:spPr>
          <a:xfrm>
            <a:off x="7896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403"/>
          <p:cNvSpPr/>
          <p:nvPr/>
        </p:nvSpPr>
        <p:spPr>
          <a:xfrm>
            <a:off x="7968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404"/>
          <p:cNvSpPr/>
          <p:nvPr/>
        </p:nvSpPr>
        <p:spPr>
          <a:xfrm>
            <a:off x="8112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405"/>
          <p:cNvSpPr/>
          <p:nvPr/>
        </p:nvSpPr>
        <p:spPr>
          <a:xfrm>
            <a:off x="8400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406"/>
          <p:cNvSpPr/>
          <p:nvPr/>
        </p:nvSpPr>
        <p:spPr>
          <a:xfrm>
            <a:off x="8616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流程圖: 接點 407"/>
          <p:cNvSpPr/>
          <p:nvPr/>
        </p:nvSpPr>
        <p:spPr>
          <a:xfrm>
            <a:off x="8256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流程圖: 接點 408"/>
          <p:cNvSpPr/>
          <p:nvPr/>
        </p:nvSpPr>
        <p:spPr>
          <a:xfrm>
            <a:off x="8400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流程圖: 接點 410"/>
          <p:cNvSpPr/>
          <p:nvPr/>
        </p:nvSpPr>
        <p:spPr>
          <a:xfrm>
            <a:off x="4655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流程圖: 接點 411"/>
          <p:cNvSpPr/>
          <p:nvPr/>
        </p:nvSpPr>
        <p:spPr>
          <a:xfrm>
            <a:off x="4439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流程圖: 接點 412"/>
          <p:cNvSpPr/>
          <p:nvPr/>
        </p:nvSpPr>
        <p:spPr>
          <a:xfrm>
            <a:off x="4727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流程圖: 接點 413"/>
          <p:cNvSpPr/>
          <p:nvPr/>
        </p:nvSpPr>
        <p:spPr>
          <a:xfrm>
            <a:off x="4799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流程圖: 接點 414"/>
          <p:cNvSpPr/>
          <p:nvPr/>
        </p:nvSpPr>
        <p:spPr>
          <a:xfrm>
            <a:off x="5087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流程圖: 接點 415"/>
          <p:cNvSpPr/>
          <p:nvPr/>
        </p:nvSpPr>
        <p:spPr>
          <a:xfrm>
            <a:off x="5015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乘號 416"/>
          <p:cNvSpPr/>
          <p:nvPr/>
        </p:nvSpPr>
        <p:spPr>
          <a:xfrm>
            <a:off x="5951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乘號 417"/>
          <p:cNvSpPr/>
          <p:nvPr/>
        </p:nvSpPr>
        <p:spPr>
          <a:xfrm>
            <a:off x="6104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乘號 418"/>
          <p:cNvSpPr/>
          <p:nvPr/>
        </p:nvSpPr>
        <p:spPr>
          <a:xfrm>
            <a:off x="6256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乘號 419"/>
          <p:cNvSpPr/>
          <p:nvPr/>
        </p:nvSpPr>
        <p:spPr>
          <a:xfrm>
            <a:off x="6409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乘號 420"/>
          <p:cNvSpPr/>
          <p:nvPr/>
        </p:nvSpPr>
        <p:spPr>
          <a:xfrm>
            <a:off x="6600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乘號 421"/>
          <p:cNvSpPr/>
          <p:nvPr/>
        </p:nvSpPr>
        <p:spPr>
          <a:xfrm>
            <a:off x="6744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422"/>
          <p:cNvSpPr/>
          <p:nvPr/>
        </p:nvSpPr>
        <p:spPr>
          <a:xfrm>
            <a:off x="6960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乘號 423"/>
          <p:cNvSpPr/>
          <p:nvPr/>
        </p:nvSpPr>
        <p:spPr>
          <a:xfrm>
            <a:off x="7018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五角星形 424"/>
          <p:cNvSpPr/>
          <p:nvPr/>
        </p:nvSpPr>
        <p:spPr>
          <a:xfrm>
            <a:off x="5807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五角星形 425"/>
          <p:cNvSpPr/>
          <p:nvPr/>
        </p:nvSpPr>
        <p:spPr>
          <a:xfrm>
            <a:off x="5807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五角星形 426"/>
          <p:cNvSpPr/>
          <p:nvPr/>
        </p:nvSpPr>
        <p:spPr>
          <a:xfrm>
            <a:off x="6096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五角星形 427"/>
          <p:cNvSpPr/>
          <p:nvPr/>
        </p:nvSpPr>
        <p:spPr>
          <a:xfrm>
            <a:off x="6023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五角星形 428"/>
          <p:cNvSpPr/>
          <p:nvPr/>
        </p:nvSpPr>
        <p:spPr>
          <a:xfrm>
            <a:off x="6201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五角星形 429"/>
          <p:cNvSpPr/>
          <p:nvPr/>
        </p:nvSpPr>
        <p:spPr>
          <a:xfrm>
            <a:off x="6384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五角星形 430"/>
          <p:cNvSpPr/>
          <p:nvPr/>
        </p:nvSpPr>
        <p:spPr>
          <a:xfrm>
            <a:off x="6384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五角星形 431"/>
          <p:cNvSpPr/>
          <p:nvPr/>
        </p:nvSpPr>
        <p:spPr>
          <a:xfrm>
            <a:off x="6600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五角星形 432"/>
          <p:cNvSpPr/>
          <p:nvPr/>
        </p:nvSpPr>
        <p:spPr>
          <a:xfrm>
            <a:off x="5519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五角星形 433"/>
          <p:cNvSpPr/>
          <p:nvPr/>
        </p:nvSpPr>
        <p:spPr>
          <a:xfrm>
            <a:off x="5735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五角星形 434"/>
          <p:cNvSpPr/>
          <p:nvPr/>
        </p:nvSpPr>
        <p:spPr>
          <a:xfrm>
            <a:off x="5447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流程圖: 接點 435"/>
          <p:cNvSpPr/>
          <p:nvPr/>
        </p:nvSpPr>
        <p:spPr>
          <a:xfrm>
            <a:off x="4880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5" name="流程圖: 接點 436"/>
          <p:cNvSpPr/>
          <p:nvPr/>
        </p:nvSpPr>
        <p:spPr>
          <a:xfrm>
            <a:off x="4871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6" name="流程圖: 接點 437"/>
          <p:cNvSpPr/>
          <p:nvPr/>
        </p:nvSpPr>
        <p:spPr>
          <a:xfrm>
            <a:off x="5185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7" name="流程圖: 接點 438"/>
          <p:cNvSpPr/>
          <p:nvPr/>
        </p:nvSpPr>
        <p:spPr>
          <a:xfrm>
            <a:off x="5015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8" name="流程圖: 接點 439"/>
          <p:cNvSpPr/>
          <p:nvPr/>
        </p:nvSpPr>
        <p:spPr>
          <a:xfrm>
            <a:off x="5303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440"/>
          <p:cNvSpPr/>
          <p:nvPr/>
        </p:nvSpPr>
        <p:spPr>
          <a:xfrm>
            <a:off x="5168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441"/>
          <p:cNvSpPr/>
          <p:nvPr/>
        </p:nvSpPr>
        <p:spPr>
          <a:xfrm>
            <a:off x="4655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1" name="乘號 442"/>
          <p:cNvSpPr/>
          <p:nvPr/>
        </p:nvSpPr>
        <p:spPr>
          <a:xfrm>
            <a:off x="7171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乘號 443"/>
          <p:cNvSpPr/>
          <p:nvPr/>
        </p:nvSpPr>
        <p:spPr>
          <a:xfrm>
            <a:off x="7323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乘號 444"/>
          <p:cNvSpPr/>
          <p:nvPr/>
        </p:nvSpPr>
        <p:spPr>
          <a:xfrm>
            <a:off x="7032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乘號 445"/>
          <p:cNvSpPr/>
          <p:nvPr/>
        </p:nvSpPr>
        <p:spPr>
          <a:xfrm>
            <a:off x="7475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乘號 446"/>
          <p:cNvSpPr/>
          <p:nvPr/>
        </p:nvSpPr>
        <p:spPr>
          <a:xfrm>
            <a:off x="6816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流程圖: 決策 447"/>
          <p:cNvSpPr/>
          <p:nvPr/>
        </p:nvSpPr>
        <p:spPr>
          <a:xfrm>
            <a:off x="5591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流程圖: 決策 448"/>
          <p:cNvSpPr/>
          <p:nvPr/>
        </p:nvSpPr>
        <p:spPr>
          <a:xfrm>
            <a:off x="5375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流程圖: 決策 449"/>
          <p:cNvSpPr/>
          <p:nvPr/>
        </p:nvSpPr>
        <p:spPr>
          <a:xfrm>
            <a:off x="4871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流程圖: 決策 450"/>
          <p:cNvSpPr/>
          <p:nvPr/>
        </p:nvSpPr>
        <p:spPr>
          <a:xfrm>
            <a:off x="5015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流程圖: 決策 451"/>
          <p:cNvSpPr/>
          <p:nvPr/>
        </p:nvSpPr>
        <p:spPr>
          <a:xfrm>
            <a:off x="4583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流程圖: 決策 452"/>
          <p:cNvSpPr/>
          <p:nvPr/>
        </p:nvSpPr>
        <p:spPr>
          <a:xfrm>
            <a:off x="5951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流程圖: 決策 453"/>
          <p:cNvSpPr/>
          <p:nvPr/>
        </p:nvSpPr>
        <p:spPr>
          <a:xfrm>
            <a:off x="5303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流程圖: 決策 454"/>
          <p:cNvSpPr/>
          <p:nvPr/>
        </p:nvSpPr>
        <p:spPr>
          <a:xfrm>
            <a:off x="5087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流程圖: 決策 455"/>
          <p:cNvSpPr/>
          <p:nvPr/>
        </p:nvSpPr>
        <p:spPr>
          <a:xfrm>
            <a:off x="5159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流程圖: 決策 456"/>
          <p:cNvSpPr/>
          <p:nvPr/>
        </p:nvSpPr>
        <p:spPr>
          <a:xfrm>
            <a:off x="5015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流程圖: 決策 457"/>
          <p:cNvSpPr/>
          <p:nvPr/>
        </p:nvSpPr>
        <p:spPr>
          <a:xfrm>
            <a:off x="5303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決策 458"/>
          <p:cNvSpPr/>
          <p:nvPr/>
        </p:nvSpPr>
        <p:spPr>
          <a:xfrm>
            <a:off x="5303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流程圖: 決策 459"/>
          <p:cNvSpPr/>
          <p:nvPr/>
        </p:nvSpPr>
        <p:spPr>
          <a:xfrm>
            <a:off x="5735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流程圖: 決策 460"/>
          <p:cNvSpPr/>
          <p:nvPr/>
        </p:nvSpPr>
        <p:spPr>
          <a:xfrm>
            <a:off x="5303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流程圖: 決策 461"/>
          <p:cNvSpPr/>
          <p:nvPr/>
        </p:nvSpPr>
        <p:spPr>
          <a:xfrm>
            <a:off x="5951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決策 462"/>
          <p:cNvSpPr/>
          <p:nvPr/>
        </p:nvSpPr>
        <p:spPr>
          <a:xfrm>
            <a:off x="5735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流程圖: 決策 463"/>
          <p:cNvSpPr/>
          <p:nvPr/>
        </p:nvSpPr>
        <p:spPr>
          <a:xfrm>
            <a:off x="5663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決策 464"/>
          <p:cNvSpPr/>
          <p:nvPr/>
        </p:nvSpPr>
        <p:spPr>
          <a:xfrm>
            <a:off x="5519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流程圖: 決策 465"/>
          <p:cNvSpPr/>
          <p:nvPr/>
        </p:nvSpPr>
        <p:spPr>
          <a:xfrm>
            <a:off x="6672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決策 466"/>
          <p:cNvSpPr/>
          <p:nvPr/>
        </p:nvSpPr>
        <p:spPr>
          <a:xfrm>
            <a:off x="6816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流程圖: 決策 467"/>
          <p:cNvSpPr/>
          <p:nvPr/>
        </p:nvSpPr>
        <p:spPr>
          <a:xfrm>
            <a:off x="6888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流程圖: 決策 468"/>
          <p:cNvSpPr/>
          <p:nvPr/>
        </p:nvSpPr>
        <p:spPr>
          <a:xfrm>
            <a:off x="7032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流程圖: 決策 469"/>
          <p:cNvSpPr/>
          <p:nvPr/>
        </p:nvSpPr>
        <p:spPr>
          <a:xfrm>
            <a:off x="5879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流程圖: 決策 470"/>
          <p:cNvSpPr/>
          <p:nvPr/>
        </p:nvSpPr>
        <p:spPr>
          <a:xfrm>
            <a:off x="4871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流程圖: 決策 471"/>
          <p:cNvSpPr/>
          <p:nvPr/>
        </p:nvSpPr>
        <p:spPr>
          <a:xfrm>
            <a:off x="6096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流程圖: 決策 472"/>
          <p:cNvSpPr/>
          <p:nvPr/>
        </p:nvSpPr>
        <p:spPr>
          <a:xfrm>
            <a:off x="6384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流程圖: 決策 473"/>
          <p:cNvSpPr/>
          <p:nvPr/>
        </p:nvSpPr>
        <p:spPr>
          <a:xfrm>
            <a:off x="7536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流程圖: 決策 474"/>
          <p:cNvSpPr/>
          <p:nvPr/>
        </p:nvSpPr>
        <p:spPr>
          <a:xfrm>
            <a:off x="7248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流程圖: 決策 475"/>
          <p:cNvSpPr/>
          <p:nvPr/>
        </p:nvSpPr>
        <p:spPr>
          <a:xfrm>
            <a:off x="7608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流程圖: 決策 476"/>
          <p:cNvSpPr/>
          <p:nvPr/>
        </p:nvSpPr>
        <p:spPr>
          <a:xfrm>
            <a:off x="4600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決策 477"/>
          <p:cNvSpPr/>
          <p:nvPr/>
        </p:nvSpPr>
        <p:spPr>
          <a:xfrm>
            <a:off x="7104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 478"/>
          <p:cNvSpPr/>
          <p:nvPr/>
        </p:nvSpPr>
        <p:spPr>
          <a:xfrm>
            <a:off x="4304779" y="4559475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手繪多邊形 479"/>
          <p:cNvSpPr/>
          <p:nvPr/>
        </p:nvSpPr>
        <p:spPr>
          <a:xfrm>
            <a:off x="5632537" y="5073042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480"/>
          <p:cNvSpPr/>
          <p:nvPr/>
        </p:nvSpPr>
        <p:spPr>
          <a:xfrm>
            <a:off x="6600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手繪多邊形 481"/>
          <p:cNvSpPr/>
          <p:nvPr/>
        </p:nvSpPr>
        <p:spPr>
          <a:xfrm>
            <a:off x="7192029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手繪多邊形 482"/>
          <p:cNvSpPr/>
          <p:nvPr/>
        </p:nvSpPr>
        <p:spPr>
          <a:xfrm>
            <a:off x="8037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 and Testing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流程圖: 程序 177"/>
          <p:cNvSpPr/>
          <p:nvPr/>
        </p:nvSpPr>
        <p:spPr>
          <a:xfrm>
            <a:off x="7464152" y="393305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程序 159"/>
          <p:cNvSpPr/>
          <p:nvPr/>
        </p:nvSpPr>
        <p:spPr>
          <a:xfrm>
            <a:off x="4871864" y="1772816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程序 120"/>
          <p:cNvSpPr/>
          <p:nvPr/>
        </p:nvSpPr>
        <p:spPr>
          <a:xfrm>
            <a:off x="2279576" y="3904621"/>
            <a:ext cx="2592288" cy="194421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81200" y="1524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TW" sz="41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zh-TW" altLang="en-US" sz="41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乘號 105"/>
          <p:cNvSpPr/>
          <p:nvPr/>
        </p:nvSpPr>
        <p:spPr>
          <a:xfrm>
            <a:off x="2567608" y="419265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106"/>
          <p:cNvSpPr/>
          <p:nvPr/>
        </p:nvSpPr>
        <p:spPr>
          <a:xfrm>
            <a:off x="2783632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107"/>
          <p:cNvSpPr/>
          <p:nvPr/>
        </p:nvSpPr>
        <p:spPr>
          <a:xfrm>
            <a:off x="2855640" y="4120645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8"/>
          <p:cNvSpPr/>
          <p:nvPr/>
        </p:nvSpPr>
        <p:spPr>
          <a:xfrm>
            <a:off x="2567608" y="4408677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09"/>
          <p:cNvSpPr/>
          <p:nvPr/>
        </p:nvSpPr>
        <p:spPr>
          <a:xfrm>
            <a:off x="3071664" y="4336669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乘號 110"/>
          <p:cNvSpPr/>
          <p:nvPr/>
        </p:nvSpPr>
        <p:spPr>
          <a:xfrm>
            <a:off x="2999656" y="4552693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乘號 111"/>
          <p:cNvSpPr/>
          <p:nvPr/>
        </p:nvSpPr>
        <p:spPr>
          <a:xfrm>
            <a:off x="2711624" y="4624701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12"/>
          <p:cNvSpPr/>
          <p:nvPr/>
        </p:nvSpPr>
        <p:spPr>
          <a:xfrm>
            <a:off x="3431704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流程圖: 接點 113"/>
          <p:cNvSpPr/>
          <p:nvPr/>
        </p:nvSpPr>
        <p:spPr>
          <a:xfrm>
            <a:off x="3215680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114"/>
          <p:cNvSpPr/>
          <p:nvPr/>
        </p:nvSpPr>
        <p:spPr>
          <a:xfrm>
            <a:off x="3719736" y="4912733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115"/>
          <p:cNvSpPr/>
          <p:nvPr/>
        </p:nvSpPr>
        <p:spPr>
          <a:xfrm>
            <a:off x="3503712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116"/>
          <p:cNvSpPr/>
          <p:nvPr/>
        </p:nvSpPr>
        <p:spPr>
          <a:xfrm>
            <a:off x="3359696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117"/>
          <p:cNvSpPr/>
          <p:nvPr/>
        </p:nvSpPr>
        <p:spPr>
          <a:xfrm>
            <a:off x="3791744" y="512875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流程圖: 接點 118"/>
          <p:cNvSpPr/>
          <p:nvPr/>
        </p:nvSpPr>
        <p:spPr>
          <a:xfrm>
            <a:off x="3647728" y="5344781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流程圖: 接點 119"/>
          <p:cNvSpPr/>
          <p:nvPr/>
        </p:nvSpPr>
        <p:spPr>
          <a:xfrm>
            <a:off x="3503712" y="548879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乘號 121"/>
          <p:cNvSpPr/>
          <p:nvPr/>
        </p:nvSpPr>
        <p:spPr>
          <a:xfrm>
            <a:off x="5159896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122"/>
          <p:cNvSpPr/>
          <p:nvPr/>
        </p:nvSpPr>
        <p:spPr>
          <a:xfrm>
            <a:off x="537592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123"/>
          <p:cNvSpPr/>
          <p:nvPr/>
        </p:nvSpPr>
        <p:spPr>
          <a:xfrm>
            <a:off x="530391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124"/>
          <p:cNvSpPr/>
          <p:nvPr/>
        </p:nvSpPr>
        <p:spPr>
          <a:xfrm>
            <a:off x="515989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125"/>
          <p:cNvSpPr/>
          <p:nvPr/>
        </p:nvSpPr>
        <p:spPr>
          <a:xfrm>
            <a:off x="4943872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乘號 126"/>
          <p:cNvSpPr/>
          <p:nvPr/>
        </p:nvSpPr>
        <p:spPr>
          <a:xfrm>
            <a:off x="55919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乘號 127"/>
          <p:cNvSpPr/>
          <p:nvPr/>
        </p:nvSpPr>
        <p:spPr>
          <a:xfrm>
            <a:off x="530391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128"/>
          <p:cNvSpPr/>
          <p:nvPr/>
        </p:nvSpPr>
        <p:spPr>
          <a:xfrm>
            <a:off x="580796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乘號 129"/>
          <p:cNvSpPr/>
          <p:nvPr/>
        </p:nvSpPr>
        <p:spPr>
          <a:xfrm>
            <a:off x="6168008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乘號 130"/>
          <p:cNvSpPr/>
          <p:nvPr/>
        </p:nvSpPr>
        <p:spPr>
          <a:xfrm>
            <a:off x="5951984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乘號 131"/>
          <p:cNvSpPr/>
          <p:nvPr/>
        </p:nvSpPr>
        <p:spPr>
          <a:xfrm>
            <a:off x="5951984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乘號 132"/>
          <p:cNvSpPr/>
          <p:nvPr/>
        </p:nvSpPr>
        <p:spPr>
          <a:xfrm>
            <a:off x="5663952" y="198884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乘號 133"/>
          <p:cNvSpPr/>
          <p:nvPr/>
        </p:nvSpPr>
        <p:spPr>
          <a:xfrm>
            <a:off x="5447928" y="21328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乘號 134"/>
          <p:cNvSpPr/>
          <p:nvPr/>
        </p:nvSpPr>
        <p:spPr>
          <a:xfrm>
            <a:off x="5663952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乘號 135"/>
          <p:cNvSpPr/>
          <p:nvPr/>
        </p:nvSpPr>
        <p:spPr>
          <a:xfrm>
            <a:off x="494387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136"/>
          <p:cNvSpPr/>
          <p:nvPr/>
        </p:nvSpPr>
        <p:spPr>
          <a:xfrm>
            <a:off x="6168008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流程圖: 接點 137"/>
          <p:cNvSpPr/>
          <p:nvPr/>
        </p:nvSpPr>
        <p:spPr>
          <a:xfrm>
            <a:off x="5951984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流程圖: 接點 138"/>
          <p:cNvSpPr/>
          <p:nvPr/>
        </p:nvSpPr>
        <p:spPr>
          <a:xfrm>
            <a:off x="645604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流程圖: 接點 139"/>
          <p:cNvSpPr/>
          <p:nvPr/>
        </p:nvSpPr>
        <p:spPr>
          <a:xfrm>
            <a:off x="6240016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接點 140"/>
          <p:cNvSpPr/>
          <p:nvPr/>
        </p:nvSpPr>
        <p:spPr>
          <a:xfrm>
            <a:off x="6096000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流程圖: 接點 141"/>
          <p:cNvSpPr/>
          <p:nvPr/>
        </p:nvSpPr>
        <p:spPr>
          <a:xfrm>
            <a:off x="6528048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142"/>
          <p:cNvSpPr/>
          <p:nvPr/>
        </p:nvSpPr>
        <p:spPr>
          <a:xfrm>
            <a:off x="6384032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143"/>
          <p:cNvSpPr/>
          <p:nvPr/>
        </p:nvSpPr>
        <p:spPr>
          <a:xfrm>
            <a:off x="6240016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144"/>
          <p:cNvSpPr/>
          <p:nvPr/>
        </p:nvSpPr>
        <p:spPr>
          <a:xfrm>
            <a:off x="6600056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145"/>
          <p:cNvSpPr/>
          <p:nvPr/>
        </p:nvSpPr>
        <p:spPr>
          <a:xfrm>
            <a:off x="6816080" y="29969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146"/>
          <p:cNvSpPr/>
          <p:nvPr/>
        </p:nvSpPr>
        <p:spPr>
          <a:xfrm>
            <a:off x="6744072" y="31409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147"/>
          <p:cNvSpPr/>
          <p:nvPr/>
        </p:nvSpPr>
        <p:spPr>
          <a:xfrm>
            <a:off x="6816080" y="278092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148"/>
          <p:cNvSpPr/>
          <p:nvPr/>
        </p:nvSpPr>
        <p:spPr>
          <a:xfrm>
            <a:off x="6600056" y="32849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流程圖: 接點 149"/>
          <p:cNvSpPr/>
          <p:nvPr/>
        </p:nvSpPr>
        <p:spPr>
          <a:xfrm>
            <a:off x="5735960" y="29249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流程圖: 接點 150"/>
          <p:cNvSpPr/>
          <p:nvPr/>
        </p:nvSpPr>
        <p:spPr>
          <a:xfrm>
            <a:off x="595198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151"/>
          <p:cNvSpPr/>
          <p:nvPr/>
        </p:nvSpPr>
        <p:spPr>
          <a:xfrm>
            <a:off x="580796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152"/>
          <p:cNvSpPr/>
          <p:nvPr/>
        </p:nvSpPr>
        <p:spPr>
          <a:xfrm>
            <a:off x="5591944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153"/>
          <p:cNvSpPr/>
          <p:nvPr/>
        </p:nvSpPr>
        <p:spPr>
          <a:xfrm>
            <a:off x="6384032" y="342900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154"/>
          <p:cNvSpPr/>
          <p:nvPr/>
        </p:nvSpPr>
        <p:spPr>
          <a:xfrm>
            <a:off x="5591944" y="3356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155"/>
          <p:cNvSpPr/>
          <p:nvPr/>
        </p:nvSpPr>
        <p:spPr>
          <a:xfrm>
            <a:off x="6240016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156"/>
          <p:cNvSpPr/>
          <p:nvPr/>
        </p:nvSpPr>
        <p:spPr>
          <a:xfrm>
            <a:off x="5807968" y="25649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乘號 157"/>
          <p:cNvSpPr/>
          <p:nvPr/>
        </p:nvSpPr>
        <p:spPr>
          <a:xfrm>
            <a:off x="5735960" y="335699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乘號 158"/>
          <p:cNvSpPr/>
          <p:nvPr/>
        </p:nvSpPr>
        <p:spPr>
          <a:xfrm>
            <a:off x="66000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160"/>
          <p:cNvSpPr txBox="1"/>
          <p:nvPr/>
        </p:nvSpPr>
        <p:spPr>
          <a:xfrm>
            <a:off x="2804648" y="5877587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Training set </a:t>
            </a:r>
            <a:r>
              <a:rPr lang="en-US" altLang="zh-TW" sz="2000" dirty="0">
                <a:solidFill>
                  <a:srgbClr val="FF0000"/>
                </a:solidFill>
              </a:rPr>
              <a:t>(observed)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2" name="文字方塊 161"/>
          <p:cNvSpPr txBox="1"/>
          <p:nvPr/>
        </p:nvSpPr>
        <p:spPr>
          <a:xfrm>
            <a:off x="5375920" y="3717033"/>
            <a:ext cx="1512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Universal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63" name="乘號 162"/>
          <p:cNvSpPr/>
          <p:nvPr/>
        </p:nvSpPr>
        <p:spPr>
          <a:xfrm>
            <a:off x="7752184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乘號 163"/>
          <p:cNvSpPr/>
          <p:nvPr/>
        </p:nvSpPr>
        <p:spPr>
          <a:xfrm>
            <a:off x="7968208" y="40770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乘號 164"/>
          <p:cNvSpPr/>
          <p:nvPr/>
        </p:nvSpPr>
        <p:spPr>
          <a:xfrm>
            <a:off x="8256240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乘號 165"/>
          <p:cNvSpPr/>
          <p:nvPr/>
        </p:nvSpPr>
        <p:spPr>
          <a:xfrm>
            <a:off x="8616280" y="393305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乘號 166"/>
          <p:cNvSpPr/>
          <p:nvPr/>
        </p:nvSpPr>
        <p:spPr>
          <a:xfrm>
            <a:off x="840025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乘號 167"/>
          <p:cNvSpPr/>
          <p:nvPr/>
        </p:nvSpPr>
        <p:spPr>
          <a:xfrm>
            <a:off x="8184232" y="458112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乘號 168"/>
          <p:cNvSpPr/>
          <p:nvPr/>
        </p:nvSpPr>
        <p:spPr>
          <a:xfrm>
            <a:off x="7896200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接點 169"/>
          <p:cNvSpPr/>
          <p:nvPr/>
        </p:nvSpPr>
        <p:spPr>
          <a:xfrm>
            <a:off x="8616280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170"/>
          <p:cNvSpPr/>
          <p:nvPr/>
        </p:nvSpPr>
        <p:spPr>
          <a:xfrm>
            <a:off x="84002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171"/>
          <p:cNvSpPr/>
          <p:nvPr/>
        </p:nvSpPr>
        <p:spPr>
          <a:xfrm>
            <a:off x="8904312" y="494116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172"/>
          <p:cNvSpPr/>
          <p:nvPr/>
        </p:nvSpPr>
        <p:spPr>
          <a:xfrm>
            <a:off x="8688288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173"/>
          <p:cNvSpPr/>
          <p:nvPr/>
        </p:nvSpPr>
        <p:spPr>
          <a:xfrm>
            <a:off x="8544272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流程圖: 接點 174"/>
          <p:cNvSpPr/>
          <p:nvPr/>
        </p:nvSpPr>
        <p:spPr>
          <a:xfrm>
            <a:off x="897632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流程圖: 接點 175"/>
          <p:cNvSpPr/>
          <p:nvPr/>
        </p:nvSpPr>
        <p:spPr>
          <a:xfrm>
            <a:off x="8832304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流程圖: 接點 176"/>
          <p:cNvSpPr/>
          <p:nvPr/>
        </p:nvSpPr>
        <p:spPr>
          <a:xfrm>
            <a:off x="8472264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文字方塊 178"/>
          <p:cNvSpPr txBox="1"/>
          <p:nvPr/>
        </p:nvSpPr>
        <p:spPr>
          <a:xfrm>
            <a:off x="7986211" y="5886954"/>
            <a:ext cx="1512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Testing set</a:t>
            </a:r>
          </a:p>
          <a:p>
            <a:pPr algn="ctr"/>
            <a:r>
              <a:rPr lang="en-US" altLang="zh-TW" sz="2000" dirty="0"/>
              <a:t>(unobserved)</a:t>
            </a:r>
            <a:endParaRPr lang="zh-TW" altLang="en-US" sz="2000" dirty="0"/>
          </a:p>
        </p:txBody>
      </p:sp>
      <p:sp>
        <p:nvSpPr>
          <p:cNvPr id="79" name="乘號 179"/>
          <p:cNvSpPr/>
          <p:nvPr/>
        </p:nvSpPr>
        <p:spPr>
          <a:xfrm>
            <a:off x="8040216" y="4365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乘號 180"/>
          <p:cNvSpPr/>
          <p:nvPr/>
        </p:nvSpPr>
        <p:spPr>
          <a:xfrm>
            <a:off x="8688288" y="41490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乘號 181"/>
          <p:cNvSpPr/>
          <p:nvPr/>
        </p:nvSpPr>
        <p:spPr>
          <a:xfrm>
            <a:off x="8976320" y="479715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乘號 182"/>
          <p:cNvSpPr/>
          <p:nvPr/>
        </p:nvSpPr>
        <p:spPr>
          <a:xfrm>
            <a:off x="8256240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流程圖: 接點 183"/>
          <p:cNvSpPr/>
          <p:nvPr/>
        </p:nvSpPr>
        <p:spPr>
          <a:xfrm>
            <a:off x="8112224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184"/>
          <p:cNvSpPr/>
          <p:nvPr/>
        </p:nvSpPr>
        <p:spPr>
          <a:xfrm>
            <a:off x="8112224" y="54619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185"/>
          <p:cNvSpPr/>
          <p:nvPr/>
        </p:nvSpPr>
        <p:spPr>
          <a:xfrm>
            <a:off x="8688288" y="436510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186"/>
          <p:cNvSpPr/>
          <p:nvPr/>
        </p:nvSpPr>
        <p:spPr>
          <a:xfrm>
            <a:off x="9048328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7" name="直線單箭頭接點 187"/>
          <p:cNvCxnSpPr/>
          <p:nvPr/>
        </p:nvCxnSpPr>
        <p:spPr>
          <a:xfrm flipH="1">
            <a:off x="4007768" y="2708920"/>
            <a:ext cx="7200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188"/>
          <p:cNvCxnSpPr/>
          <p:nvPr/>
        </p:nvCxnSpPr>
        <p:spPr>
          <a:xfrm>
            <a:off x="7608168" y="2708920"/>
            <a:ext cx="756086" cy="10801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189"/>
          <p:cNvCxnSpPr/>
          <p:nvPr/>
        </p:nvCxnSpPr>
        <p:spPr>
          <a:xfrm rot="10800000" flipV="1">
            <a:off x="2423592" y="4120645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190"/>
          <p:cNvCxnSpPr/>
          <p:nvPr/>
        </p:nvCxnSpPr>
        <p:spPr>
          <a:xfrm rot="10800000" flipV="1">
            <a:off x="7608168" y="4077072"/>
            <a:ext cx="1800200" cy="129614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乘號 191"/>
          <p:cNvSpPr/>
          <p:nvPr/>
        </p:nvSpPr>
        <p:spPr>
          <a:xfrm>
            <a:off x="62400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乘號 192"/>
          <p:cNvSpPr/>
          <p:nvPr/>
        </p:nvSpPr>
        <p:spPr>
          <a:xfrm>
            <a:off x="6456040" y="227687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流程圖: 接點 193"/>
          <p:cNvSpPr/>
          <p:nvPr/>
        </p:nvSpPr>
        <p:spPr>
          <a:xfrm>
            <a:off x="5447928" y="321297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流程圖: 接點 194"/>
          <p:cNvSpPr/>
          <p:nvPr/>
        </p:nvSpPr>
        <p:spPr>
          <a:xfrm>
            <a:off x="5303912" y="30689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流程圖: 接點 195"/>
          <p:cNvSpPr/>
          <p:nvPr/>
        </p:nvSpPr>
        <p:spPr>
          <a:xfrm>
            <a:off x="5375920" y="33737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乘號 196"/>
          <p:cNvSpPr/>
          <p:nvPr/>
        </p:nvSpPr>
        <p:spPr>
          <a:xfrm>
            <a:off x="8472264" y="46531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接點 197"/>
          <p:cNvSpPr/>
          <p:nvPr/>
        </p:nvSpPr>
        <p:spPr>
          <a:xfrm>
            <a:off x="789620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手繪多邊形 198"/>
          <p:cNvSpPr/>
          <p:nvPr/>
        </p:nvSpPr>
        <p:spPr>
          <a:xfrm>
            <a:off x="3007940" y="3992138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99"/>
          <p:cNvSpPr/>
          <p:nvPr/>
        </p:nvSpPr>
        <p:spPr>
          <a:xfrm>
            <a:off x="8112224" y="4005064"/>
            <a:ext cx="559496" cy="1741118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流程圖: 接點 200"/>
          <p:cNvSpPr/>
          <p:nvPr/>
        </p:nvSpPr>
        <p:spPr>
          <a:xfrm>
            <a:off x="7896200" y="537321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1" name="文字方塊 201"/>
          <p:cNvSpPr txBox="1"/>
          <p:nvPr/>
        </p:nvSpPr>
        <p:spPr>
          <a:xfrm>
            <a:off x="2433846" y="2852936"/>
            <a:ext cx="187220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Data acquisition</a:t>
            </a:r>
            <a:endParaRPr lang="zh-TW" altLang="en-US" sz="2000" dirty="0"/>
          </a:p>
        </p:txBody>
      </p:sp>
      <p:sp>
        <p:nvSpPr>
          <p:cNvPr id="102" name="文字方塊 202"/>
          <p:cNvSpPr txBox="1"/>
          <p:nvPr/>
        </p:nvSpPr>
        <p:spPr>
          <a:xfrm>
            <a:off x="8040216" y="2852936"/>
            <a:ext cx="17281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Practical T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A5020F5C-088D-35FB-982C-52C4F5D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Training and Testing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22665-F7BF-CB5E-B21F-8E799CA082B9}"/>
              </a:ext>
            </a:extLst>
          </p:cNvPr>
          <p:cNvSpPr txBox="1"/>
          <p:nvPr/>
        </p:nvSpPr>
        <p:spPr>
          <a:xfrm>
            <a:off x="1847528" y="1916832"/>
            <a:ext cx="9001000" cy="42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PrTraining</a:t>
            </a:r>
            <a:r>
              <a:rPr lang="en-IN" sz="2800" dirty="0">
                <a:solidFill>
                  <a:schemeClr val="bg1"/>
                </a:solidFill>
              </a:rPr>
              <a:t> data will act as model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actical</a:t>
            </a:r>
            <a:r>
              <a:rPr lang="en-IN" sz="2800" dirty="0">
                <a:solidFill>
                  <a:schemeClr val="bg1"/>
                </a:solidFill>
              </a:rPr>
              <a:t> data is the testing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Training data </a:t>
            </a:r>
            <a:r>
              <a:rPr lang="en-IN" sz="2800" dirty="0" err="1">
                <a:solidFill>
                  <a:schemeClr val="bg1"/>
                </a:solidFill>
              </a:rPr>
              <a:t>shoul</a:t>
            </a:r>
            <a:r>
              <a:rPr lang="en-IN" sz="2800" dirty="0">
                <a:solidFill>
                  <a:schemeClr val="bg1"/>
                </a:solidFill>
              </a:rPr>
              <a:t> be more.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In a data set 100 tuples we have 70/80 training and 30/20 for testing.</a:t>
            </a:r>
          </a:p>
        </p:txBody>
      </p:sp>
    </p:spTree>
    <p:extLst>
      <p:ext uri="{BB962C8B-B14F-4D97-AF65-F5344CB8AC3E}">
        <p14:creationId xmlns:p14="http://schemas.microsoft.com/office/powerpoint/2010/main" val="150421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18AC9-7DD6-683D-2CEF-CFB69561A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952B78F8-E60C-5A2C-D528-C2215462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Training and Testing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D04BF2-59DF-D4E5-59A8-B0ECC29BBA74}"/>
              </a:ext>
            </a:extLst>
          </p:cNvPr>
          <p:cNvSpPr txBox="1"/>
          <p:nvPr/>
        </p:nvSpPr>
        <p:spPr>
          <a:xfrm>
            <a:off x="1847528" y="1916832"/>
            <a:ext cx="9001000" cy="342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To prevent overfitting and underfitting.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Testing unknown or unseen tuples to the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More training data more accurate results.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By using training data the model can get knowledge.</a:t>
            </a:r>
          </a:p>
        </p:txBody>
      </p:sp>
    </p:spTree>
    <p:extLst>
      <p:ext uri="{BB962C8B-B14F-4D97-AF65-F5344CB8AC3E}">
        <p14:creationId xmlns:p14="http://schemas.microsoft.com/office/powerpoint/2010/main" val="47839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Ian\Desktop\supervi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4" y="1600201"/>
            <a:ext cx="7680572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Ian\Desktop\unsupervi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78" y="1720872"/>
            <a:ext cx="8131844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Semi 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</a:rPr>
              <a:t>A combination of both supervised and unsupervised methods .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</a:rPr>
              <a:t>Initially supervised learning can be done then unsupervised learning can be done.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Reinforcement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a policy: A sequence of outputs</a:t>
            </a:r>
          </a:p>
          <a:p>
            <a:r>
              <a:rPr lang="en-US" dirty="0">
                <a:solidFill>
                  <a:schemeClr val="bg1"/>
                </a:solidFill>
              </a:rPr>
              <a:t>No supervised output but delayed reward</a:t>
            </a:r>
          </a:p>
          <a:p>
            <a:r>
              <a:rPr lang="en-US" dirty="0">
                <a:solidFill>
                  <a:schemeClr val="bg1"/>
                </a:solidFill>
              </a:rPr>
              <a:t>Credit assignment problem</a:t>
            </a:r>
          </a:p>
          <a:p>
            <a:r>
              <a:rPr lang="en-US" dirty="0">
                <a:solidFill>
                  <a:schemeClr val="bg1"/>
                </a:solidFill>
              </a:rPr>
              <a:t>Game playing</a:t>
            </a:r>
          </a:p>
          <a:p>
            <a:r>
              <a:rPr lang="en-US" dirty="0">
                <a:solidFill>
                  <a:schemeClr val="bg1"/>
                </a:solidFill>
              </a:rPr>
              <a:t>Robot in an environment</a:t>
            </a:r>
          </a:p>
          <a:p>
            <a:r>
              <a:rPr lang="en-US" dirty="0">
                <a:solidFill>
                  <a:schemeClr val="bg1"/>
                </a:solidFill>
              </a:rPr>
              <a:t>Multiple agents,</a:t>
            </a:r>
          </a:p>
          <a:p>
            <a:r>
              <a:rPr lang="en-US" dirty="0">
                <a:solidFill>
                  <a:schemeClr val="bg1"/>
                </a:solidFill>
              </a:rPr>
              <a:t> partial observability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Inductive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supervised learning method or classification.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Given</a:t>
            </a:r>
            <a:r>
              <a:rPr lang="en-US" dirty="0">
                <a:solidFill>
                  <a:schemeClr val="bg1"/>
                </a:solidFill>
              </a:rPr>
              <a:t> examples of a function </a:t>
            </a:r>
            <a:r>
              <a:rPr lang="en-US" i="1" dirty="0">
                <a:solidFill>
                  <a:schemeClr val="bg1"/>
                </a:solidFill>
              </a:rPr>
              <a:t>(X, F(X))</a:t>
            </a:r>
          </a:p>
          <a:p>
            <a:r>
              <a:rPr lang="en-US" b="1" dirty="0">
                <a:solidFill>
                  <a:schemeClr val="bg1"/>
                </a:solidFill>
              </a:rPr>
              <a:t>Predict</a:t>
            </a:r>
            <a:r>
              <a:rPr lang="en-US" dirty="0">
                <a:solidFill>
                  <a:schemeClr val="bg1"/>
                </a:solidFill>
              </a:rPr>
              <a:t> function</a:t>
            </a:r>
            <a:r>
              <a:rPr lang="en-US" i="1" dirty="0">
                <a:solidFill>
                  <a:schemeClr val="bg1"/>
                </a:solidFill>
              </a:rPr>
              <a:t> F(X) </a:t>
            </a:r>
            <a:r>
              <a:rPr lang="en-US" dirty="0">
                <a:solidFill>
                  <a:schemeClr val="bg1"/>
                </a:solidFill>
              </a:rPr>
              <a:t>for new examples</a:t>
            </a:r>
            <a:r>
              <a:rPr lang="en-US" i="1" dirty="0">
                <a:solidFill>
                  <a:schemeClr val="bg1"/>
                </a:solidFill>
              </a:rPr>
              <a:t> 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Discrete </a:t>
            </a:r>
            <a:r>
              <a:rPr lang="en-US" i="1" dirty="0">
                <a:solidFill>
                  <a:schemeClr val="bg1"/>
                </a:solidFill>
              </a:rPr>
              <a:t>F(X)</a:t>
            </a:r>
            <a:r>
              <a:rPr lang="en-US" dirty="0">
                <a:solidFill>
                  <a:schemeClr val="bg1"/>
                </a:solidFill>
              </a:rPr>
              <a:t>: Classification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Continuous </a:t>
            </a:r>
            <a:r>
              <a:rPr lang="en-US" i="1" dirty="0">
                <a:solidFill>
                  <a:schemeClr val="bg1"/>
                </a:solidFill>
              </a:rPr>
              <a:t>F(X)</a:t>
            </a:r>
            <a:r>
              <a:rPr lang="en-US" dirty="0">
                <a:solidFill>
                  <a:schemeClr val="bg1"/>
                </a:solidFill>
              </a:rPr>
              <a:t>: Regression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F(X)</a:t>
            </a:r>
            <a:r>
              <a:rPr lang="en-US" dirty="0">
                <a:solidFill>
                  <a:schemeClr val="bg1"/>
                </a:solidFill>
              </a:rPr>
              <a:t> = Probability(</a:t>
            </a:r>
            <a:r>
              <a:rPr lang="en-US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): Probability estimation</a:t>
            </a:r>
          </a:p>
          <a:p>
            <a:r>
              <a:rPr lang="en-US" dirty="0">
                <a:solidFill>
                  <a:schemeClr val="bg1"/>
                </a:solidFill>
              </a:rPr>
              <a:t>Best Example is Decision Tree.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Top 10 Python Libraries for Machine Learning algorithms……</a:t>
            </a:r>
            <a:endParaRPr lang="en-IN" sz="24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NumPy. (Numerical Python)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SciPy. (Scientific Python)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Scikit-learn. (Scientific python and an open source for machine learning algorithms)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Theano. (used for mathematical operations in Python).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BCDB-6FD5-5FB0-0F9C-0AF7D087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05EC-EC6D-FD1B-8FD2-5C94D051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 (ML) is a field of artificial intelligence where systems learn from data </a:t>
            </a:r>
          </a:p>
          <a:p>
            <a:r>
              <a:rPr lang="en-US" dirty="0">
                <a:solidFill>
                  <a:schemeClr val="bg1"/>
                </a:solidFill>
              </a:rPr>
              <a:t>to identify patterns, </a:t>
            </a:r>
          </a:p>
          <a:p>
            <a:r>
              <a:rPr lang="en-US" dirty="0">
                <a:solidFill>
                  <a:schemeClr val="bg1"/>
                </a:solidFill>
              </a:rPr>
              <a:t>make predictions, and </a:t>
            </a:r>
          </a:p>
          <a:p>
            <a:r>
              <a:rPr lang="en-US" dirty="0">
                <a:solidFill>
                  <a:schemeClr val="bg1"/>
                </a:solidFill>
              </a:rPr>
              <a:t>improve performance over time without being explicitly programmed. </a:t>
            </a:r>
          </a:p>
          <a:p>
            <a:r>
              <a:rPr lang="en-US" dirty="0">
                <a:solidFill>
                  <a:schemeClr val="bg1"/>
                </a:solidFill>
              </a:rPr>
              <a:t>Using algorithms, these systems are trained on large datasets to find correlations and make informed decisions, with their accuracy increasing as they process more data. 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3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TensorFlow.(open source for Machine Learning and Artificial Intelligence).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b="1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is a deep learning API written in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Python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, running on top of the machine learning platform TensorFlow. </a:t>
            </a:r>
            <a:endParaRPr lang="en-IN" sz="2400" b="0" i="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PyTorch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is a machine learning framework based on the Torch library, used for applications such as computer vision and natural language processing.</a:t>
            </a:r>
            <a:endParaRPr lang="en-IN" sz="2400" b="0" i="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Pandas. Stands for Python Data Analysis and used to </a:t>
            </a: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the data.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Matplotlib—data visualization purpose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Seaborn—data visualization purpose</a:t>
            </a:r>
            <a:br>
              <a:rPr lang="en-IN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304A-12F0-4CF7-103B-207913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84DC9D-95EF-EF13-45DA-6423ED2C9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58192"/>
            <a:ext cx="10682155" cy="3393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Data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Algorithms are fed massive amounts of data relevant to a task.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Pattern Identification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algorithms analyze this data to find patterns, relationships, and insights.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Model Creation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learning process results in a "model" that represents the learned knowledge from the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Prediction and Decision-Making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trained model can then make predictions or decisions on new, unseen data, similar to how it learned from the training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Continuous Improvement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model's performance improves as it is exposed to more data,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1D35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continuously refining its ability to make accurate predictions or decisions.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Learning: Definition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Computer Program learns from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experience 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Some Class of Tasks 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Performance measure 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If P improves with E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 of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Learning from labelled data (supervised learning)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. Classification, regression.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Learning from unlabelled data (unsupervised learning)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. Clustering, visualisation, dimensionality reduction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Semi supervised Learning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Reinforcement Learning</a:t>
            </a:r>
          </a:p>
          <a:p>
            <a:pPr marL="13716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4E0E-5CDC-2169-BA6E-F610F098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431-544A-1C1A-23FF-8F198BC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/>
                </a:solidFill>
              </a:rPr>
              <a:t>Classification : mapping the data items into set of Boolean classes.</a:t>
            </a:r>
          </a:p>
          <a:p>
            <a:r>
              <a:rPr lang="en-IN" dirty="0">
                <a:solidFill>
                  <a:schemeClr val="bg1"/>
                </a:solidFill>
              </a:rPr>
              <a:t>Predicting the data item on a Boolean class.</a:t>
            </a:r>
          </a:p>
          <a:p>
            <a:r>
              <a:rPr lang="en-IN" dirty="0">
                <a:solidFill>
                  <a:schemeClr val="bg1"/>
                </a:solidFill>
              </a:rPr>
              <a:t>(0,1)(</a:t>
            </a:r>
            <a:r>
              <a:rPr lang="en-IN" dirty="0" err="1">
                <a:solidFill>
                  <a:schemeClr val="bg1"/>
                </a:solidFill>
              </a:rPr>
              <a:t>true,false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yes,no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get_pl,notget_pl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diseased,not_diseased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loan_sanctioned,not_sanctioned</a:t>
            </a:r>
            <a:r>
              <a:rPr lang="en-IN" dirty="0">
                <a:solidFill>
                  <a:schemeClr val="bg1"/>
                </a:solidFill>
              </a:rPr>
              <a:t>) 60  placements =23 no _placements=25</a:t>
            </a:r>
          </a:p>
          <a:p>
            <a:r>
              <a:rPr lang="en-IN" dirty="0">
                <a:solidFill>
                  <a:schemeClr val="bg1"/>
                </a:solidFill>
              </a:rPr>
              <a:t>12 missing are misclassified data.</a:t>
            </a:r>
          </a:p>
          <a:p>
            <a:r>
              <a:rPr lang="en-IN" dirty="0">
                <a:solidFill>
                  <a:schemeClr val="bg1"/>
                </a:solidFill>
              </a:rPr>
              <a:t>48/60*100=80%</a:t>
            </a:r>
          </a:p>
          <a:p>
            <a:r>
              <a:rPr lang="en-IN" dirty="0">
                <a:solidFill>
                  <a:schemeClr val="bg1"/>
                </a:solidFill>
              </a:rPr>
              <a:t>Regression</a:t>
            </a:r>
          </a:p>
          <a:p>
            <a:r>
              <a:rPr lang="en-IN" dirty="0">
                <a:solidFill>
                  <a:schemeClr val="bg1"/>
                </a:solidFill>
              </a:rPr>
              <a:t>Predicting the data item on a continuous scale.</a:t>
            </a:r>
          </a:p>
          <a:p>
            <a:r>
              <a:rPr lang="en-IN" dirty="0">
                <a:solidFill>
                  <a:schemeClr val="bg1"/>
                </a:solidFill>
              </a:rPr>
              <a:t>Interval [0,1] continuous[0.0,0.1,0.2…..1.0]</a:t>
            </a:r>
          </a:p>
          <a:p>
            <a:pPr marL="137160" indent="0">
              <a:buNone/>
            </a:pPr>
            <a:r>
              <a:rPr lang="en-IN" dirty="0">
                <a:solidFill>
                  <a:schemeClr val="bg1"/>
                </a:solidFill>
              </a:rPr>
              <a:t> predicting a medicine.0.75mg 0.98mg</a:t>
            </a:r>
          </a:p>
        </p:txBody>
      </p:sp>
    </p:spTree>
    <p:extLst>
      <p:ext uri="{BB962C8B-B14F-4D97-AF65-F5344CB8AC3E}">
        <p14:creationId xmlns:p14="http://schemas.microsoft.com/office/powerpoint/2010/main" val="314882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569F-29D5-CE1F-3E6A-992BDEE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9CA2-EAC9-8CAA-08CE-ED3B4AB1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Bayesian theorem (statistical Learning)</a:t>
            </a:r>
          </a:p>
          <a:p>
            <a:r>
              <a:rPr lang="en-IN" dirty="0">
                <a:solidFill>
                  <a:schemeClr val="bg1"/>
                </a:solidFill>
              </a:rPr>
              <a:t>Decision trees (Inductive Learning)</a:t>
            </a:r>
          </a:p>
          <a:p>
            <a:r>
              <a:rPr lang="en-IN" dirty="0">
                <a:solidFill>
                  <a:schemeClr val="bg1"/>
                </a:solidFill>
              </a:rPr>
              <a:t>Random forest method</a:t>
            </a:r>
          </a:p>
          <a:p>
            <a:r>
              <a:rPr lang="en-IN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IN" dirty="0">
                <a:solidFill>
                  <a:schemeClr val="bg1"/>
                </a:solidFill>
              </a:rPr>
              <a:t>Artificial Neural Networks</a:t>
            </a:r>
          </a:p>
          <a:p>
            <a:r>
              <a:rPr lang="en-IN" dirty="0">
                <a:solidFill>
                  <a:schemeClr val="bg1"/>
                </a:solidFill>
              </a:rPr>
              <a:t>Multilayer </a:t>
            </a:r>
            <a:r>
              <a:rPr lang="en-IN" dirty="0" err="1">
                <a:solidFill>
                  <a:schemeClr val="bg1"/>
                </a:solidFill>
              </a:rPr>
              <a:t>Perceptrons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Backpropagation Neural Networks</a:t>
            </a:r>
          </a:p>
          <a:p>
            <a:r>
              <a:rPr lang="en-IN" dirty="0">
                <a:solidFill>
                  <a:schemeClr val="bg1"/>
                </a:solidFill>
              </a:rPr>
              <a:t>K nearest Neighbour hood algorithms</a:t>
            </a:r>
          </a:p>
          <a:p>
            <a:r>
              <a:rPr lang="en-IN" dirty="0">
                <a:solidFill>
                  <a:schemeClr val="bg1"/>
                </a:solidFill>
              </a:rPr>
              <a:t>Ensemble Learning (Boosting, Bagging, Boot Strapping)</a:t>
            </a:r>
          </a:p>
          <a:p>
            <a:r>
              <a:rPr lang="en-IN" dirty="0">
                <a:solidFill>
                  <a:schemeClr val="bg1"/>
                </a:solidFill>
              </a:rPr>
              <a:t>Logistic regression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1BD-753D-2658-7EC2-C153EBB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Regression </a:t>
            </a:r>
            <a:r>
              <a:rPr lang="en-IN" dirty="0" err="1">
                <a:solidFill>
                  <a:schemeClr val="bg1"/>
                </a:solidFill>
              </a:rPr>
              <a:t>techinique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64B3-B9BC-225D-B359-44E9B2F7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Single linear regression (single 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0152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867</TotalTime>
  <Words>1155</Words>
  <Application>Microsoft Office PowerPoint</Application>
  <PresentationFormat>Widescreen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Book Antiqua</vt:lpstr>
      <vt:lpstr>Calibri</vt:lpstr>
      <vt:lpstr>Google Sans</vt:lpstr>
      <vt:lpstr>Lucida Sans</vt:lpstr>
      <vt:lpstr>Wingdings</vt:lpstr>
      <vt:lpstr>Wingdings 2</vt:lpstr>
      <vt:lpstr>Wingdings 3</vt:lpstr>
      <vt:lpstr>Apex</vt:lpstr>
      <vt:lpstr>Machine learning methods</vt:lpstr>
      <vt:lpstr>What is machine learning?</vt:lpstr>
      <vt:lpstr>Machine Learning</vt:lpstr>
      <vt:lpstr>Machine Learning</vt:lpstr>
      <vt:lpstr>Machine Learning: Definition</vt:lpstr>
      <vt:lpstr>Methods of learning</vt:lpstr>
      <vt:lpstr>Supervised Learning</vt:lpstr>
      <vt:lpstr>Classification techniques</vt:lpstr>
      <vt:lpstr>Regression techinique</vt:lpstr>
      <vt:lpstr>Unsupervised Learning</vt:lpstr>
      <vt:lpstr>Unsupervised learning methods</vt:lpstr>
      <vt:lpstr>Clustering Techniques</vt:lpstr>
      <vt:lpstr>Semisupervised Learning</vt:lpstr>
      <vt:lpstr>Reinforcement Learning</vt:lpstr>
      <vt:lpstr>Reinforcement Learning</vt:lpstr>
      <vt:lpstr>Deep learning </vt:lpstr>
      <vt:lpstr>Relation Between AI,ML and DL</vt:lpstr>
      <vt:lpstr>Statistical Learning(SL)</vt:lpstr>
      <vt:lpstr>Inductive Learning</vt:lpstr>
      <vt:lpstr>Major techniques</vt:lpstr>
      <vt:lpstr>Training and Testing</vt:lpstr>
      <vt:lpstr>Training and Testing</vt:lpstr>
      <vt:lpstr>Training and Testing</vt:lpstr>
      <vt:lpstr>Supervised Learning</vt:lpstr>
      <vt:lpstr>Unsupervised Learning</vt:lpstr>
      <vt:lpstr>Semi supervised learning</vt:lpstr>
      <vt:lpstr>Reinforcement Learning</vt:lpstr>
      <vt:lpstr>Inductive learning</vt:lpstr>
      <vt:lpstr>Machine learning libraries</vt:lpstr>
      <vt:lpstr>Machine learning libraries</vt:lpstr>
      <vt:lpstr>Machine learning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</dc:title>
  <dc:creator>admin</dc:creator>
  <cp:lastModifiedBy>SRI BALA MALLADI</cp:lastModifiedBy>
  <cp:revision>33</cp:revision>
  <dcterms:created xsi:type="dcterms:W3CDTF">2018-02-19T16:25:41Z</dcterms:created>
  <dcterms:modified xsi:type="dcterms:W3CDTF">2025-09-16T10:32:29Z</dcterms:modified>
</cp:coreProperties>
</file>