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ee10ace4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ee10ace4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ee10ace4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ee10ace4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ee10ace4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ee10ace4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ee10ace4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ee10ace4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ee10ace4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ee10ace4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ee10ace4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ee10ace4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ee10ace4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ee10ace4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ee10ace4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ee10ace4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ee10ace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ee10ace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ee10ace4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ee10ace4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ee10ace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ee10ace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ee10ace4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ee10ace4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ee10ace4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ee10ace4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ee10ace4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ee10ace4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ee10ace4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ee10ace4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ee10ace4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ee10ace4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ee10ace4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ee10ace4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ee10ace4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ee10ace4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ee10ace4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ee10ace4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ee10ace48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ee10ace48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ee10ace4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ee10ace4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d5b75bb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d5b75bb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ee10ace4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ee10ace4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ee10ace4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ee10ace4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ee10ace4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ee10ace4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ee10ace4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ee10ace4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ee10ace4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ee10ace4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ee10ace48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ee10ace48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ee10ace4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ee10ace4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ee10ace4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ee10ace4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6c4e52ca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6c4e52ca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ee10ace4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ee10ace4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ee10ace4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ee10ace4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ee10ace4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ee10ace4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ee10ace4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ee10ace4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ee10ace4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ee10ace4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ee10ace4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ee10ace4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dataaspirant.com/2015/04/11/five-most-popular-similarity-measures-implementation-in-python/" TargetMode="External"/><Relationship Id="rId4" Type="http://schemas.openxmlformats.org/officeDocument/2006/relationships/hyperlink" Target="https://mubaris.com/2017/10/01/kmeans-clustering-in-python/" TargetMode="External"/><Relationship Id="rId10" Type="http://schemas.openxmlformats.org/officeDocument/2006/relationships/hyperlink" Target="https://www.naftaliharris.com/blog/visualizing-k-means-clustering/" TargetMode="External"/><Relationship Id="rId9" Type="http://schemas.openxmlformats.org/officeDocument/2006/relationships/hyperlink" Target="https://stackoverflow.com/questions/32232067/cluster-points-after-kmeans-clustering-scikit-learn" TargetMode="External"/><Relationship Id="rId5" Type="http://schemas.openxmlformats.org/officeDocument/2006/relationships/hyperlink" Target="https://github.com/mubaris/friendly-fortnight" TargetMode="External"/><Relationship Id="rId6" Type="http://schemas.openxmlformats.org/officeDocument/2006/relationships/hyperlink" Target="https://towardsdatascience.com/hierarchical-clustering-explained-e59b13846da8" TargetMode="External"/><Relationship Id="rId7" Type="http://schemas.openxmlformats.org/officeDocument/2006/relationships/hyperlink" Target="https://www.analyticsvidhya.com/blog/2019/05/beginners-guide-hierarchical-clustering/" TargetMode="External"/><Relationship Id="rId8" Type="http://schemas.openxmlformats.org/officeDocument/2006/relationships/hyperlink" Target="https://www.datascience.com/blog/k-means-clust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Data-Centric Computing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Hierarchical/</a:t>
            </a:r>
            <a:r>
              <a:rPr lang="en"/>
              <a:t>Agglomerative</a:t>
            </a:r>
            <a:r>
              <a:rPr lang="en"/>
              <a:t> Clustering + Dendrograms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a:t>
            </a:r>
            <a:r>
              <a:rPr b="1" lang="en"/>
              <a:t>: Dendrogram (cont)</a:t>
            </a:r>
            <a:endParaRPr b="1"/>
          </a:p>
        </p:txBody>
      </p:sp>
      <p:sp>
        <p:nvSpPr>
          <p:cNvPr id="120" name="Google Shape;120;p22"/>
          <p:cNvSpPr txBox="1"/>
          <p:nvPr>
            <p:ph idx="1" type="body"/>
          </p:nvPr>
        </p:nvSpPr>
        <p:spPr>
          <a:xfrm>
            <a:off x="311700" y="1152475"/>
            <a:ext cx="38736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 dendrogram DOES NOT need to branch out at regular intervals from top to bottom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vertical direction (y-axis) in it represents the distance between clusters in some metric.</a:t>
            </a:r>
            <a:endParaRPr>
              <a:solidFill>
                <a:srgbClr val="000000"/>
              </a:solidFill>
            </a:endParaRPr>
          </a:p>
        </p:txBody>
      </p:sp>
      <p:pic>
        <p:nvPicPr>
          <p:cNvPr id="121" name="Google Shape;121;p22"/>
          <p:cNvPicPr preferRelativeResize="0"/>
          <p:nvPr/>
        </p:nvPicPr>
        <p:blipFill>
          <a:blip r:embed="rId3">
            <a:alphaModFix/>
          </a:blip>
          <a:stretch>
            <a:fillRect/>
          </a:stretch>
        </p:blipFill>
        <p:spPr>
          <a:xfrm>
            <a:off x="4337700" y="1170125"/>
            <a:ext cx="4653899" cy="2106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a:t>
            </a:r>
            <a:r>
              <a:rPr b="1" lang="en"/>
              <a:t>: Dendrogram (cont)</a:t>
            </a:r>
            <a:endParaRPr b="1"/>
          </a:p>
        </p:txBody>
      </p:sp>
      <p:sp>
        <p:nvSpPr>
          <p:cNvPr id="127" name="Google Shape;127;p23"/>
          <p:cNvSpPr txBox="1"/>
          <p:nvPr>
            <p:ph idx="1" type="body"/>
          </p:nvPr>
        </p:nvSpPr>
        <p:spPr>
          <a:xfrm>
            <a:off x="311700" y="1152475"/>
            <a:ext cx="82776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As you keep going down in a </a:t>
            </a:r>
            <a:br>
              <a:rPr lang="en">
                <a:solidFill>
                  <a:srgbClr val="000000"/>
                </a:solidFill>
              </a:rPr>
            </a:br>
            <a:r>
              <a:rPr lang="en">
                <a:solidFill>
                  <a:srgbClr val="000000"/>
                </a:solidFill>
              </a:rPr>
              <a:t>path, you keep breaking the </a:t>
            </a:r>
            <a:br>
              <a:rPr lang="en">
                <a:solidFill>
                  <a:srgbClr val="000000"/>
                </a:solidFill>
              </a:rPr>
            </a:br>
            <a:r>
              <a:rPr lang="en">
                <a:solidFill>
                  <a:srgbClr val="000000"/>
                </a:solidFill>
              </a:rPr>
              <a:t>clusters into smaller and smaller </a:t>
            </a:r>
            <a:br>
              <a:rPr lang="en">
                <a:solidFill>
                  <a:srgbClr val="000000"/>
                </a:solidFill>
              </a:rPr>
            </a:br>
            <a:r>
              <a:rPr lang="en">
                <a:solidFill>
                  <a:srgbClr val="000000"/>
                </a:solidFill>
              </a:rPr>
              <a:t>units until your granularity level </a:t>
            </a:r>
            <a:br>
              <a:rPr lang="en">
                <a:solidFill>
                  <a:srgbClr val="000000"/>
                </a:solidFill>
              </a:rPr>
            </a:br>
            <a:r>
              <a:rPr lang="en">
                <a:solidFill>
                  <a:srgbClr val="000000"/>
                </a:solidFill>
              </a:rPr>
              <a:t>reaches the data sample.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the vice versa situation, when </a:t>
            </a:r>
            <a:br>
              <a:rPr lang="en">
                <a:solidFill>
                  <a:srgbClr val="000000"/>
                </a:solidFill>
              </a:rPr>
            </a:br>
            <a:r>
              <a:rPr lang="en">
                <a:solidFill>
                  <a:srgbClr val="000000"/>
                </a:solidFill>
              </a:rPr>
              <a:t>you traverse in up direction, at each level, you are subsuming smaller clusters into larger ones till the point you reach the entire system.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As a result, hierarchical clustering is also known as clustering of clustering.</a:t>
            </a:r>
            <a:endParaRPr>
              <a:solidFill>
                <a:srgbClr val="000000"/>
              </a:solidFill>
            </a:endParaRPr>
          </a:p>
        </p:txBody>
      </p:sp>
      <p:pic>
        <p:nvPicPr>
          <p:cNvPr id="128" name="Google Shape;128;p23"/>
          <p:cNvPicPr preferRelativeResize="0"/>
          <p:nvPr/>
        </p:nvPicPr>
        <p:blipFill>
          <a:blip r:embed="rId3">
            <a:alphaModFix/>
          </a:blip>
          <a:stretch>
            <a:fillRect/>
          </a:stretch>
        </p:blipFill>
        <p:spPr>
          <a:xfrm>
            <a:off x="4337700" y="1170125"/>
            <a:ext cx="4251600" cy="19239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HC: Number of clusters</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None/>
            </a:pPr>
            <a:r>
              <a:t/>
            </a:r>
            <a:endParaRPr b="1"/>
          </a:p>
        </p:txBody>
      </p:sp>
      <p:sp>
        <p:nvSpPr>
          <p:cNvPr id="134" name="Google Shape;134;p24"/>
          <p:cNvSpPr txBox="1"/>
          <p:nvPr>
            <p:ph idx="1" type="body"/>
          </p:nvPr>
        </p:nvSpPr>
        <p:spPr>
          <a:xfrm>
            <a:off x="311700" y="1152475"/>
            <a:ext cx="82776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While constructing the dendrogram, we do not keep any assumption on the number of clusters.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Once the dendrogram has been constructed, we slice this structure horizontally.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Number of clusters - making the cut</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40" name="Google Shape;140;p25"/>
          <p:cNvSpPr txBox="1"/>
          <p:nvPr>
            <p:ph idx="1" type="body"/>
          </p:nvPr>
        </p:nvSpPr>
        <p:spPr>
          <a:xfrm>
            <a:off x="311700" y="1152475"/>
            <a:ext cx="82776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Dendrograms however do not do proper justice to understand how the clusters will look like after you place the horizontal cut.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You have to individually mark the data points in a feature vector space with the resulting cluster indexes to visually see the effect of clustering.</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41" name="Google Shape;141;p25"/>
          <p:cNvPicPr preferRelativeResize="0"/>
          <p:nvPr/>
        </p:nvPicPr>
        <p:blipFill>
          <a:blip r:embed="rId3">
            <a:alphaModFix/>
          </a:blip>
          <a:stretch>
            <a:fillRect/>
          </a:stretch>
        </p:blipFill>
        <p:spPr>
          <a:xfrm>
            <a:off x="442625" y="2683599"/>
            <a:ext cx="4179799" cy="2287625"/>
          </a:xfrm>
          <a:prstGeom prst="rect">
            <a:avLst/>
          </a:prstGeom>
          <a:noFill/>
          <a:ln>
            <a:noFill/>
          </a:ln>
        </p:spPr>
      </p:pic>
      <p:pic>
        <p:nvPicPr>
          <p:cNvPr id="142" name="Google Shape;142;p25"/>
          <p:cNvPicPr preferRelativeResize="0"/>
          <p:nvPr/>
        </p:nvPicPr>
        <p:blipFill>
          <a:blip r:embed="rId4">
            <a:alphaModFix/>
          </a:blip>
          <a:stretch>
            <a:fillRect/>
          </a:stretch>
        </p:blipFill>
        <p:spPr>
          <a:xfrm>
            <a:off x="5606170" y="2567875"/>
            <a:ext cx="3092126" cy="251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Number of clusters - where to cut</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48" name="Google Shape;148;p26"/>
          <p:cNvSpPr txBox="1"/>
          <p:nvPr>
            <p:ph idx="1" type="body"/>
          </p:nvPr>
        </p:nvSpPr>
        <p:spPr>
          <a:xfrm>
            <a:off x="311700" y="1152475"/>
            <a:ext cx="82776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Where should you place the horizontal cut.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location of slicing can be decided v</a:t>
            </a:r>
            <a:r>
              <a:rPr lang="en" sz="1800">
                <a:solidFill>
                  <a:srgbClr val="000000"/>
                </a:solidFill>
              </a:rPr>
              <a:t>isually </a:t>
            </a:r>
            <a:endParaRPr sz="1800">
              <a:solidFill>
                <a:srgbClr val="000000"/>
              </a:solidFill>
            </a:endParaRPr>
          </a:p>
        </p:txBody>
      </p:sp>
      <p:pic>
        <p:nvPicPr>
          <p:cNvPr id="149" name="Google Shape;149;p26"/>
          <p:cNvPicPr preferRelativeResize="0"/>
          <p:nvPr/>
        </p:nvPicPr>
        <p:blipFill>
          <a:blip r:embed="rId3">
            <a:alphaModFix/>
          </a:blip>
          <a:stretch>
            <a:fillRect/>
          </a:stretch>
        </p:blipFill>
        <p:spPr>
          <a:xfrm>
            <a:off x="3866025" y="1828672"/>
            <a:ext cx="5111574" cy="320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Number of clusters - where to cut</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55" name="Google Shape;155;p27"/>
          <p:cNvSpPr txBox="1"/>
          <p:nvPr>
            <p:ph idx="1" type="body"/>
          </p:nvPr>
        </p:nvSpPr>
        <p:spPr>
          <a:xfrm>
            <a:off x="311700" y="1152475"/>
            <a:ext cx="82776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It is not a constraint that you have to cut dendrogram throughout at a constant distance.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Based on the application and domain knowledge of the problem you are trying to solve, the dendrogram can be cut inconsistently.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Below in the outlier detection application, to separate a couple of outliers lying adjacently, the horizontal cut is varying at different places.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56" name="Google Shape;156;p27"/>
          <p:cNvPicPr preferRelativeResize="0"/>
          <p:nvPr/>
        </p:nvPicPr>
        <p:blipFill>
          <a:blip r:embed="rId3">
            <a:alphaModFix/>
          </a:blip>
          <a:stretch>
            <a:fillRect/>
          </a:stretch>
        </p:blipFill>
        <p:spPr>
          <a:xfrm>
            <a:off x="1411949" y="3137449"/>
            <a:ext cx="2807074" cy="1996250"/>
          </a:xfrm>
          <a:prstGeom prst="rect">
            <a:avLst/>
          </a:prstGeom>
          <a:noFill/>
          <a:ln>
            <a:noFill/>
          </a:ln>
        </p:spPr>
      </p:pic>
      <p:pic>
        <p:nvPicPr>
          <p:cNvPr id="157" name="Google Shape;157;p27"/>
          <p:cNvPicPr preferRelativeResize="0"/>
          <p:nvPr/>
        </p:nvPicPr>
        <p:blipFill>
          <a:blip r:embed="rId4">
            <a:alphaModFix/>
          </a:blip>
          <a:stretch>
            <a:fillRect/>
          </a:stretch>
        </p:blipFill>
        <p:spPr>
          <a:xfrm>
            <a:off x="4924975" y="3325468"/>
            <a:ext cx="2079250" cy="1808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Interpretation of dendrogram</a:t>
            </a:r>
            <a:endParaRPr b="1"/>
          </a:p>
        </p:txBody>
      </p:sp>
      <p:sp>
        <p:nvSpPr>
          <p:cNvPr id="163" name="Google Shape;163;p28"/>
          <p:cNvSpPr txBox="1"/>
          <p:nvPr>
            <p:ph idx="1" type="body"/>
          </p:nvPr>
        </p:nvSpPr>
        <p:spPr>
          <a:xfrm>
            <a:off x="311700" y="1152475"/>
            <a:ext cx="82776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Each level of dendrogram has a subtle meaning to the relationship between its data members.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a regular relationship chart, one may interpret that at the top lies grandparents or the first generation, the next level corresponds to parents or second generation and the final level belongs to children or third generation.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Likewise, in every branching procedure of dendrogram, all the data points having the membership at each level belongs to a certain class.</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Interpretation of dendrogram (cont)</a:t>
            </a:r>
            <a:endParaRPr b="1"/>
          </a:p>
        </p:txBody>
      </p:sp>
      <p:sp>
        <p:nvSpPr>
          <p:cNvPr id="169" name="Google Shape;169;p29"/>
          <p:cNvSpPr txBox="1"/>
          <p:nvPr>
            <p:ph idx="1" type="body"/>
          </p:nvPr>
        </p:nvSpPr>
        <p:spPr>
          <a:xfrm>
            <a:off x="311700" y="1152475"/>
            <a:ext cx="82776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To infer this class entity, one has to go through a few individual samples of each level within the formulated cluster and find out what feature is common in the resulting cluster.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Also, these inferred classes need not be similar at the sister branches.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example, in level 2, the </a:t>
            </a:r>
            <a:br>
              <a:rPr lang="en">
                <a:solidFill>
                  <a:srgbClr val="000000"/>
                </a:solidFill>
              </a:rPr>
            </a:br>
            <a:r>
              <a:rPr lang="en">
                <a:solidFill>
                  <a:srgbClr val="000000"/>
                </a:solidFill>
              </a:rPr>
              <a:t>cats have been clustered on </a:t>
            </a:r>
            <a:br>
              <a:rPr lang="en">
                <a:solidFill>
                  <a:srgbClr val="000000"/>
                </a:solidFill>
              </a:rPr>
            </a:br>
            <a:r>
              <a:rPr lang="en">
                <a:solidFill>
                  <a:srgbClr val="000000"/>
                </a:solidFill>
              </a:rPr>
              <a:t>big ears and calm behavior </a:t>
            </a:r>
            <a:br>
              <a:rPr lang="en">
                <a:solidFill>
                  <a:srgbClr val="000000"/>
                </a:solidFill>
              </a:rPr>
            </a:br>
            <a:r>
              <a:rPr lang="en">
                <a:solidFill>
                  <a:srgbClr val="000000"/>
                </a:solidFill>
              </a:rPr>
              <a:t>but dogs have been </a:t>
            </a:r>
            <a:br>
              <a:rPr lang="en">
                <a:solidFill>
                  <a:srgbClr val="000000"/>
                </a:solidFill>
              </a:rPr>
            </a:br>
            <a:r>
              <a:rPr lang="en">
                <a:solidFill>
                  <a:srgbClr val="000000"/>
                </a:solidFill>
              </a:rPr>
              <a:t>clustered on a similar </a:t>
            </a:r>
            <a:br>
              <a:rPr lang="en">
                <a:solidFill>
                  <a:srgbClr val="000000"/>
                </a:solidFill>
              </a:rPr>
            </a:br>
            <a:r>
              <a:rPr lang="en">
                <a:solidFill>
                  <a:srgbClr val="000000"/>
                </a:solidFill>
              </a:rPr>
              <a:t>attribute of size.</a:t>
            </a:r>
            <a:endParaRPr>
              <a:solidFill>
                <a:srgbClr val="000000"/>
              </a:solidFill>
            </a:endParaRPr>
          </a:p>
        </p:txBody>
      </p:sp>
      <p:pic>
        <p:nvPicPr>
          <p:cNvPr id="170" name="Google Shape;170;p29"/>
          <p:cNvPicPr preferRelativeResize="0"/>
          <p:nvPr/>
        </p:nvPicPr>
        <p:blipFill>
          <a:blip r:embed="rId3">
            <a:alphaModFix/>
          </a:blip>
          <a:stretch>
            <a:fillRect/>
          </a:stretch>
        </p:blipFill>
        <p:spPr>
          <a:xfrm>
            <a:off x="3949525" y="2770650"/>
            <a:ext cx="5010150" cy="2190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Construction of dendrogram</a:t>
            </a:r>
            <a:endParaRPr b="1"/>
          </a:p>
        </p:txBody>
      </p:sp>
      <p:sp>
        <p:nvSpPr>
          <p:cNvPr id="176" name="Google Shape;176;p30"/>
          <p:cNvSpPr txBox="1"/>
          <p:nvPr>
            <p:ph idx="1" type="body"/>
          </p:nvPr>
        </p:nvSpPr>
        <p:spPr>
          <a:xfrm>
            <a:off x="311700" y="1152475"/>
            <a:ext cx="8277600" cy="29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There are two ways of constructing dendrograms. </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Agglomerative clustering</a:t>
            </a:r>
            <a:r>
              <a:rPr lang="en">
                <a:solidFill>
                  <a:srgbClr val="000000"/>
                </a:solidFill>
              </a:rPr>
              <a:t>: bottom-up construction, where you start from the bottom and keep merging the individual data points and subclusters and go all the way to the top. </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Divisive clustering</a:t>
            </a:r>
            <a:r>
              <a:rPr lang="en">
                <a:solidFill>
                  <a:srgbClr val="000000"/>
                </a:solidFill>
              </a:rPr>
              <a:t>: top-down construction  in which you start by considering the entire system as one cluster and then keep sub clustering it until you reach individual data samples.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Agglomerative Clustering</a:t>
            </a:r>
            <a:endParaRPr b="1"/>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Single linkage algorithm.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this algorithm, we start with considering each data point as a subcluster.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define a metric to measure the distance between all pairs of subclusters at each step and keep merging the nearest two subclusters in each step.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repeat this procedure till there is only one cluster in the system.</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Hierarchical Clustering</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
            </a:r>
            <a:r>
              <a:rPr lang="en"/>
              <a:t>etermines cluster assignments by building a hierarchy. </a:t>
            </a:r>
            <a:endParaRPr/>
          </a:p>
          <a:p>
            <a:pPr indent="0" lvl="0" marL="0" rtl="0" algn="l">
              <a:spcBef>
                <a:spcPts val="1600"/>
              </a:spcBef>
              <a:spcAft>
                <a:spcPts val="1600"/>
              </a:spcAft>
              <a:buNone/>
            </a:pPr>
            <a:r>
              <a:t/>
            </a:r>
            <a:endParaRPr/>
          </a:p>
        </p:txBody>
      </p:sp>
      <p:sp>
        <p:nvSpPr>
          <p:cNvPr id="62" name="Google Shape;62;p14"/>
          <p:cNvSpPr txBox="1"/>
          <p:nvPr/>
        </p:nvSpPr>
        <p:spPr>
          <a:xfrm>
            <a:off x="2193925" y="4721275"/>
            <a:ext cx="6802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dk1"/>
                </a:solidFill>
              </a:rPr>
              <a:t>https://www.geeksforgeeks.org/ml-hierarchical-clustering-agglomerative-and-divisive-clustering/</a:t>
            </a:r>
            <a:endParaRPr sz="1000"/>
          </a:p>
        </p:txBody>
      </p:sp>
      <p:pic>
        <p:nvPicPr>
          <p:cNvPr id="63" name="Google Shape;63;p14"/>
          <p:cNvPicPr preferRelativeResize="0"/>
          <p:nvPr/>
        </p:nvPicPr>
        <p:blipFill>
          <a:blip r:embed="rId3">
            <a:alphaModFix/>
          </a:blip>
          <a:stretch>
            <a:fillRect/>
          </a:stretch>
        </p:blipFill>
        <p:spPr>
          <a:xfrm>
            <a:off x="1002350" y="1711375"/>
            <a:ext cx="2857500" cy="28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Agglomerative Clustering</a:t>
            </a:r>
            <a:endParaRPr b="1"/>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We assign each point to an individual cluster in this technique. Suppose there are 4 data points. We will assign each of these points to a cluster and hence will have 4 clusters in the beginning:</a:t>
            </a:r>
            <a:endParaRPr>
              <a:solidFill>
                <a:schemeClr val="dk1"/>
              </a:solidFill>
            </a:endParaRPr>
          </a:p>
        </p:txBody>
      </p:sp>
      <p:pic>
        <p:nvPicPr>
          <p:cNvPr descr="multiple clusters" id="189" name="Google Shape;189;p32"/>
          <p:cNvPicPr preferRelativeResize="0"/>
          <p:nvPr/>
        </p:nvPicPr>
        <p:blipFill>
          <a:blip r:embed="rId3">
            <a:alphaModFix/>
          </a:blip>
          <a:stretch>
            <a:fillRect/>
          </a:stretch>
        </p:blipFill>
        <p:spPr>
          <a:xfrm>
            <a:off x="3211600" y="2656900"/>
            <a:ext cx="2371725" cy="152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Agglomerative Clustering</a:t>
            </a:r>
            <a:endParaRPr b="1"/>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Then, at each iteration, we merge the closest pair of clusters and repeat this step until only a single cluster is left:</a:t>
            </a:r>
            <a:endParaRPr>
              <a:solidFill>
                <a:schemeClr val="dk1"/>
              </a:solidFill>
            </a:endParaRPr>
          </a:p>
        </p:txBody>
      </p:sp>
      <p:pic>
        <p:nvPicPr>
          <p:cNvPr descr="agglomerative clustering" id="196" name="Google Shape;196;p33"/>
          <p:cNvPicPr preferRelativeResize="0"/>
          <p:nvPr/>
        </p:nvPicPr>
        <p:blipFill>
          <a:blip r:embed="rId3">
            <a:alphaModFix/>
          </a:blip>
          <a:stretch>
            <a:fillRect/>
          </a:stretch>
        </p:blipFill>
        <p:spPr>
          <a:xfrm>
            <a:off x="2925875" y="2578150"/>
            <a:ext cx="3038475" cy="199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Divisive Clustering</a:t>
            </a:r>
            <a:endParaRPr b="1"/>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Recursive k-means.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recursively perform the procedure of k-means on each intermediate cluster till you encounter all the data samples in the system or the minimum number of data samples you desire to have in a cluster.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each step of this algorithm, you have to be mindful of how many clusters would you like to create next.</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Divisive Clustering</a:t>
            </a:r>
            <a:endParaRPr b="1"/>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It doesn’t matter if we have 10 or 1000 data points. All these points will belong to the same cluster at the beginning:</a:t>
            </a:r>
            <a:endParaRPr>
              <a:solidFill>
                <a:schemeClr val="dk1"/>
              </a:solidFill>
            </a:endParaRPr>
          </a:p>
        </p:txBody>
      </p:sp>
      <p:pic>
        <p:nvPicPr>
          <p:cNvPr descr="single cluster" id="209" name="Google Shape;209;p35"/>
          <p:cNvPicPr preferRelativeResize="0"/>
          <p:nvPr/>
        </p:nvPicPr>
        <p:blipFill>
          <a:blip r:embed="rId3">
            <a:alphaModFix/>
          </a:blip>
          <a:stretch>
            <a:fillRect/>
          </a:stretch>
        </p:blipFill>
        <p:spPr>
          <a:xfrm>
            <a:off x="3114675" y="2253525"/>
            <a:ext cx="2914650" cy="2095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Divisive Clustering</a:t>
            </a:r>
            <a:endParaRPr b="1"/>
          </a:p>
        </p:txBody>
      </p:sp>
      <p:sp>
        <p:nvSpPr>
          <p:cNvPr id="215" name="Google Shape;21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At each iteration, we split the farthest point in the cluster and repeat this process until each cluster only contains a single point:</a:t>
            </a:r>
            <a:endParaRPr>
              <a:solidFill>
                <a:schemeClr val="dk1"/>
              </a:solidFill>
            </a:endParaRPr>
          </a:p>
        </p:txBody>
      </p:sp>
      <p:pic>
        <p:nvPicPr>
          <p:cNvPr id="216" name="Google Shape;216;p36"/>
          <p:cNvPicPr preferRelativeResize="0"/>
          <p:nvPr/>
        </p:nvPicPr>
        <p:blipFill>
          <a:blip r:embed="rId3">
            <a:alphaModFix/>
          </a:blip>
          <a:stretch>
            <a:fillRect/>
          </a:stretch>
        </p:blipFill>
        <p:spPr>
          <a:xfrm>
            <a:off x="3386125" y="2599775"/>
            <a:ext cx="2371725" cy="152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Example</a:t>
            </a:r>
            <a:endParaRPr b="1"/>
          </a:p>
        </p:txBody>
      </p:sp>
      <p:sp>
        <p:nvSpPr>
          <p:cNvPr id="222" name="Google Shape;22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Let’s take a sample of five students:</a:t>
            </a:r>
            <a:endParaRPr>
              <a:solidFill>
                <a:schemeClr val="dk1"/>
              </a:solidFill>
            </a:endParaRPr>
          </a:p>
        </p:txBody>
      </p:sp>
      <p:pic>
        <p:nvPicPr>
          <p:cNvPr descr="sample student data" id="223" name="Google Shape;223;p37"/>
          <p:cNvPicPr preferRelativeResize="0"/>
          <p:nvPr/>
        </p:nvPicPr>
        <p:blipFill>
          <a:blip r:embed="rId3">
            <a:alphaModFix/>
          </a:blip>
          <a:stretch>
            <a:fillRect/>
          </a:stretch>
        </p:blipFill>
        <p:spPr>
          <a:xfrm>
            <a:off x="3571875" y="1900525"/>
            <a:ext cx="2000250" cy="2362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Example → Creating a Proximity Matrix</a:t>
            </a:r>
            <a:endParaRPr b="1"/>
          </a:p>
        </p:txBody>
      </p:sp>
      <p:sp>
        <p:nvSpPr>
          <p:cNvPr id="229" name="Google Shape;22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First, we will create a proximity matrix which will tell us the distance between each of these points.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Since we are calculating the distance of each point from each of the other points, we will get a square matrix of shape n X n (where n is the number of observations).</a:t>
            </a:r>
            <a:endParaRPr>
              <a:solidFill>
                <a:schemeClr val="dk1"/>
              </a:solidFill>
            </a:endParaRPr>
          </a:p>
        </p:txBody>
      </p:sp>
      <p:pic>
        <p:nvPicPr>
          <p:cNvPr descr="proximity matrix" id="230" name="Google Shape;230;p38"/>
          <p:cNvPicPr preferRelativeResize="0"/>
          <p:nvPr/>
        </p:nvPicPr>
        <p:blipFill>
          <a:blip r:embed="rId3">
            <a:alphaModFix/>
          </a:blip>
          <a:stretch>
            <a:fillRect/>
          </a:stretch>
        </p:blipFill>
        <p:spPr>
          <a:xfrm>
            <a:off x="3262025" y="2640100"/>
            <a:ext cx="2466975" cy="2419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Example → Creating a Proximity Matrix</a:t>
            </a:r>
            <a:endParaRPr b="1"/>
          </a:p>
        </p:txBody>
      </p:sp>
      <p:sp>
        <p:nvSpPr>
          <p:cNvPr id="236" name="Google Shape;23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 diagonal elements of this matrix will always be 0 as the distance of a point with itself is always 0.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will use the Euclidean distance formula to calculate the rest of the distances.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 let’s say we want to calculate the distance between point 1 and 2:</a:t>
            </a:r>
            <a:endParaRPr>
              <a:solidFill>
                <a:schemeClr val="dk1"/>
              </a:solidFill>
            </a:endParaRPr>
          </a:p>
          <a:p>
            <a:pPr indent="457200" lvl="0" marL="1828800" rtl="0" algn="l">
              <a:spcBef>
                <a:spcPts val="1600"/>
              </a:spcBef>
              <a:spcAft>
                <a:spcPts val="0"/>
              </a:spcAft>
              <a:buNone/>
            </a:pPr>
            <a:r>
              <a:rPr lang="en">
                <a:solidFill>
                  <a:schemeClr val="dk1"/>
                </a:solidFill>
              </a:rPr>
              <a:t>√(10-7)^2 = √9 = 3</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Similarly, we can calculate all the distances and fill the </a:t>
            </a:r>
            <a:br>
              <a:rPr lang="en">
                <a:solidFill>
                  <a:schemeClr val="dk1"/>
                </a:solidFill>
              </a:rPr>
            </a:br>
            <a:r>
              <a:rPr lang="en">
                <a:solidFill>
                  <a:schemeClr val="dk1"/>
                </a:solidFill>
              </a:rPr>
              <a:t>proximity matrix.</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pic>
        <p:nvPicPr>
          <p:cNvPr descr="proximity matrix" id="237" name="Google Shape;237;p39"/>
          <p:cNvPicPr preferRelativeResize="0"/>
          <p:nvPr/>
        </p:nvPicPr>
        <p:blipFill>
          <a:blip r:embed="rId3">
            <a:alphaModFix/>
          </a:blip>
          <a:stretch>
            <a:fillRect/>
          </a:stretch>
        </p:blipFill>
        <p:spPr>
          <a:xfrm>
            <a:off x="6593750" y="2816900"/>
            <a:ext cx="2466975" cy="2419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Steps to Perform HC: Step 1</a:t>
            </a:r>
            <a:endParaRPr b="1"/>
          </a:p>
        </p:txBody>
      </p:sp>
      <p:sp>
        <p:nvSpPr>
          <p:cNvPr id="243" name="Google Shape;24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First, we assign all the points to an individual cluster:</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Different colors here represent different clusters.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can see that we have 5 different clusters for the 5 points in our data.</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pic>
        <p:nvPicPr>
          <p:cNvPr id="244" name="Google Shape;244;p40"/>
          <p:cNvPicPr preferRelativeResize="0"/>
          <p:nvPr/>
        </p:nvPicPr>
        <p:blipFill>
          <a:blip r:embed="rId3">
            <a:alphaModFix/>
          </a:blip>
          <a:stretch>
            <a:fillRect/>
          </a:stretch>
        </p:blipFill>
        <p:spPr>
          <a:xfrm>
            <a:off x="2640100" y="1813350"/>
            <a:ext cx="3362300" cy="489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Steps to Perform HC: Step 2</a:t>
            </a:r>
            <a:endParaRPr b="1"/>
          </a:p>
        </p:txBody>
      </p:sp>
      <p:sp>
        <p:nvSpPr>
          <p:cNvPr id="250" name="Google Shape;25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Next, we will look at the smallest distance in the proximity matrix and merge the points with the smallest distance.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then update the proximity matrix</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Here, the smallest distance is 3 and hence we </a:t>
            </a:r>
            <a:br>
              <a:rPr lang="en">
                <a:solidFill>
                  <a:schemeClr val="dk1"/>
                </a:solidFill>
              </a:rPr>
            </a:br>
            <a:r>
              <a:rPr lang="en">
                <a:solidFill>
                  <a:schemeClr val="dk1"/>
                </a:solidFill>
              </a:rPr>
              <a:t>will merge point 1 and 2:</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pic>
        <p:nvPicPr>
          <p:cNvPr descr="smallest distance" id="251" name="Google Shape;251;p41"/>
          <p:cNvPicPr preferRelativeResize="0"/>
          <p:nvPr/>
        </p:nvPicPr>
        <p:blipFill>
          <a:blip r:embed="rId3">
            <a:alphaModFix/>
          </a:blip>
          <a:stretch>
            <a:fillRect/>
          </a:stretch>
        </p:blipFill>
        <p:spPr>
          <a:xfrm>
            <a:off x="6153150" y="1836738"/>
            <a:ext cx="2019300" cy="2047875"/>
          </a:xfrm>
          <a:prstGeom prst="rect">
            <a:avLst/>
          </a:prstGeom>
          <a:noFill/>
          <a:ln>
            <a:noFill/>
          </a:ln>
        </p:spPr>
      </p:pic>
      <p:pic>
        <p:nvPicPr>
          <p:cNvPr id="252" name="Google Shape;252;p41"/>
          <p:cNvPicPr preferRelativeResize="0"/>
          <p:nvPr/>
        </p:nvPicPr>
        <p:blipFill>
          <a:blip r:embed="rId4">
            <a:alphaModFix/>
          </a:blip>
          <a:stretch>
            <a:fillRect/>
          </a:stretch>
        </p:blipFill>
        <p:spPr>
          <a:xfrm>
            <a:off x="1931325" y="3169863"/>
            <a:ext cx="3028950" cy="119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Hierarchical Clustering</a:t>
            </a:r>
            <a:endParaRPr b="1"/>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Determines cluster assignments by building a hierarchy. </a:t>
            </a:r>
            <a:endParaRPr/>
          </a:p>
          <a:p>
            <a:pPr indent="-342900" lvl="0" marL="457200" rtl="0" algn="l">
              <a:spcBef>
                <a:spcPts val="0"/>
              </a:spcBef>
              <a:spcAft>
                <a:spcPts val="0"/>
              </a:spcAft>
              <a:buSzPts val="1800"/>
              <a:buChar char="●"/>
            </a:pPr>
            <a:r>
              <a:rPr lang="en"/>
              <a:t>This is implemented by either a bottom-up or a top-down approach:</a:t>
            </a:r>
            <a:endParaRPr/>
          </a:p>
          <a:p>
            <a:pPr indent="-342900" lvl="1" marL="914400" rtl="0" algn="l">
              <a:spcBef>
                <a:spcPts val="0"/>
              </a:spcBef>
              <a:spcAft>
                <a:spcPts val="0"/>
              </a:spcAft>
              <a:buSzPts val="1800"/>
              <a:buChar char="○"/>
            </a:pPr>
            <a:r>
              <a:rPr b="1" lang="en" sz="1800"/>
              <a:t>Agglomerative</a:t>
            </a:r>
            <a:r>
              <a:rPr lang="en" sz="1800"/>
              <a:t> clustering is the bottom-up approach. </a:t>
            </a:r>
            <a:endParaRPr sz="1800"/>
          </a:p>
          <a:p>
            <a:pPr indent="-342900" lvl="2" marL="1371600" rtl="0" algn="l">
              <a:spcBef>
                <a:spcPts val="0"/>
              </a:spcBef>
              <a:spcAft>
                <a:spcPts val="0"/>
              </a:spcAft>
              <a:buSzPts val="1800"/>
              <a:buChar char="■"/>
            </a:pPr>
            <a:r>
              <a:rPr lang="en" sz="1800"/>
              <a:t>It merges the two points that are the most similar until all points have been merged into a single cluster.</a:t>
            </a:r>
            <a:endParaRPr sz="1800"/>
          </a:p>
          <a:p>
            <a:pPr indent="-342900" lvl="1" marL="914400" rtl="0" algn="l">
              <a:spcBef>
                <a:spcPts val="0"/>
              </a:spcBef>
              <a:spcAft>
                <a:spcPts val="0"/>
              </a:spcAft>
              <a:buSzPts val="1800"/>
              <a:buChar char="○"/>
            </a:pPr>
            <a:r>
              <a:rPr b="1" lang="en" sz="1800"/>
              <a:t>Divisive</a:t>
            </a:r>
            <a:r>
              <a:rPr lang="en" sz="1800"/>
              <a:t> clustering is the top-down approach. </a:t>
            </a:r>
            <a:endParaRPr sz="1800"/>
          </a:p>
          <a:p>
            <a:pPr indent="-342900" lvl="2" marL="1371600" rtl="0" algn="l">
              <a:spcBef>
                <a:spcPts val="0"/>
              </a:spcBef>
              <a:spcAft>
                <a:spcPts val="0"/>
              </a:spcAft>
              <a:buSzPts val="1800"/>
              <a:buChar char="■"/>
            </a:pPr>
            <a:r>
              <a:rPr lang="en" sz="1800"/>
              <a:t>It starts with all points as one cluster and splits the least similar clusters at each step until only single data points remain.</a:t>
            </a:r>
            <a:endParaRPr sz="1800"/>
          </a:p>
          <a:p>
            <a:pPr indent="0" lvl="0" marL="0" rtl="0" algn="l">
              <a:spcBef>
                <a:spcPts val="1600"/>
              </a:spcBef>
              <a:spcAft>
                <a:spcPts val="1600"/>
              </a:spcAft>
              <a:buNone/>
            </a:pPr>
            <a:r>
              <a:t/>
            </a:r>
            <a:endParaRPr/>
          </a:p>
        </p:txBody>
      </p:sp>
      <p:sp>
        <p:nvSpPr>
          <p:cNvPr id="70" name="Google Shape;70;p15"/>
          <p:cNvSpPr txBox="1"/>
          <p:nvPr/>
        </p:nvSpPr>
        <p:spPr>
          <a:xfrm>
            <a:off x="3781475" y="4568875"/>
            <a:ext cx="52152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chemeClr val="dk1"/>
                </a:solidFill>
              </a:rPr>
              <a:t>Kevin Arvai. </a:t>
            </a:r>
            <a:r>
              <a:rPr lang="en" sz="1200"/>
              <a:t>K-Means </a:t>
            </a:r>
            <a:r>
              <a:rPr i="1" lang="en" sz="1200"/>
              <a:t>Clustering in Python: A Practical Guide</a:t>
            </a:r>
            <a:r>
              <a:rPr lang="en" sz="1200"/>
              <a:t>. </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Steps to Perform HC: Step 2 (cont)</a:t>
            </a:r>
            <a:endParaRPr b="1"/>
          </a:p>
        </p:txBody>
      </p:sp>
      <p:sp>
        <p:nvSpPr>
          <p:cNvPr id="258" name="Google Shape;25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Let’s look at the updated clusters and accordingly update the proximity matrix:</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Here, we have taken the maximum of the two </a:t>
            </a:r>
            <a:br>
              <a:rPr lang="en">
                <a:solidFill>
                  <a:schemeClr val="dk1"/>
                </a:solidFill>
              </a:rPr>
            </a:br>
            <a:r>
              <a:rPr lang="en">
                <a:solidFill>
                  <a:schemeClr val="dk1"/>
                </a:solidFill>
              </a:rPr>
              <a:t>marks (7, 10) to replace the marks for this cluster.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Instead of the maximum, we can also take the </a:t>
            </a:r>
            <a:br>
              <a:rPr lang="en">
                <a:solidFill>
                  <a:schemeClr val="dk1"/>
                </a:solidFill>
              </a:rPr>
            </a:br>
            <a:r>
              <a:rPr lang="en">
                <a:solidFill>
                  <a:schemeClr val="dk1"/>
                </a:solidFill>
              </a:rPr>
              <a:t>minimum value or the average values as well.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Now, we will again calculate the proximity matrix for </a:t>
            </a:r>
            <a:br>
              <a:rPr lang="en">
                <a:solidFill>
                  <a:schemeClr val="dk1"/>
                </a:solidFill>
              </a:rPr>
            </a:br>
            <a:r>
              <a:rPr lang="en">
                <a:solidFill>
                  <a:schemeClr val="dk1"/>
                </a:solidFill>
              </a:rPr>
              <a:t>these clusters:</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solidFill>
                <a:schemeClr val="dk1"/>
              </a:solidFill>
            </a:endParaRPr>
          </a:p>
        </p:txBody>
      </p:sp>
      <p:pic>
        <p:nvPicPr>
          <p:cNvPr id="259" name="Google Shape;259;p42"/>
          <p:cNvPicPr preferRelativeResize="0"/>
          <p:nvPr/>
        </p:nvPicPr>
        <p:blipFill>
          <a:blip r:embed="rId3">
            <a:alphaModFix/>
          </a:blip>
          <a:stretch>
            <a:fillRect/>
          </a:stretch>
        </p:blipFill>
        <p:spPr>
          <a:xfrm>
            <a:off x="6597738" y="1566850"/>
            <a:ext cx="2066925" cy="2009775"/>
          </a:xfrm>
          <a:prstGeom prst="rect">
            <a:avLst/>
          </a:prstGeom>
          <a:noFill/>
          <a:ln>
            <a:noFill/>
          </a:ln>
        </p:spPr>
      </p:pic>
      <p:pic>
        <p:nvPicPr>
          <p:cNvPr id="260" name="Google Shape;260;p42"/>
          <p:cNvPicPr preferRelativeResize="0"/>
          <p:nvPr/>
        </p:nvPicPr>
        <p:blipFill>
          <a:blip r:embed="rId4">
            <a:alphaModFix/>
          </a:blip>
          <a:stretch>
            <a:fillRect/>
          </a:stretch>
        </p:blipFill>
        <p:spPr>
          <a:xfrm>
            <a:off x="3162300" y="3152763"/>
            <a:ext cx="2819400" cy="1990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Steps to Perform HC: Step 3</a:t>
            </a:r>
            <a:endParaRPr b="1"/>
          </a:p>
        </p:txBody>
      </p:sp>
      <p:sp>
        <p:nvSpPr>
          <p:cNvPr id="266" name="Google Shape;266;p43"/>
          <p:cNvSpPr txBox="1"/>
          <p:nvPr>
            <p:ph idx="1" type="body"/>
          </p:nvPr>
        </p:nvSpPr>
        <p:spPr>
          <a:xfrm>
            <a:off x="311700" y="1152475"/>
            <a:ext cx="5235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We will repeat step 2 until only a single cluster is left.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 we will first look at the minimum distance in the proximity matrix and then merge the closest pair of clusters.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will get the merged clusters as shown below after repeating these steps:</a:t>
            </a:r>
            <a:endParaRPr>
              <a:solidFill>
                <a:schemeClr val="dk1"/>
              </a:solidFill>
            </a:endParaRPr>
          </a:p>
          <a:p>
            <a:pPr indent="0" lvl="0" marL="0" rtl="0" algn="l">
              <a:spcBef>
                <a:spcPts val="1600"/>
              </a:spcBef>
              <a:spcAft>
                <a:spcPts val="1600"/>
              </a:spcAft>
              <a:buNone/>
            </a:pPr>
            <a:r>
              <a:t/>
            </a:r>
            <a:endParaRPr>
              <a:solidFill>
                <a:schemeClr val="dk1"/>
              </a:solidFill>
            </a:endParaRPr>
          </a:p>
        </p:txBody>
      </p:sp>
      <p:pic>
        <p:nvPicPr>
          <p:cNvPr descr="final hierarchical clustering" id="267" name="Google Shape;267;p43"/>
          <p:cNvPicPr preferRelativeResize="0"/>
          <p:nvPr/>
        </p:nvPicPr>
        <p:blipFill>
          <a:blip r:embed="rId3">
            <a:alphaModFix/>
          </a:blip>
          <a:stretch>
            <a:fillRect/>
          </a:stretch>
        </p:blipFill>
        <p:spPr>
          <a:xfrm>
            <a:off x="5793825" y="1079500"/>
            <a:ext cx="3038475" cy="3562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Steps to Perform H</a:t>
            </a:r>
            <a:r>
              <a:rPr b="1" lang="en"/>
              <a:t>C: Step 4 → # of Clusters</a:t>
            </a:r>
            <a:endParaRPr b="1"/>
          </a:p>
        </p:txBody>
      </p:sp>
      <p:sp>
        <p:nvSpPr>
          <p:cNvPr id="273" name="Google Shape;273;p44"/>
          <p:cNvSpPr txBox="1"/>
          <p:nvPr>
            <p:ph idx="1" type="body"/>
          </p:nvPr>
        </p:nvSpPr>
        <p:spPr>
          <a:xfrm>
            <a:off x="311700" y="1152475"/>
            <a:ext cx="5235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We started with 5 clusters and finally have a single cluster.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is how agglomerative hierarchical clustering works.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do we decide the number of clusters?</a:t>
            </a:r>
            <a:endParaRPr>
              <a:solidFill>
                <a:schemeClr val="dk1"/>
              </a:solidFill>
            </a:endParaRPr>
          </a:p>
        </p:txBody>
      </p:sp>
      <p:pic>
        <p:nvPicPr>
          <p:cNvPr descr="final hierarchical clustering" id="274" name="Google Shape;274;p44"/>
          <p:cNvPicPr preferRelativeResize="0"/>
          <p:nvPr/>
        </p:nvPicPr>
        <p:blipFill>
          <a:blip r:embed="rId3">
            <a:alphaModFix/>
          </a:blip>
          <a:stretch>
            <a:fillRect/>
          </a:stretch>
        </p:blipFill>
        <p:spPr>
          <a:xfrm>
            <a:off x="5793825" y="1079500"/>
            <a:ext cx="3038475" cy="3562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Choosing the Number of Clusters</a:t>
            </a:r>
            <a:endParaRPr b="1"/>
          </a:p>
        </p:txBody>
      </p:sp>
      <p:sp>
        <p:nvSpPr>
          <p:cNvPr id="280" name="Google Shape;280;p45"/>
          <p:cNvSpPr txBox="1"/>
          <p:nvPr>
            <p:ph idx="1" type="body"/>
          </p:nvPr>
        </p:nvSpPr>
        <p:spPr>
          <a:xfrm>
            <a:off x="311700" y="1152475"/>
            <a:ext cx="4882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Whenever we merge two clusters, a dendrogram will record the distance between these clusters and represent it in graph form.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More the distance of the vertical lines in the dendrogram, more the distance between those clusters.</a:t>
            </a:r>
            <a:endParaRPr>
              <a:solidFill>
                <a:schemeClr val="dk1"/>
              </a:solidFill>
            </a:endParaRPr>
          </a:p>
        </p:txBody>
      </p:sp>
      <p:pic>
        <p:nvPicPr>
          <p:cNvPr descr="final dendrogram" id="281" name="Google Shape;281;p45"/>
          <p:cNvPicPr preferRelativeResize="0"/>
          <p:nvPr/>
        </p:nvPicPr>
        <p:blipFill>
          <a:blip r:embed="rId3">
            <a:alphaModFix/>
          </a:blip>
          <a:stretch>
            <a:fillRect/>
          </a:stretch>
        </p:blipFill>
        <p:spPr>
          <a:xfrm>
            <a:off x="5193900" y="1170125"/>
            <a:ext cx="3797700" cy="363813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Choosing the Number of Clusters</a:t>
            </a:r>
            <a:endParaRPr b="1"/>
          </a:p>
        </p:txBody>
      </p:sp>
      <p:sp>
        <p:nvSpPr>
          <p:cNvPr id="287" name="Google Shape;287;p46"/>
          <p:cNvSpPr txBox="1"/>
          <p:nvPr>
            <p:ph idx="1" type="body"/>
          </p:nvPr>
        </p:nvSpPr>
        <p:spPr>
          <a:xfrm>
            <a:off x="311700" y="1152475"/>
            <a:ext cx="4882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We can set a threshold distance and draw a horizontal line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Generally, we try to set the threshold in such a way that it cuts the tallest vertical line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Let’s set this threshold as 12 and draw a horizontal line</a:t>
            </a:r>
            <a:endParaRPr>
              <a:solidFill>
                <a:schemeClr val="dk1"/>
              </a:solidFill>
            </a:endParaRPr>
          </a:p>
        </p:txBody>
      </p:sp>
      <p:pic>
        <p:nvPicPr>
          <p:cNvPr descr="dendrogram threshold" id="288" name="Google Shape;288;p46"/>
          <p:cNvPicPr preferRelativeResize="0"/>
          <p:nvPr/>
        </p:nvPicPr>
        <p:blipFill>
          <a:blip r:embed="rId3">
            <a:alphaModFix/>
          </a:blip>
          <a:stretch>
            <a:fillRect/>
          </a:stretch>
        </p:blipFill>
        <p:spPr>
          <a:xfrm>
            <a:off x="5346300" y="1170125"/>
            <a:ext cx="3429000" cy="3190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Choosing the Number of Clusters</a:t>
            </a:r>
            <a:endParaRPr b="1"/>
          </a:p>
        </p:txBody>
      </p:sp>
      <p:sp>
        <p:nvSpPr>
          <p:cNvPr id="294" name="Google Shape;294;p47"/>
          <p:cNvSpPr txBox="1"/>
          <p:nvPr>
            <p:ph idx="1" type="body"/>
          </p:nvPr>
        </p:nvSpPr>
        <p:spPr>
          <a:xfrm>
            <a:off x="311700" y="1152475"/>
            <a:ext cx="4882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 number of clusters will be the number of vertical lines which are being intersected by the line drawn using the threshold.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this example, since the red line intersects 2 vertical lines, we will have 2 clusters.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One cluster will have a sample (1,2,4) and the other will have a sample (3,5). </a:t>
            </a:r>
            <a:endParaRPr>
              <a:solidFill>
                <a:schemeClr val="dk1"/>
              </a:solidFill>
            </a:endParaRPr>
          </a:p>
        </p:txBody>
      </p:sp>
      <p:pic>
        <p:nvPicPr>
          <p:cNvPr descr="dendrogram threshold" id="295" name="Google Shape;295;p47"/>
          <p:cNvPicPr preferRelativeResize="0"/>
          <p:nvPr/>
        </p:nvPicPr>
        <p:blipFill>
          <a:blip r:embed="rId3">
            <a:alphaModFix/>
          </a:blip>
          <a:stretch>
            <a:fillRect/>
          </a:stretch>
        </p:blipFill>
        <p:spPr>
          <a:xfrm>
            <a:off x="5346300" y="1170125"/>
            <a:ext cx="3429000" cy="3190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Advantages</a:t>
            </a:r>
            <a:endParaRPr b="1"/>
          </a:p>
        </p:txBody>
      </p:sp>
      <p:sp>
        <p:nvSpPr>
          <p:cNvPr id="301" name="Google Shape;30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With hierarchical clustering, you can create more complex shaped clusters that weren’t possible with other approaches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need not make any assumptions of how the resulting shape of your cluster should look like.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one go, you can cluster the dataset first at various levels of granularity, and then decide upon the number of clusters you desire in your dataset.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you are using a meaningful distance function (e.g., Euclidean distance) to measure the distance between your clusters, then mathematically, your clustering procedure can be very easy to understand</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Disadvantages</a:t>
            </a:r>
            <a:endParaRPr b="1"/>
          </a:p>
        </p:txBody>
      </p:sp>
      <p:sp>
        <p:nvSpPr>
          <p:cNvPr id="307" name="Google Shape;30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Heavily driven by heuristics.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Leads to a lot of manual intervention in the process and consequently, application/domain-specific knowledge is required to analyze whether the result makes sense or not.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Though HC may be mathematically simple to understand, it is a mathematically very heavy algorithm.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 any hierarchical clustering algorithm, you have to keep calculating the distances between data samples/subclusters and it increases the number of computations required.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the number of data samples increases, then visually analyzing dendrogram and making decisions becomes impossible.</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Links &amp; Resources</a:t>
            </a:r>
            <a:endParaRPr b="1"/>
          </a:p>
        </p:txBody>
      </p:sp>
      <p:sp>
        <p:nvSpPr>
          <p:cNvPr id="313" name="Google Shape;313;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solidFill>
                  <a:schemeClr val="dk1"/>
                </a:solidFill>
              </a:rPr>
              <a:t>Similarity measures: </a:t>
            </a:r>
            <a:r>
              <a:rPr lang="en" u="sng">
                <a:solidFill>
                  <a:schemeClr val="hlink"/>
                </a:solidFill>
                <a:hlinkClick r:id="rId3"/>
              </a:rPr>
              <a:t>http://dataaspirant.com/2015/04/11/five-most-popular-similarity-measures-implementation-in-python/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K-Means Clustering in Python: </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u="sng">
                <a:solidFill>
                  <a:schemeClr val="hlink"/>
                </a:solidFill>
                <a:hlinkClick r:id="rId4"/>
              </a:rPr>
              <a:t>https://mubaris.com/2017/10/01/kmeans-clustering-in-python/</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u="sng">
                <a:solidFill>
                  <a:schemeClr val="hlink"/>
                </a:solidFill>
                <a:hlinkClick r:id="rId5"/>
              </a:rPr>
              <a:t>https://github.com/mubaris/friendly-fortnight</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Hierarchical Clustering in Python</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u="sng">
                <a:solidFill>
                  <a:schemeClr val="hlink"/>
                </a:solidFill>
                <a:hlinkClick r:id="rId6"/>
              </a:rPr>
              <a:t>https://towardsdatascience.com/hierarchical-clustering-explained-e59b13846da8</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u="sng">
                <a:solidFill>
                  <a:schemeClr val="hlink"/>
                </a:solidFill>
                <a:hlinkClick r:id="rId7"/>
              </a:rPr>
              <a:t>https://www.analyticsvidhya.com/blog/2019/05/beginners-guide-hierarchical-clustering/</a:t>
            </a:r>
            <a:r>
              <a:rPr lang="en">
                <a:solidFill>
                  <a:schemeClr val="dk1"/>
                </a:solidFill>
              </a:rPr>
              <a:t>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u="sng">
                <a:solidFill>
                  <a:schemeClr val="hlink"/>
                </a:solidFill>
                <a:hlinkClick r:id="rId8"/>
              </a:rPr>
              <a:t>https://www.datascience.com/blog/k-means-clustering</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u="sng">
                <a:solidFill>
                  <a:schemeClr val="hlink"/>
                </a:solidFill>
                <a:hlinkClick r:id="rId9"/>
              </a:rPr>
              <a:t>https://stackoverflow.com/questions/32232067/cluster-points-after-kmeans-clustering-scikit-learn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u="sng">
                <a:solidFill>
                  <a:schemeClr val="hlink"/>
                </a:solidFill>
                <a:hlinkClick r:id="rId10"/>
              </a:rPr>
              <a:t>https://www.naftaliharris.com/blog/visualizing-k-means-clustering/</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Hierarchical Clustering (cont)</a:t>
            </a:r>
            <a:endParaRPr b="1"/>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t>
            </a:r>
            <a:r>
              <a:rPr lang="en"/>
              <a:t>roduce a tree-based hierarchy of points called a dendrogram. </a:t>
            </a:r>
            <a:endParaRPr/>
          </a:p>
          <a:p>
            <a:pPr indent="-342900" lvl="0" marL="457200" rtl="0" algn="l">
              <a:spcBef>
                <a:spcPts val="0"/>
              </a:spcBef>
              <a:spcAft>
                <a:spcPts val="0"/>
              </a:spcAft>
              <a:buSzPts val="1800"/>
              <a:buChar char="●"/>
            </a:pPr>
            <a:r>
              <a:rPr lang="en"/>
              <a:t>Similar to partitional clustering, in hierarchical clustering the number of clusters (k) is often predetermined by the user. </a:t>
            </a:r>
            <a:endParaRPr/>
          </a:p>
          <a:p>
            <a:pPr indent="-342900" lvl="0" marL="457200" rtl="0" algn="l">
              <a:spcBef>
                <a:spcPts val="0"/>
              </a:spcBef>
              <a:spcAft>
                <a:spcPts val="0"/>
              </a:spcAft>
              <a:buSzPts val="1800"/>
              <a:buChar char="●"/>
            </a:pPr>
            <a:r>
              <a:rPr lang="en"/>
              <a:t>Clusters are assigned by cutting the dendrogram at a specified depth that results in k groups of smaller dendrograms.</a:t>
            </a:r>
            <a:endParaRPr/>
          </a:p>
          <a:p>
            <a:pPr indent="-342900" lvl="0" marL="457200" rtl="0" algn="l">
              <a:spcBef>
                <a:spcPts val="0"/>
              </a:spcBef>
              <a:spcAft>
                <a:spcPts val="0"/>
              </a:spcAft>
              <a:buSzPts val="1800"/>
              <a:buChar char="●"/>
            </a:pPr>
            <a:r>
              <a:rPr lang="en"/>
              <a:t>Hierarchical clustering IS a </a:t>
            </a:r>
            <a:r>
              <a:rPr b="1" lang="en"/>
              <a:t>deterministic</a:t>
            </a:r>
            <a:r>
              <a:rPr lang="en"/>
              <a:t> process, meaning cluster assignments won’t change when you run an algorithm twice on the same input data.</a:t>
            </a:r>
            <a:endParaRPr/>
          </a:p>
          <a:p>
            <a:pPr indent="0" lvl="0" marL="0" rtl="0" algn="l">
              <a:spcBef>
                <a:spcPts val="1600"/>
              </a:spcBef>
              <a:spcAft>
                <a:spcPts val="1600"/>
              </a:spcAft>
              <a:buNone/>
            </a:pPr>
            <a:r>
              <a:t/>
            </a:r>
            <a:endParaRPr/>
          </a:p>
        </p:txBody>
      </p:sp>
      <p:sp>
        <p:nvSpPr>
          <p:cNvPr id="77" name="Google Shape;77;p16"/>
          <p:cNvSpPr txBox="1"/>
          <p:nvPr/>
        </p:nvSpPr>
        <p:spPr>
          <a:xfrm>
            <a:off x="3781475" y="4568875"/>
            <a:ext cx="52152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chemeClr val="dk1"/>
                </a:solidFill>
              </a:rPr>
              <a:t>Kevin Arvai. </a:t>
            </a:r>
            <a:r>
              <a:rPr lang="en" sz="1200"/>
              <a:t>K-Means </a:t>
            </a:r>
            <a:r>
              <a:rPr i="1" lang="en" sz="1200"/>
              <a:t>Clustering in Python: A Practical Guide</a:t>
            </a:r>
            <a:r>
              <a:rPr lang="en" sz="1200"/>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Hierarchical Clustering: D</a:t>
            </a:r>
            <a:r>
              <a:rPr b="1" lang="en"/>
              <a:t>endrogram</a:t>
            </a:r>
            <a:endParaRPr b="1"/>
          </a:p>
        </p:txBody>
      </p:sp>
      <p:sp>
        <p:nvSpPr>
          <p:cNvPr id="83" name="Google Shape;83;p17"/>
          <p:cNvSpPr txBox="1"/>
          <p:nvPr/>
        </p:nvSpPr>
        <p:spPr>
          <a:xfrm>
            <a:off x="3862150" y="4568875"/>
            <a:ext cx="5134500" cy="738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chemeClr val="dk1"/>
                </a:solidFill>
              </a:rPr>
              <a:t>Prasad Pai. </a:t>
            </a:r>
            <a:r>
              <a:rPr i="1" lang="en" sz="1200">
                <a:solidFill>
                  <a:schemeClr val="dk1"/>
                </a:solidFill>
              </a:rPr>
              <a:t>Hierarchical clustering explained: Illustration of analysis and procedures used in hierarchical clustering in a simplified manner</a:t>
            </a:r>
            <a:r>
              <a:rPr lang="en" sz="1200">
                <a:solidFill>
                  <a:schemeClr val="dk1"/>
                </a:solidFill>
              </a:rPr>
              <a:t>.</a:t>
            </a:r>
            <a:endParaRPr sz="1200">
              <a:solidFill>
                <a:schemeClr val="dk1"/>
              </a:solidFill>
            </a:endParaRPr>
          </a:p>
          <a:p>
            <a:pPr indent="0" lvl="0" marL="0" rtl="0" algn="r">
              <a:spcBef>
                <a:spcPts val="0"/>
              </a:spcBef>
              <a:spcAft>
                <a:spcPts val="0"/>
              </a:spcAft>
              <a:buNone/>
            </a:pPr>
            <a:r>
              <a:t/>
            </a:r>
            <a:endParaRPr sz="1200">
              <a:solidFill>
                <a:schemeClr val="dk1"/>
              </a:solidFill>
            </a:endParaRPr>
          </a:p>
        </p:txBody>
      </p:sp>
      <p:pic>
        <p:nvPicPr>
          <p:cNvPr id="84" name="Google Shape;84;p17"/>
          <p:cNvPicPr preferRelativeResize="0"/>
          <p:nvPr/>
        </p:nvPicPr>
        <p:blipFill>
          <a:blip r:embed="rId3">
            <a:alphaModFix/>
          </a:blip>
          <a:stretch>
            <a:fillRect/>
          </a:stretch>
        </p:blipFill>
        <p:spPr>
          <a:xfrm>
            <a:off x="1854950" y="1017725"/>
            <a:ext cx="5134474" cy="359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Hierarchical Clustering (cont)</a:t>
            </a:r>
            <a:endParaRPr b="1"/>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t>
            </a:r>
            <a:r>
              <a:rPr lang="en"/>
              <a:t>trengths:</a:t>
            </a:r>
            <a:endParaRPr/>
          </a:p>
          <a:p>
            <a:pPr indent="-342900" lvl="1" marL="914400" rtl="0" algn="l">
              <a:spcBef>
                <a:spcPts val="0"/>
              </a:spcBef>
              <a:spcAft>
                <a:spcPts val="0"/>
              </a:spcAft>
              <a:buSzPts val="1800"/>
              <a:buChar char="○"/>
            </a:pPr>
            <a:r>
              <a:rPr lang="en" sz="1800"/>
              <a:t>O</a:t>
            </a:r>
            <a:r>
              <a:rPr lang="en" sz="1800"/>
              <a:t>ften reveal the finer details about the relationships between data objects.</a:t>
            </a:r>
            <a:endParaRPr sz="1800"/>
          </a:p>
          <a:p>
            <a:pPr indent="-342900" lvl="1" marL="914400" rtl="0" algn="l">
              <a:spcBef>
                <a:spcPts val="0"/>
              </a:spcBef>
              <a:spcAft>
                <a:spcPts val="0"/>
              </a:spcAft>
              <a:buSzPts val="1800"/>
              <a:buChar char="○"/>
            </a:pPr>
            <a:r>
              <a:rPr lang="en" sz="1800"/>
              <a:t>Provide an interpretable dendrogram.</a:t>
            </a:r>
            <a:endParaRPr sz="1800"/>
          </a:p>
          <a:p>
            <a:pPr indent="-342900" lvl="0" marL="457200" rtl="0" algn="l">
              <a:spcBef>
                <a:spcPts val="0"/>
              </a:spcBef>
              <a:spcAft>
                <a:spcPts val="0"/>
              </a:spcAft>
              <a:buSzPts val="1800"/>
              <a:buChar char="●"/>
            </a:pPr>
            <a:r>
              <a:rPr lang="en"/>
              <a:t>Weaknesses:</a:t>
            </a:r>
            <a:endParaRPr/>
          </a:p>
          <a:p>
            <a:pPr indent="-342900" lvl="1" marL="914400" rtl="0" algn="l">
              <a:spcBef>
                <a:spcPts val="0"/>
              </a:spcBef>
              <a:spcAft>
                <a:spcPts val="0"/>
              </a:spcAft>
              <a:buSzPts val="1800"/>
              <a:buChar char="○"/>
            </a:pPr>
            <a:r>
              <a:rPr lang="en" sz="1800"/>
              <a:t>Computationally expensive with respect to algorithm complexity.</a:t>
            </a:r>
            <a:endParaRPr sz="1800"/>
          </a:p>
          <a:p>
            <a:pPr indent="-342900" lvl="1" marL="914400" rtl="0" algn="l">
              <a:spcBef>
                <a:spcPts val="0"/>
              </a:spcBef>
              <a:spcAft>
                <a:spcPts val="0"/>
              </a:spcAft>
              <a:buSzPts val="1800"/>
              <a:buChar char="○"/>
            </a:pPr>
            <a:r>
              <a:rPr lang="en" sz="1800"/>
              <a:t>Sensitive to noise and outliers.</a:t>
            </a:r>
            <a:endParaRPr sz="1800"/>
          </a:p>
        </p:txBody>
      </p:sp>
      <p:sp>
        <p:nvSpPr>
          <p:cNvPr id="91" name="Google Shape;91;p18"/>
          <p:cNvSpPr txBox="1"/>
          <p:nvPr/>
        </p:nvSpPr>
        <p:spPr>
          <a:xfrm>
            <a:off x="3781475" y="4568875"/>
            <a:ext cx="52152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chemeClr val="dk1"/>
                </a:solidFill>
              </a:rPr>
              <a:t>Kevin Arvai. </a:t>
            </a:r>
            <a:r>
              <a:rPr lang="en" sz="1200"/>
              <a:t>K-Means </a:t>
            </a:r>
            <a:r>
              <a:rPr i="1" lang="en" sz="1200"/>
              <a:t>Clustering in Python: A Practical Guide</a:t>
            </a:r>
            <a:r>
              <a:rPr lang="en" sz="1200"/>
              <a:t>.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Hierarchical Clustering (HC)</a:t>
            </a:r>
            <a:endParaRPr b="1"/>
          </a:p>
        </p:txBody>
      </p:sp>
      <p:sp>
        <p:nvSpPr>
          <p:cNvPr id="97" name="Google Shape;97;p1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Let’s say we have the below points and we want to cluster them into groups: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98" name="Google Shape;98;p19"/>
          <p:cNvPicPr preferRelativeResize="0"/>
          <p:nvPr/>
        </p:nvPicPr>
        <p:blipFill>
          <a:blip r:embed="rId3">
            <a:alphaModFix/>
          </a:blip>
          <a:stretch>
            <a:fillRect/>
          </a:stretch>
        </p:blipFill>
        <p:spPr>
          <a:xfrm>
            <a:off x="3211600" y="1572775"/>
            <a:ext cx="2060200" cy="1335150"/>
          </a:xfrm>
          <a:prstGeom prst="rect">
            <a:avLst/>
          </a:prstGeom>
          <a:noFill/>
          <a:ln>
            <a:noFill/>
          </a:ln>
        </p:spPr>
      </p:pic>
      <p:sp>
        <p:nvSpPr>
          <p:cNvPr id="99" name="Google Shape;99;p19"/>
          <p:cNvSpPr txBox="1"/>
          <p:nvPr>
            <p:ph idx="1" type="body"/>
          </p:nvPr>
        </p:nvSpPr>
        <p:spPr>
          <a:xfrm>
            <a:off x="311700" y="300032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can assign each of these points to a separate cluster:</a:t>
            </a:r>
            <a:endParaRPr>
              <a:solidFill>
                <a:srgbClr val="000000"/>
              </a:solidFill>
            </a:endParaRPr>
          </a:p>
        </p:txBody>
      </p:sp>
      <p:pic>
        <p:nvPicPr>
          <p:cNvPr descr="multiple clusters" id="100" name="Google Shape;100;p19"/>
          <p:cNvPicPr preferRelativeResize="0"/>
          <p:nvPr/>
        </p:nvPicPr>
        <p:blipFill>
          <a:blip r:embed="rId4">
            <a:alphaModFix/>
          </a:blip>
          <a:stretch>
            <a:fillRect/>
          </a:stretch>
        </p:blipFill>
        <p:spPr>
          <a:xfrm>
            <a:off x="3127550" y="3665425"/>
            <a:ext cx="1969707" cy="126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 (cont)</a:t>
            </a:r>
            <a:endParaRPr b="1"/>
          </a:p>
        </p:txBody>
      </p:sp>
      <p:sp>
        <p:nvSpPr>
          <p:cNvPr id="106" name="Google Shape;106;p20"/>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Based on the similarity of these clusters, we can combine the most similar clusters together and repeat this process until only a single cluster is left:</a:t>
            </a:r>
            <a:endParaRPr>
              <a:solidFill>
                <a:srgbClr val="000000"/>
              </a:solidFill>
            </a:endParaRPr>
          </a:p>
        </p:txBody>
      </p:sp>
      <p:pic>
        <p:nvPicPr>
          <p:cNvPr descr="single cluster" id="107" name="Google Shape;107;p20"/>
          <p:cNvPicPr preferRelativeResize="0"/>
          <p:nvPr/>
        </p:nvPicPr>
        <p:blipFill>
          <a:blip r:embed="rId3">
            <a:alphaModFix/>
          </a:blip>
          <a:stretch>
            <a:fillRect/>
          </a:stretch>
        </p:blipFill>
        <p:spPr>
          <a:xfrm>
            <a:off x="2925850" y="2287125"/>
            <a:ext cx="2914650" cy="20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HC</a:t>
            </a:r>
            <a:r>
              <a:rPr b="1" lang="en"/>
              <a:t>: Dendrogram</a:t>
            </a:r>
            <a:endParaRPr b="1"/>
          </a:p>
        </p:txBody>
      </p:sp>
      <p:sp>
        <p:nvSpPr>
          <p:cNvPr id="113" name="Google Shape;113;p21"/>
          <p:cNvSpPr txBox="1"/>
          <p:nvPr>
            <p:ph idx="1" type="body"/>
          </p:nvPr>
        </p:nvSpPr>
        <p:spPr>
          <a:xfrm>
            <a:off x="311700" y="1152475"/>
            <a:ext cx="3873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sole concept of hierarchical clustering lies in just the construction and analysis of a dendrogram.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dendrogram is a tree-like structure that explains the relationship between all the data points in the system.</a:t>
            </a:r>
            <a:endParaRPr>
              <a:solidFill>
                <a:srgbClr val="000000"/>
              </a:solidFill>
            </a:endParaRPr>
          </a:p>
        </p:txBody>
      </p:sp>
      <p:pic>
        <p:nvPicPr>
          <p:cNvPr id="114" name="Google Shape;114;p21"/>
          <p:cNvPicPr preferRelativeResize="0"/>
          <p:nvPr/>
        </p:nvPicPr>
        <p:blipFill>
          <a:blip r:embed="rId3">
            <a:alphaModFix/>
          </a:blip>
          <a:stretch>
            <a:fillRect/>
          </a:stretch>
        </p:blipFill>
        <p:spPr>
          <a:xfrm>
            <a:off x="4382300" y="1272450"/>
            <a:ext cx="4449991" cy="31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