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Quicksa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Quicksand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icksa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Relationship Id="rId4" Type="http://schemas.openxmlformats.org/officeDocument/2006/relationships/image" Target="../media/image21.jpg"/><Relationship Id="rId5" Type="http://schemas.openxmlformats.org/officeDocument/2006/relationships/image" Target="../media/image22.png"/><Relationship Id="rId6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8.png"/><Relationship Id="rId5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gif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24.pn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80325" y="1178850"/>
            <a:ext cx="4887599" cy="10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6000">
                <a:solidFill>
                  <a:srgbClr val="75093D"/>
                </a:solidFill>
                <a:latin typeface="Quicksand"/>
                <a:ea typeface="Quicksand"/>
                <a:cs typeface="Quicksand"/>
                <a:sym typeface="Quicksand"/>
              </a:rPr>
              <a:t>EColorRace 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275" y="1310775"/>
            <a:ext cx="215265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104625" y="3336000"/>
            <a:ext cx="45633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Lucile Szpiro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Cécile Crapart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Régine Roncucci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Floriane Coulmance--Gayrard</a:t>
            </a:r>
          </a:p>
        </p:txBody>
      </p:sp>
      <p:cxnSp>
        <p:nvCxnSpPr>
          <p:cNvPr id="59" name="Shape 59"/>
          <p:cNvCxnSpPr/>
          <p:nvPr/>
        </p:nvCxnSpPr>
        <p:spPr>
          <a:xfrm>
            <a:off x="3548000" y="2052275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/>
          <p:nvPr/>
        </p:nvSpPr>
        <p:spPr>
          <a:xfrm>
            <a:off x="5389100" y="2002025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46" y="581424"/>
            <a:ext cx="8220551" cy="44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16550" y="205675"/>
            <a:ext cx="9579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Number of colonies by area doesn’t evolve throug gradient 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6718775" y="631675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1" name="Shape 271"/>
          <p:cNvSpPr/>
          <p:nvPr/>
        </p:nvSpPr>
        <p:spPr>
          <a:xfrm>
            <a:off x="8559875" y="581425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 b="0" l="0" r="0" t="5168"/>
          <a:stretch/>
        </p:blipFill>
        <p:spPr>
          <a:xfrm>
            <a:off x="923450" y="813049"/>
            <a:ext cx="8220551" cy="42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49" y="514001"/>
            <a:ext cx="8344148" cy="4551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280" name="Shape 280"/>
          <p:cNvCxnSpPr/>
          <p:nvPr/>
        </p:nvCxnSpPr>
        <p:spPr>
          <a:xfrm>
            <a:off x="3651450" y="555475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1" name="Shape 281"/>
          <p:cNvSpPr/>
          <p:nvPr/>
        </p:nvSpPr>
        <p:spPr>
          <a:xfrm>
            <a:off x="5492550" y="494062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442" y="715450"/>
            <a:ext cx="7800556" cy="4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214875" y="162875"/>
            <a:ext cx="5993099" cy="49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Colony size depends on the gradient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45050" y="334725"/>
            <a:ext cx="6515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Analysing our data thanks to a new rating</a:t>
            </a:r>
          </a:p>
        </p:txBody>
      </p:sp>
      <p:cxnSp>
        <p:nvCxnSpPr>
          <p:cNvPr id="291" name="Shape 291"/>
          <p:cNvCxnSpPr/>
          <p:nvPr/>
        </p:nvCxnSpPr>
        <p:spPr>
          <a:xfrm>
            <a:off x="4268200" y="736425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2" name="Shape 292"/>
          <p:cNvSpPr/>
          <p:nvPr/>
        </p:nvSpPr>
        <p:spPr>
          <a:xfrm>
            <a:off x="6109300" y="686175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1195075" y="1737787"/>
            <a:ext cx="7030200" cy="2018099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Coefficent r</a:t>
            </a:r>
            <a:r>
              <a:rPr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esponse </a:t>
            </a: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to the gradient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Σ area</a:t>
            </a:r>
            <a:r>
              <a:rPr baseline="30000" lang="fr" sz="1800">
                <a:latin typeface="Quicksand"/>
                <a:ea typeface="Quicksand"/>
                <a:cs typeface="Quicksand"/>
                <a:sym typeface="Quicksand"/>
              </a:rPr>
              <a:t>2</a:t>
            </a: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   	number of colonies		size of colonies</a:t>
            </a:r>
          </a:p>
        </p:txBody>
      </p:sp>
      <p:sp>
        <p:nvSpPr>
          <p:cNvPr id="294" name="Shape 294"/>
          <p:cNvSpPr/>
          <p:nvPr/>
        </p:nvSpPr>
        <p:spPr>
          <a:xfrm>
            <a:off x="4592175" y="2398837"/>
            <a:ext cx="513300" cy="345899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2722975" y="3050825"/>
            <a:ext cx="156299" cy="167399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519425" y="3050825"/>
            <a:ext cx="156299" cy="167399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24" y="400725"/>
            <a:ext cx="8284148" cy="45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156275" y="200250"/>
            <a:ext cx="6515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E. coli respond to a gradient</a:t>
            </a:r>
          </a:p>
        </p:txBody>
      </p:sp>
      <p:cxnSp>
        <p:nvCxnSpPr>
          <p:cNvPr id="305" name="Shape 305"/>
          <p:cNvCxnSpPr/>
          <p:nvPr/>
        </p:nvCxnSpPr>
        <p:spPr>
          <a:xfrm>
            <a:off x="2374425" y="601950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" name="Shape 306"/>
          <p:cNvSpPr/>
          <p:nvPr/>
        </p:nvSpPr>
        <p:spPr>
          <a:xfrm>
            <a:off x="4215525" y="551700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313" name="Shape 313"/>
          <p:cNvCxnSpPr/>
          <p:nvPr/>
        </p:nvCxnSpPr>
        <p:spPr>
          <a:xfrm>
            <a:off x="6186625" y="707875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4" name="Shape 314"/>
          <p:cNvSpPr/>
          <p:nvPr/>
        </p:nvSpPr>
        <p:spPr>
          <a:xfrm>
            <a:off x="8027725" y="657625"/>
            <a:ext cx="1422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410400" y="255925"/>
            <a:ext cx="8323199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No possible winner because of experimental mistakes </a:t>
            </a:r>
          </a:p>
        </p:txBody>
      </p:sp>
      <p:sp>
        <p:nvSpPr>
          <p:cNvPr id="316" name="Shape 316"/>
          <p:cNvSpPr/>
          <p:nvPr/>
        </p:nvSpPr>
        <p:spPr>
          <a:xfrm>
            <a:off x="6203425" y="1260750"/>
            <a:ext cx="1807500" cy="17406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14595" l="0" r="0" t="0"/>
          <a:stretch/>
        </p:blipFill>
        <p:spPr>
          <a:xfrm>
            <a:off x="6944525" y="1992142"/>
            <a:ext cx="325300" cy="277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Shape 318"/>
          <p:cNvCxnSpPr/>
          <p:nvPr/>
        </p:nvCxnSpPr>
        <p:spPr>
          <a:xfrm rot="10800000">
            <a:off x="6091850" y="1327675"/>
            <a:ext cx="0" cy="1628999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9" name="Shape 319"/>
          <p:cNvSpPr txBox="1"/>
          <p:nvPr/>
        </p:nvSpPr>
        <p:spPr>
          <a:xfrm>
            <a:off x="4931500" y="1774000"/>
            <a:ext cx="1069499" cy="104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nutrient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gradient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14595" l="0" r="0" t="0"/>
          <a:stretch/>
        </p:blipFill>
        <p:spPr>
          <a:xfrm>
            <a:off x="6944525" y="2678842"/>
            <a:ext cx="325300" cy="2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995600" y="2677750"/>
            <a:ext cx="274199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970100" y="2617500"/>
            <a:ext cx="325200" cy="400499"/>
          </a:xfrm>
          <a:prstGeom prst="mathMultiply">
            <a:avLst>
              <a:gd fmla="val 0" name="adj1"/>
            </a:avLst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7132700" y="2269975"/>
            <a:ext cx="0" cy="442499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4" name="Shape 324"/>
          <p:cNvSpPr/>
          <p:nvPr/>
        </p:nvSpPr>
        <p:spPr>
          <a:xfrm>
            <a:off x="5589800" y="4272422"/>
            <a:ext cx="2711099" cy="3062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589800" y="3994612"/>
            <a:ext cx="2711099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5651150" y="4044262"/>
            <a:ext cx="25884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12,5mL water 	0,3% agar</a:t>
            </a:r>
          </a:p>
        </p:txBody>
      </p:sp>
      <p:sp>
        <p:nvSpPr>
          <p:cNvPr id="327" name="Shape 327"/>
          <p:cNvSpPr/>
          <p:nvPr/>
        </p:nvSpPr>
        <p:spPr>
          <a:xfrm>
            <a:off x="6982900" y="4044275"/>
            <a:ext cx="178500" cy="1785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6280000" y="4336325"/>
            <a:ext cx="15843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LB</a:t>
            </a:r>
          </a:p>
        </p:txBody>
      </p:sp>
      <p:cxnSp>
        <p:nvCxnSpPr>
          <p:cNvPr id="329" name="Shape 329"/>
          <p:cNvCxnSpPr/>
          <p:nvPr/>
        </p:nvCxnSpPr>
        <p:spPr>
          <a:xfrm flipH="1" rot="10800000">
            <a:off x="5589800" y="3759862"/>
            <a:ext cx="5700" cy="28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/>
          <p:nvPr/>
        </p:nvCxnSpPr>
        <p:spPr>
          <a:xfrm flipH="1" rot="10800000">
            <a:off x="8300900" y="3759862"/>
            <a:ext cx="5700" cy="28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1" name="Shape 331"/>
          <p:cNvSpPr txBox="1"/>
          <p:nvPr/>
        </p:nvSpPr>
        <p:spPr>
          <a:xfrm>
            <a:off x="4812775" y="3391800"/>
            <a:ext cx="1271999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controls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37975" y="1358875"/>
            <a:ext cx="41340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→ RFP </a:t>
            </a:r>
            <a:r>
              <a:rPr i="1" lang="fr" sz="1800">
                <a:latin typeface="Quicksand"/>
                <a:ea typeface="Quicksand"/>
                <a:cs typeface="Quicksand"/>
                <a:sym typeface="Quicksand"/>
              </a:rPr>
              <a:t>E.coli</a:t>
            </a: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 r</a:t>
            </a: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esponse to a nutrient gradient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→ Highest number of colonies in area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→ No more motility when there is enought nutrients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→ Size increases over time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339" name="Shape 339"/>
          <p:cNvCxnSpPr/>
          <p:nvPr/>
        </p:nvCxnSpPr>
        <p:spPr>
          <a:xfrm>
            <a:off x="163800" y="977850"/>
            <a:ext cx="1271100" cy="90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0" name="Shape 340"/>
          <p:cNvSpPr/>
          <p:nvPr/>
        </p:nvSpPr>
        <p:spPr>
          <a:xfrm flipH="1" rot="10800000">
            <a:off x="1460750" y="928049"/>
            <a:ext cx="1158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106150" y="272612"/>
            <a:ext cx="8797199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Do interactions between ≠ </a:t>
            </a:r>
            <a:r>
              <a:rPr i="1"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i="1"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coli</a:t>
            </a: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 influence their gradient response ?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63800" y="1169900"/>
            <a:ext cx="2198099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2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R+</a:t>
            </a:r>
            <a:r>
              <a:rPr lang="fr" sz="1200">
                <a:latin typeface="Quicksand"/>
                <a:ea typeface="Quicksand"/>
                <a:cs typeface="Quicksand"/>
                <a:sym typeface="Quicksand"/>
              </a:rPr>
              <a:t> RFP E.coli grown in LB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 sz="12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R-</a:t>
            </a:r>
            <a:r>
              <a:rPr lang="fr" sz="1200">
                <a:latin typeface="Quicksand"/>
                <a:ea typeface="Quicksand"/>
                <a:cs typeface="Quicksand"/>
                <a:sym typeface="Quicksand"/>
              </a:rPr>
              <a:t> RFP E.coli grown in M9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 sz="1200">
                <a:solidFill>
                  <a:srgbClr val="00DB00"/>
                </a:solidFill>
                <a:latin typeface="Quicksand"/>
                <a:ea typeface="Quicksand"/>
                <a:cs typeface="Quicksand"/>
                <a:sym typeface="Quicksand"/>
              </a:rPr>
              <a:t>G+</a:t>
            </a:r>
            <a:r>
              <a:rPr lang="fr" sz="1200">
                <a:latin typeface="Quicksand"/>
                <a:ea typeface="Quicksand"/>
                <a:cs typeface="Quicksand"/>
                <a:sym typeface="Quicksand"/>
              </a:rPr>
              <a:t> GFP E.coli grown in LB</a:t>
            </a:r>
          </a:p>
          <a:p>
            <a:pPr lvl="0">
              <a:spcBef>
                <a:spcPts val="0"/>
              </a:spcBef>
              <a:buNone/>
            </a:pPr>
            <a:r>
              <a:rPr b="1" lang="fr" sz="1200">
                <a:solidFill>
                  <a:srgbClr val="00DB00"/>
                </a:solidFill>
                <a:latin typeface="Quicksand"/>
                <a:ea typeface="Quicksand"/>
                <a:cs typeface="Quicksand"/>
                <a:sym typeface="Quicksand"/>
              </a:rPr>
              <a:t>G-</a:t>
            </a:r>
            <a:r>
              <a:rPr lang="fr" sz="1200">
                <a:latin typeface="Quicksand"/>
                <a:ea typeface="Quicksand"/>
                <a:cs typeface="Quicksand"/>
                <a:sym typeface="Quicksand"/>
              </a:rPr>
              <a:t> GFP E.coli grown in M9</a:t>
            </a:r>
          </a:p>
        </p:txBody>
      </p:sp>
      <p:sp>
        <p:nvSpPr>
          <p:cNvPr id="343" name="Shape 343"/>
          <p:cNvSpPr/>
          <p:nvPr/>
        </p:nvSpPr>
        <p:spPr>
          <a:xfrm>
            <a:off x="1070300" y="2256850"/>
            <a:ext cx="2543699" cy="2476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395500" y="2256850"/>
            <a:ext cx="2543699" cy="2476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/>
          <p:nvPr/>
        </p:nvCxnSpPr>
        <p:spPr>
          <a:xfrm flipH="1" rot="10800000">
            <a:off x="4493650" y="2665149"/>
            <a:ext cx="22200" cy="2119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6" name="Shape 346"/>
          <p:cNvSpPr txBox="1"/>
          <p:nvPr/>
        </p:nvSpPr>
        <p:spPr>
          <a:xfrm>
            <a:off x="3165850" y="1270450"/>
            <a:ext cx="2677799" cy="9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nutrient gradient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12,5mL water	 0,3% agar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12,5mL LB</a:t>
            </a:r>
          </a:p>
        </p:txBody>
      </p:sp>
      <p:sp>
        <p:nvSpPr>
          <p:cNvPr id="347" name="Shape 347"/>
          <p:cNvSpPr/>
          <p:nvPr/>
        </p:nvSpPr>
        <p:spPr>
          <a:xfrm>
            <a:off x="4513050" y="1674387"/>
            <a:ext cx="178500" cy="1785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1460750" y="3417175"/>
            <a:ext cx="1762799" cy="4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fr" sz="12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R+			</a:t>
            </a:r>
            <a:r>
              <a:rPr b="1" lang="fr" sz="1200">
                <a:solidFill>
                  <a:srgbClr val="00DB00"/>
                </a:solidFill>
                <a:latin typeface="Quicksand"/>
                <a:ea typeface="Quicksand"/>
                <a:cs typeface="Quicksand"/>
                <a:sym typeface="Quicksand"/>
              </a:rPr>
              <a:t>G-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55500" y="4099746"/>
            <a:ext cx="814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5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7939200" y="4099746"/>
            <a:ext cx="814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5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5785950" y="3277750"/>
            <a:ext cx="1841099" cy="4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2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R-			</a:t>
            </a:r>
            <a:r>
              <a:rPr b="1" lang="fr" sz="1200">
                <a:solidFill>
                  <a:srgbClr val="00DB00"/>
                </a:solidFill>
                <a:latin typeface="Quicksand"/>
                <a:ea typeface="Quicksand"/>
                <a:cs typeface="Quicksand"/>
                <a:sym typeface="Quicksand"/>
              </a:rPr>
              <a:t>G+</a:t>
            </a:r>
          </a:p>
        </p:txBody>
      </p:sp>
      <p:sp>
        <p:nvSpPr>
          <p:cNvPr id="352" name="Shape 352"/>
          <p:cNvSpPr/>
          <p:nvPr/>
        </p:nvSpPr>
        <p:spPr>
          <a:xfrm>
            <a:off x="1572350" y="3680475"/>
            <a:ext cx="178500" cy="1785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915750" y="3528075"/>
            <a:ext cx="178500" cy="1785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943950" y="3680475"/>
            <a:ext cx="178500" cy="178500"/>
          </a:xfrm>
          <a:prstGeom prst="flowChartConnector">
            <a:avLst/>
          </a:prstGeom>
          <a:solidFill>
            <a:srgbClr val="00DB00"/>
          </a:solidFill>
          <a:ln cap="flat" cmpd="sng" w="9525">
            <a:solidFill>
              <a:srgbClr val="00DB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287350" y="3528075"/>
            <a:ext cx="178500" cy="178500"/>
          </a:xfrm>
          <a:prstGeom prst="flowChartConnector">
            <a:avLst/>
          </a:prstGeom>
          <a:solidFill>
            <a:srgbClr val="00DB00"/>
          </a:solidFill>
          <a:ln cap="flat" cmpd="sng" w="9525">
            <a:solidFill>
              <a:srgbClr val="00DB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362" name="Shape 362"/>
          <p:cNvCxnSpPr/>
          <p:nvPr/>
        </p:nvCxnSpPr>
        <p:spPr>
          <a:xfrm>
            <a:off x="2888950" y="721562"/>
            <a:ext cx="10187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3" name="Shape 363"/>
          <p:cNvSpPr/>
          <p:nvPr/>
        </p:nvSpPr>
        <p:spPr>
          <a:xfrm>
            <a:off x="3907750" y="671325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2137550" y="288525"/>
            <a:ext cx="6337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Thank you...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56525" y="1342650"/>
            <a:ext cx="4717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600">
                <a:latin typeface="Quicksand"/>
                <a:ea typeface="Quicksand"/>
                <a:cs typeface="Quicksand"/>
                <a:sym typeface="Quicksand"/>
              </a:rPr>
              <a:t>Tamara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fr" sz="1600">
                <a:latin typeface="Quicksand"/>
                <a:ea typeface="Quicksand"/>
                <a:cs typeface="Quicksand"/>
                <a:sym typeface="Quicksand"/>
              </a:rPr>
              <a:t>Aïmen, Ivan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fr" sz="1600">
                <a:latin typeface="Quicksand"/>
                <a:ea typeface="Quicksand"/>
                <a:cs typeface="Quicksand"/>
                <a:sym typeface="Quicksand"/>
              </a:rPr>
              <a:t>Daniel Kearns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fr" sz="1600">
                <a:latin typeface="Quicksand"/>
                <a:ea typeface="Quicksand"/>
                <a:cs typeface="Quicksand"/>
                <a:sym typeface="Quicksand"/>
              </a:rPr>
              <a:t>Garage Renault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fr" sz="1600">
                <a:latin typeface="Quicksand"/>
                <a:ea typeface="Quicksand"/>
                <a:cs typeface="Quicksand"/>
                <a:sym typeface="Quicksand"/>
              </a:rPr>
              <a:t>Le mec de pare-brise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fr" sz="1600">
                <a:latin typeface="Quicksand"/>
                <a:ea typeface="Quicksand"/>
                <a:cs typeface="Quicksand"/>
                <a:sym typeface="Quicksand"/>
              </a:rPr>
              <a:t>Chantal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fr" sz="1600">
                <a:latin typeface="Quicksand"/>
                <a:ea typeface="Quicksand"/>
                <a:cs typeface="Quicksand"/>
                <a:sym typeface="Quicksand"/>
              </a:rPr>
              <a:t>Paul-Henry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512" y="2500412"/>
            <a:ext cx="761999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612" y="1466575"/>
            <a:ext cx="1447799" cy="83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0412" y="4043200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4600" y="469425"/>
            <a:ext cx="2409825" cy="68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773425" y="551600"/>
            <a:ext cx="10187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7" name="Shape 377"/>
          <p:cNvSpPr/>
          <p:nvPr/>
        </p:nvSpPr>
        <p:spPr>
          <a:xfrm>
            <a:off x="1792225" y="501350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139625" y="126200"/>
            <a:ext cx="6337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References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27525" y="1002700"/>
            <a:ext cx="8276099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Biologiemarine.com, (2016). Nutrition et croissance des bactéries. [online] Available at: http://www.biologiemarine.com/micro/nutrition.htm [Accessed 12 Feb. 2016].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228600" lvl="0" marL="457200" rtl="0">
              <a:spcBef>
                <a:spcPts val="0"/>
              </a:spcBef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Pubs.acs.org, (2016). A Simple Method for GFP- and RFP-based Dual Color Single-Molecule Localization Microscopy - ACS Chemical Biology (ACS Publications). [online] Available at: http://pubs.acs.org/doi/abs/10.1021/acschembio.5b00046 [Accessed 12 Feb. 2016].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228600" lvl="0" marL="457200" rtl="0">
              <a:spcBef>
                <a:spcPts val="0"/>
              </a:spcBef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Thermofisher.com, (2016). Red Fluorescent Protein (RFP) | Thermo Fisher Scientific. [online] Available at: https://www.thermofisher.com/fr/fr/home/life-science/cell-analysis/fluorophores/red-fluorescent-protein.html [Accessed 12 Feb. 2016].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228600" lvl="0" marL="457200" rtl="0">
              <a:spcBef>
                <a:spcPts val="0"/>
              </a:spcBef>
              <a:buFont typeface="Quicksand"/>
              <a:buChar char="-"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Kearns, D. (2010). A field guide to bacterial swarming motility. Nature Reviews Microbiology, 8(9), pp.634-644.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07375" y="226837"/>
            <a:ext cx="8736900" cy="47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2200">
                <a:solidFill>
                  <a:srgbClr val="75093D"/>
                </a:solidFill>
                <a:latin typeface="Quicksand"/>
                <a:ea typeface="Quicksand"/>
                <a:cs typeface="Quicksand"/>
                <a:sym typeface="Quicksand"/>
              </a:rPr>
              <a:t>Fluorescence expression GFP or RFP in </a:t>
            </a:r>
            <a:r>
              <a:rPr i="1" lang="fr" sz="2200">
                <a:solidFill>
                  <a:srgbClr val="75093D"/>
                </a:solidFill>
                <a:latin typeface="Quicksand"/>
                <a:ea typeface="Quicksand"/>
                <a:cs typeface="Quicksand"/>
                <a:sym typeface="Quicksand"/>
              </a:rPr>
              <a:t>E.coli</a:t>
            </a:r>
            <a:r>
              <a:rPr lang="fr" sz="2200">
                <a:solidFill>
                  <a:srgbClr val="75093D"/>
                </a:solidFill>
                <a:latin typeface="Quicksand"/>
                <a:ea typeface="Quicksand"/>
                <a:cs typeface="Quicksand"/>
                <a:sym typeface="Quicksand"/>
              </a:rPr>
              <a:t> costs energy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6396425" y="611150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/>
          <p:nvPr/>
        </p:nvSpPr>
        <p:spPr>
          <a:xfrm>
            <a:off x="8237525" y="560900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208050" y="1512825"/>
            <a:ext cx="2353199" cy="22076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403" y="2638712"/>
            <a:ext cx="1225476" cy="1225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7171800" y="1751000"/>
            <a:ext cx="425700" cy="403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5991475" y="1267250"/>
            <a:ext cx="1225499" cy="40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membrane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396425" y="2234750"/>
            <a:ext cx="1225499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cytoplasm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316850" y="3643637"/>
            <a:ext cx="1634100" cy="40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mithochondrion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242975" y="2097825"/>
            <a:ext cx="2465700" cy="103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DEPENDING 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STRAINS</a:t>
            </a:r>
          </a:p>
        </p:txBody>
      </p:sp>
      <p:sp>
        <p:nvSpPr>
          <p:cNvPr id="77" name="Shape 77"/>
          <p:cNvSpPr/>
          <p:nvPr/>
        </p:nvSpPr>
        <p:spPr>
          <a:xfrm rot="794479">
            <a:off x="5089776" y="1561914"/>
            <a:ext cx="1237705" cy="743169"/>
          </a:xfrm>
          <a:prstGeom prst="bentArrow">
            <a:avLst>
              <a:gd fmla="val 0" name="adj1"/>
              <a:gd fmla="val 3302" name="adj2"/>
              <a:gd fmla="val 25000" name="adj3"/>
              <a:gd fmla="val 93340" name="adj4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5299700" y="2700050"/>
            <a:ext cx="1227299" cy="62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/>
          <p:nvPr/>
        </p:nvSpPr>
        <p:spPr>
          <a:xfrm flipH="1" rot="7947874">
            <a:off x="5688098" y="2557441"/>
            <a:ext cx="920705" cy="1668017"/>
          </a:xfrm>
          <a:prstGeom prst="bentArrow">
            <a:avLst>
              <a:gd fmla="val 0" name="adj1"/>
              <a:gd fmla="val 3302" name="adj2"/>
              <a:gd fmla="val 25000" name="adj3"/>
              <a:gd fmla="val 93340" name="adj4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14317" l="0" r="0" t="0"/>
          <a:stretch/>
        </p:blipFill>
        <p:spPr>
          <a:xfrm>
            <a:off x="635725" y="1021175"/>
            <a:ext cx="1750036" cy="149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566175" y="1169500"/>
            <a:ext cx="8703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RFP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2400">
                <a:solidFill>
                  <a:srgbClr val="00DB00"/>
                </a:solidFill>
                <a:latin typeface="Quicksand"/>
                <a:ea typeface="Quicksand"/>
                <a:cs typeface="Quicksand"/>
                <a:sym typeface="Quicksand"/>
              </a:rPr>
              <a:t>GFP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 b="13882" l="0" r="0" t="0"/>
          <a:stretch/>
        </p:blipFill>
        <p:spPr>
          <a:xfrm>
            <a:off x="549551" y="2954133"/>
            <a:ext cx="1922374" cy="165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203550" y="233037"/>
            <a:ext cx="8736900" cy="47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fr" sz="2200">
                <a:solidFill>
                  <a:srgbClr val="75093D"/>
                </a:solidFill>
                <a:latin typeface="Quicksand"/>
                <a:ea typeface="Quicksand"/>
                <a:cs typeface="Quicksand"/>
                <a:sym typeface="Quicksand"/>
              </a:rPr>
              <a:t>Different media influence molecular synthesis in </a:t>
            </a:r>
            <a:r>
              <a:rPr i="1" lang="fr" sz="2200">
                <a:solidFill>
                  <a:srgbClr val="75093D"/>
                </a:solidFill>
                <a:latin typeface="Quicksand"/>
                <a:ea typeface="Quicksand"/>
                <a:cs typeface="Quicksand"/>
                <a:sym typeface="Quicksand"/>
              </a:rPr>
              <a:t>E.coli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6040950" y="625750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/>
          <p:nvPr/>
        </p:nvSpPr>
        <p:spPr>
          <a:xfrm>
            <a:off x="7885525" y="575500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 flipH="1">
            <a:off x="773299" y="1624850"/>
            <a:ext cx="11100" cy="22970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 flipH="1">
            <a:off x="3357374" y="1624850"/>
            <a:ext cx="11100" cy="22970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x="773200" y="3922050"/>
            <a:ext cx="25997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flipH="1">
            <a:off x="5542524" y="1624800"/>
            <a:ext cx="11100" cy="22970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 flipH="1">
            <a:off x="8126599" y="1624800"/>
            <a:ext cx="11100" cy="22970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>
            <a:off x="5542425" y="3922000"/>
            <a:ext cx="2599799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795625" y="2521325"/>
            <a:ext cx="2577299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5553675" y="2521325"/>
            <a:ext cx="2577299" cy="1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14595" l="0" r="0" t="0"/>
          <a:stretch/>
        </p:blipFill>
        <p:spPr>
          <a:xfrm>
            <a:off x="1868100" y="2840637"/>
            <a:ext cx="905350" cy="7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4595" l="0" r="0" t="0"/>
          <a:stretch/>
        </p:blipFill>
        <p:spPr>
          <a:xfrm>
            <a:off x="6234425" y="3013874"/>
            <a:ext cx="905350" cy="7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1086975" y="2840600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227700" y="2840600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368762" y="2840600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05275" y="32059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946000" y="32059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87062" y="32059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368775" y="36138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509500" y="36138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650562" y="36138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773450" y="34171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914175" y="34171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055237" y="34171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831437" y="2811800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972162" y="2811800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113225" y="2811800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2150237" y="3023000"/>
            <a:ext cx="158100" cy="1595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>
            <a:off x="2621987" y="3304925"/>
            <a:ext cx="201599" cy="112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/>
          <p:nvPr/>
        </p:nvSpPr>
        <p:spPr>
          <a:xfrm>
            <a:off x="5766637" y="2667800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758800" y="3121612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6282000" y="29599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590912" y="3624437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040937" y="3391637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6459087" y="2667750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544175" y="36138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684900" y="36138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825962" y="3613825"/>
            <a:ext cx="197100" cy="211199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8" name="Shape 128"/>
          <p:cNvCxnSpPr/>
          <p:nvPr/>
        </p:nvCxnSpPr>
        <p:spPr>
          <a:xfrm>
            <a:off x="6586287" y="3121625"/>
            <a:ext cx="201599" cy="112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stCxn id="101" idx="3"/>
          </p:cNvCxnSpPr>
          <p:nvPr/>
        </p:nvCxnSpPr>
        <p:spPr>
          <a:xfrm>
            <a:off x="7139775" y="3400474"/>
            <a:ext cx="300900" cy="27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694775" y="4112550"/>
            <a:ext cx="2767799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Rich media LB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506750" y="4127237"/>
            <a:ext cx="2767799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Media Minimum M9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7297875" y="3036496"/>
            <a:ext cx="905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energy</a:t>
            </a:r>
          </a:p>
        </p:txBody>
      </p:sp>
      <p:sp>
        <p:nvSpPr>
          <p:cNvPr id="133" name="Shape 133"/>
          <p:cNvSpPr/>
          <p:nvPr/>
        </p:nvSpPr>
        <p:spPr>
          <a:xfrm>
            <a:off x="7227750" y="2840600"/>
            <a:ext cx="1174338" cy="773226"/>
          </a:xfrm>
          <a:prstGeom prst="irregularSeal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2390700" y="449137"/>
            <a:ext cx="4362600" cy="4245299"/>
          </a:xfrm>
          <a:prstGeom prst="ellipse">
            <a:avLst/>
          </a:prstGeom>
          <a:noFill/>
          <a:ln cap="flat" cmpd="sng" w="19050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4294967295" type="subTitle"/>
          </p:nvPr>
        </p:nvSpPr>
        <p:spPr>
          <a:xfrm>
            <a:off x="2889150" y="1146485"/>
            <a:ext cx="3365699" cy="28506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0"/>
              </a:spcBef>
              <a:buNone/>
            </a:pPr>
            <a:r>
              <a:rPr lang="fr" sz="24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Who between starving </a:t>
            </a:r>
            <a:r>
              <a:rPr i="1" lang="fr" sz="24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E. coli</a:t>
            </a:r>
            <a:r>
              <a:rPr lang="fr" sz="24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 and satiated ones is more sensitive to a nutrient gradient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741B4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145075" y="228075"/>
            <a:ext cx="5299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Prepare </a:t>
            </a:r>
            <a:r>
              <a:rPr i="1"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E.coli</a:t>
            </a: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 cultures and controls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3316300" y="680025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0" name="Shape 150"/>
          <p:cNvSpPr/>
          <p:nvPr/>
        </p:nvSpPr>
        <p:spPr>
          <a:xfrm>
            <a:off x="5157400" y="629775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14096" l="28682" r="27291" t="0"/>
          <a:stretch/>
        </p:blipFill>
        <p:spPr>
          <a:xfrm>
            <a:off x="1732656" y="1467976"/>
            <a:ext cx="1131367" cy="22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 b="14074" l="24381" r="22056" t="0"/>
          <a:stretch/>
        </p:blipFill>
        <p:spPr>
          <a:xfrm>
            <a:off x="245903" y="1478625"/>
            <a:ext cx="1362847" cy="21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45075" y="3689212"/>
            <a:ext cx="3002400" cy="117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>
                <a:latin typeface="Quicksand"/>
                <a:ea typeface="Quicksand"/>
                <a:cs typeface="Quicksand"/>
                <a:sym typeface="Quicksand"/>
              </a:rPr>
              <a:t>LB			M9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lvl="0" algn="ctr">
              <a:spcBef>
                <a:spcPts val="0"/>
              </a:spcBef>
              <a:buNone/>
            </a:pPr>
            <a:r>
              <a:rPr i="1" lang="fr" sz="1800">
                <a:latin typeface="Quicksand"/>
                <a:ea typeface="Quicksand"/>
                <a:cs typeface="Quicksand"/>
                <a:sym typeface="Quicksand"/>
              </a:rPr>
              <a:t>E.coli</a:t>
            </a:r>
          </a:p>
        </p:txBody>
      </p:sp>
      <p:sp>
        <p:nvSpPr>
          <p:cNvPr id="154" name="Shape 154"/>
          <p:cNvSpPr/>
          <p:nvPr/>
        </p:nvSpPr>
        <p:spPr>
          <a:xfrm>
            <a:off x="1442250" y="4040250"/>
            <a:ext cx="408000" cy="427199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206450" y="1858200"/>
            <a:ext cx="2156999" cy="21635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483725" y="1858187"/>
            <a:ext cx="2156999" cy="21635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4408650" y="2314800"/>
            <a:ext cx="1752600" cy="125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25mL water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0,3% agar</a:t>
            </a:r>
          </a:p>
        </p:txBody>
      </p:sp>
      <p:sp>
        <p:nvSpPr>
          <p:cNvPr id="158" name="Shape 158"/>
          <p:cNvSpPr/>
          <p:nvPr/>
        </p:nvSpPr>
        <p:spPr>
          <a:xfrm>
            <a:off x="5133000" y="2803200"/>
            <a:ext cx="279599" cy="2736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422425" y="2803200"/>
            <a:ext cx="279599" cy="2736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6685925" y="2314800"/>
            <a:ext cx="1752600" cy="125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25mL water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0,3% agar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877550" y="4157559"/>
            <a:ext cx="814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5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154825" y="4157559"/>
            <a:ext cx="814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5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565950" y="2118009"/>
            <a:ext cx="814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2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-157425" y="2118009"/>
            <a:ext cx="814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2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02075" y="1071150"/>
            <a:ext cx="2156999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overnight culture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881425" y="1416975"/>
            <a:ext cx="0" cy="1226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>
            <a:off x="2276550" y="1416975"/>
            <a:ext cx="0" cy="1226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" name="Shape 168"/>
          <p:cNvSpPr txBox="1"/>
          <p:nvPr/>
        </p:nvSpPr>
        <p:spPr>
          <a:xfrm>
            <a:off x="5355475" y="1061250"/>
            <a:ext cx="2231399" cy="42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negative </a:t>
            </a:r>
            <a:r>
              <a:rPr lang="fr">
                <a:latin typeface="Quicksand"/>
                <a:ea typeface="Quicksand"/>
                <a:cs typeface="Quicksand"/>
                <a:sym typeface="Quicksand"/>
              </a:rPr>
              <a:t>control 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5533974" y="1394650"/>
            <a:ext cx="401700" cy="35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>
            <a:off x="6973300" y="1393025"/>
            <a:ext cx="364500" cy="32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6075" y="241475"/>
            <a:ext cx="87927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Using plate gradient to compare starving and satiated </a:t>
            </a:r>
            <a:r>
              <a:rPr i="1"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E.coli </a:t>
            </a:r>
          </a:p>
        </p:txBody>
      </p:sp>
      <p:cxnSp>
        <p:nvCxnSpPr>
          <p:cNvPr id="178" name="Shape 178"/>
          <p:cNvCxnSpPr/>
          <p:nvPr/>
        </p:nvCxnSpPr>
        <p:spPr>
          <a:xfrm>
            <a:off x="6840050" y="680925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9" name="Shape 179"/>
          <p:cNvSpPr/>
          <p:nvPr/>
        </p:nvSpPr>
        <p:spPr>
          <a:xfrm>
            <a:off x="8681150" y="630675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468150" y="2731400"/>
            <a:ext cx="279599" cy="2736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3915275" y="1819934"/>
            <a:ext cx="814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5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557175" y="3581409"/>
            <a:ext cx="814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b="1" lang="fr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X 5</a:t>
            </a:r>
          </a:p>
        </p:txBody>
      </p:sp>
      <p:sp>
        <p:nvSpPr>
          <p:cNvPr id="183" name="Shape 183"/>
          <p:cNvSpPr/>
          <p:nvPr/>
        </p:nvSpPr>
        <p:spPr>
          <a:xfrm>
            <a:off x="145050" y="1897825"/>
            <a:ext cx="3412200" cy="412800"/>
          </a:xfrm>
          <a:prstGeom prst="rtTriangl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10800000">
            <a:off x="145049" y="1897824"/>
            <a:ext cx="3412200" cy="412800"/>
          </a:xfrm>
          <a:prstGeom prst="rtTriangl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rot="10800000">
            <a:off x="3557175" y="1687787"/>
            <a:ext cx="0" cy="2240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145050" y="1687787"/>
            <a:ext cx="0" cy="2240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7" name="Shape 187"/>
          <p:cNvSpPr/>
          <p:nvPr/>
        </p:nvSpPr>
        <p:spPr>
          <a:xfrm>
            <a:off x="145050" y="3717575"/>
            <a:ext cx="3412200" cy="412800"/>
          </a:xfrm>
          <a:prstGeom prst="rtTriangl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 rot="10800000">
            <a:off x="145049" y="3717574"/>
            <a:ext cx="3412200" cy="412800"/>
          </a:xfrm>
          <a:prstGeom prst="rtTriangl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9" name="Shape 189"/>
          <p:cNvCxnSpPr/>
          <p:nvPr/>
        </p:nvCxnSpPr>
        <p:spPr>
          <a:xfrm rot="10800000">
            <a:off x="3557175" y="3507537"/>
            <a:ext cx="0" cy="2240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145050" y="3507537"/>
            <a:ext cx="0" cy="2240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1" name="Shape 191"/>
          <p:cNvSpPr txBox="1"/>
          <p:nvPr/>
        </p:nvSpPr>
        <p:spPr>
          <a:xfrm>
            <a:off x="1935225" y="2573137"/>
            <a:ext cx="14463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12,5mL water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0,3% agar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0623175" y="1557625"/>
            <a:ext cx="6454499" cy="7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62975" y="2661800"/>
            <a:ext cx="1188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12,5mL LB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850" y="884650"/>
            <a:ext cx="2222500" cy="2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15817" l="0" r="0" t="0"/>
          <a:stretch/>
        </p:blipFill>
        <p:spPr>
          <a:xfrm>
            <a:off x="5083000" y="3785350"/>
            <a:ext cx="1219199" cy="8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5">
            <a:alphaModFix/>
          </a:blip>
          <a:srcRect b="14763" l="0" r="0" t="0"/>
          <a:stretch/>
        </p:blipFill>
        <p:spPr>
          <a:xfrm>
            <a:off x="6506225" y="3785350"/>
            <a:ext cx="1219199" cy="90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6">
            <a:alphaModFix/>
          </a:blip>
          <a:srcRect b="14763" l="0" r="0" t="0"/>
          <a:stretch/>
        </p:blipFill>
        <p:spPr>
          <a:xfrm>
            <a:off x="7718600" y="3785350"/>
            <a:ext cx="1219199" cy="901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Shape 198"/>
          <p:cNvCxnSpPr/>
          <p:nvPr/>
        </p:nvCxnSpPr>
        <p:spPr>
          <a:xfrm flipH="1" rot="10800000">
            <a:off x="5345200" y="4426424"/>
            <a:ext cx="705900" cy="111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 flipH="1" rot="10800000">
            <a:off x="6762875" y="4426424"/>
            <a:ext cx="705900" cy="111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/>
          <p:nvPr/>
        </p:nvCxnSpPr>
        <p:spPr>
          <a:xfrm flipH="1" rot="10800000">
            <a:off x="7975250" y="4426424"/>
            <a:ext cx="705900" cy="111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1" name="Shape 201"/>
          <p:cNvSpPr/>
          <p:nvPr/>
        </p:nvSpPr>
        <p:spPr>
          <a:xfrm>
            <a:off x="5602950" y="4538375"/>
            <a:ext cx="448199" cy="100547"/>
          </a:xfrm>
          <a:prstGeom prst="cloud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037000" y="4538375"/>
            <a:ext cx="448199" cy="100547"/>
          </a:xfrm>
          <a:prstGeom prst="cloud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287575" y="4538375"/>
            <a:ext cx="448199" cy="100547"/>
          </a:xfrm>
          <a:prstGeom prst="cloud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7">
            <a:alphaModFix/>
          </a:blip>
          <a:srcRect b="13941" l="0" r="0" t="0"/>
          <a:stretch/>
        </p:blipFill>
        <p:spPr>
          <a:xfrm flipH="1">
            <a:off x="4219049" y="1153104"/>
            <a:ext cx="1126149" cy="96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7">
            <a:alphaModFix/>
          </a:blip>
          <a:srcRect b="13941" l="0" r="0" t="0"/>
          <a:stretch/>
        </p:blipFill>
        <p:spPr>
          <a:xfrm flipH="1">
            <a:off x="4371974" y="2531642"/>
            <a:ext cx="1126149" cy="96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48175" y="451425"/>
            <a:ext cx="70020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133875" y="205675"/>
            <a:ext cx="7095899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Collect data automatically using our robot</a:t>
            </a:r>
          </a:p>
        </p:txBody>
      </p:sp>
      <p:cxnSp>
        <p:nvCxnSpPr>
          <p:cNvPr id="214" name="Shape 214"/>
          <p:cNvCxnSpPr/>
          <p:nvPr/>
        </p:nvCxnSpPr>
        <p:spPr>
          <a:xfrm>
            <a:off x="4329350" y="657625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5" name="Shape 215"/>
          <p:cNvSpPr/>
          <p:nvPr/>
        </p:nvSpPr>
        <p:spPr>
          <a:xfrm>
            <a:off x="6170450" y="607375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30512" l="0" r="0" t="0"/>
          <a:stretch/>
        </p:blipFill>
        <p:spPr>
          <a:xfrm>
            <a:off x="32200" y="933400"/>
            <a:ext cx="9140200" cy="35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4206050" y="449137"/>
            <a:ext cx="4362600" cy="4245299"/>
          </a:xfrm>
          <a:prstGeom prst="ellipse">
            <a:avLst/>
          </a:prstGeom>
          <a:noFill/>
          <a:ln cap="flat" cmpd="sng" w="19050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4294967295" type="subTitle"/>
          </p:nvPr>
        </p:nvSpPr>
        <p:spPr>
          <a:xfrm>
            <a:off x="4811650" y="1744075"/>
            <a:ext cx="3285300" cy="1655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0"/>
              </a:spcBef>
              <a:buNone/>
            </a:pPr>
            <a:r>
              <a:rPr lang="fr" sz="24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How RFP respond to a nutrient gradient over time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741B4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25" name="Shape 225"/>
          <p:cNvGrpSpPr/>
          <p:nvPr/>
        </p:nvGrpSpPr>
        <p:grpSpPr>
          <a:xfrm>
            <a:off x="118800" y="7850"/>
            <a:ext cx="1926225" cy="3137699"/>
            <a:chOff x="1454525" y="992850"/>
            <a:chExt cx="1926225" cy="3137699"/>
          </a:xfrm>
        </p:grpSpPr>
        <p:pic>
          <p:nvPicPr>
            <p:cNvPr id="226" name="Shape 226"/>
            <p:cNvPicPr preferRelativeResize="0"/>
            <p:nvPr/>
          </p:nvPicPr>
          <p:blipFill rotWithShape="1">
            <a:blip r:embed="rId3">
              <a:alphaModFix/>
            </a:blip>
            <a:srcRect b="14096" l="28682" r="27291" t="0"/>
            <a:stretch/>
          </p:blipFill>
          <p:spPr>
            <a:xfrm>
              <a:off x="1732656" y="1467976"/>
              <a:ext cx="1131367" cy="2207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 txBox="1"/>
            <p:nvPr/>
          </p:nvSpPr>
          <p:spPr>
            <a:xfrm>
              <a:off x="2565950" y="2118009"/>
              <a:ext cx="814800" cy="6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b="1" lang="fr" sz="1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X 2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1454525" y="992850"/>
              <a:ext cx="1621499" cy="3137699"/>
            </a:xfrm>
            <a:prstGeom prst="mathMultiply">
              <a:avLst>
                <a:gd fmla="val 2969" name="adj1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Shape 229"/>
          <p:cNvSpPr txBox="1"/>
          <p:nvPr/>
        </p:nvSpPr>
        <p:spPr>
          <a:xfrm>
            <a:off x="660625" y="2781975"/>
            <a:ext cx="560400" cy="4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M9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953825" y="3803250"/>
            <a:ext cx="870300" cy="6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>
                <a:solidFill>
                  <a:srgbClr val="00DB00"/>
                </a:solidFill>
                <a:latin typeface="Quicksand"/>
                <a:ea typeface="Quicksand"/>
                <a:cs typeface="Quicksand"/>
                <a:sym typeface="Quicksand"/>
              </a:rPr>
              <a:t>GFP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13882" l="0" r="0" t="0"/>
          <a:stretch/>
        </p:blipFill>
        <p:spPr>
          <a:xfrm>
            <a:off x="1837901" y="2781983"/>
            <a:ext cx="1922374" cy="165547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/>
          <p:nvPr/>
        </p:nvSpPr>
        <p:spPr>
          <a:xfrm>
            <a:off x="2428525" y="2553375"/>
            <a:ext cx="1395600" cy="1912499"/>
          </a:xfrm>
          <a:prstGeom prst="mathMultiply">
            <a:avLst>
              <a:gd fmla="val 245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0" y="0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0" y="5043075"/>
            <a:ext cx="9204600" cy="100500"/>
          </a:xfrm>
          <a:prstGeom prst="rect">
            <a:avLst/>
          </a:prstGeom>
          <a:solidFill>
            <a:srgbClr val="5D802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110825" y="153075"/>
            <a:ext cx="7095899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>
                <a:solidFill>
                  <a:srgbClr val="741B47"/>
                </a:solidFill>
                <a:latin typeface="Quicksand"/>
                <a:ea typeface="Quicksand"/>
                <a:cs typeface="Quicksand"/>
                <a:sym typeface="Quicksand"/>
              </a:rPr>
              <a:t>Determine severals plate areas to collect data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4824750" y="555475"/>
            <a:ext cx="1841099" cy="0"/>
          </a:xfrm>
          <a:prstGeom prst="straightConnector1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1" name="Shape 241"/>
          <p:cNvSpPr/>
          <p:nvPr/>
        </p:nvSpPr>
        <p:spPr>
          <a:xfrm>
            <a:off x="6665850" y="505225"/>
            <a:ext cx="78000" cy="100500"/>
          </a:xfrm>
          <a:prstGeom prst="ellipse">
            <a:avLst/>
          </a:prstGeom>
          <a:noFill/>
          <a:ln cap="flat" cmpd="sng" w="9525">
            <a:solidFill>
              <a:srgbClr val="5D80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713950" y="1075225"/>
            <a:ext cx="2331900" cy="256500"/>
          </a:xfrm>
          <a:prstGeom prst="rtTriangle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713950" y="1421987"/>
            <a:ext cx="2331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LB nutrient gradient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23259" t="46666"/>
          <a:stretch/>
        </p:blipFill>
        <p:spPr>
          <a:xfrm>
            <a:off x="6295625" y="2553753"/>
            <a:ext cx="2499224" cy="231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11933" l="0" r="27087" t="32535"/>
          <a:stretch/>
        </p:blipFill>
        <p:spPr>
          <a:xfrm>
            <a:off x="3456200" y="2553750"/>
            <a:ext cx="2231600" cy="23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 b="18875" l="33310" r="27277" t="10192"/>
          <a:stretch/>
        </p:blipFill>
        <p:spPr>
          <a:xfrm rot="5400000">
            <a:off x="502049" y="2531262"/>
            <a:ext cx="2331899" cy="236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5347300" y="988375"/>
            <a:ext cx="3173999" cy="430199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8" name="Shape 248"/>
          <p:cNvCxnSpPr/>
          <p:nvPr/>
        </p:nvCxnSpPr>
        <p:spPr>
          <a:xfrm>
            <a:off x="5894550" y="975475"/>
            <a:ext cx="11400" cy="455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6550625" y="975475"/>
            <a:ext cx="11400" cy="455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/>
          <p:nvPr/>
        </p:nvCxnSpPr>
        <p:spPr>
          <a:xfrm>
            <a:off x="7263712" y="975475"/>
            <a:ext cx="11400" cy="455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" name="Shape 251"/>
          <p:cNvCxnSpPr/>
          <p:nvPr/>
        </p:nvCxnSpPr>
        <p:spPr>
          <a:xfrm>
            <a:off x="7893250" y="975475"/>
            <a:ext cx="11400" cy="455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2" name="Shape 252"/>
          <p:cNvSpPr txBox="1"/>
          <p:nvPr/>
        </p:nvSpPr>
        <p:spPr>
          <a:xfrm>
            <a:off x="5768350" y="1426000"/>
            <a:ext cx="2331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5 </a:t>
            </a:r>
            <a:r>
              <a:rPr lang="fr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≠ </a:t>
            </a:r>
            <a:r>
              <a:rPr lang="fr">
                <a:latin typeface="Quicksand"/>
                <a:ea typeface="Quicksand"/>
                <a:cs typeface="Quicksand"/>
                <a:sym typeface="Quicksand"/>
              </a:rPr>
              <a:t>areas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14075" y="2064100"/>
            <a:ext cx="1952399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5470650" y="1075225"/>
            <a:ext cx="3012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5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077675" y="1075225"/>
            <a:ext cx="3012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4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976825" y="1075225"/>
            <a:ext cx="301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433600" y="1075225"/>
            <a:ext cx="3012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762275" y="1075225"/>
            <a:ext cx="301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14475" y="2175675"/>
            <a:ext cx="1606499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T1 = 15h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761550" y="2147775"/>
            <a:ext cx="1620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T2 = 23h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762275" y="2147775"/>
            <a:ext cx="1773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latin typeface="Quicksand"/>
                <a:ea typeface="Quicksand"/>
                <a:cs typeface="Quicksand"/>
                <a:sym typeface="Quicksand"/>
              </a:rPr>
              <a:t>T3 = 40h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