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Corsiva"/>
      <p:regular r:id="rId18"/>
      <p:bold r:id="rId19"/>
      <p:italic r:id="rId20"/>
      <p:boldItalic r:id="rId21"/>
    </p:embeddedFont>
    <p:embeddedFont>
      <p:font typeface="Montserrat"/>
      <p:regular r:id="rId22"/>
      <p:bold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siv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Corsiva-boldItalic.fntdata"/><Relationship Id="rId24" Type="http://schemas.openxmlformats.org/officeDocument/2006/relationships/font" Target="fonts/Lora-regular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orsiva-bold.fntdata"/><Relationship Id="rId18" Type="http://schemas.openxmlformats.org/officeDocument/2006/relationships/font" Target="fonts/Corsi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5.jpg"/><Relationship Id="rId5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7.jp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Relationship Id="rId4" Type="http://schemas.openxmlformats.org/officeDocument/2006/relationships/image" Target="../media/image0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2" name="Shape 6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/>
          <p:nvPr/>
        </p:nvSpPr>
        <p:spPr>
          <a:xfrm>
            <a:off x="4871075" y="207100"/>
            <a:ext cx="3295800" cy="3114900"/>
          </a:xfrm>
          <a:prstGeom prst="ellipse">
            <a:avLst/>
          </a:prstGeom>
          <a:solidFill>
            <a:srgbClr val="E339A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43674" y="1472075"/>
            <a:ext cx="1148579" cy="518345"/>
          </a:xfrm>
          <a:prstGeom prst="flowChartTerminator">
            <a:avLst/>
          </a:prstGeom>
          <a:solidFill>
            <a:srgbClr val="339D2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275974" y="1472075"/>
            <a:ext cx="1191509" cy="518345"/>
          </a:xfrm>
          <a:prstGeom prst="flowChartTerminator">
            <a:avLst/>
          </a:prstGeom>
          <a:solidFill>
            <a:srgbClr val="339D2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647896" y="1282848"/>
            <a:ext cx="400703" cy="265747"/>
          </a:xfrm>
          <a:custGeom>
            <a:pathLst>
              <a:path extrusionOk="0" h="15240" w="30524">
                <a:moveTo>
                  <a:pt x="0" y="15240"/>
                </a:moveTo>
                <a:cubicBezTo>
                  <a:pt x="1704" y="10125"/>
                  <a:pt x="5801" y="4663"/>
                  <a:pt x="11049" y="3429"/>
                </a:cubicBezTo>
                <a:cubicBezTo>
                  <a:pt x="16880" y="2056"/>
                  <a:pt x="23062" y="6024"/>
                  <a:pt x="28956" y="4953"/>
                </a:cubicBezTo>
                <a:cubicBezTo>
                  <a:pt x="30655" y="4643"/>
                  <a:pt x="30480" y="1727"/>
                  <a:pt x="3048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4" name="Shape 74"/>
          <p:cNvSpPr/>
          <p:nvPr/>
        </p:nvSpPr>
        <p:spPr>
          <a:xfrm>
            <a:off x="7697772" y="1642014"/>
            <a:ext cx="349123" cy="93469"/>
          </a:xfrm>
          <a:custGeom>
            <a:pathLst>
              <a:path extrusionOk="0" h="4191" w="24003">
                <a:moveTo>
                  <a:pt x="0" y="4191"/>
                </a:moveTo>
                <a:cubicBezTo>
                  <a:pt x="7264" y="558"/>
                  <a:pt x="19497" y="6757"/>
                  <a:pt x="2400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5" name="Shape 75"/>
          <p:cNvSpPr/>
          <p:nvPr/>
        </p:nvSpPr>
        <p:spPr>
          <a:xfrm>
            <a:off x="7653437" y="1930925"/>
            <a:ext cx="249374" cy="356884"/>
          </a:xfrm>
          <a:custGeom>
            <a:pathLst>
              <a:path extrusionOk="0" h="16002" w="17145">
                <a:moveTo>
                  <a:pt x="0" y="0"/>
                </a:moveTo>
                <a:cubicBezTo>
                  <a:pt x="3096" y="1125"/>
                  <a:pt x="6653" y="2040"/>
                  <a:pt x="8763" y="4572"/>
                </a:cubicBezTo>
                <a:cubicBezTo>
                  <a:pt x="10640" y="6824"/>
                  <a:pt x="8597" y="10553"/>
                  <a:pt x="9525" y="13335"/>
                </a:cubicBezTo>
                <a:cubicBezTo>
                  <a:pt x="10375" y="15887"/>
                  <a:pt x="14453" y="16002"/>
                  <a:pt x="17145" y="16002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" name="Shape 76"/>
          <p:cNvSpPr txBox="1"/>
          <p:nvPr/>
        </p:nvSpPr>
        <p:spPr>
          <a:xfrm>
            <a:off x="5500480" y="1377403"/>
            <a:ext cx="742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857568" y="1343790"/>
            <a:ext cx="5208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344025" y="2246025"/>
            <a:ext cx="2349899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CD00"/>
                </a:solidFill>
                <a:latin typeface="Montserrat"/>
                <a:ea typeface="Montserrat"/>
                <a:cs typeface="Montserrat"/>
                <a:sym typeface="Montserrat"/>
              </a:rPr>
              <a:t>BACTERUINO</a:t>
            </a:r>
          </a:p>
        </p:txBody>
      </p:sp>
      <p:sp>
        <p:nvSpPr>
          <p:cNvPr id="79" name="Shape 79"/>
          <p:cNvSpPr/>
          <p:nvPr/>
        </p:nvSpPr>
        <p:spPr>
          <a:xfrm>
            <a:off x="4998899" y="1199476"/>
            <a:ext cx="349152" cy="349051"/>
          </a:xfrm>
          <a:custGeom>
            <a:pathLst>
              <a:path extrusionOk="0" h="15621" w="27552">
                <a:moveTo>
                  <a:pt x="27552" y="15621"/>
                </a:moveTo>
                <a:cubicBezTo>
                  <a:pt x="25716" y="13480"/>
                  <a:pt x="24721" y="10619"/>
                  <a:pt x="22599" y="8763"/>
                </a:cubicBezTo>
                <a:cubicBezTo>
                  <a:pt x="17436" y="4246"/>
                  <a:pt x="7732" y="12186"/>
                  <a:pt x="2025" y="8382"/>
                </a:cubicBezTo>
                <a:cubicBezTo>
                  <a:pt x="-359" y="6792"/>
                  <a:pt x="120" y="2865"/>
                  <a:pt x="1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0" name="Shape 80"/>
          <p:cNvSpPr/>
          <p:nvPr/>
        </p:nvSpPr>
        <p:spPr>
          <a:xfrm>
            <a:off x="4943475" y="1631703"/>
            <a:ext cx="343581" cy="265689"/>
          </a:xfrm>
          <a:custGeom>
            <a:pathLst>
              <a:path extrusionOk="0" h="11913" w="23622">
                <a:moveTo>
                  <a:pt x="23622" y="3891"/>
                </a:moveTo>
                <a:cubicBezTo>
                  <a:pt x="20513" y="1670"/>
                  <a:pt x="15556" y="-1543"/>
                  <a:pt x="12573" y="843"/>
                </a:cubicBezTo>
                <a:cubicBezTo>
                  <a:pt x="9810" y="3053"/>
                  <a:pt x="11065" y="8062"/>
                  <a:pt x="8763" y="10749"/>
                </a:cubicBezTo>
                <a:cubicBezTo>
                  <a:pt x="6798" y="13041"/>
                  <a:pt x="0" y="11481"/>
                  <a:pt x="0" y="846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1" name="Shape 81"/>
          <p:cNvSpPr/>
          <p:nvPr/>
        </p:nvSpPr>
        <p:spPr>
          <a:xfrm>
            <a:off x="5154065" y="1939423"/>
            <a:ext cx="188415" cy="349056"/>
          </a:xfrm>
          <a:custGeom>
            <a:pathLst>
              <a:path extrusionOk="0" h="15651" w="12954">
                <a:moveTo>
                  <a:pt x="12954" y="0"/>
                </a:moveTo>
                <a:cubicBezTo>
                  <a:pt x="11023" y="551"/>
                  <a:pt x="8658" y="485"/>
                  <a:pt x="7239" y="1905"/>
                </a:cubicBezTo>
                <a:cubicBezTo>
                  <a:pt x="4270" y="4873"/>
                  <a:pt x="8354" y="10722"/>
                  <a:pt x="6477" y="14478"/>
                </a:cubicBezTo>
                <a:cubicBezTo>
                  <a:pt x="5504" y="16422"/>
                  <a:pt x="972" y="15660"/>
                  <a:pt x="0" y="1371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 txBox="1"/>
          <p:nvPr/>
        </p:nvSpPr>
        <p:spPr>
          <a:xfrm>
            <a:off x="521150" y="385200"/>
            <a:ext cx="30249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@Ju_Pichon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@FdvJulie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@FranckPrts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57100" y="1778700"/>
            <a:ext cx="35007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Lora"/>
                <a:ea typeface="Lora"/>
                <a:cs typeface="Lora"/>
                <a:sym typeface="Lora"/>
              </a:rPr>
              <a:t>Archaea &amp;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Lora"/>
                <a:ea typeface="Lora"/>
                <a:cs typeface="Lora"/>
                <a:sym typeface="Lora"/>
              </a:rPr>
              <a:t>ohmmeter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s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57" y="0"/>
            <a:ext cx="7994842" cy="49967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194550" y="68600"/>
            <a:ext cx="51891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R² for each concentration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2-01 at 16.51.30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99" y="113612"/>
            <a:ext cx="7866028" cy="49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102175" y="434200"/>
            <a:ext cx="6357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Bibliography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1725" y="1369300"/>
            <a:ext cx="869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35000"/>
              </a:lnSpc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Leuko, Stefan, Mark J. Raftery, Brendan P. Burns, Malcolm R. Walter, et Brett A. Neilan. « Global Protein-Level Responses of Halobacterium Salinarum NRC-1 to Prolonged Changes in External Sodium Chloride Concentrations ». </a:t>
            </a:r>
            <a:r>
              <a:rPr i="1" lang="en" sz="1200">
                <a:latin typeface="Lora"/>
                <a:ea typeface="Lora"/>
                <a:cs typeface="Lora"/>
                <a:sym typeface="Lora"/>
              </a:rPr>
              <a:t>Journal of Proteome Research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 8, n</a:t>
            </a:r>
            <a:r>
              <a:rPr baseline="30000" lang="en" sz="1200">
                <a:latin typeface="Lora"/>
                <a:ea typeface="Lora"/>
                <a:cs typeface="Lora"/>
                <a:sym typeface="Lora"/>
              </a:rPr>
              <a:t>o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 5 (mai 2009): 2218‑25. doi:10.1021/pr800663c.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79" name="Shape 179"/>
          <p:cNvSpPr txBox="1"/>
          <p:nvPr/>
        </p:nvSpPr>
        <p:spPr>
          <a:xfrm>
            <a:off x="305250" y="2132075"/>
            <a:ext cx="85335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35000"/>
              </a:lnSpc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« Halohandbook_2008_v7 - Halohandbook_2008_v7.pdf ». Consulté le 25 janvier 2017. http://www.haloarchaea.com/resources/halohandbook/Halohandbook_2008_v7.pdf.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1725" y="3091575"/>
            <a:ext cx="8338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35000"/>
              </a:lnSpc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Kish, Adrienne, Patrick L. Griffin, Karyn L. Rogers, Marilyn L. Fogel, Russell J. Hemley, et Andrew Steele. « High-Pressure Tolerance in Halobacterium Salinarum NRC-1 and Other Non-Piezophilic Prokaryotes ». </a:t>
            </a:r>
            <a:r>
              <a:rPr i="1" lang="en" sz="1200">
                <a:latin typeface="Lora"/>
                <a:ea typeface="Lora"/>
                <a:cs typeface="Lora"/>
                <a:sym typeface="Lora"/>
              </a:rPr>
              <a:t>Extremophiles: Life Under Extreme Conditions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 16, n</a:t>
            </a:r>
            <a:r>
              <a:rPr baseline="30000" lang="en" sz="1200">
                <a:latin typeface="Lora"/>
                <a:ea typeface="Lora"/>
                <a:cs typeface="Lora"/>
                <a:sym typeface="Lora"/>
              </a:rPr>
              <a:t>o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 2 (mars 2012): 355‑61. doi:10.1007/s00792-011-0418-8.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Thank you !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19897"/>
          <a:stretch/>
        </p:blipFill>
        <p:spPr>
          <a:xfrm>
            <a:off x="3553662" y="504701"/>
            <a:ext cx="2179775" cy="232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75" y="3299475"/>
            <a:ext cx="1699250" cy="1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6200"/>
            <a:ext cx="1329700" cy="1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8763" y="3558550"/>
            <a:ext cx="2667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lie.jpeg" id="88" name="Shape 88"/>
          <p:cNvPicPr preferRelativeResize="0"/>
          <p:nvPr/>
        </p:nvPicPr>
        <p:blipFill rotWithShape="1">
          <a:blip r:embed="rId3">
            <a:alphaModFix/>
          </a:blip>
          <a:srcRect b="19593" l="-7044" r="33276" t="23348"/>
          <a:stretch/>
        </p:blipFill>
        <p:spPr>
          <a:xfrm>
            <a:off x="4509150" y="158337"/>
            <a:ext cx="2134249" cy="2934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650" y="4602074"/>
            <a:ext cx="9144000" cy="5412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sum up this week...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2" name="Shape 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/>
        </p:nvSpPr>
        <p:spPr>
          <a:xfrm>
            <a:off x="982475" y="1644025"/>
            <a:ext cx="310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ora"/>
              <a:buChar char="-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 motivated students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16450" y="2218025"/>
            <a:ext cx="57372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ora"/>
              <a:buChar char="-"/>
            </a:pPr>
            <a:r>
              <a:rPr i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Halobacterium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which are actually not bacteria…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ora"/>
              <a:buChar char="-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 Arduino sensor without a sensor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franck.jpeg" id="98" name="Shape 98"/>
          <p:cNvPicPr preferRelativeResize="0"/>
          <p:nvPr/>
        </p:nvPicPr>
        <p:blipFill rotWithShape="1">
          <a:blip r:embed="rId4">
            <a:alphaModFix/>
          </a:blip>
          <a:srcRect b="0" l="36916" r="0" t="0"/>
          <a:stretch/>
        </p:blipFill>
        <p:spPr>
          <a:xfrm>
            <a:off x="6238439" y="158337"/>
            <a:ext cx="1388586" cy="293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lien.jpeg" id="99" name="Shape 99"/>
          <p:cNvPicPr preferRelativeResize="0"/>
          <p:nvPr/>
        </p:nvPicPr>
        <p:blipFill rotWithShape="1">
          <a:blip r:embed="rId5">
            <a:alphaModFix/>
          </a:blip>
          <a:srcRect b="19613" l="41321" r="0" t="4835"/>
          <a:stretch/>
        </p:blipFill>
        <p:spPr>
          <a:xfrm>
            <a:off x="7434400" y="158350"/>
            <a:ext cx="1709600" cy="29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902975" y="3291850"/>
            <a:ext cx="6069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ora"/>
              <a:buChar char="-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40 000 data to analyze (thanks TecanInfinity)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855275" y="3833050"/>
            <a:ext cx="6012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ora"/>
              <a:buChar char="-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Archaea which make a colony in 7 days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801350" y="211525"/>
            <a:ext cx="54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Why did we choose these sensors?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68600" y="924050"/>
            <a:ext cx="2159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 sz="1800">
                <a:latin typeface="Lora"/>
                <a:ea typeface="Lora"/>
                <a:cs typeface="Lora"/>
                <a:sym typeface="Lora"/>
              </a:rPr>
              <a:t>Halobacterium</a:t>
            </a:r>
          </a:p>
        </p:txBody>
      </p:sp>
      <p:cxnSp>
        <p:nvCxnSpPr>
          <p:cNvPr id="108" name="Shape 108"/>
          <p:cNvCxnSpPr/>
          <p:nvPr/>
        </p:nvCxnSpPr>
        <p:spPr>
          <a:xfrm flipH="1">
            <a:off x="4327800" y="924050"/>
            <a:ext cx="14100" cy="39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725075" y="1438825"/>
            <a:ext cx="73755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5394675" y="925225"/>
            <a:ext cx="2415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DIY Ohmmeter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54875" y="1781500"/>
            <a:ext cx="3963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Extremophilic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archaea → Can live in high salted-media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Growth rate depends of the concentration of salt in the 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So we can link growth rate with conductivity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Have a range of 0.1M to 5.1M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690150" y="1736700"/>
            <a:ext cx="39633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Easy and fast to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Need little material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Analog to digital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Can give to us the conductivity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734750" y="244925"/>
            <a:ext cx="4275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Protocol for </a:t>
            </a:r>
            <a:r>
              <a:rPr b="1" i="1" lang="en" sz="2400">
                <a:latin typeface="Lora"/>
                <a:ea typeface="Lora"/>
                <a:cs typeface="Lora"/>
                <a:sym typeface="Lora"/>
              </a:rPr>
              <a:t>Halobacterium</a:t>
            </a:r>
          </a:p>
        </p:txBody>
      </p:sp>
      <p:pic>
        <p:nvPicPr>
          <p:cNvPr descr="Capture du 2017-02-01 12-51-26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5" y="968700"/>
            <a:ext cx="58864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̀ où les choses sont.jp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150" y="2701875"/>
            <a:ext cx="2744675" cy="2364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 du 2017-02-01 13-05-25.png"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525" y="2807025"/>
            <a:ext cx="2057400" cy="196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flipH="1" rot="10800000">
            <a:off x="4827825" y="3874453"/>
            <a:ext cx="1206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6290200" y="4776100"/>
            <a:ext cx="1206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478375" y="4675875"/>
            <a:ext cx="16701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24 hours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441307_1315437448517578_355131573_n.jpg" id="128" name="Shape 128"/>
          <p:cNvPicPr preferRelativeResize="0"/>
          <p:nvPr/>
        </p:nvPicPr>
        <p:blipFill rotWithShape="1">
          <a:blip r:embed="rId3">
            <a:alphaModFix/>
          </a:blip>
          <a:srcRect b="7708" l="9600" r="7494" t="5575"/>
          <a:stretch/>
        </p:blipFill>
        <p:spPr>
          <a:xfrm>
            <a:off x="6402024" y="2875875"/>
            <a:ext cx="1340118" cy="21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95825" y="199800"/>
            <a:ext cx="5377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Protocol for electronic sensor</a:t>
            </a:r>
          </a:p>
        </p:txBody>
      </p:sp>
      <p:pic>
        <p:nvPicPr>
          <p:cNvPr descr="electronic_sensor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75" y="1043150"/>
            <a:ext cx="40100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 du 2017-02-01 13-59-49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900" y="1154475"/>
            <a:ext cx="42957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631375" y="2482675"/>
            <a:ext cx="4295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0           2.6           3.5           3.9            4.3         5.1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120650" y="3680450"/>
            <a:ext cx="342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788650" y="388625"/>
            <a:ext cx="2537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 the real life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000500" y="982975"/>
            <a:ext cx="4480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Voltage Divider Calculator :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Rb = Ra * (Vin - Vout)/Vout</a:t>
            </a:r>
          </a:p>
        </p:txBody>
      </p:sp>
      <p:pic>
        <p:nvPicPr>
          <p:cNvPr descr="arduinoo.jpg" id="140" name="Shape 140"/>
          <p:cNvPicPr preferRelativeResize="0"/>
          <p:nvPr/>
        </p:nvPicPr>
        <p:blipFill rotWithShape="1">
          <a:blip r:embed="rId3">
            <a:alphaModFix/>
          </a:blip>
          <a:srcRect b="0" l="4199" r="20803" t="0"/>
          <a:stretch/>
        </p:blipFill>
        <p:spPr>
          <a:xfrm>
            <a:off x="137149" y="1348750"/>
            <a:ext cx="3406150" cy="255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2-01 16:23:03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774" y="2000325"/>
            <a:ext cx="2537400" cy="16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709150" y="3851900"/>
            <a:ext cx="3463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Ra = 470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Ω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Vin = 5V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Vout = Arduino 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measurement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768175" y="244925"/>
            <a:ext cx="4854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Results of electronic sensor</a:t>
            </a:r>
          </a:p>
        </p:txBody>
      </p:sp>
      <p:pic>
        <p:nvPicPr>
          <p:cNvPr descr="arduino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9" y="1200150"/>
            <a:ext cx="4492725" cy="347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ductometer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1131575"/>
            <a:ext cx="4309099" cy="35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ison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75" y="965075"/>
            <a:ext cx="4996549" cy="38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79125" y="189250"/>
            <a:ext cx="7147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Results of arduino compared to ohmmeter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856025" y="1447325"/>
            <a:ext cx="28836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Saturation at 2.6 M/L for arduino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Some bias with ohmmeter: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Not have the same distance between the 2 electrodes</a:t>
            </a:r>
          </a:p>
          <a:p>
            <a:pPr indent="-342900" lvl="0" marL="457200">
              <a:spcBef>
                <a:spcPts val="0"/>
              </a:spcBef>
              <a:buSzPct val="100000"/>
              <a:buFont typeface="Lora"/>
              <a:buChar char="-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Not immersed the 2 electrodes in the same volume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833" l="0" r="0" t="2720"/>
          <a:stretch/>
        </p:blipFill>
        <p:spPr>
          <a:xfrm>
            <a:off x="213375" y="0"/>
            <a:ext cx="8717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