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71"/>
  </p:notesMasterIdLst>
  <p:handoutMasterIdLst>
    <p:handoutMasterId r:id="rId72"/>
  </p:handoutMasterIdLst>
  <p:sldIdLst>
    <p:sldId id="396" r:id="rId2"/>
    <p:sldId id="397" r:id="rId3"/>
    <p:sldId id="620" r:id="rId4"/>
    <p:sldId id="567" r:id="rId5"/>
    <p:sldId id="568" r:id="rId6"/>
    <p:sldId id="571" r:id="rId7"/>
    <p:sldId id="570" r:id="rId8"/>
    <p:sldId id="572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69" r:id="rId22"/>
    <p:sldId id="587" r:id="rId23"/>
    <p:sldId id="588" r:id="rId24"/>
    <p:sldId id="452" r:id="rId25"/>
    <p:sldId id="618" r:id="rId26"/>
    <p:sldId id="619" r:id="rId27"/>
    <p:sldId id="591" r:id="rId28"/>
    <p:sldId id="592" r:id="rId29"/>
    <p:sldId id="453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489" r:id="rId40"/>
    <p:sldId id="490" r:id="rId41"/>
    <p:sldId id="603" r:id="rId42"/>
    <p:sldId id="604" r:id="rId43"/>
    <p:sldId id="605" r:id="rId44"/>
    <p:sldId id="606" r:id="rId45"/>
    <p:sldId id="607" r:id="rId46"/>
    <p:sldId id="608" r:id="rId47"/>
    <p:sldId id="609" r:id="rId48"/>
    <p:sldId id="610" r:id="rId49"/>
    <p:sldId id="621" r:id="rId50"/>
    <p:sldId id="611" r:id="rId51"/>
    <p:sldId id="586" r:id="rId52"/>
    <p:sldId id="624" r:id="rId53"/>
    <p:sldId id="625" r:id="rId54"/>
    <p:sldId id="626" r:id="rId55"/>
    <p:sldId id="627" r:id="rId56"/>
    <p:sldId id="628" r:id="rId57"/>
    <p:sldId id="629" r:id="rId58"/>
    <p:sldId id="630" r:id="rId59"/>
    <p:sldId id="631" r:id="rId60"/>
    <p:sldId id="632" r:id="rId61"/>
    <p:sldId id="633" r:id="rId62"/>
    <p:sldId id="634" r:id="rId63"/>
    <p:sldId id="635" r:id="rId64"/>
    <p:sldId id="636" r:id="rId65"/>
    <p:sldId id="637" r:id="rId66"/>
    <p:sldId id="638" r:id="rId67"/>
    <p:sldId id="639" r:id="rId68"/>
    <p:sldId id="640" r:id="rId69"/>
    <p:sldId id="412" r:id="rId70"/>
  </p:sldIdLst>
  <p:sldSz cx="9144000" cy="6858000" type="screen4x3"/>
  <p:notesSz cx="6648450" cy="97821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74802" autoAdjust="0"/>
  </p:normalViewPr>
  <p:slideViewPr>
    <p:cSldViewPr>
      <p:cViewPr varScale="1">
        <p:scale>
          <a:sx n="83" d="100"/>
          <a:sy n="83" d="100"/>
        </p:scale>
        <p:origin x="15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80"/>
    </p:cViewPr>
  </p:sorterViewPr>
  <p:notesViewPr>
    <p:cSldViewPr>
      <p:cViewPr varScale="1">
        <p:scale>
          <a:sx n="57" d="100"/>
          <a:sy n="57" d="100"/>
        </p:scale>
        <p:origin x="-1824" y="-6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87E9C1F-6C45-42AA-A19E-2404B436814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7587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A7E617F3-2495-4427-A199-96CA4DDD77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1994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21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22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4846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2882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31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32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41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42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44102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51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52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5415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The amount of memory allocated for values is simply the</a:t>
            </a:r>
            <a:r>
              <a:rPr lang="en-GB" altLang="en-US" baseline="0" dirty="0" smtClean="0"/>
              <a:t> length (number of values that we can store) of the array multiplied by the length of the data type we’re storing</a:t>
            </a:r>
            <a:endParaRPr lang="en-GB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410501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48194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71024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02507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2478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312938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5377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60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86437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67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55105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68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9694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A59C7-5F78-48BA-82B8-02AFE950EB15}" type="slidenum">
              <a:rPr lang="en-GB" altLang="en-US"/>
              <a:pPr/>
              <a:t>69</a:t>
            </a:fld>
            <a:endParaRPr lang="en-GB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11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12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2775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72CA4B4-5BCB-4C61-BDBD-C0B06E5D9A33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2775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775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775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0D960-9B9B-47BC-9698-8AB7B57BF7A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0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0D75E-C67B-474D-90E6-78F673D0892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33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FB781-CEA3-43C6-81D3-7E274A24523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624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5DAA6-0090-489A-B45F-F4A7E7FF63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42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0D71C-1748-4817-A1C6-5D26487869D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8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F5DA7-9B5B-4BF9-818A-C934D9602C4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00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1697E-CB25-4E60-93D2-147D82C87C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22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BDC1-6412-41FC-8D56-02D03AF7E6D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31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39E74-5AE2-4531-BECA-90B268DFE7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199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AF507-D05A-483A-9004-AA486AEC9E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40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GB" altLang="en-US"/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GB" altLang="en-US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8F59347-7E42-402C-B5AF-89582B2E1293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2764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764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array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 smtClean="0"/>
              <a:t>COS4016-B</a:t>
            </a:r>
            <a:br>
              <a:rPr lang="en-GB" b="0" dirty="0" smtClean="0"/>
            </a:br>
            <a:r>
              <a:rPr lang="en-GB" b="0" dirty="0" smtClean="0"/>
              <a:t>Fundamentals of Programming</a:t>
            </a:r>
            <a:endParaRPr lang="en-GB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085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7</a:t>
            </a:r>
            <a:endParaRPr lang="en-GB" dirty="0"/>
          </a:p>
        </p:txBody>
      </p:sp>
      <p:sp>
        <p:nvSpPr>
          <p:cNvPr id="3" name="Down Arrow 2"/>
          <p:cNvSpPr/>
          <p:nvPr/>
        </p:nvSpPr>
        <p:spPr>
          <a:xfrm>
            <a:off x="755576" y="1700808"/>
            <a:ext cx="72008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7+1</a:t>
            </a:r>
            <a:endParaRPr lang="en-GB" dirty="0"/>
          </a:p>
        </p:txBody>
      </p:sp>
      <p:sp>
        <p:nvSpPr>
          <p:cNvPr id="3" name="Down Arrow 2"/>
          <p:cNvSpPr/>
          <p:nvPr/>
        </p:nvSpPr>
        <p:spPr>
          <a:xfrm>
            <a:off x="2121744" y="1700808"/>
            <a:ext cx="72008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7+1+(-3)</a:t>
            </a:r>
            <a:endParaRPr lang="en-GB" dirty="0"/>
          </a:p>
        </p:txBody>
      </p:sp>
      <p:sp>
        <p:nvSpPr>
          <p:cNvPr id="3" name="Down Arrow 2"/>
          <p:cNvSpPr/>
          <p:nvPr/>
        </p:nvSpPr>
        <p:spPr>
          <a:xfrm>
            <a:off x="3527884" y="1700808"/>
            <a:ext cx="72008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7+1+(-3)+0</a:t>
            </a:r>
            <a:endParaRPr lang="en-GB" dirty="0"/>
          </a:p>
        </p:txBody>
      </p:sp>
      <p:sp>
        <p:nvSpPr>
          <p:cNvPr id="3" name="Down Arrow 2"/>
          <p:cNvSpPr/>
          <p:nvPr/>
        </p:nvSpPr>
        <p:spPr>
          <a:xfrm>
            <a:off x="4788024" y="1698937"/>
            <a:ext cx="72008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7+1+(-3)+0+55</a:t>
            </a:r>
            <a:endParaRPr lang="en-GB" dirty="0"/>
          </a:p>
        </p:txBody>
      </p:sp>
      <p:sp>
        <p:nvSpPr>
          <p:cNvPr id="3" name="Down Arrow 2"/>
          <p:cNvSpPr/>
          <p:nvPr/>
        </p:nvSpPr>
        <p:spPr>
          <a:xfrm>
            <a:off x="6192180" y="1698937"/>
            <a:ext cx="72008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7+1+(-3)+0+55+7</a:t>
            </a:r>
            <a:endParaRPr lang="en-GB" dirty="0"/>
          </a:p>
        </p:txBody>
      </p:sp>
      <p:sp>
        <p:nvSpPr>
          <p:cNvPr id="3" name="Down Arrow 2"/>
          <p:cNvSpPr/>
          <p:nvPr/>
        </p:nvSpPr>
        <p:spPr>
          <a:xfrm>
            <a:off x="7596336" y="1683115"/>
            <a:ext cx="72008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8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7+1+(-3)+0+55+7</a:t>
            </a:r>
          </a:p>
          <a:p>
            <a:pPr algn="ctr"/>
            <a:r>
              <a:rPr lang="en-GB" sz="4800" dirty="0" smtClean="0"/>
              <a:t>=67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8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67 / (length of array)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5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=67 /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8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=11.16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5335513" y="4641115"/>
            <a:ext cx="72008" cy="79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0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Arrays</a:t>
            </a:r>
          </a:p>
          <a:p>
            <a:r>
              <a:rPr lang="en-GB" sz="3600" dirty="0" smtClean="0"/>
              <a:t>Indexes</a:t>
            </a:r>
          </a:p>
          <a:p>
            <a:r>
              <a:rPr lang="en-GB" sz="3600" dirty="0" smtClean="0"/>
              <a:t>Declaration</a:t>
            </a:r>
          </a:p>
          <a:p>
            <a:r>
              <a:rPr lang="en-GB" sz="3600" dirty="0" smtClean="0"/>
              <a:t>Use of array elements</a:t>
            </a:r>
          </a:p>
          <a:p>
            <a:r>
              <a:rPr lang="en-GB" sz="3600" dirty="0" smtClean="0"/>
              <a:t>Initialisation</a:t>
            </a:r>
          </a:p>
          <a:p>
            <a:r>
              <a:rPr lang="en-GB" sz="3600" dirty="0" smtClean="0"/>
              <a:t>Array length</a:t>
            </a:r>
          </a:p>
          <a:p>
            <a:r>
              <a:rPr lang="en-GB" sz="3600" dirty="0" smtClean="0"/>
              <a:t>Arrays and Loops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5364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Average value = 11.16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7452320" y="4645878"/>
            <a:ext cx="72008" cy="79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3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Array </a:t>
            </a:r>
            <a:r>
              <a:rPr lang="en-US" altLang="en-US" sz="3600" dirty="0"/>
              <a:t>elements have </a:t>
            </a:r>
            <a:r>
              <a:rPr lang="en-US" altLang="en-US" sz="3600" u="sng" dirty="0" smtClean="0"/>
              <a:t>indexes</a:t>
            </a:r>
            <a:r>
              <a:rPr lang="en-US" altLang="en-US" sz="3600" dirty="0" smtClean="0"/>
              <a:t> (</a:t>
            </a:r>
            <a:r>
              <a:rPr lang="en-US" altLang="en-US" sz="3600" dirty="0"/>
              <a:t>subscripts</a:t>
            </a:r>
            <a:r>
              <a:rPr lang="en-US" altLang="en-US" sz="3600" dirty="0" smtClean="0"/>
              <a:t>) </a:t>
            </a:r>
            <a:r>
              <a:rPr lang="en-US" altLang="en-US" sz="3600" dirty="0"/>
              <a:t>from </a:t>
            </a:r>
            <a:r>
              <a:rPr lang="en-US" altLang="en-US" sz="3600" b="1" dirty="0"/>
              <a:t>0</a:t>
            </a:r>
            <a:r>
              <a:rPr lang="en-US" altLang="en-US" sz="3600" dirty="0"/>
              <a:t> up to </a:t>
            </a:r>
            <a:r>
              <a:rPr lang="en-US" altLang="en-US" sz="3600" b="1" dirty="0"/>
              <a:t>n-1</a:t>
            </a:r>
            <a:r>
              <a:rPr lang="en-US" altLang="en-US" sz="3600" dirty="0"/>
              <a:t>, for a total of </a:t>
            </a:r>
            <a:r>
              <a:rPr lang="en-US" altLang="en-US" sz="3600" b="1" dirty="0"/>
              <a:t>n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b="1" dirty="0" smtClean="0"/>
              <a:t>n</a:t>
            </a:r>
            <a:r>
              <a:rPr lang="en-US" altLang="en-US" sz="3600" dirty="0" smtClean="0"/>
              <a:t> can be any number (practical limits obviously exist)</a:t>
            </a:r>
            <a:endParaRPr lang="en-US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use the index to access a specific element in the array</a:t>
            </a:r>
          </a:p>
        </p:txBody>
      </p:sp>
    </p:spTree>
    <p:extLst>
      <p:ext uri="{BB962C8B-B14F-4D97-AF65-F5344CB8AC3E}">
        <p14:creationId xmlns:p14="http://schemas.microsoft.com/office/powerpoint/2010/main" val="19727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4581128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Indexes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0</a:t>
            </a:r>
            <a:endParaRPr lang="en-GB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1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2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3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4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936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Indexes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4581128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They start from </a:t>
            </a:r>
            <a:r>
              <a:rPr lang="en-GB" sz="4800" b="1" dirty="0" smtClean="0"/>
              <a:t>zero</a:t>
            </a:r>
            <a:r>
              <a:rPr lang="en-GB" sz="4800" dirty="0" smtClean="0"/>
              <a:t>!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1988840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0</a:t>
            </a:r>
            <a:endParaRPr lang="en-GB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1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2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3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4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5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683569" y="1844824"/>
            <a:ext cx="792087" cy="108012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9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declaration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600" dirty="0" smtClean="0"/>
              <a:t>Syntax for declaration</a:t>
            </a:r>
          </a:p>
          <a:p>
            <a:pPr marL="0" indent="0">
              <a:buNone/>
            </a:pP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>
                <a:latin typeface="Courier New" pitchFamily="49" charset="0"/>
              </a:rPr>
              <a:t>[] </a:t>
            </a:r>
            <a:r>
              <a:rPr lang="en-US" altLang="en-US" sz="3200" i="1" dirty="0" smtClean="0">
                <a:latin typeface="Courier New" pitchFamily="49" charset="0"/>
              </a:rPr>
              <a:t>name</a:t>
            </a:r>
            <a:r>
              <a:rPr lang="en-US" altLang="en-US" sz="3200" dirty="0" smtClean="0">
                <a:latin typeface="Courier New" pitchFamily="49" charset="0"/>
              </a:rPr>
              <a:t> </a:t>
            </a:r>
            <a:r>
              <a:rPr lang="en-US" altLang="en-US" sz="3200" dirty="0">
                <a:latin typeface="Courier New" pitchFamily="49" charset="0"/>
              </a:rPr>
              <a:t>= new </a:t>
            </a: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 smtClean="0">
                <a:latin typeface="Courier New" pitchFamily="49" charset="0"/>
              </a:rPr>
              <a:t>[</a:t>
            </a:r>
            <a:r>
              <a:rPr lang="en-US" altLang="en-US" sz="3200" i="1" dirty="0" smtClean="0">
                <a:latin typeface="Courier New" pitchFamily="49" charset="0"/>
              </a:rPr>
              <a:t>length</a:t>
            </a:r>
            <a:r>
              <a:rPr lang="en-US" altLang="en-US" sz="3200" dirty="0" smtClean="0">
                <a:latin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altLang="en-US" sz="3200" dirty="0">
              <a:latin typeface="Courier New" pitchFamily="49" charset="0"/>
            </a:endParaRPr>
          </a:p>
          <a:p>
            <a:pPr indent="0">
              <a:buNone/>
            </a:pPr>
            <a:endParaRPr lang="en-US" altLang="en-US" sz="1000" i="1" dirty="0"/>
          </a:p>
          <a:p>
            <a:pPr marL="0" indent="0"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24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declaration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600" dirty="0" smtClean="0"/>
              <a:t>Syntax for declaration</a:t>
            </a:r>
          </a:p>
          <a:p>
            <a:pPr marL="0" indent="0">
              <a:buNone/>
            </a:pP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>
                <a:latin typeface="Courier New" pitchFamily="49" charset="0"/>
              </a:rPr>
              <a:t>[] </a:t>
            </a:r>
            <a:r>
              <a:rPr lang="en-US" altLang="en-US" sz="3200" i="1" dirty="0" smtClean="0">
                <a:latin typeface="Courier New" pitchFamily="49" charset="0"/>
              </a:rPr>
              <a:t>name</a:t>
            </a:r>
            <a:r>
              <a:rPr lang="en-US" altLang="en-US" sz="3200" dirty="0" smtClean="0">
                <a:latin typeface="Courier New" pitchFamily="49" charset="0"/>
              </a:rPr>
              <a:t> </a:t>
            </a:r>
            <a:r>
              <a:rPr lang="en-US" altLang="en-US" sz="3200" dirty="0">
                <a:latin typeface="Courier New" pitchFamily="49" charset="0"/>
              </a:rPr>
              <a:t>= new </a:t>
            </a: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 smtClean="0">
                <a:latin typeface="Courier New" pitchFamily="49" charset="0"/>
              </a:rPr>
              <a:t>[</a:t>
            </a:r>
            <a:r>
              <a:rPr lang="en-US" altLang="en-US" sz="3200" i="1" dirty="0" smtClean="0">
                <a:latin typeface="Courier New" pitchFamily="49" charset="0"/>
              </a:rPr>
              <a:t>length</a:t>
            </a:r>
            <a:r>
              <a:rPr lang="en-US" altLang="en-US" sz="3200" dirty="0" smtClean="0">
                <a:latin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altLang="en-US" sz="3200" dirty="0">
              <a:latin typeface="Courier New" pitchFamily="49" charset="0"/>
            </a:endParaRPr>
          </a:p>
          <a:p>
            <a:pPr marL="0" indent="0" algn="ctr">
              <a:buNone/>
            </a:pPr>
            <a:r>
              <a:rPr lang="en-US" altLang="en-US" sz="3200" dirty="0"/>
              <a:t>S</a:t>
            </a:r>
            <a:r>
              <a:rPr lang="en-US" altLang="en-US" sz="3200" dirty="0" smtClean="0"/>
              <a:t>pecifies </a:t>
            </a:r>
            <a:r>
              <a:rPr lang="en-US" altLang="en-US" sz="3200" dirty="0"/>
              <a:t>the type of elements the array is made </a:t>
            </a:r>
            <a:r>
              <a:rPr lang="en-US" altLang="en-US" sz="3200" dirty="0" smtClean="0"/>
              <a:t>of (e.g</a:t>
            </a:r>
            <a:r>
              <a:rPr lang="en-US" altLang="en-US" sz="3200" dirty="0"/>
              <a:t>.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double,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3200" dirty="0" smtClean="0"/>
              <a:t>)</a:t>
            </a:r>
          </a:p>
          <a:p>
            <a:pPr marL="0" indent="0" algn="ctr">
              <a:buNone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“[ ]” </a:t>
            </a:r>
            <a:r>
              <a:rPr lang="en-US" altLang="en-US" sz="3200" dirty="0" smtClean="0"/>
              <a:t>declares that this </a:t>
            </a:r>
            <a:r>
              <a:rPr lang="en-US" altLang="en-US" sz="3200" dirty="0"/>
              <a:t>is going to be an </a:t>
            </a:r>
            <a:r>
              <a:rPr lang="en-US" altLang="en-US" sz="3200" dirty="0" smtClean="0"/>
              <a:t>array</a:t>
            </a:r>
            <a:endParaRPr lang="en-US" altLang="en-US" sz="3200" dirty="0"/>
          </a:p>
          <a:p>
            <a:pPr indent="0">
              <a:buNone/>
            </a:pPr>
            <a:endParaRPr lang="en-US" altLang="en-US" sz="1000" i="1" dirty="0"/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55576" y="2420888"/>
            <a:ext cx="1512168" cy="5760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declaration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600" dirty="0" smtClean="0"/>
              <a:t>Syntax for declaration</a:t>
            </a:r>
          </a:p>
          <a:p>
            <a:pPr marL="0" indent="0">
              <a:buNone/>
            </a:pP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>
                <a:latin typeface="Courier New" pitchFamily="49" charset="0"/>
              </a:rPr>
              <a:t>[] </a:t>
            </a:r>
            <a:r>
              <a:rPr lang="en-US" altLang="en-US" sz="3200" i="1" dirty="0" smtClean="0">
                <a:latin typeface="Courier New" pitchFamily="49" charset="0"/>
              </a:rPr>
              <a:t>name</a:t>
            </a:r>
            <a:r>
              <a:rPr lang="en-US" altLang="en-US" sz="3200" dirty="0" smtClean="0">
                <a:latin typeface="Courier New" pitchFamily="49" charset="0"/>
              </a:rPr>
              <a:t> </a:t>
            </a:r>
            <a:r>
              <a:rPr lang="en-US" altLang="en-US" sz="3200" dirty="0">
                <a:latin typeface="Courier New" pitchFamily="49" charset="0"/>
              </a:rPr>
              <a:t>= new </a:t>
            </a: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 smtClean="0">
                <a:latin typeface="Courier New" pitchFamily="49" charset="0"/>
              </a:rPr>
              <a:t>[</a:t>
            </a:r>
            <a:r>
              <a:rPr lang="en-US" altLang="en-US" sz="3200" i="1" dirty="0" smtClean="0">
                <a:latin typeface="Courier New" pitchFamily="49" charset="0"/>
              </a:rPr>
              <a:t>length</a:t>
            </a:r>
            <a:r>
              <a:rPr lang="en-US" altLang="en-US" sz="3200" dirty="0" smtClean="0">
                <a:latin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altLang="en-US" sz="3200" dirty="0">
              <a:latin typeface="Courier New" pitchFamily="49" charset="0"/>
            </a:endParaRPr>
          </a:p>
          <a:p>
            <a:pPr marL="0" indent="0" algn="ctr">
              <a:buNone/>
            </a:pPr>
            <a:r>
              <a:rPr lang="en-US" altLang="en-US" sz="3200" dirty="0" smtClean="0"/>
              <a:t>These must match – the first declares a variable that can hold an array of this type</a:t>
            </a:r>
          </a:p>
          <a:p>
            <a:pPr marL="0" indent="0" algn="ctr">
              <a:buNone/>
            </a:pPr>
            <a:r>
              <a:rPr lang="en-US" altLang="en-US" sz="3200" dirty="0" smtClean="0"/>
              <a:t>The second is the creation of an array of the same type</a:t>
            </a:r>
            <a:endParaRPr lang="en-US" altLang="en-US" sz="3200" dirty="0"/>
          </a:p>
          <a:p>
            <a:pPr indent="0">
              <a:buNone/>
            </a:pPr>
            <a:endParaRPr lang="en-US" altLang="en-US" sz="1000" i="1" dirty="0"/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220072" y="2420888"/>
            <a:ext cx="1008112" cy="5760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27584" y="2420888"/>
            <a:ext cx="1008112" cy="5760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declaration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600" dirty="0" smtClean="0"/>
              <a:t>Syntax for declaration</a:t>
            </a:r>
          </a:p>
          <a:p>
            <a:pPr marL="0" indent="0">
              <a:buNone/>
            </a:pP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>
                <a:latin typeface="Courier New" pitchFamily="49" charset="0"/>
              </a:rPr>
              <a:t>[] </a:t>
            </a:r>
            <a:r>
              <a:rPr lang="en-US" altLang="en-US" sz="3200" i="1" dirty="0" smtClean="0">
                <a:latin typeface="Courier New" pitchFamily="49" charset="0"/>
              </a:rPr>
              <a:t>name</a:t>
            </a:r>
            <a:r>
              <a:rPr lang="en-US" altLang="en-US" sz="3200" dirty="0" smtClean="0">
                <a:latin typeface="Courier New" pitchFamily="49" charset="0"/>
              </a:rPr>
              <a:t> </a:t>
            </a:r>
            <a:r>
              <a:rPr lang="en-US" altLang="en-US" sz="3200" dirty="0">
                <a:latin typeface="Courier New" pitchFamily="49" charset="0"/>
              </a:rPr>
              <a:t>= new </a:t>
            </a: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 smtClean="0">
                <a:latin typeface="Courier New" pitchFamily="49" charset="0"/>
              </a:rPr>
              <a:t>[</a:t>
            </a:r>
            <a:r>
              <a:rPr lang="en-US" altLang="en-US" sz="3200" i="1" dirty="0" smtClean="0">
                <a:latin typeface="Courier New" pitchFamily="49" charset="0"/>
              </a:rPr>
              <a:t>length</a:t>
            </a:r>
            <a:r>
              <a:rPr lang="en-US" altLang="en-US" sz="3200" dirty="0" smtClean="0">
                <a:latin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altLang="en-US" sz="3200" dirty="0">
              <a:latin typeface="Courier New" pitchFamily="49" charset="0"/>
            </a:endParaRPr>
          </a:p>
          <a:p>
            <a:pPr marL="0" indent="0" algn="ctr">
              <a:buNone/>
            </a:pPr>
            <a:r>
              <a:rPr lang="en-US" altLang="en-US" sz="3200" dirty="0" smtClean="0"/>
              <a:t>The name of the array</a:t>
            </a:r>
          </a:p>
          <a:p>
            <a:pPr marL="0" indent="0" algn="ctr">
              <a:buNone/>
            </a:pPr>
            <a:r>
              <a:rPr lang="en-US" altLang="en-US" sz="3200" dirty="0" smtClean="0"/>
              <a:t>This name is used to access elements in the array, to call methods and to check array properties</a:t>
            </a:r>
            <a:endParaRPr lang="en-US" altLang="en-US" sz="3200" dirty="0"/>
          </a:p>
          <a:p>
            <a:pPr indent="0">
              <a:buNone/>
            </a:pPr>
            <a:endParaRPr lang="en-US" altLang="en-US" sz="1000" i="1" dirty="0"/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411760" y="2420888"/>
            <a:ext cx="1152128" cy="5760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declaration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600" dirty="0" smtClean="0"/>
              <a:t>Syntax for declaration</a:t>
            </a:r>
          </a:p>
          <a:p>
            <a:pPr marL="0" indent="0">
              <a:buNone/>
            </a:pP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>
                <a:latin typeface="Courier New" pitchFamily="49" charset="0"/>
              </a:rPr>
              <a:t>[] </a:t>
            </a:r>
            <a:r>
              <a:rPr lang="en-US" altLang="en-US" sz="3200" i="1" dirty="0" smtClean="0">
                <a:latin typeface="Courier New" pitchFamily="49" charset="0"/>
              </a:rPr>
              <a:t>name</a:t>
            </a:r>
            <a:r>
              <a:rPr lang="en-US" altLang="en-US" sz="3200" dirty="0" smtClean="0">
                <a:latin typeface="Courier New" pitchFamily="49" charset="0"/>
              </a:rPr>
              <a:t> </a:t>
            </a:r>
            <a:r>
              <a:rPr lang="en-US" altLang="en-US" sz="3200" dirty="0">
                <a:latin typeface="Courier New" pitchFamily="49" charset="0"/>
              </a:rPr>
              <a:t>= new </a:t>
            </a:r>
            <a:r>
              <a:rPr lang="en-US" altLang="en-US" sz="3200" i="1" dirty="0" smtClean="0">
                <a:latin typeface="Courier New" pitchFamily="49" charset="0"/>
              </a:rPr>
              <a:t>type</a:t>
            </a:r>
            <a:r>
              <a:rPr lang="en-US" altLang="en-US" sz="3200" dirty="0" smtClean="0">
                <a:latin typeface="Courier New" pitchFamily="49" charset="0"/>
              </a:rPr>
              <a:t>[</a:t>
            </a:r>
            <a:r>
              <a:rPr lang="en-US" altLang="en-US" sz="3200" i="1" dirty="0" smtClean="0">
                <a:latin typeface="Courier New" pitchFamily="49" charset="0"/>
              </a:rPr>
              <a:t>length</a:t>
            </a:r>
            <a:r>
              <a:rPr lang="en-US" altLang="en-US" sz="3200" dirty="0" smtClean="0">
                <a:latin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altLang="en-US" sz="3200" dirty="0">
              <a:latin typeface="Courier New" pitchFamily="49" charset="0"/>
            </a:endParaRPr>
          </a:p>
          <a:p>
            <a:pPr marL="0" indent="0" algn="ctr">
              <a:buNone/>
            </a:pPr>
            <a:r>
              <a:rPr lang="en-US" altLang="en-US" sz="3200" dirty="0" smtClean="0"/>
              <a:t>The length of the array</a:t>
            </a:r>
          </a:p>
          <a:p>
            <a:pPr marL="0" indent="0" algn="ctr">
              <a:buNone/>
            </a:pPr>
            <a:r>
              <a:rPr lang="en-US" altLang="en-US" sz="2800" dirty="0" smtClean="0"/>
              <a:t>This must be &gt;= 0 and specifies the number of elements the array can hold</a:t>
            </a:r>
          </a:p>
          <a:p>
            <a:pPr marL="0" indent="0" algn="ctr">
              <a:buNone/>
            </a:pPr>
            <a:r>
              <a:rPr lang="en-US" altLang="en-US" sz="2800" dirty="0" smtClean="0"/>
              <a:t>Therefore it also specifies the amount of memory allocated for the array</a:t>
            </a:r>
          </a:p>
          <a:p>
            <a:pPr marL="0" indent="0" algn="ctr">
              <a:buNone/>
            </a:pPr>
            <a:r>
              <a:rPr lang="en-US" altLang="en-US" sz="2800" dirty="0" smtClean="0"/>
              <a:t>Also known as the </a:t>
            </a:r>
            <a:r>
              <a:rPr lang="en-US" altLang="en-US" sz="2800" b="1" dirty="0" smtClean="0"/>
              <a:t>cardinality</a:t>
            </a:r>
            <a:endParaRPr lang="en-US" altLang="en-US" sz="3200" b="1" dirty="0"/>
          </a:p>
          <a:p>
            <a:pPr indent="0">
              <a:buNone/>
            </a:pPr>
            <a:endParaRPr lang="en-US" altLang="en-US" sz="1000" i="1" dirty="0"/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372200" y="2420888"/>
            <a:ext cx="1512168" cy="5760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Declaration example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96944" cy="4772744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Declaration is performed using the </a:t>
            </a:r>
            <a:r>
              <a:rPr lang="en-US" altLang="en-US" sz="2600" b="1" dirty="0" smtClean="0">
                <a:latin typeface="Courier New" pitchFamily="49" charset="0"/>
              </a:rPr>
              <a:t>new </a:t>
            </a:r>
            <a:r>
              <a:rPr lang="en-US" altLang="en-US" sz="2600" dirty="0" smtClean="0"/>
              <a:t>keyword, </a:t>
            </a:r>
            <a:r>
              <a:rPr lang="en-US" altLang="en-US" sz="2600" dirty="0"/>
              <a:t>as </a:t>
            </a:r>
            <a:r>
              <a:rPr lang="en-US" altLang="en-US" sz="2600" dirty="0" smtClean="0"/>
              <a:t>follows</a:t>
            </a:r>
            <a:endParaRPr lang="en-US" altLang="en-US" sz="2600" dirty="0"/>
          </a:p>
          <a:p>
            <a:pPr marL="742950" lvl="1" indent="-285750">
              <a:buNone/>
            </a:pPr>
            <a:r>
              <a:rPr lang="en-US" altLang="en-US" sz="2800" dirty="0" err="1">
                <a:latin typeface="Courier New" pitchFamily="49" charset="0"/>
              </a:rPr>
              <a:t>int</a:t>
            </a:r>
            <a:r>
              <a:rPr lang="en-US" altLang="en-US" sz="2800" dirty="0">
                <a:latin typeface="Courier New" pitchFamily="49" charset="0"/>
              </a:rPr>
              <a:t>[] </a:t>
            </a:r>
            <a:r>
              <a:rPr lang="en-US" altLang="en-US" sz="2800" dirty="0" err="1">
                <a:latin typeface="Courier New" pitchFamily="49" charset="0"/>
              </a:rPr>
              <a:t>myArray</a:t>
            </a:r>
            <a:r>
              <a:rPr lang="en-US" altLang="en-US" sz="2800" dirty="0">
                <a:latin typeface="Courier New" pitchFamily="49" charset="0"/>
              </a:rPr>
              <a:t> = new </a:t>
            </a:r>
            <a:r>
              <a:rPr lang="en-US" altLang="en-US" sz="2800" dirty="0" err="1">
                <a:latin typeface="Courier New" pitchFamily="49" charset="0"/>
              </a:rPr>
              <a:t>int</a:t>
            </a:r>
            <a:r>
              <a:rPr lang="en-US" altLang="en-US" sz="2800" dirty="0">
                <a:latin typeface="Courier New" pitchFamily="49" charset="0"/>
              </a:rPr>
              <a:t>[7];</a:t>
            </a:r>
          </a:p>
          <a:p>
            <a:r>
              <a:rPr lang="en-US" altLang="en-US" sz="2600" dirty="0" smtClean="0"/>
              <a:t>Or</a:t>
            </a:r>
            <a:r>
              <a:rPr lang="en-US" altLang="en-US" sz="2600" dirty="0"/>
              <a:t>:</a:t>
            </a:r>
          </a:p>
          <a:p>
            <a:pPr marL="742950" lvl="1" indent="-285750">
              <a:buNone/>
            </a:pPr>
            <a:r>
              <a:rPr lang="en-US" altLang="en-US" sz="2800" dirty="0" err="1">
                <a:latin typeface="Courier New" pitchFamily="49" charset="0"/>
              </a:rPr>
              <a:t>int</a:t>
            </a:r>
            <a:r>
              <a:rPr lang="en-US" altLang="en-US" sz="2800" dirty="0">
                <a:latin typeface="Courier New" pitchFamily="49" charset="0"/>
              </a:rPr>
              <a:t>[] </a:t>
            </a:r>
            <a:r>
              <a:rPr lang="en-US" altLang="en-US" sz="2800" dirty="0" err="1">
                <a:latin typeface="Courier New" pitchFamily="49" charset="0"/>
              </a:rPr>
              <a:t>myArray</a:t>
            </a:r>
            <a:r>
              <a:rPr lang="en-US" altLang="en-US" sz="2800" dirty="0">
                <a:latin typeface="Courier New" pitchFamily="49" charset="0"/>
              </a:rPr>
              <a:t>;</a:t>
            </a:r>
          </a:p>
          <a:p>
            <a:pPr marL="742950" lvl="1" indent="-285750">
              <a:buNone/>
            </a:pPr>
            <a:r>
              <a:rPr lang="en-US" altLang="en-US" sz="2800" dirty="0" err="1">
                <a:latin typeface="Courier New" pitchFamily="49" charset="0"/>
              </a:rPr>
              <a:t>myArray</a:t>
            </a:r>
            <a:r>
              <a:rPr lang="en-US" altLang="en-US" sz="2800" dirty="0">
                <a:latin typeface="Courier New" pitchFamily="49" charset="0"/>
              </a:rPr>
              <a:t> = new </a:t>
            </a:r>
            <a:r>
              <a:rPr lang="en-US" altLang="en-US" sz="2800" dirty="0" err="1">
                <a:latin typeface="Courier New" pitchFamily="49" charset="0"/>
              </a:rPr>
              <a:t>int</a:t>
            </a:r>
            <a:r>
              <a:rPr lang="en-US" altLang="en-US" sz="2800" dirty="0">
                <a:latin typeface="Courier New" pitchFamily="49" charset="0"/>
              </a:rPr>
              <a:t>[7];</a:t>
            </a:r>
          </a:p>
          <a:p>
            <a:pPr eaLnBrk="1" hangingPunct="1"/>
            <a:r>
              <a:rPr lang="en-US" altLang="en-US" sz="2600" dirty="0"/>
              <a:t>This creates an array called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600" dirty="0" smtClean="0"/>
              <a:t> </a:t>
            </a:r>
            <a:r>
              <a:rPr lang="en-US" altLang="en-US" sz="2600" dirty="0"/>
              <a:t>with 7 elements of type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Indexes from </a:t>
            </a:r>
            <a:r>
              <a:rPr lang="en-US" altLang="en-US" sz="2600" dirty="0"/>
              <a:t>0 to </a:t>
            </a:r>
            <a:r>
              <a:rPr lang="en-US" altLang="en-US" sz="2600" dirty="0" smtClean="0"/>
              <a:t>6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4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Independent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Read the official Oracle tutorial on arrays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</a:t>
            </a:r>
            <a:r>
              <a:rPr lang="en-GB" sz="3600" dirty="0" smtClean="0">
                <a:hlinkClick r:id="rId2"/>
              </a:rPr>
              <a:t>docs.oracle.com/javase/tutorial/java/nutsandbolts/arrays.html</a:t>
            </a:r>
            <a:endParaRPr lang="en-GB" sz="3600" dirty="0" smtClean="0"/>
          </a:p>
          <a:p>
            <a:endParaRPr lang="en-GB" sz="36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419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Element access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96944" cy="4772744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With an array object to work with accessing elements uses the following syntax</a:t>
            </a:r>
          </a:p>
          <a:p>
            <a:pPr marL="0" indent="0" algn="ctr" eaLnBrk="1" hangingPunct="1">
              <a:buNone/>
            </a:pPr>
            <a:endParaRPr lang="en-US" altLang="en-US" sz="2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buNone/>
            </a:pPr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name[index]</a:t>
            </a:r>
          </a:p>
          <a:p>
            <a:pPr marL="0" indent="0" algn="ctr" eaLnBrk="1" hangingPunct="1">
              <a:buNone/>
            </a:pPr>
            <a:endParaRPr lang="en-US" alt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600" dirty="0" smtClean="0">
                <a:cs typeface="Courier New" panose="02070309020205020404" pitchFamily="49" charset="0"/>
              </a:rPr>
              <a:t>is the array object name</a:t>
            </a:r>
          </a:p>
          <a:p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600" dirty="0" smtClean="0">
                <a:cs typeface="Courier New" panose="02070309020205020404" pitchFamily="49" charset="0"/>
              </a:rPr>
              <a:t>is the index of the element we want to access</a:t>
            </a:r>
            <a:endParaRPr lang="en-US" altLang="en-US" sz="2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Element </a:t>
            </a:r>
            <a:r>
              <a:rPr lang="en-US" altLang="en-US" dirty="0" smtClean="0"/>
              <a:t>assignment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96944" cy="4772744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To assign a value to an array element:</a:t>
            </a:r>
          </a:p>
          <a:p>
            <a:pPr marL="0" indent="0" algn="ctr" eaLnBrk="1" hangingPunct="1">
              <a:buNone/>
            </a:pPr>
            <a:endParaRPr lang="en-US" altLang="en-US" sz="2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buNone/>
            </a:pPr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name[index] = value;</a:t>
            </a:r>
          </a:p>
          <a:p>
            <a:pPr marL="0" indent="0" algn="ctr" eaLnBrk="1" hangingPunct="1">
              <a:buNone/>
            </a:pPr>
            <a:endParaRPr lang="en-US" alt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600" dirty="0" smtClean="0">
                <a:cs typeface="Courier New" panose="02070309020205020404" pitchFamily="49" charset="0"/>
              </a:rPr>
              <a:t>is the array object name</a:t>
            </a:r>
          </a:p>
          <a:p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600" dirty="0" smtClean="0">
                <a:cs typeface="Courier New" panose="02070309020205020404" pitchFamily="49" charset="0"/>
              </a:rPr>
              <a:t>is the index of the element we want to access</a:t>
            </a:r>
          </a:p>
          <a:p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2600" dirty="0" smtClean="0">
                <a:cs typeface="Courier New" panose="02070309020205020404" pitchFamily="49" charset="0"/>
              </a:rPr>
              <a:t>is the value we want to assign to this element</a:t>
            </a:r>
            <a:endParaRPr lang="en-US" altLang="en-US" sz="2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 example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4581128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/>
              <a:t>myArray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0</a:t>
            </a:r>
            <a:endParaRPr lang="en-GB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1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2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3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4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703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 example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4581128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10;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0</a:t>
            </a:r>
            <a:endParaRPr lang="en-GB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1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2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3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4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5</a:t>
            </a:r>
            <a:endParaRPr lang="en-GB" sz="3200" dirty="0"/>
          </a:p>
        </p:txBody>
      </p:sp>
      <p:sp>
        <p:nvSpPr>
          <p:cNvPr id="29" name="Rectangle 28"/>
          <p:cNvSpPr/>
          <p:nvPr/>
        </p:nvSpPr>
        <p:spPr>
          <a:xfrm>
            <a:off x="3275856" y="2736687"/>
            <a:ext cx="1152128" cy="137918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 example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131840" y="2753633"/>
            <a:ext cx="1404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10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4581128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10;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0</a:t>
            </a:r>
            <a:endParaRPr lang="en-GB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1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2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3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4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5</a:t>
            </a:r>
            <a:endParaRPr lang="en-GB" sz="3200" dirty="0"/>
          </a:p>
        </p:txBody>
      </p:sp>
      <p:sp>
        <p:nvSpPr>
          <p:cNvPr id="29" name="Rectangle 28"/>
          <p:cNvSpPr/>
          <p:nvPr/>
        </p:nvSpPr>
        <p:spPr>
          <a:xfrm>
            <a:off x="3275856" y="2739408"/>
            <a:ext cx="1152128" cy="137918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Element use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96944" cy="4772744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To use a value in an array:</a:t>
            </a:r>
          </a:p>
          <a:p>
            <a:pPr marL="0" indent="0" algn="ctr" eaLnBrk="1" hangingPunct="1">
              <a:buNone/>
            </a:pPr>
            <a:endParaRPr lang="en-US" altLang="en-US" sz="2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buNone/>
            </a:pPr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= name[index];</a:t>
            </a:r>
          </a:p>
          <a:p>
            <a:pPr marL="0" indent="0" algn="ctr" eaLnBrk="1" hangingPunct="1">
              <a:buNone/>
            </a:pPr>
            <a:endParaRPr lang="en-US" alt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altLang="en-US" sz="2600" dirty="0">
                <a:cs typeface="Courier New" panose="02070309020205020404" pitchFamily="49" charset="0"/>
              </a:rPr>
              <a:t>is the </a:t>
            </a:r>
            <a:r>
              <a:rPr lang="en-US" altLang="en-US" sz="2600" dirty="0" smtClean="0">
                <a:cs typeface="Courier New" panose="02070309020205020404" pitchFamily="49" charset="0"/>
              </a:rPr>
              <a:t>name </a:t>
            </a:r>
            <a:r>
              <a:rPr lang="en-US" altLang="en-US" sz="2600" dirty="0" smtClean="0">
                <a:cs typeface="Courier New" panose="02070309020205020404" pitchFamily="49" charset="0"/>
              </a:rPr>
              <a:t>of </a:t>
            </a:r>
            <a:r>
              <a:rPr lang="en-US" altLang="en-US" sz="2600" dirty="0" smtClean="0">
                <a:cs typeface="Courier New" panose="02070309020205020404" pitchFamily="49" charset="0"/>
              </a:rPr>
              <a:t>the variable that we want </a:t>
            </a:r>
            <a:r>
              <a:rPr lang="en-US" altLang="en-US" sz="2600" dirty="0" smtClean="0">
                <a:cs typeface="Courier New" panose="02070309020205020404" pitchFamily="49" charset="0"/>
              </a:rPr>
              <a:t>to</a:t>
            </a:r>
            <a:r>
              <a:rPr lang="en-US" altLang="en-US" sz="2600" dirty="0" smtClean="0">
                <a:cs typeface="Courier New" panose="02070309020205020404" pitchFamily="49" charset="0"/>
              </a:rPr>
              <a:t> </a:t>
            </a:r>
            <a:r>
              <a:rPr lang="en-US" altLang="en-US" sz="2600" dirty="0" smtClean="0">
                <a:cs typeface="Courier New" panose="02070309020205020404" pitchFamily="49" charset="0"/>
              </a:rPr>
              <a:t>assign a value to</a:t>
            </a:r>
            <a:endParaRPr lang="en-US" altLang="en-US" sz="2600" dirty="0">
              <a:cs typeface="Courier New" panose="02070309020205020404" pitchFamily="49" charset="0"/>
            </a:endParaRPr>
          </a:p>
          <a:p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600" dirty="0" smtClean="0">
                <a:cs typeface="Courier New" panose="02070309020205020404" pitchFamily="49" charset="0"/>
              </a:rPr>
              <a:t>is the array object name</a:t>
            </a:r>
          </a:p>
          <a:p>
            <a:r>
              <a:rPr lang="en-US" alt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600" dirty="0" smtClean="0">
                <a:cs typeface="Courier New" panose="02070309020205020404" pitchFamily="49" charset="0"/>
              </a:rPr>
              <a:t>is the index of the element we want to access</a:t>
            </a:r>
          </a:p>
        </p:txBody>
      </p:sp>
    </p:spTree>
    <p:extLst>
      <p:ext uri="{BB962C8B-B14F-4D97-AF65-F5344CB8AC3E}">
        <p14:creationId xmlns:p14="http://schemas.microsoft.com/office/powerpoint/2010/main" val="42871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 example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4581128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/>
              <a:t>myArray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0</a:t>
            </a:r>
            <a:endParaRPr lang="en-GB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1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2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3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4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392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 example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4581128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pPr algn="ctr"/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0</a:t>
            </a:r>
            <a:endParaRPr lang="en-GB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1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2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040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3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201148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4</a:t>
            </a:r>
            <a:endParaRPr lang="en-GB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344" y="198884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467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Initialisation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Arrays must be declared before they can be used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[] marks = new 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[3</a:t>
            </a:r>
            <a:r>
              <a:rPr lang="en-US" altLang="en-US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Usually they will be filled with values too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dirty="0" smtClean="0">
                <a:latin typeface="Courier New" pitchFamily="49" charset="0"/>
              </a:rPr>
              <a:t>marks[0</a:t>
            </a:r>
            <a:r>
              <a:rPr lang="en-US" altLang="en-US" dirty="0">
                <a:latin typeface="Courier New" pitchFamily="49" charset="0"/>
              </a:rPr>
              <a:t>] = </a:t>
            </a:r>
            <a:r>
              <a:rPr lang="en-US" altLang="en-US" dirty="0" smtClean="0">
                <a:latin typeface="Courier New" pitchFamily="49" charset="0"/>
              </a:rPr>
              <a:t>70;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dirty="0" smtClean="0">
                <a:latin typeface="Courier New" pitchFamily="49" charset="0"/>
              </a:rPr>
              <a:t>marks[1</a:t>
            </a:r>
            <a:r>
              <a:rPr lang="en-US" altLang="en-US" dirty="0">
                <a:latin typeface="Courier New" pitchFamily="49" charset="0"/>
              </a:rPr>
              <a:t>] = </a:t>
            </a:r>
            <a:r>
              <a:rPr lang="en-US" altLang="en-US" dirty="0" smtClean="0">
                <a:latin typeface="Courier New" pitchFamily="49" charset="0"/>
              </a:rPr>
              <a:t>74;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dirty="0" smtClean="0">
                <a:latin typeface="Courier New" pitchFamily="49" charset="0"/>
              </a:rPr>
              <a:t>marks[2</a:t>
            </a:r>
            <a:r>
              <a:rPr lang="en-US" altLang="en-US" dirty="0">
                <a:latin typeface="Courier New" pitchFamily="49" charset="0"/>
              </a:rPr>
              <a:t>] = 76;</a:t>
            </a:r>
          </a:p>
          <a:p>
            <a:pPr marL="742950" lvl="1" indent="-285750">
              <a:lnSpc>
                <a:spcPct val="8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74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Initialisation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Short arrays can be rapidly declared and </a:t>
            </a:r>
            <a:r>
              <a:rPr lang="en-US" altLang="en-US" sz="2600" dirty="0" err="1" smtClean="0"/>
              <a:t>initialised</a:t>
            </a:r>
            <a:r>
              <a:rPr lang="en-US" altLang="en-US" sz="2600" dirty="0" smtClean="0"/>
              <a:t> with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The </a:t>
            </a:r>
            <a:r>
              <a:rPr lang="en-US" altLang="en-US" sz="2600" dirty="0"/>
              <a:t>statement</a:t>
            </a:r>
            <a:r>
              <a:rPr lang="en-US" altLang="en-US" sz="26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dirty="0"/>
          </a:p>
          <a:p>
            <a:pPr marL="742950" lvl="1" indent="-285750" algn="ctr">
              <a:lnSpc>
                <a:spcPct val="80000"/>
              </a:lnSpc>
              <a:buNone/>
            </a:pPr>
            <a:r>
              <a:rPr lang="en-US" altLang="en-US" dirty="0"/>
              <a:t>  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[] marks = { 70, 74, 76 };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600" dirty="0"/>
              <a:t>	</a:t>
            </a:r>
            <a:endParaRPr lang="en-US" altLang="en-US" sz="2600" dirty="0" smtClean="0"/>
          </a:p>
          <a:p>
            <a:pPr>
              <a:lnSpc>
                <a:spcPct val="80000"/>
              </a:lnSpc>
              <a:buNone/>
            </a:pPr>
            <a:r>
              <a:rPr lang="en-US" altLang="en-US" sz="2600" dirty="0"/>
              <a:t>	</a:t>
            </a:r>
            <a:r>
              <a:rPr lang="en-US" altLang="en-US" sz="2600" dirty="0" smtClean="0"/>
              <a:t>is </a:t>
            </a:r>
            <a:r>
              <a:rPr lang="en-US" altLang="en-US" sz="2600" dirty="0"/>
              <a:t>equivalent to</a:t>
            </a:r>
            <a:r>
              <a:rPr lang="en-US" altLang="en-US" sz="2600" dirty="0" smtClean="0"/>
              <a:t>:</a:t>
            </a:r>
          </a:p>
          <a:p>
            <a:pPr>
              <a:lnSpc>
                <a:spcPct val="80000"/>
              </a:lnSpc>
              <a:buNone/>
            </a:pPr>
            <a:endParaRPr lang="en-US" altLang="en-US" sz="2600" dirty="0"/>
          </a:p>
          <a:p>
            <a:pPr marL="742950" lvl="1" indent="-285750" algn="ctr">
              <a:lnSpc>
                <a:spcPct val="80000"/>
              </a:lnSpc>
              <a:buNone/>
            </a:pPr>
            <a:r>
              <a:rPr lang="en-US" altLang="en-US" dirty="0"/>
              <a:t>  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[] marks = new 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[3];</a:t>
            </a:r>
          </a:p>
          <a:p>
            <a:pPr marL="742950" lvl="1" indent="-285750" algn="ctr">
              <a:lnSpc>
                <a:spcPct val="8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 marks[0] = 70;</a:t>
            </a:r>
          </a:p>
          <a:p>
            <a:pPr marL="742950" lvl="1" indent="-285750" algn="ctr">
              <a:lnSpc>
                <a:spcPct val="8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 marks[1] = 74;</a:t>
            </a:r>
          </a:p>
          <a:p>
            <a:pPr marL="742950" lvl="1" indent="-285750" algn="ctr">
              <a:lnSpc>
                <a:spcPct val="8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 marks[2] = 76</a:t>
            </a:r>
            <a:r>
              <a:rPr lang="en-US" altLang="en-US" dirty="0" smtClean="0">
                <a:latin typeface="Courier New" pitchFamily="49" charset="0"/>
              </a:rPr>
              <a:t>;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An </a:t>
            </a:r>
            <a:r>
              <a:rPr lang="en-US" altLang="en-US" sz="3600" b="1" dirty="0"/>
              <a:t>array</a:t>
            </a:r>
            <a:r>
              <a:rPr lang="en-US" altLang="en-US" sz="3600" dirty="0"/>
              <a:t> is a collection of </a:t>
            </a:r>
            <a:r>
              <a:rPr lang="en-US" altLang="en-US" sz="3600" u="sng" dirty="0"/>
              <a:t>data items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(often called elements) </a:t>
            </a:r>
            <a:r>
              <a:rPr lang="en-US" altLang="en-US" sz="3600" dirty="0"/>
              <a:t>of the </a:t>
            </a:r>
            <a:r>
              <a:rPr lang="en-US" altLang="en-US" sz="3600" u="sng" dirty="0"/>
              <a:t>same </a:t>
            </a:r>
            <a:r>
              <a:rPr lang="en-US" altLang="en-US" sz="3600" u="sng" dirty="0" smtClean="0"/>
              <a:t>type:</a:t>
            </a:r>
            <a:endParaRPr lang="en-US" altLang="en-US" sz="36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3600" dirty="0"/>
              <a:t>a primitive type, e.g. </a:t>
            </a:r>
            <a:r>
              <a:rPr lang="en-US" altLang="en-US" sz="3600" dirty="0" err="1">
                <a:latin typeface="Courier New" pitchFamily="49" charset="0"/>
              </a:rPr>
              <a:t>int</a:t>
            </a:r>
            <a:r>
              <a:rPr lang="en-US" altLang="en-US" sz="3600" dirty="0"/>
              <a:t>, </a:t>
            </a:r>
            <a:r>
              <a:rPr lang="en-US" altLang="en-US" sz="3600" dirty="0" smtClean="0">
                <a:latin typeface="Courier New" pitchFamily="49" charset="0"/>
              </a:rPr>
              <a:t>double</a:t>
            </a:r>
            <a:endParaRPr lang="en-US" altLang="en-US" sz="36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3600" dirty="0"/>
              <a:t>a </a:t>
            </a:r>
            <a:r>
              <a:rPr lang="en-US" altLang="en-US" sz="3600" dirty="0" smtClean="0"/>
              <a:t>built-in class</a:t>
            </a:r>
            <a:r>
              <a:rPr lang="en-US" altLang="en-US" sz="3600" dirty="0"/>
              <a:t>, e.g. </a:t>
            </a:r>
            <a:r>
              <a:rPr lang="en-US" altLang="en-US" sz="3600" dirty="0">
                <a:latin typeface="Courier New" pitchFamily="49" charset="0"/>
              </a:rPr>
              <a:t>String</a:t>
            </a:r>
            <a:r>
              <a:rPr lang="en-US" altLang="en-US" sz="3600" dirty="0" smtClean="0"/>
              <a:t>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3600" dirty="0"/>
              <a:t>a</a:t>
            </a:r>
            <a:r>
              <a:rPr lang="en-US" altLang="en-US" sz="3600" dirty="0" smtClean="0"/>
              <a:t> custom class e.g. 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length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Often you will want to know the length of an array in order to work with it</a:t>
            </a:r>
          </a:p>
          <a:p>
            <a:pPr eaLnBrk="1" hangingPunct="1"/>
            <a:r>
              <a:rPr lang="en-US" altLang="en-US" sz="2800" dirty="0" smtClean="0"/>
              <a:t>Use </a:t>
            </a:r>
            <a:r>
              <a:rPr lang="en-US" altLang="en-US" sz="2800" dirty="0"/>
              <a:t>the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800" dirty="0" smtClean="0"/>
              <a:t> attribute of </a:t>
            </a:r>
            <a:r>
              <a:rPr lang="en-US" altLang="en-US" sz="2800" dirty="0"/>
              <a:t>the array object:</a:t>
            </a:r>
          </a:p>
          <a:p>
            <a:pPr marL="742950" lvl="1" indent="-285750">
              <a:buNone/>
            </a:pPr>
            <a:r>
              <a:rPr lang="en-US" altLang="en-US" sz="900" dirty="0"/>
              <a:t>	</a:t>
            </a:r>
            <a:r>
              <a:rPr lang="en-US" altLang="en-US" sz="2800" dirty="0" err="1" smtClean="0">
                <a:latin typeface="Courier New" pitchFamily="49" charset="0"/>
              </a:rPr>
              <a:t>int</a:t>
            </a:r>
            <a:r>
              <a:rPr lang="en-US" altLang="en-US" sz="2800" dirty="0" smtClean="0">
                <a:latin typeface="Courier New" pitchFamily="49" charset="0"/>
              </a:rPr>
              <a:t> </a:t>
            </a:r>
            <a:r>
              <a:rPr lang="en-US" altLang="en-US" sz="2800" dirty="0" err="1" smtClean="0">
                <a:latin typeface="Courier New" pitchFamily="49" charset="0"/>
              </a:rPr>
              <a:t>myArray</a:t>
            </a:r>
            <a:r>
              <a:rPr lang="en-US" altLang="en-US" sz="2800" dirty="0" smtClean="0">
                <a:latin typeface="Courier New" pitchFamily="49" charset="0"/>
              </a:rPr>
              <a:t>[] = new </a:t>
            </a:r>
            <a:r>
              <a:rPr lang="en-US" altLang="en-US" sz="2800" dirty="0" err="1" smtClean="0">
                <a:latin typeface="Courier New" pitchFamily="49" charset="0"/>
              </a:rPr>
              <a:t>int</a:t>
            </a:r>
            <a:r>
              <a:rPr lang="en-US" altLang="en-US" sz="2800" dirty="0" smtClean="0">
                <a:latin typeface="Courier New" pitchFamily="49" charset="0"/>
              </a:rPr>
              <a:t>[7];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/>
            <a:r>
              <a:rPr lang="en-US" altLang="en-US" sz="2800" dirty="0" smtClean="0">
                <a:cs typeface="Courier New" panose="02070309020205020404" pitchFamily="49" charset="0"/>
              </a:rPr>
              <a:t>Here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2800" dirty="0" smtClean="0">
                <a:cs typeface="Courier New" panose="02070309020205020404" pitchFamily="49" charset="0"/>
              </a:rPr>
              <a:t> is 7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98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length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450850"/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450850"/>
            <a:r>
              <a:rPr lang="en-US" altLang="en-US" sz="3200" dirty="0" smtClean="0">
                <a:cs typeface="Courier New" panose="02070309020205020404" pitchFamily="49" charset="0"/>
              </a:rPr>
              <a:t>Illegal statement – we cannot set the length directly</a:t>
            </a:r>
          </a:p>
          <a:p>
            <a:pPr marL="450850"/>
            <a:r>
              <a:rPr lang="en-US" altLang="en-US" sz="3200" dirty="0" smtClean="0">
                <a:cs typeface="Courier New" panose="02070309020205020404" pitchFamily="49" charset="0"/>
              </a:rPr>
              <a:t>Set on declaration of the array</a:t>
            </a:r>
          </a:p>
          <a:p>
            <a:pPr marL="450850"/>
            <a:r>
              <a:rPr lang="en-US" altLang="en-US" sz="3200" dirty="0" smtClean="0">
                <a:cs typeface="Courier New" panose="02070309020205020404" pitchFamily="49" charset="0"/>
              </a:rPr>
              <a:t>Practically speaking this value is </a:t>
            </a:r>
            <a:r>
              <a:rPr lang="en-US" altLang="en-US" sz="3200" b="1" dirty="0" smtClean="0">
                <a:cs typeface="Courier New" panose="02070309020205020404" pitchFamily="49" charset="0"/>
              </a:rPr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10605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length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[0] = 5;</a:t>
            </a:r>
          </a:p>
          <a:p>
            <a:pPr marL="107950" indent="0">
              <a:buNone/>
            </a:pP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-10;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None/>
            </a:pP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</a:p>
        </p:txBody>
      </p:sp>
    </p:spTree>
    <p:extLst>
      <p:ext uri="{BB962C8B-B14F-4D97-AF65-F5344CB8AC3E}">
        <p14:creationId xmlns:p14="http://schemas.microsoft.com/office/powerpoint/2010/main" val="4421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length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[0] = 5;</a:t>
            </a:r>
          </a:p>
          <a:p>
            <a:pPr marL="107950" indent="0">
              <a:buNone/>
            </a:pP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-10;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None/>
            </a:pP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876256" y="4653136"/>
            <a:ext cx="648072" cy="64807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87624" y="5301208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Index </a:t>
            </a:r>
            <a:r>
              <a:rPr lang="en-GB" sz="4800" b="1" dirty="0" smtClean="0"/>
              <a:t>is “Out of Bounds”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8895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length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[0] = 5;</a:t>
            </a:r>
          </a:p>
          <a:p>
            <a:pPr marL="107950" indent="0">
              <a:buNone/>
            </a:pP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-10;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None/>
            </a:pP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084168" y="1700808"/>
            <a:ext cx="64807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87624" y="5301208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Valid </a:t>
            </a:r>
            <a:r>
              <a:rPr lang="en-GB" sz="4800" b="1" dirty="0" smtClean="0"/>
              <a:t>indexes </a:t>
            </a:r>
            <a:r>
              <a:rPr lang="en-GB" sz="4800" b="1" dirty="0" smtClean="0"/>
              <a:t>are 0, 1 and 2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1365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length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[0] = 5;</a:t>
            </a:r>
          </a:p>
          <a:p>
            <a:pPr marL="107950" indent="0">
              <a:buNone/>
            </a:pP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-10;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None/>
            </a:pP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pPr marL="107950" indent="0">
              <a:buNone/>
            </a:pP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084168" y="1700808"/>
            <a:ext cx="64807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530120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Invalid indexes give an </a:t>
            </a:r>
            <a:r>
              <a:rPr lang="en-GB" altLang="en-US" sz="3600" b="1" dirty="0" err="1" smtClean="0">
                <a:latin typeface="Courier New" pitchFamily="49" charset="0"/>
              </a:rPr>
              <a:t>ArrayIndexOutOfBoundsException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1859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Arrays and loops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565150" indent="-457200"/>
            <a:r>
              <a:rPr lang="en-US" altLang="en-US" sz="3200" dirty="0" smtClean="0">
                <a:cs typeface="Courier New" panose="02070309020205020404" pitchFamily="49" charset="0"/>
              </a:rPr>
              <a:t>Arrays are often used together with loops</a:t>
            </a:r>
          </a:p>
          <a:p>
            <a:pPr marL="565150" indent="-457200"/>
            <a:r>
              <a:rPr lang="en-US" altLang="en-US" sz="3200" dirty="0" smtClean="0">
                <a:cs typeface="Courier New" panose="02070309020205020404" pitchFamily="49" charset="0"/>
              </a:rPr>
              <a:t>Loop over all elements of an array to fill or read values</a:t>
            </a:r>
          </a:p>
          <a:p>
            <a:pPr marL="565150" indent="-457200"/>
            <a:r>
              <a:rPr lang="en-US" altLang="en-US" sz="3200" dirty="0" smtClean="0">
                <a:cs typeface="Courier New" panose="02070309020205020404" pitchFamily="49" charset="0"/>
              </a:rPr>
              <a:t>Usually using a </a:t>
            </a:r>
            <a:r>
              <a:rPr lang="en-US" altLang="en-US" sz="3200" b="1" dirty="0" smtClean="0">
                <a:cs typeface="Courier New" panose="02070309020205020404" pitchFamily="49" charset="0"/>
              </a:rPr>
              <a:t>for loop</a:t>
            </a:r>
          </a:p>
          <a:p>
            <a:pPr marL="565150" indent="-457200"/>
            <a:r>
              <a:rPr lang="en-US" altLang="en-US" sz="3200" b="1" dirty="0" smtClean="0">
                <a:cs typeface="Courier New" panose="02070309020205020404" pitchFamily="49" charset="0"/>
              </a:rPr>
              <a:t>Can use any loop</a:t>
            </a:r>
          </a:p>
        </p:txBody>
      </p:sp>
    </p:spTree>
    <p:extLst>
      <p:ext uri="{BB962C8B-B14F-4D97-AF65-F5344CB8AC3E}">
        <p14:creationId xmlns:p14="http://schemas.microsoft.com/office/powerpoint/2010/main" val="25047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Arrays and loops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10795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//fill array with values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10795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0795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Arrays and loops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10795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//fill array with values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10795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532927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Standard for loop declaration for iterating over an array</a:t>
            </a:r>
            <a:endParaRPr lang="en-GB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2636912"/>
            <a:ext cx="7355160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Arrays and loops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10795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//fill array with values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10795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532927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Loop counter also used as variable to access array indexes in order</a:t>
            </a:r>
            <a:endParaRPr lang="en-GB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051720" y="2636912"/>
            <a:ext cx="1008112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84168" y="3089920"/>
            <a:ext cx="432048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3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use arrays to store values of the permitted type(s)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read these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modify these values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98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Arrays and loops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784976" cy="4772744"/>
          </a:xfrm>
        </p:spPr>
        <p:txBody>
          <a:bodyPr/>
          <a:lstStyle/>
          <a:p>
            <a:pPr marL="10795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new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//fill array with values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10795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0795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532927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Termination condition uses array length to stop loop</a:t>
            </a:r>
          </a:p>
          <a:p>
            <a:pPr algn="ctr"/>
            <a:r>
              <a:rPr lang="en-GB" sz="3600" b="1" dirty="0" smtClean="0"/>
              <a:t>Note it uses the </a:t>
            </a:r>
            <a:r>
              <a:rPr lang="en-GB" sz="3600" b="1" u="sng" dirty="0" smtClean="0"/>
              <a:t>less than</a:t>
            </a:r>
            <a:r>
              <a:rPr lang="en-GB" sz="3600" b="1" dirty="0" smtClean="0"/>
              <a:t> operator</a:t>
            </a:r>
            <a:endParaRPr lang="en-GB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3275856" y="2636912"/>
            <a:ext cx="3384376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An </a:t>
            </a:r>
            <a:r>
              <a:rPr lang="en-US" altLang="en-US" sz="3600" dirty="0"/>
              <a:t>array is an object in </a:t>
            </a:r>
            <a:r>
              <a:rPr lang="en-US" altLang="en-US" sz="3600" dirty="0" smtClean="0"/>
              <a:t>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Its elements </a:t>
            </a:r>
            <a:r>
              <a:rPr lang="en-US" altLang="en-US" sz="3600" dirty="0"/>
              <a:t>can be arrays </a:t>
            </a:r>
            <a:r>
              <a:rPr lang="en-US" altLang="en-US" sz="3600" dirty="0" smtClean="0"/>
              <a:t>themselves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Arrays of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…of arrays…of arrays…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Multi-dimensional data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35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create an array that has two dimensions: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table = new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[10][10];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create an array that has two dimensions: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table = new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[10][10];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Similar declara</a:t>
            </a:r>
            <a:r>
              <a:rPr lang="en-US" altLang="en-US" sz="3600" dirty="0" smtClean="0">
                <a:cs typeface="Courier New" panose="02070309020205020404" pitchFamily="49" charset="0"/>
              </a:rPr>
              <a:t>tion as a 1D array but we use a pair of 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3429000"/>
            <a:ext cx="792088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7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create an array that has two dimensions: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table = new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[10][10];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We must also specify the size of both dimensions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6176" y="3429000"/>
            <a:ext cx="1656184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create an array that has two dimensions: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table = new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[10][10];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cs typeface="Courier New" panose="02070309020205020404" pitchFamily="49" charset="0"/>
              </a:rPr>
              <a:t>This statement will create a 10x10 array of </a:t>
            </a:r>
            <a:r>
              <a:rPr lang="en-US" altLang="en-US" sz="3600" dirty="0" err="1" smtClean="0">
                <a:cs typeface="Courier New" panose="02070309020205020404" pitchFamily="49" charset="0"/>
              </a:rPr>
              <a:t>int</a:t>
            </a:r>
            <a:r>
              <a:rPr lang="en-US" altLang="en-US" sz="3600" dirty="0" smtClean="0">
                <a:cs typeface="Courier New" panose="02070309020205020404" pitchFamily="49" charset="0"/>
              </a:rPr>
              <a:t> values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3429000"/>
            <a:ext cx="6624736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You can think of it like a 10x10 table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99961"/>
              </p:ext>
            </p:extLst>
          </p:nvPr>
        </p:nvGraphicFramePr>
        <p:xfrm>
          <a:off x="1884038" y="2456904"/>
          <a:ext cx="52802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25">
                  <a:extLst>
                    <a:ext uri="{9D8B030D-6E8A-4147-A177-3AD203B41FA5}">
                      <a16:colId xmlns:a16="http://schemas.microsoft.com/office/drawing/2014/main" val="40592869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596820683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05757381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6361809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16664040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19491796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320532092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9427448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008091249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627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11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635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85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6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39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0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8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48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56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table[0][0] = 27;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99961"/>
              </p:ext>
            </p:extLst>
          </p:nvPr>
        </p:nvGraphicFramePr>
        <p:xfrm>
          <a:off x="1884038" y="2456904"/>
          <a:ext cx="52802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25">
                  <a:extLst>
                    <a:ext uri="{9D8B030D-6E8A-4147-A177-3AD203B41FA5}">
                      <a16:colId xmlns:a16="http://schemas.microsoft.com/office/drawing/2014/main" val="40592869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596820683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05757381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6361809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16664040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19491796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320532092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9427448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008091249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627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11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635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85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6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39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0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8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48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56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0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table[0][0] = 27;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13596"/>
              </p:ext>
            </p:extLst>
          </p:nvPr>
        </p:nvGraphicFramePr>
        <p:xfrm>
          <a:off x="1884038" y="2456904"/>
          <a:ext cx="52802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25">
                  <a:extLst>
                    <a:ext uri="{9D8B030D-6E8A-4147-A177-3AD203B41FA5}">
                      <a16:colId xmlns:a16="http://schemas.microsoft.com/office/drawing/2014/main" val="40592869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596820683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05757381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6361809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16664040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19491796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320532092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9427448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008091249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627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11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635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85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6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39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0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8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48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5699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07904" y="1756718"/>
            <a:ext cx="1512168" cy="5201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table[1][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9;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71532"/>
              </p:ext>
            </p:extLst>
          </p:nvPr>
        </p:nvGraphicFramePr>
        <p:xfrm>
          <a:off x="1884038" y="2456904"/>
          <a:ext cx="52802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25">
                  <a:extLst>
                    <a:ext uri="{9D8B030D-6E8A-4147-A177-3AD203B41FA5}">
                      <a16:colId xmlns:a16="http://schemas.microsoft.com/office/drawing/2014/main" val="40592869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596820683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05757381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6361809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16664040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19491796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320532092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9427448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008091249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627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11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635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85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6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39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0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8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48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5699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51920" y="1756718"/>
            <a:ext cx="1512168" cy="5201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3153742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true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4581128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Array of </a:t>
            </a:r>
            <a:r>
              <a:rPr lang="en-GB" sz="4800" dirty="0" err="1" smtClean="0"/>
              <a:t>booleans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31673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false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051720" y="316739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true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452320" y="316739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false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156176" y="316739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true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316739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7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table[2][7] = 55;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3776"/>
              </p:ext>
            </p:extLst>
          </p:nvPr>
        </p:nvGraphicFramePr>
        <p:xfrm>
          <a:off x="1884038" y="2456904"/>
          <a:ext cx="528025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25">
                  <a:extLst>
                    <a:ext uri="{9D8B030D-6E8A-4147-A177-3AD203B41FA5}">
                      <a16:colId xmlns:a16="http://schemas.microsoft.com/office/drawing/2014/main" val="40592869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596820683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05757381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86361809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1666404044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19491796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320532092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94274485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2008091249"/>
                    </a:ext>
                  </a:extLst>
                </a:gridCol>
                <a:gridCol w="528025">
                  <a:extLst>
                    <a:ext uri="{9D8B030D-6E8A-4147-A177-3AD203B41FA5}">
                      <a16:colId xmlns:a16="http://schemas.microsoft.com/office/drawing/2014/main" val="39627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11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635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85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6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39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0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8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48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5699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07904" y="1756718"/>
            <a:ext cx="1512168" cy="5201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1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19263"/>
            <a:ext cx="8784976" cy="4411662"/>
          </a:xfrm>
        </p:spPr>
        <p:txBody>
          <a:bodyPr/>
          <a:lstStyle/>
          <a:p>
            <a:r>
              <a:rPr lang="en-GB" dirty="0" smtClean="0"/>
              <a:t>Common to fill or access elements in a 2D array using </a:t>
            </a:r>
            <a:r>
              <a:rPr lang="en-GB" b="1" dirty="0" smtClean="0"/>
              <a:t>nested for loops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table.length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table[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= 123;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360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19263"/>
            <a:ext cx="8784976" cy="4411662"/>
          </a:xfrm>
        </p:spPr>
        <p:txBody>
          <a:bodyPr/>
          <a:lstStyle/>
          <a:p>
            <a:r>
              <a:rPr lang="en-GB" dirty="0" smtClean="0"/>
              <a:t>Common to fill or access elements in a 2D array using </a:t>
            </a:r>
            <a:r>
              <a:rPr lang="en-GB" b="1" dirty="0" smtClean="0"/>
              <a:t>nested for loops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table.length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table[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123;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GB" sz="4000" dirty="0" smtClean="0">
                <a:cs typeface="Courier New" panose="02070309020205020404" pitchFamily="49" charset="0"/>
              </a:rPr>
              <a:t>Same as a for loop for a 1D array</a:t>
            </a:r>
            <a:endParaRPr lang="en-GB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3212976"/>
            <a:ext cx="7344816" cy="5201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26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19263"/>
            <a:ext cx="8784976" cy="4411662"/>
          </a:xfrm>
        </p:spPr>
        <p:txBody>
          <a:bodyPr/>
          <a:lstStyle/>
          <a:p>
            <a:r>
              <a:rPr lang="en-GB" dirty="0" smtClean="0"/>
              <a:t>Common to fill or access elements in a 2D array using </a:t>
            </a:r>
            <a:r>
              <a:rPr lang="en-GB" b="1" dirty="0" smtClean="0"/>
              <a:t>nested for loops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table.length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table[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123;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GB" sz="4000" dirty="0" smtClean="0">
                <a:cs typeface="Courier New" panose="02070309020205020404" pitchFamily="49" charset="0"/>
              </a:rPr>
              <a:t>Second loop inside first – we will go through this loop many times</a:t>
            </a:r>
            <a:endParaRPr lang="en-GB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3665017"/>
            <a:ext cx="7416824" cy="5201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798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19263"/>
            <a:ext cx="8784976" cy="4411662"/>
          </a:xfrm>
        </p:spPr>
        <p:txBody>
          <a:bodyPr/>
          <a:lstStyle/>
          <a:p>
            <a:r>
              <a:rPr lang="en-GB" dirty="0" smtClean="0"/>
              <a:t>Common to fill or access elements in a 2D array using </a:t>
            </a:r>
            <a:r>
              <a:rPr lang="en-GB" b="1" dirty="0" smtClean="0"/>
              <a:t>nested for loops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table.length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table[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123;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GB" sz="4000" dirty="0" smtClean="0">
                <a:cs typeface="Courier New" panose="02070309020205020404" pitchFamily="49" charset="0"/>
              </a:rPr>
              <a:t>Use a different name for the loop counter here</a:t>
            </a:r>
            <a:endParaRPr lang="en-GB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3665017"/>
            <a:ext cx="936104" cy="5201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6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19263"/>
            <a:ext cx="8784976" cy="4411662"/>
          </a:xfrm>
        </p:spPr>
        <p:txBody>
          <a:bodyPr/>
          <a:lstStyle/>
          <a:p>
            <a:r>
              <a:rPr lang="en-GB" dirty="0" smtClean="0"/>
              <a:t>Common to fill or access elements in a 2D array using </a:t>
            </a:r>
            <a:r>
              <a:rPr lang="en-GB" b="1" dirty="0" smtClean="0"/>
              <a:t>nested for loops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table.length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table[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123;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GB" sz="4000" dirty="0" smtClean="0">
                <a:cs typeface="Courier New" panose="02070309020205020404" pitchFamily="49" charset="0"/>
              </a:rPr>
              <a:t>Termination condition uses length of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table[</a:t>
            </a:r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4008" y="3665017"/>
            <a:ext cx="2736304" cy="5201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60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19263"/>
            <a:ext cx="8784976" cy="4411662"/>
          </a:xfrm>
        </p:spPr>
        <p:txBody>
          <a:bodyPr/>
          <a:lstStyle/>
          <a:p>
            <a:r>
              <a:rPr lang="en-GB" dirty="0" smtClean="0"/>
              <a:t>Common to fill or access elements in a 2D array using </a:t>
            </a:r>
            <a:r>
              <a:rPr lang="en-GB" b="1" dirty="0" smtClean="0"/>
              <a:t>nested for loops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table.length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table[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123;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GB" sz="4000" dirty="0" smtClean="0">
                <a:cs typeface="Courier New" panose="02070309020205020404" pitchFamily="49" charset="0"/>
              </a:rPr>
              <a:t>Assignment statement uses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GB" sz="4000" dirty="0" smtClean="0">
                <a:cs typeface="Courier New" panose="02070309020205020404" pitchFamily="49" charset="0"/>
              </a:rPr>
              <a:t> to fill array elements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4077072"/>
            <a:ext cx="3312368" cy="5201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7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</a:t>
            </a:r>
            <a:r>
              <a:rPr lang="en-US" altLang="en-US" dirty="0" err="1" smtClean="0"/>
              <a:t>D</a:t>
            </a:r>
            <a:r>
              <a:rPr lang="en-US" altLang="en-US" dirty="0" smtClean="0"/>
              <a:t>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create an array that has as many dimensions as we need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[][][] table = new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[5][5][5];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000" dirty="0" smtClean="0">
                <a:cs typeface="Courier New" panose="02070309020205020404" pitchFamily="49" charset="0"/>
              </a:rPr>
              <a:t>3 dimensional array of 5x5x5 elements</a:t>
            </a:r>
            <a:endParaRPr lang="en-US" altLang="en-US" sz="4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</a:t>
            </a:r>
            <a:r>
              <a:rPr lang="en-US" altLang="en-US" dirty="0" err="1" smtClean="0"/>
              <a:t>D</a:t>
            </a:r>
            <a:r>
              <a:rPr lang="en-US" altLang="en-US" dirty="0" smtClean="0"/>
              <a:t> array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We can create an array that has as many dimensions as we need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[][][][] table = new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[3][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][3];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000" dirty="0">
                <a:cs typeface="Courier New" panose="02070309020205020404" pitchFamily="49" charset="0"/>
              </a:rPr>
              <a:t>4</a:t>
            </a:r>
            <a:r>
              <a:rPr lang="en-US" altLang="en-US" sz="4000" dirty="0" smtClean="0">
                <a:cs typeface="Courier New" panose="02070309020205020404" pitchFamily="49" charset="0"/>
              </a:rPr>
              <a:t> dimensional array of 3x3x3x3 elements</a:t>
            </a:r>
            <a:endParaRPr lang="en-US" altLang="en-US" sz="4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 smtClean="0"/>
              <a:t>Questions</a:t>
            </a:r>
            <a:endParaRPr lang="en-US" altLang="en-US" b="0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sz="34400" dirty="0" smtClean="0"/>
              <a:t>?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37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4581128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Array of integers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7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Contiguous space in computer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7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oncept of an array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708920"/>
            <a:ext cx="8136904" cy="14401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499992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6296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2708920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275363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2753633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-3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0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2767280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55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2780928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58112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Can traverse the array element by element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0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17068</TotalTime>
  <Words>2103</Words>
  <Application>Microsoft Office PowerPoint</Application>
  <PresentationFormat>On-screen Show (4:3)</PresentationFormat>
  <Paragraphs>579</Paragraphs>
  <Slides>69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Courier New</vt:lpstr>
      <vt:lpstr>Times New Roman</vt:lpstr>
      <vt:lpstr>Wingdings</vt:lpstr>
      <vt:lpstr>Network</vt:lpstr>
      <vt:lpstr>COS4016-B Fundamentals of Programming</vt:lpstr>
      <vt:lpstr>Overview</vt:lpstr>
      <vt:lpstr>Independent study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The concept of an array</vt:lpstr>
      <vt:lpstr>Indexes</vt:lpstr>
      <vt:lpstr>Array declaration</vt:lpstr>
      <vt:lpstr>Array declaration</vt:lpstr>
      <vt:lpstr>Array declaration</vt:lpstr>
      <vt:lpstr>Array declaration</vt:lpstr>
      <vt:lpstr>Array declaration</vt:lpstr>
      <vt:lpstr>Declaration example</vt:lpstr>
      <vt:lpstr>Element access</vt:lpstr>
      <vt:lpstr>Element assignment</vt:lpstr>
      <vt:lpstr>Assignment example</vt:lpstr>
      <vt:lpstr>Assignment example</vt:lpstr>
      <vt:lpstr>Assignment example</vt:lpstr>
      <vt:lpstr>Element use</vt:lpstr>
      <vt:lpstr>Assignment example</vt:lpstr>
      <vt:lpstr>Assignment example</vt:lpstr>
      <vt:lpstr>Initialisation</vt:lpstr>
      <vt:lpstr>Initialisation</vt:lpstr>
      <vt:lpstr>Array length</vt:lpstr>
      <vt:lpstr>Array length</vt:lpstr>
      <vt:lpstr>Array length</vt:lpstr>
      <vt:lpstr>Array length</vt:lpstr>
      <vt:lpstr>Array length</vt:lpstr>
      <vt:lpstr>Array length</vt:lpstr>
      <vt:lpstr>Arrays and loops</vt:lpstr>
      <vt:lpstr>Arrays and loops</vt:lpstr>
      <vt:lpstr>Arrays and loops</vt:lpstr>
      <vt:lpstr>Arrays and loops</vt:lpstr>
      <vt:lpstr>Arrays and loops</vt:lpstr>
      <vt:lpstr>The concept of an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2D array</vt:lpstr>
      <vt:lpstr>nD array</vt:lpstr>
      <vt:lpstr>nD array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simple Java programs</dc:title>
  <dc:creator>dneagu</dc:creator>
  <cp:lastModifiedBy>Paul Trundle</cp:lastModifiedBy>
  <cp:revision>345</cp:revision>
  <cp:lastPrinted>2002-02-07T13:56:19Z</cp:lastPrinted>
  <dcterms:created xsi:type="dcterms:W3CDTF">2001-04-03T18:06:21Z</dcterms:created>
  <dcterms:modified xsi:type="dcterms:W3CDTF">2017-10-11T09:46:48Z</dcterms:modified>
</cp:coreProperties>
</file>