
<file path=[Content_Types].xml><?xml version="1.0" encoding="utf-8"?>
<Types xmlns="http://schemas.openxmlformats.org/package/2006/content-types">
  <Default Extension="jpg" ContentType="image/jpeg"/>
  <Default Extension="png" ContentType="image/png"/>
  <Default Extension="fntdata" ContentType="application/x-fontdata"/>
  <Default Extension="xml" ContentType="application/xml"/>
  <Default Extension="bin" ContentType="application/vnd.openxmlformats-officedocument.presentationml.printerSettings"/>
  <Default Extension="font" ContentType="application/x-fontdata"/>
  <Default Extension="rels" ContentType="application/vnd.openxmlformats-package.relationships+xml"/>
  <Default Extension="jpeg" ContentType="image/jpeg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saveSubsetFonts="1" embedTrueTypeFonts="1" autoCompressPictures="0">
  <p:sldMasterIdLst>
    <p:sldMasterId r:id="rId1" id="2147483648"/>
  </p:sldMasterIdLst>
  <p:sldIdLst>
    <p:sldId r:id="rId2" id="256"/>
    <p:sldId r:id="rId3" id="257"/>
    <p:sldId r:id="rId4" id="258"/>
    <p:sldId r:id="rId5" id="259"/>
    <p:sldId r:id="rId6" id="260"/>
    <p:sldId r:id="rId7" id="261"/>
    <p:sldId r:id="rId8" id="262"/>
    <p:sldId r:id="rId9" id="263"/>
    <p:sldId r:id="rId10" id="264"/>
    <p:sldId r:id="rId11" id="265"/>
    <p:sldId r:id="rId12" id="266"/>
    <p:sldId r:id="rId13" id="267"/>
    <p:sldId r:id="rId14" id="268"/>
    <p:sldId r:id="rId15" id="269"/>
    <p:sldId r:id="rId16" id="270"/>
    <p:sldId r:id="rId17" id="271"/>
  </p:sldIdLst>
  <p:sldSz cx="9144000" cy="6858000" type="screen4x3"/>
  <p:notesSz cx="6858000" cy="9144000"/>
  <p:embeddedFontLst>
    <p:embeddedFont>
      <p:font typeface="WPS Special 1"/>
      <p:regular r:id="rId23"/>
    </p:embeddedFont>
  </p:embeddedFontLst>
  <p:defaultTextStyle>
    <a:defPPr>
      <a:defRPr lang="en-US"/>
    </a:defPPr>
    <a:lvl1pPr algn="l" marL="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marL="457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marL="914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marL="1371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marL="18288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marL="22860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marL="27432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marL="32004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marL="3657600" defTabSz="457200" eaLnBrk="1" latinLnBrk="0" hangingPunct="1" rtl="false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20" Type="http://schemas.openxmlformats.org/officeDocument/2006/relationships/viewProps" Target="viewProps.xml" /><Relationship Id="rId21" Type="http://schemas.openxmlformats.org/officeDocument/2006/relationships/theme" Target="theme/theme1.xml" /><Relationship Id="rId22" Type="http://schemas.openxmlformats.org/officeDocument/2006/relationships/tableStyles" Target="tableStyles.xml" /><Relationship Id="rId18" Type="http://schemas.openxmlformats.org/officeDocument/2006/relationships/printerSettings" Target="printerSettings/printerSettings1.bin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slide" Target="slides/slide4.xml" /><Relationship Id="rId12" Type="http://schemas.openxmlformats.org/officeDocument/2006/relationships/slide" Target="slides/slide11.xml" /><Relationship Id="rId16" Type="http://schemas.openxmlformats.org/officeDocument/2006/relationships/slide" Target="slides/slide15.xml" /><Relationship Id="rId15" Type="http://schemas.openxmlformats.org/officeDocument/2006/relationships/slide" Target="slides/slide14.xml" /><Relationship Id="rId11" Type="http://schemas.openxmlformats.org/officeDocument/2006/relationships/slide" Target="slides/slide10.xml" /><Relationship Id="rId7" Type="http://schemas.openxmlformats.org/officeDocument/2006/relationships/slide" Target="slides/slide6.xml" /><Relationship Id="rId14" Type="http://schemas.openxmlformats.org/officeDocument/2006/relationships/slide" Target="slides/slide13.xml" /><Relationship Id="rId2" Type="http://schemas.openxmlformats.org/officeDocument/2006/relationships/slide" Target="slides/slide1.xml" /><Relationship Id="rId10" Type="http://schemas.openxmlformats.org/officeDocument/2006/relationships/slide" Target="slides/slide9.xml" /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7" Type="http://schemas.openxmlformats.org/officeDocument/2006/relationships/slide" Target="slides/slide16.xml" /><Relationship Id="rId4" Type="http://schemas.openxmlformats.org/officeDocument/2006/relationships/slide" Target="slides/slide3.xml" /><Relationship Id="rId3" Type="http://schemas.openxmlformats.org/officeDocument/2006/relationships/slide" Target="slides/slide2.xml" /><Relationship Id="rId9" Type="http://schemas.openxmlformats.org/officeDocument/2006/relationships/slide" Target="slides/slide8.xml" /><Relationship Id="rId6" Type="http://schemas.openxmlformats.org/officeDocument/2006/relationships/slide" Target="slides/slide5.xml" /><Relationship Id="rId23" Type="http://schemas.openxmlformats.org/officeDocument/2006/relationships/font" Target="fonts/WPS_Specail_1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4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0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4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3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9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3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FC71B-4C1D-554C-9806-EB88C36C9379}" type="datetimeFigureOut">
              <a:rPr lang="en-US" smtClean="0"/>
              <a:t>23/06/16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EF17-B954-C249-927A-A6B20C312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0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Relationship Id="rId3" Type="http://schemas.openxmlformats.org/officeDocument/2006/relationships/hyperlink" Target="Androi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dK" TargetMode="External"/><Relationship Id="rId4" Type="http://schemas.openxmlformats.org/officeDocument/2006/relationships/hyperlink" Target="http://www.oracle.com/technetwork/java/javase/downloads/jdk8-" TargetMode="External"/><Relationship Id="rId5" Type="http://schemas.openxmlformats.org/officeDocument/2006/relationships/hyperlink" Target="java" TargetMode="External"/><Relationship Id="rId6" Type="http://schemas.openxmlformats.org/officeDocument/2006/relationships/hyperlink" Target="Eclipse" TargetMode="External"/><Relationship Id="rId7" Type="http://schemas.openxmlformats.org/officeDocument/2006/relationships/hyperlink" Target="Plugin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Volumes/Appium" TargetMode="External"/><Relationship Id="rId4" Type="http://schemas.openxmlformats.org/officeDocument/2006/relationships/hyperlink" Target="Blog" TargetMode="External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hyperlink" Target="Safar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p14="http://schemas.microsoft.com/office/powerpoint/2010/main" xmlns:mc="http://schemas.openxmlformats.org/markup-compatibility/2006" xmlns:c="http://schemas.openxmlformats.org/drawingml/2006/chart" xmlns:v="urn:schemas-microsoft-com:vml" xmlns:dsp="http://schemas.microsoft.com/office/drawing/2008/diagram" xmlns:dgm="http://schemas.openxmlformats.org/drawingml/2006/diagram" xmlns:m="http://schemas.openxmlformats.org/officeDocument/2006/math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y="0" cx="0"/>
        </a:xfrm>
      </p:grpSpPr>
      <p:pic>
        <p:nvPicPr>
          <p:cNvPr id="6" name="Picture 5" descr="selenium_appium_2016.png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63225" y="13655"/>
            <a:ext cx="9053465" cy="6858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038" y="2198387"/>
            <a:ext cx="875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rial Black"/>
                <a:cs typeface="Arial Black"/>
              </a:rPr>
              <a:t>Appium set up on windows and mac for android and </a:t>
            </a:r>
            <a:r>
              <a:rPr lang="en-US" sz="3600" dirty="0" smtClean="0" err="1">
                <a:latin typeface="Arial Black"/>
                <a:cs typeface="Arial Black"/>
              </a:rPr>
              <a:t>iOS</a:t>
            </a:r>
            <a:r>
              <a:rPr lang="en-US" sz="3600" dirty="0" smtClean="0">
                <a:latin typeface="Arial Black"/>
                <a:cs typeface="Arial Black"/>
              </a:rPr>
              <a:t> devices</a:t>
            </a:r>
            <a:endParaRPr lang="en-US" sz="3600" dirty="0">
              <a:latin typeface="Arial Black"/>
              <a:cs typeface="Arial Black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03547" y="5379894"/>
            <a:ext cx="3181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By:</a:t>
            </a:r>
          </a:p>
          <a:p>
            <a:r>
              <a:rPr/>
              <a:t>Shruti Sinha</a:t>
            </a:r>
          </a:p>
        </p:txBody>
      </p:sp>
    </p:spTree>
    <p:extLst>
      <p:ext uri="{BB962C8B-B14F-4D97-AF65-F5344CB8AC3E}">
        <p14:creationId val="182920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MC_capabilities.jpg"/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209" y="491564"/>
            <a:ext cx="89937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</a:rPr>
              <a:t>DesiredCapabilities</a:t>
            </a:r>
            <a:r>
              <a:rPr lang="en-US" dirty="0" smtClean="0">
                <a:solidFill>
                  <a:srgbClr val="0000FF"/>
                </a:solidFill>
              </a:rPr>
              <a:t> capabilities = new </a:t>
            </a:r>
            <a:r>
              <a:rPr lang="en-US" dirty="0" err="1" smtClean="0">
                <a:solidFill>
                  <a:srgbClr val="0000FF"/>
                </a:solidFill>
              </a:rPr>
              <a:t>DesiredCapabilities</a:t>
            </a:r>
            <a:r>
              <a:rPr lang="en-US" dirty="0" smtClean="0">
                <a:solidFill>
                  <a:srgbClr val="0000FF"/>
                </a:solidFill>
              </a:rPr>
              <a:t>();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capabilities.setCapability</a:t>
            </a:r>
            <a:r>
              <a:rPr lang="en-US" dirty="0" smtClean="0">
                <a:solidFill>
                  <a:srgbClr val="0000FF"/>
                </a:solidFill>
              </a:rPr>
              <a:t>(“</a:t>
            </a:r>
            <a:r>
              <a:rPr lang="en-US" dirty="0" err="1" smtClean="0">
                <a:solidFill>
                  <a:srgbClr val="0000FF"/>
                </a:solidFill>
              </a:rPr>
              <a:t>deviceName</a:t>
            </a:r>
            <a:r>
              <a:rPr lang="en-US" dirty="0" smtClean="0">
                <a:solidFill>
                  <a:srgbClr val="0000FF"/>
                </a:solidFill>
              </a:rPr>
              <a:t>“, “xx-</a:t>
            </a:r>
            <a:r>
              <a:rPr lang="en-US" dirty="0" err="1" smtClean="0">
                <a:solidFill>
                  <a:srgbClr val="0000FF"/>
                </a:solidFill>
              </a:rPr>
              <a:t>xxxxx</a:t>
            </a:r>
            <a:r>
              <a:rPr lang="en-US" dirty="0" smtClean="0">
                <a:solidFill>
                  <a:srgbClr val="0000FF"/>
                </a:solidFill>
              </a:rPr>
              <a:t>“); //Your device Name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capabilities.setCapability</a:t>
            </a:r>
            <a:r>
              <a:rPr lang="en-US" dirty="0" smtClean="0">
                <a:solidFill>
                  <a:srgbClr val="0000FF"/>
                </a:solidFill>
              </a:rPr>
              <a:t>(“</a:t>
            </a:r>
            <a:r>
              <a:rPr lang="en-US" dirty="0" err="1" smtClean="0">
                <a:solidFill>
                  <a:srgbClr val="0000FF"/>
                </a:solidFill>
              </a:rPr>
              <a:t>platformName</a:t>
            </a:r>
            <a:r>
              <a:rPr lang="en-US" dirty="0" smtClean="0">
                <a:solidFill>
                  <a:srgbClr val="0000FF"/>
                </a:solidFill>
              </a:rPr>
              <a:t>“, “Android“);   //Or </a:t>
            </a:r>
            <a:r>
              <a:rPr lang="en-US" dirty="0" err="1" smtClean="0">
                <a:solidFill>
                  <a:srgbClr val="0000FF"/>
                </a:solidFill>
              </a:rPr>
              <a:t>iOS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capabilities.setCapability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CapabilityType.BROWSER_NAME</a:t>
            </a:r>
            <a:r>
              <a:rPr lang="en-US" dirty="0" smtClean="0">
                <a:solidFill>
                  <a:srgbClr val="0000FF"/>
                </a:solidFill>
              </a:rPr>
              <a:t>, “Chrome“); // If Safari, use name safari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capabilities.setCapability</a:t>
            </a:r>
            <a:r>
              <a:rPr lang="en-US" dirty="0" smtClean="0">
                <a:solidFill>
                  <a:srgbClr val="0000FF"/>
                </a:solidFill>
              </a:rPr>
              <a:t>(“</a:t>
            </a:r>
            <a:r>
              <a:rPr lang="en-US" dirty="0" err="1" smtClean="0">
                <a:solidFill>
                  <a:srgbClr val="0000FF"/>
                </a:solidFill>
              </a:rPr>
              <a:t>platformVersion</a:t>
            </a:r>
            <a:r>
              <a:rPr lang="en-US" dirty="0" smtClean="0">
                <a:solidFill>
                  <a:srgbClr val="0000FF"/>
                </a:solidFill>
              </a:rPr>
              <a:t>“, “5.0.2“); //This is your OS version of the device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capabilities.setCapability</a:t>
            </a:r>
            <a:r>
              <a:rPr lang="en-US" dirty="0" smtClean="0">
                <a:solidFill>
                  <a:srgbClr val="0000FF"/>
                </a:solidFill>
              </a:rPr>
              <a:t>(“</a:t>
            </a:r>
            <a:r>
              <a:rPr lang="en-US" dirty="0" err="1" smtClean="0">
                <a:solidFill>
                  <a:srgbClr val="0000FF"/>
                </a:solidFill>
              </a:rPr>
              <a:t>appPackage</a:t>
            </a:r>
            <a:r>
              <a:rPr lang="en-US" dirty="0" smtClean="0">
                <a:solidFill>
                  <a:srgbClr val="0000FF"/>
                </a:solidFill>
              </a:rPr>
              <a:t>“, “</a:t>
            </a:r>
            <a:r>
              <a:rPr lang="en-US" dirty="0" err="1" smtClean="0">
                <a:solidFill>
                  <a:srgbClr val="0000FF"/>
                </a:solidFill>
              </a:rPr>
              <a:t>com.android.chrome</a:t>
            </a:r>
            <a:r>
              <a:rPr lang="en-US" dirty="0" smtClean="0">
                <a:solidFill>
                  <a:srgbClr val="0000FF"/>
                </a:solidFill>
              </a:rPr>
              <a:t>“); //For Chrome in Android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capabilities.setCapability</a:t>
            </a:r>
            <a:r>
              <a:rPr lang="en-US" dirty="0" smtClean="0">
                <a:solidFill>
                  <a:srgbClr val="0000FF"/>
                </a:solidFill>
              </a:rPr>
              <a:t>(“appActivity“,”com.google.android.apps.chrome.ChromeTabbedActivity“); //For </a:t>
            </a:r>
            <a:r>
              <a:rPr lang="en-US" dirty="0" err="1" smtClean="0">
                <a:solidFill>
                  <a:srgbClr val="0000FF"/>
                </a:solidFill>
              </a:rPr>
              <a:t>Andorid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driver = new </a:t>
            </a:r>
            <a:r>
              <a:rPr lang="en-US" dirty="0" err="1" smtClean="0">
                <a:solidFill>
                  <a:srgbClr val="0000FF"/>
                </a:solidFill>
              </a:rPr>
              <a:t>AndroidDriver</a:t>
            </a:r>
            <a:r>
              <a:rPr lang="en-US" dirty="0" smtClean="0">
                <a:solidFill>
                  <a:srgbClr val="0000FF"/>
                </a:solidFill>
              </a:rPr>
              <a:t>(new URL(“http://127.0.0.1:4723/</a:t>
            </a:r>
            <a:r>
              <a:rPr lang="en-US" dirty="0" err="1" smtClean="0">
                <a:solidFill>
                  <a:srgbClr val="0000FF"/>
                </a:solidFill>
              </a:rPr>
              <a:t>wd</a:t>
            </a:r>
            <a:r>
              <a:rPr lang="en-US" dirty="0" smtClean="0">
                <a:solidFill>
                  <a:srgbClr val="0000FF"/>
                </a:solidFill>
              </a:rPr>
              <a:t>/hub“), capabilities);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2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nstockphoto10635740.jpg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08" y="20145"/>
            <a:ext cx="849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Environment Variables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46582"/>
            <a:ext cx="9026222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SettingUp</a:t>
            </a:r>
            <a:r>
              <a:rPr lang="en-US" dirty="0" smtClean="0"/>
              <a:t> Environment Variables (Mac)</a:t>
            </a:r>
          </a:p>
          <a:p>
            <a:endParaRPr lang="en-US" dirty="0" smtClean="0"/>
          </a:p>
          <a:p>
            <a:r>
              <a:rPr lang="en-US" dirty="0" smtClean="0"/>
              <a:t>Open your bash profile as: </a:t>
            </a:r>
            <a:r>
              <a:rPr lang="en-US" dirty="0" smtClean="0">
                <a:solidFill>
                  <a:srgbClr val="0000FF"/>
                </a:solidFill>
              </a:rPr>
              <a:t>$ open .</a:t>
            </a:r>
            <a:r>
              <a:rPr lang="en-US" dirty="0" err="1" smtClean="0">
                <a:solidFill>
                  <a:srgbClr val="0000FF"/>
                </a:solidFill>
              </a:rPr>
              <a:t>bash_profile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Copy / paste following (blue text only) on the </a:t>
            </a:r>
            <a:r>
              <a:rPr lang="en-US" dirty="0" err="1" smtClean="0"/>
              <a:t>bash_profile</a:t>
            </a:r>
            <a:r>
              <a:rPr lang="en-US" dirty="0" smtClean="0"/>
              <a:t> and save:</a:t>
            </a:r>
          </a:p>
          <a:p>
            <a:endParaRPr lang="en-US" dirty="0" smtClean="0"/>
          </a:p>
          <a:p>
            <a:r>
              <a:rPr lang="en-US" dirty="0" smtClean="0"/>
              <a:t>Followings are for Appium setup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export ANDROID_HOME=/Users/</a:t>
            </a:r>
            <a:r>
              <a:rPr lang="en-US" dirty="0" err="1" smtClean="0">
                <a:solidFill>
                  <a:srgbClr val="0000FF"/>
                </a:solidFill>
              </a:rPr>
              <a:t>YourfirstName.YourLastName</a:t>
            </a:r>
            <a:r>
              <a:rPr lang="en-US" dirty="0" smtClean="0">
                <a:solidFill>
                  <a:srgbClr val="0000FF"/>
                </a:solidFill>
              </a:rPr>
              <a:t>/Library/Android/</a:t>
            </a:r>
            <a:r>
              <a:rPr lang="en-US" dirty="0" err="1" smtClean="0">
                <a:solidFill>
                  <a:srgbClr val="0000FF"/>
                </a:solidFill>
              </a:rPr>
              <a:t>sdk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export PATH=$ANDROID_HOME/platform-tools:$PATH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export PATH=$ANDROID_HOME/tools:$PATH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export JAVA_HOME=$(/</a:t>
            </a:r>
            <a:r>
              <a:rPr lang="en-US" dirty="0" err="1" smtClean="0">
                <a:solidFill>
                  <a:srgbClr val="0000FF"/>
                </a:solidFill>
              </a:rPr>
              <a:t>usr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libexec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java_home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8484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nstockphoto10635740.jpg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81922"/>
            <a:ext cx="9144000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Once done (above), run bash command: </a:t>
            </a:r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appium</a:t>
            </a:r>
            <a:r>
              <a:rPr lang="en-US" dirty="0" smtClean="0">
                <a:solidFill>
                  <a:srgbClr val="0000FF"/>
                </a:solidFill>
              </a:rPr>
              <a:t>-doctor</a:t>
            </a:r>
          </a:p>
          <a:p>
            <a:r>
              <a:rPr lang="en-US" dirty="0" smtClean="0"/>
              <a:t>If setups are successful, you should see a report like following:</a:t>
            </a:r>
          </a:p>
          <a:p>
            <a:r>
              <a:rPr lang="en-US" dirty="0" err="1" smtClean="0"/>
              <a:t>iOS</a:t>
            </a:r>
            <a:r>
              <a:rPr lang="en-US" dirty="0" smtClean="0"/>
              <a:t> and Android setup-check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### Diagnostic starting ###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</a:t>
            </a:r>
            <a:r>
              <a:rPr lang="en-US" dirty="0" err="1" smtClean="0">
                <a:solidFill>
                  <a:srgbClr val="0000FF"/>
                </a:solidFill>
              </a:rPr>
              <a:t>Xcode</a:t>
            </a:r>
            <a:r>
              <a:rPr lang="en-US" dirty="0" smtClean="0">
                <a:solidFill>
                  <a:srgbClr val="0000FF"/>
                </a:solidFill>
              </a:rPr>
              <a:t> is installed at: /Applications/</a:t>
            </a:r>
            <a:r>
              <a:rPr lang="en-US" dirty="0" err="1" smtClean="0">
                <a:solidFill>
                  <a:srgbClr val="0000FF"/>
                </a:solidFill>
              </a:rPr>
              <a:t>Xcode.app</a:t>
            </a:r>
            <a:r>
              <a:rPr lang="en-US" dirty="0" smtClean="0">
                <a:solidFill>
                  <a:srgbClr val="0000FF"/>
                </a:solidFill>
              </a:rPr>
              <a:t>/Contents/Developer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</a:t>
            </a:r>
            <a:r>
              <a:rPr lang="en-US" dirty="0" err="1" smtClean="0">
                <a:solidFill>
                  <a:srgbClr val="0000FF"/>
                </a:solidFill>
              </a:rPr>
              <a:t>Xcode</a:t>
            </a:r>
            <a:r>
              <a:rPr lang="en-US" dirty="0" smtClean="0">
                <a:solidFill>
                  <a:srgbClr val="0000FF"/>
                </a:solidFill>
              </a:rPr>
              <a:t> Command Line Tools are installed.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</a:t>
            </a:r>
            <a:r>
              <a:rPr lang="en-US" dirty="0" err="1" smtClean="0">
                <a:solidFill>
                  <a:srgbClr val="0000FF"/>
                </a:solidFill>
              </a:rPr>
              <a:t>DevToolsSecurity</a:t>
            </a:r>
            <a:r>
              <a:rPr lang="en-US" dirty="0" smtClean="0">
                <a:solidFill>
                  <a:srgbClr val="0000FF"/>
                </a:solidFill>
              </a:rPr>
              <a:t> is enabled.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The Authorization DB is set up properly.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The </a:t>
            </a:r>
            <a:r>
              <a:rPr lang="en-US" dirty="0" err="1" smtClean="0">
                <a:solidFill>
                  <a:srgbClr val="0000FF"/>
                </a:solidFill>
              </a:rPr>
              <a:t>Node.js</a:t>
            </a:r>
            <a:r>
              <a:rPr lang="en-US" dirty="0" smtClean="0">
                <a:solidFill>
                  <a:srgbClr val="0000FF"/>
                </a:solidFill>
              </a:rPr>
              <a:t> binary was found at: /</a:t>
            </a:r>
            <a:r>
              <a:rPr lang="en-US" dirty="0" err="1" smtClean="0">
                <a:solidFill>
                  <a:srgbClr val="0000FF"/>
                </a:solidFill>
              </a:rPr>
              <a:t>usr</a:t>
            </a:r>
            <a:r>
              <a:rPr lang="en-US" dirty="0" smtClean="0">
                <a:solidFill>
                  <a:srgbClr val="0000FF"/>
                </a:solidFill>
              </a:rPr>
              <a:t>/local/bin/node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HOME is set to: /Users/</a:t>
            </a:r>
            <a:r>
              <a:rPr lang="en-US" dirty="0" err="1" smtClean="0">
                <a:solidFill>
                  <a:srgbClr val="0000FF"/>
                </a:solidFill>
              </a:rPr>
              <a:t>nayemul.chowdhury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ANDROID_HOME is set to: /Users/</a:t>
            </a:r>
            <a:r>
              <a:rPr lang="en-US" dirty="0" err="1" smtClean="0">
                <a:solidFill>
                  <a:srgbClr val="0000FF"/>
                </a:solidFill>
              </a:rPr>
              <a:t>nayemul.chowdhury</a:t>
            </a:r>
            <a:r>
              <a:rPr lang="en-US" dirty="0" smtClean="0">
                <a:solidFill>
                  <a:srgbClr val="0000FF"/>
                </a:solidFill>
              </a:rPr>
              <a:t>/Library/Android/</a:t>
            </a:r>
            <a:r>
              <a:rPr lang="en-US" dirty="0" err="1" smtClean="0">
                <a:solidFill>
                  <a:srgbClr val="0000FF"/>
                </a:solidFill>
              </a:rPr>
              <a:t>sdk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JAVA_HOME is set to: /Library/Java/</a:t>
            </a:r>
            <a:r>
              <a:rPr lang="en-US" dirty="0" err="1" smtClean="0">
                <a:solidFill>
                  <a:srgbClr val="0000FF"/>
                </a:solidFill>
              </a:rPr>
              <a:t>JavaVirtualMachines</a:t>
            </a:r>
            <a:r>
              <a:rPr lang="en-US" dirty="0" smtClean="0">
                <a:solidFill>
                  <a:srgbClr val="0000FF"/>
                </a:solidFill>
              </a:rPr>
              <a:t>/jdk1.8.0_73.jdk/Contents/Home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</a:t>
            </a:r>
            <a:r>
              <a:rPr lang="en-US" dirty="0" err="1" smtClean="0">
                <a:solidFill>
                  <a:srgbClr val="0000FF"/>
                </a:solidFill>
              </a:rPr>
              <a:t>adb</a:t>
            </a:r>
            <a:r>
              <a:rPr lang="en-US" dirty="0" smtClean="0">
                <a:solidFill>
                  <a:srgbClr val="0000FF"/>
                </a:solidFill>
              </a:rPr>
              <a:t> exists at: /Users/</a:t>
            </a:r>
            <a:r>
              <a:rPr lang="en-US" dirty="0" err="1" smtClean="0">
                <a:solidFill>
                  <a:srgbClr val="0000FF"/>
                </a:solidFill>
              </a:rPr>
              <a:t>nayemul.chowdhury</a:t>
            </a:r>
            <a:r>
              <a:rPr lang="en-US" dirty="0" smtClean="0">
                <a:solidFill>
                  <a:srgbClr val="0000FF"/>
                </a:solidFill>
              </a:rPr>
              <a:t>/Library/Android/</a:t>
            </a:r>
            <a:r>
              <a:rPr lang="en-US" dirty="0" err="1" smtClean="0">
                <a:solidFill>
                  <a:srgbClr val="0000FF"/>
                </a:solidFill>
              </a:rPr>
              <a:t>sdk</a:t>
            </a:r>
            <a:r>
              <a:rPr lang="en-US" dirty="0" smtClean="0">
                <a:solidFill>
                  <a:srgbClr val="0000FF"/>
                </a:solidFill>
              </a:rPr>
              <a:t>/platform-tools/</a:t>
            </a:r>
            <a:r>
              <a:rPr lang="en-US" dirty="0" err="1" smtClean="0">
                <a:solidFill>
                  <a:srgbClr val="0000FF"/>
                </a:solidFill>
              </a:rPr>
              <a:t>adb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android exists at: /Users/</a:t>
            </a:r>
            <a:r>
              <a:rPr lang="en-US" dirty="0" err="1" smtClean="0">
                <a:solidFill>
                  <a:srgbClr val="0000FF"/>
                </a:solidFill>
              </a:rPr>
              <a:t>nayemul.chowdhury</a:t>
            </a:r>
            <a:r>
              <a:rPr lang="en-US" dirty="0" smtClean="0">
                <a:solidFill>
                  <a:srgbClr val="0000FF"/>
                </a:solidFill>
              </a:rPr>
              <a:t>/Library/Android/</a:t>
            </a:r>
            <a:r>
              <a:rPr lang="en-US" dirty="0" err="1" smtClean="0">
                <a:solidFill>
                  <a:srgbClr val="0000FF"/>
                </a:solidFill>
              </a:rPr>
              <a:t>sdk</a:t>
            </a:r>
            <a:r>
              <a:rPr lang="en-US" dirty="0" smtClean="0">
                <a:solidFill>
                  <a:srgbClr val="0000FF"/>
                </a:solidFill>
              </a:rPr>
              <a:t>/tools/android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 ? emulator exists at: /Users/</a:t>
            </a:r>
            <a:r>
              <a:rPr lang="en-US" dirty="0" err="1" smtClean="0">
                <a:solidFill>
                  <a:srgbClr val="0000FF"/>
                </a:solidFill>
              </a:rPr>
              <a:t>nayemul.chowdhury</a:t>
            </a:r>
            <a:r>
              <a:rPr lang="en-US" dirty="0" smtClean="0">
                <a:solidFill>
                  <a:srgbClr val="0000FF"/>
                </a:solidFill>
              </a:rPr>
              <a:t>/Library/Android/</a:t>
            </a:r>
            <a:r>
              <a:rPr lang="en-US" dirty="0" err="1" smtClean="0">
                <a:solidFill>
                  <a:srgbClr val="0000FF"/>
                </a:solidFill>
              </a:rPr>
              <a:t>sdk</a:t>
            </a:r>
            <a:r>
              <a:rPr lang="en-US" dirty="0" smtClean="0">
                <a:solidFill>
                  <a:srgbClr val="0000FF"/>
                </a:solidFill>
              </a:rPr>
              <a:t>/tools/emulator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### Diagnostic completed, no fix needed. ###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info </a:t>
            </a:r>
            <a:r>
              <a:rPr lang="en-US" dirty="0" err="1" smtClean="0">
                <a:solidFill>
                  <a:srgbClr val="0000FF"/>
                </a:solidFill>
              </a:rPr>
              <a:t>AppiumDoctor</a:t>
            </a:r>
            <a:r>
              <a:rPr lang="en-US" dirty="0" smtClean="0">
                <a:solidFill>
                  <a:srgbClr val="0000FF"/>
                </a:solidFill>
              </a:rPr>
              <a:t> Everything looks good, bye!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57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pect_blog_post.jpg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" y="0"/>
            <a:ext cx="9149170" cy="6844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108" y="20145"/>
            <a:ext cx="849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Inspect Elements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85" y="805619"/>
            <a:ext cx="914917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sometimes difficult to inspect page elements for mobile or Native app to capture object properties in the device.</a:t>
            </a:r>
          </a:p>
          <a:p>
            <a:endParaRPr lang="en-US" dirty="0" smtClean="0"/>
          </a:p>
          <a:p>
            <a:r>
              <a:rPr lang="en-US" dirty="0" smtClean="0"/>
              <a:t>Here are few tricks how you can do that:</a:t>
            </a:r>
          </a:p>
          <a:p>
            <a:endParaRPr lang="en-US" dirty="0" smtClean="0"/>
          </a:p>
          <a:p>
            <a:r>
              <a:rPr lang="en-US" dirty="0" smtClean="0"/>
              <a:t>For IOS</a:t>
            </a:r>
          </a:p>
          <a:p>
            <a:r>
              <a:rPr lang="en-US" dirty="0" smtClean="0"/>
              <a:t>From iPhone &gt; Settings &gt; Safari &gt; down to Advanced hit &gt; next screen turn ON Web Inspector</a:t>
            </a:r>
          </a:p>
          <a:p>
            <a:r>
              <a:rPr lang="en-US" dirty="0" smtClean="0"/>
              <a:t>Connect your iPhone to your mac using USB cable. This will send a pop up on your phone to trust. Trust it</a:t>
            </a:r>
          </a:p>
          <a:p>
            <a:r>
              <a:rPr lang="en-US" dirty="0" smtClean="0"/>
              <a:t>Now, Open safari on your Mac (computer)</a:t>
            </a:r>
          </a:p>
          <a:p>
            <a:r>
              <a:rPr lang="en-US" dirty="0" smtClean="0"/>
              <a:t>Next, from Menu, click Safari &gt; Preferences</a:t>
            </a:r>
          </a:p>
          <a:p>
            <a:r>
              <a:rPr lang="en-US" dirty="0" smtClean="0"/>
              <a:t>On this window, check ‘Show develop menu in menu bar’</a:t>
            </a:r>
          </a:p>
          <a:p>
            <a:r>
              <a:rPr lang="en-US" dirty="0" smtClean="0"/>
              <a:t>Once you do the above, you should see ‘Develop’ menu on the top menu (apple menu) for the browser</a:t>
            </a:r>
          </a:p>
          <a:p>
            <a:r>
              <a:rPr lang="en-US" dirty="0" smtClean="0"/>
              <a:t>Now on your iPhone, open website on safari browser that you like to inspect elements</a:t>
            </a:r>
          </a:p>
          <a:p>
            <a:r>
              <a:rPr lang="en-US" dirty="0" smtClean="0"/>
              <a:t>Go back to “Develop” and click on it. Notice, your iPhone is recognized. Click on your iPhone &gt; Page that you want to inspect. Click the page link.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2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pect_blog_post.jpg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" y="0"/>
            <a:ext cx="9149170" cy="6844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485" y="259437"/>
            <a:ext cx="9135515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 inspection (</a:t>
            </a:r>
            <a:r>
              <a:rPr lang="en-US" dirty="0" err="1" smtClean="0"/>
              <a:t>iOS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r>
              <a:rPr lang="en-US" dirty="0" smtClean="0"/>
              <a:t>Launch </a:t>
            </a:r>
            <a:r>
              <a:rPr lang="en-US" dirty="0" err="1" smtClean="0"/>
              <a:t>ios_webkit_debug_proxy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ios_webkit_debug_proxy</a:t>
            </a:r>
            <a:r>
              <a:rPr lang="en-US" dirty="0" smtClean="0"/>
              <a:t> -d</a:t>
            </a:r>
          </a:p>
          <a:p>
            <a:r>
              <a:rPr lang="en-US" dirty="0" smtClean="0"/>
              <a:t>Go to http://localhost:9221/</a:t>
            </a:r>
          </a:p>
          <a:p>
            <a:r>
              <a:rPr lang="en-US" dirty="0" smtClean="0"/>
              <a:t>You should see “</a:t>
            </a:r>
            <a:r>
              <a:rPr lang="en-US" dirty="0" err="1" smtClean="0"/>
              <a:t>iOS</a:t>
            </a:r>
            <a:r>
              <a:rPr lang="en-US" dirty="0" smtClean="0"/>
              <a:t> Devices” and nothing else</a:t>
            </a:r>
          </a:p>
          <a:p>
            <a:r>
              <a:rPr lang="en-US" dirty="0" smtClean="0"/>
              <a:t>Connect iPhone</a:t>
            </a:r>
          </a:p>
          <a:p>
            <a:r>
              <a:rPr lang="en-US" dirty="0" smtClean="0"/>
              <a:t>You should see “1. localhost:9222 – iPhone” where localhost:9222 is a hotlink</a:t>
            </a:r>
          </a:p>
          <a:p>
            <a:r>
              <a:rPr lang="en-US" dirty="0" smtClean="0"/>
              <a:t>Disconnect iPhone.</a:t>
            </a:r>
          </a:p>
          <a:p>
            <a:r>
              <a:rPr lang="en-US" dirty="0" smtClean="0"/>
              <a:t>Refresh browser. localhost:9222 is no longer a hotline</a:t>
            </a:r>
          </a:p>
          <a:p>
            <a:r>
              <a:rPr lang="en-US" dirty="0" smtClean="0"/>
              <a:t>Reconnect iPhone</a:t>
            </a:r>
          </a:p>
          <a:p>
            <a:r>
              <a:rPr lang="en-US" dirty="0" smtClean="0"/>
              <a:t>Refresh browser. Hotlink is back.</a:t>
            </a:r>
          </a:p>
          <a:p>
            <a:r>
              <a:rPr lang="en-US" dirty="0" smtClean="0"/>
              <a:t>Click link and see: “</a:t>
            </a:r>
            <a:r>
              <a:rPr lang="en-US" dirty="0" err="1" smtClean="0"/>
              <a:t>Inspectable</a:t>
            </a:r>
            <a:r>
              <a:rPr lang="en-US" dirty="0" smtClean="0"/>
              <a:t> pages for iPhone:”</a:t>
            </a:r>
          </a:p>
          <a:p>
            <a:r>
              <a:rPr lang="en-US" dirty="0" smtClean="0"/>
              <a:t>Launch Safari on iPhone and go to </a:t>
            </a:r>
            <a:r>
              <a:rPr lang="en-US" dirty="0" err="1" smtClean="0"/>
              <a:t>google</a:t>
            </a:r>
            <a:endParaRPr lang="en-US" dirty="0" smtClean="0"/>
          </a:p>
          <a:p>
            <a:r>
              <a:rPr lang="en-US" dirty="0" smtClean="0"/>
              <a:t>Reload browser on Mac and see a line added to the page: “1. https://</a:t>
            </a:r>
            <a:r>
              <a:rPr lang="en-US" dirty="0" err="1" smtClean="0"/>
              <a:t>www.google.com</a:t>
            </a:r>
            <a:r>
              <a:rPr lang="en-US" dirty="0" smtClean="0"/>
              <a:t>/” where https… is a hotlink</a:t>
            </a:r>
          </a:p>
          <a:p>
            <a:r>
              <a:rPr lang="en-US" dirty="0" smtClean="0"/>
              <a:t>Click hotline and you will see </a:t>
            </a:r>
            <a:r>
              <a:rPr lang="en-US" dirty="0" err="1" smtClean="0"/>
              <a:t>ios_webkit_debug_proxy</a:t>
            </a:r>
            <a:r>
              <a:rPr lang="en-US" dirty="0" smtClean="0"/>
              <a:t> tool, which you can use like Firebug to inspect elements on the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05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spect_blog_post.jpg"/>
          <p:cNvPicPr>
            <a:picLocks noChangeAspect="1"/>
          </p:cNvPicPr>
          <p:nvPr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" y="0"/>
            <a:ext cx="9149170" cy="68443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6554" y="477909"/>
            <a:ext cx="8889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Android:</a:t>
            </a:r>
          </a:p>
          <a:p>
            <a:endParaRPr lang="en-US" dirty="0" smtClean="0"/>
          </a:p>
          <a:p>
            <a:r>
              <a:rPr lang="en-US" dirty="0" smtClean="0"/>
              <a:t>Go to command line and type the following and hit enter: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uiautomatorviewer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above action will open Editor. Click each object from left to see the properties and values.</a:t>
            </a:r>
          </a:p>
          <a:p>
            <a:endParaRPr lang="en-US" dirty="0" smtClean="0"/>
          </a:p>
          <a:p>
            <a:r>
              <a:rPr lang="en-US" dirty="0" smtClean="0"/>
              <a:t>As alternate, you can use browser to inspect elements. Please go to the link below to get the instruction:</a:t>
            </a:r>
          </a:p>
          <a:p>
            <a:endParaRPr lang="en-US" dirty="0" smtClean="0"/>
          </a:p>
          <a:p>
            <a:r>
              <a:rPr lang="en-US" dirty="0" smtClean="0">
                <a:hlinkClick r:id="rId3" action="ppaction://hlinkfile"/>
              </a:rPr>
              <a:t>https://</a:t>
            </a:r>
            <a:r>
              <a:rPr lang="en-US" dirty="0" err="1" smtClean="0">
                <a:hlinkClick r:id="rId3" action="ppaction://hlinkfile"/>
              </a:rPr>
              <a:t>developer.chrome.com</a:t>
            </a:r>
            <a:r>
              <a:rPr lang="en-US" dirty="0" smtClean="0">
                <a:hlinkClick r:id="rId3" action="ppaction://hlinkfile"/>
              </a:rPr>
              <a:t>/</a:t>
            </a:r>
            <a:r>
              <a:rPr lang="en-US" dirty="0" err="1" smtClean="0">
                <a:hlinkClick r:id="rId3" action="ppaction://hlinkfile"/>
              </a:rPr>
              <a:t>devtools</a:t>
            </a:r>
            <a:r>
              <a:rPr lang="en-US" dirty="0" smtClean="0">
                <a:hlinkClick r:id="rId3" action="ppaction://hlinkfile"/>
              </a:rPr>
              <a:t>/docs/remote-debugging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2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ank_yo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1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in.jpg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3108" y="20145"/>
            <a:ext cx="849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Android Setup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50209" y="1160637"/>
            <a:ext cx="8889669" cy="5355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to Configure Appium and Android for Mac / Windows:</a:t>
            </a:r>
          </a:p>
          <a:p>
            <a:endParaRPr lang="en-US" dirty="0" smtClean="0"/>
          </a:p>
          <a:p>
            <a:r>
              <a:rPr lang="en-US" dirty="0" smtClean="0"/>
              <a:t>1. Download Android SDK from the following link: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hlinkClick r:id="rId3" action="ppaction://hlinkfile"/>
              </a:rPr>
              <a:t>http://</a:t>
            </a:r>
            <a:r>
              <a:rPr lang="en-US" dirty="0" err="1" smtClean="0">
                <a:hlinkClick r:id="rId3" action="ppaction://hlinkfile"/>
              </a:rPr>
              <a:t>developer.android.com</a:t>
            </a:r>
            <a:r>
              <a:rPr lang="en-US" dirty="0" smtClean="0">
                <a:hlinkClick r:id="rId3" action="ppaction://hlinkfile"/>
              </a:rPr>
              <a:t>/</a:t>
            </a:r>
            <a:r>
              <a:rPr lang="en-US" dirty="0" err="1" smtClean="0">
                <a:hlinkClick r:id="rId3" action="ppaction://hlinkfile"/>
              </a:rPr>
              <a:t>sdk</a:t>
            </a:r>
            <a:r>
              <a:rPr lang="en-US" dirty="0" smtClean="0">
                <a:hlinkClick r:id="rId3" action="ppaction://hlinkfile"/>
              </a:rPr>
              <a:t>/installing/</a:t>
            </a:r>
            <a:r>
              <a:rPr lang="en-US" dirty="0" err="1" smtClean="0">
                <a:hlinkClick r:id="rId3" action="ppaction://hlinkfile"/>
              </a:rPr>
              <a:t>index.html</a:t>
            </a:r>
            <a:endParaRPr lang="en-US" dirty="0" smtClean="0"/>
          </a:p>
          <a:p>
            <a:r>
              <a:rPr lang="en-US" dirty="0" smtClean="0"/>
              <a:t>2. Run .exe file of Android Studio</a:t>
            </a:r>
          </a:p>
          <a:p>
            <a:r>
              <a:rPr lang="en-US" dirty="0" smtClean="0"/>
              <a:t>3. Find the SDK location at c:/Users/user/</a:t>
            </a:r>
            <a:r>
              <a:rPr lang="en-US" dirty="0" err="1" smtClean="0"/>
              <a:t>AppData</a:t>
            </a:r>
            <a:r>
              <a:rPr lang="en-US" dirty="0" smtClean="0"/>
              <a:t>/Local/android/SDK</a:t>
            </a:r>
          </a:p>
          <a:p>
            <a:r>
              <a:rPr lang="en-US" dirty="0" smtClean="0"/>
              <a:t>4. Download Java from following link: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http://www.oracle.com/technetwork/java/javase/downloads/jdk8-</a:t>
            </a:r>
            <a:r>
              <a:rPr lang="en-US" dirty="0" smtClean="0"/>
              <a:t>        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hlinkClick r:id="rId5" action="ppaction://hlinkfile"/>
              </a:rPr>
              <a:t>downloads-2133151.html</a:t>
            </a:r>
            <a:endParaRPr lang="en-US" dirty="0" smtClean="0"/>
          </a:p>
          <a:p>
            <a:r>
              <a:rPr lang="en-US" dirty="0" smtClean="0"/>
              <a:t>5. Set system/environment variables path for both Java and Android so that your system    </a:t>
            </a:r>
          </a:p>
          <a:p>
            <a:r>
              <a:rPr lang="en-US" dirty="0"/>
              <a:t> </a:t>
            </a:r>
            <a:r>
              <a:rPr lang="en-US" dirty="0" smtClean="0"/>
              <a:t>    detects these locations</a:t>
            </a:r>
          </a:p>
          <a:p>
            <a:r>
              <a:rPr lang="en-US" dirty="0" smtClean="0"/>
              <a:t>6. Download Eclipse from the following path: </a:t>
            </a:r>
            <a:r>
              <a:rPr lang="en-US" dirty="0" smtClean="0">
                <a:hlinkClick r:id="rId6" action="ppaction://hlinkfile"/>
              </a:rPr>
              <a:t>https://</a:t>
            </a:r>
            <a:r>
              <a:rPr lang="en-US" dirty="0" err="1" smtClean="0">
                <a:hlinkClick r:id="rId6" action="ppaction://hlinkfile"/>
              </a:rPr>
              <a:t>eclipse.org</a:t>
            </a:r>
            <a:r>
              <a:rPr lang="en-US" dirty="0" smtClean="0">
                <a:hlinkClick r:id="rId6" action="ppaction://hlinkfile"/>
              </a:rPr>
              <a:t>/downloads/</a:t>
            </a:r>
            <a:endParaRPr lang="en-US" dirty="0" smtClean="0"/>
          </a:p>
          <a:p>
            <a:r>
              <a:rPr lang="en-US" dirty="0" smtClean="0"/>
              <a:t>7. Launch Editor</a:t>
            </a:r>
          </a:p>
          <a:p>
            <a:r>
              <a:rPr lang="en-US" dirty="0" smtClean="0"/>
              <a:t>8. Install ADT Plugin into eclipse using instructions below:</a:t>
            </a:r>
          </a:p>
          <a:p>
            <a:r>
              <a:rPr lang="en-US" dirty="0" smtClean="0"/>
              <a:t>     </a:t>
            </a:r>
            <a:r>
              <a:rPr lang="en-US" dirty="0" smtClean="0">
                <a:hlinkClick r:id="rId7" action="ppaction://hlinkfile"/>
              </a:rPr>
              <a:t>https://</a:t>
            </a:r>
            <a:r>
              <a:rPr lang="en-US" dirty="0" err="1" smtClean="0">
                <a:hlinkClick r:id="rId7" action="ppaction://hlinkfile"/>
              </a:rPr>
              <a:t>stuff.mit.edu</a:t>
            </a:r>
            <a:r>
              <a:rPr lang="en-US" dirty="0" smtClean="0">
                <a:hlinkClick r:id="rId7" action="ppaction://hlinkfile"/>
              </a:rPr>
              <a:t>/</a:t>
            </a:r>
            <a:r>
              <a:rPr lang="en-US" dirty="0" err="1" smtClean="0">
                <a:hlinkClick r:id="rId7" action="ppaction://hlinkfile"/>
              </a:rPr>
              <a:t>afs</a:t>
            </a:r>
            <a:r>
              <a:rPr lang="en-US" dirty="0" smtClean="0">
                <a:hlinkClick r:id="rId7" action="ppaction://hlinkfile"/>
              </a:rPr>
              <a:t>/</a:t>
            </a:r>
            <a:r>
              <a:rPr lang="en-US" dirty="0" err="1" smtClean="0">
                <a:hlinkClick r:id="rId7" action="ppaction://hlinkfile"/>
              </a:rPr>
              <a:t>sipb</a:t>
            </a:r>
            <a:r>
              <a:rPr lang="en-US" dirty="0" smtClean="0">
                <a:hlinkClick r:id="rId7" action="ppaction://hlinkfile"/>
              </a:rPr>
              <a:t>/project/android/docs/</a:t>
            </a:r>
            <a:r>
              <a:rPr lang="en-US" dirty="0" err="1" smtClean="0">
                <a:hlinkClick r:id="rId7" action="ppaction://hlinkfile"/>
              </a:rPr>
              <a:t>sdk</a:t>
            </a:r>
            <a:r>
              <a:rPr lang="en-US" dirty="0" smtClean="0">
                <a:hlinkClick r:id="rId7" action="ppaction://hlinkfile"/>
              </a:rPr>
              <a:t>/installing/installing-</a:t>
            </a:r>
            <a:r>
              <a:rPr lang="en-US" dirty="0" err="1" smtClean="0">
                <a:hlinkClick r:id="rId7" action="ppaction://hlinkfile"/>
              </a:rPr>
              <a:t>adt.html</a:t>
            </a:r>
            <a:endParaRPr lang="en-US" dirty="0" smtClean="0"/>
          </a:p>
          <a:p>
            <a:r>
              <a:rPr lang="en-US" dirty="0" smtClean="0"/>
              <a:t>9. To recognize ADT plugin, do the following settings in Android Studio Manager:</a:t>
            </a:r>
          </a:p>
          <a:p>
            <a:r>
              <a:rPr lang="en-US" dirty="0" smtClean="0"/>
              <a:t>    Open Custom perspective and make Android, AVD manager Enable and set the path of SDK    </a:t>
            </a:r>
          </a:p>
          <a:p>
            <a:r>
              <a:rPr lang="en-US" dirty="0"/>
              <a:t> </a:t>
            </a:r>
            <a:r>
              <a:rPr lang="en-US" dirty="0" smtClean="0"/>
              <a:t>   location in Preference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1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in.jp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5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9453" y="464255"/>
            <a:ext cx="8884547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 Create </a:t>
            </a:r>
            <a:r>
              <a:rPr lang="en-US" dirty="0" err="1" smtClean="0"/>
              <a:t>Andorid</a:t>
            </a:r>
            <a:r>
              <a:rPr lang="en-US" dirty="0" smtClean="0"/>
              <a:t> Virtual Device (click on </a:t>
            </a:r>
            <a:r>
              <a:rPr lang="en-US" dirty="0" err="1" smtClean="0"/>
              <a:t>andorid</a:t>
            </a:r>
            <a:r>
              <a:rPr lang="en-US" dirty="0" smtClean="0"/>
              <a:t> phone icon on the top of Eclipse and follow the instruction, though, I would advise not to use Android emulators. Rather use actual device).</a:t>
            </a:r>
          </a:p>
          <a:p>
            <a:r>
              <a:rPr lang="en-US" dirty="0" smtClean="0"/>
              <a:t>11. Download </a:t>
            </a:r>
            <a:r>
              <a:rPr lang="en-US" dirty="0" err="1" smtClean="0"/>
              <a:t>.net</a:t>
            </a:r>
            <a:r>
              <a:rPr lang="en-US" dirty="0" smtClean="0"/>
              <a:t> framework 4.5 or above if you don’t have it installed</a:t>
            </a:r>
          </a:p>
          <a:p>
            <a:r>
              <a:rPr lang="en-US" dirty="0" smtClean="0"/>
              <a:t>12. Install Appium server from the link (</a:t>
            </a:r>
            <a:r>
              <a:rPr lang="en-US" dirty="0" smtClean="0">
                <a:hlinkClick r:id="rId3" action="ppaction://hlinkfile"/>
              </a:rPr>
              <a:t>http://appium.io/downloads.html</a:t>
            </a:r>
            <a:r>
              <a:rPr lang="en-US" dirty="0" smtClean="0"/>
              <a:t>) Please note: </a:t>
            </a:r>
          </a:p>
          <a:p>
            <a:r>
              <a:rPr lang="en-US" dirty="0" smtClean="0"/>
              <a:t>13. Download (Appium and Selenium) Jars </a:t>
            </a:r>
          </a:p>
          <a:p>
            <a:r>
              <a:rPr lang="en-US" dirty="0" smtClean="0"/>
              <a:t>14. Create a basic Java project using the above Jar files</a:t>
            </a:r>
          </a:p>
          <a:p>
            <a:r>
              <a:rPr lang="en-US" dirty="0" smtClean="0"/>
              <a:t>15. You must Enable USB debugging on your device (that is connected with your PC/MAC).</a:t>
            </a:r>
          </a:p>
          <a:p>
            <a:r>
              <a:rPr lang="en-US" dirty="0" smtClean="0"/>
              <a:t>16. </a:t>
            </a:r>
            <a:r>
              <a:rPr lang="en-US" dirty="0"/>
              <a:t>R</a:t>
            </a:r>
            <a:r>
              <a:rPr lang="en-US" dirty="0" smtClean="0"/>
              <a:t>un to get latest </a:t>
            </a:r>
            <a:r>
              <a:rPr lang="en-US" dirty="0" err="1" smtClean="0"/>
              <a:t>adb</a:t>
            </a:r>
            <a:r>
              <a:rPr lang="en-US" dirty="0" smtClean="0"/>
              <a:t> on bash </a:t>
            </a:r>
            <a:r>
              <a:rPr lang="en-US" dirty="0" smtClean="0">
                <a:solidFill>
                  <a:srgbClr val="0000FF"/>
                </a:solidFill>
              </a:rPr>
              <a:t>$brew install android-platform-tools</a:t>
            </a:r>
          </a:p>
          <a:p>
            <a:r>
              <a:rPr lang="en-US" dirty="0" smtClean="0"/>
              <a:t>17. Run </a:t>
            </a:r>
            <a:r>
              <a:rPr lang="en-US" dirty="0" smtClean="0">
                <a:solidFill>
                  <a:srgbClr val="0000FF"/>
                </a:solidFill>
              </a:rPr>
              <a:t>$</a:t>
            </a:r>
            <a:r>
              <a:rPr lang="en-US" dirty="0" err="1" smtClean="0">
                <a:solidFill>
                  <a:srgbClr val="0000FF"/>
                </a:solidFill>
              </a:rPr>
              <a:t>adb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services command to make sure your device is attached with </a:t>
            </a:r>
            <a:r>
              <a:rPr lang="en-US" dirty="0" err="1" smtClean="0"/>
              <a:t>adb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18. Add </a:t>
            </a:r>
            <a:r>
              <a:rPr lang="en-US" dirty="0" err="1" smtClean="0"/>
              <a:t>Vysor</a:t>
            </a:r>
            <a:r>
              <a:rPr lang="en-US" dirty="0" smtClean="0"/>
              <a:t> (a chrome add-on) to have a better view of your device on monitor.</a:t>
            </a:r>
          </a:p>
          <a:p>
            <a:r>
              <a:rPr lang="en-US" dirty="0" smtClean="0"/>
              <a:t>19. You can launch UI </a:t>
            </a:r>
            <a:r>
              <a:rPr lang="en-US" dirty="0" err="1" smtClean="0"/>
              <a:t>Automator</a:t>
            </a:r>
            <a:r>
              <a:rPr lang="en-US" dirty="0" smtClean="0"/>
              <a:t> Viewer to inspect the elements. Launch UI </a:t>
            </a:r>
            <a:r>
              <a:rPr lang="en-US" dirty="0" err="1" smtClean="0"/>
              <a:t>Automator</a:t>
            </a:r>
            <a:r>
              <a:rPr lang="en-US" dirty="0" smtClean="0"/>
              <a:t> by running following command (make sure your device is connected): </a:t>
            </a:r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uiautomatorviewer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If you need additional help, check this page:</a:t>
            </a:r>
          </a:p>
          <a:p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https://</a:t>
            </a:r>
            <a:r>
              <a:rPr lang="en-US" dirty="0" err="1" smtClean="0">
                <a:hlinkClick r:id="rId4" action="ppaction://hlinkfile"/>
              </a:rPr>
              <a:t>nishantverma.gitbooks.io</a:t>
            </a:r>
            <a:r>
              <a:rPr lang="en-US" dirty="0" smtClean="0">
                <a:hlinkClick r:id="rId4" action="ppaction://hlinkfile"/>
              </a:rPr>
              <a:t>/</a:t>
            </a:r>
            <a:r>
              <a:rPr lang="en-US" dirty="0" err="1" smtClean="0">
                <a:hlinkClick r:id="rId4" action="ppaction://hlinkfile"/>
              </a:rPr>
              <a:t>appium</a:t>
            </a:r>
            <a:r>
              <a:rPr lang="en-US" dirty="0" smtClean="0">
                <a:hlinkClick r:id="rId4" action="ppaction://hlinkfile"/>
              </a:rPr>
              <a:t>-for-android/content/</a:t>
            </a:r>
            <a:r>
              <a:rPr lang="en-US" dirty="0" err="1" smtClean="0">
                <a:hlinkClick r:id="rId4" action="ppaction://hlinkfile"/>
              </a:rPr>
              <a:t>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-apple-logo.png"/>
          <p:cNvPicPr>
            <a:picLocks noChangeAspect="1"/>
          </p:cNvPicPr>
          <p:nvPr/>
        </p:nvPicPr>
        <p:blipFill>
          <a:blip r:embed="rId2">
            <a:alphaModFix amt="1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4" y="0"/>
            <a:ext cx="903257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424" y="1078710"/>
            <a:ext cx="8928454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Setting up Appium for </a:t>
            </a:r>
            <a:r>
              <a:rPr lang="en-US" dirty="0" err="1" smtClean="0"/>
              <a:t>iOS</a:t>
            </a:r>
            <a:r>
              <a:rPr lang="en-US" dirty="0" smtClean="0"/>
              <a:t> devices:</a:t>
            </a:r>
          </a:p>
          <a:p>
            <a:endParaRPr lang="en-US" dirty="0" smtClean="0"/>
          </a:p>
          <a:p>
            <a:r>
              <a:rPr lang="en-US" dirty="0" smtClean="0"/>
              <a:t>You must use Bash command line to run scripts to do many of the setups.</a:t>
            </a:r>
          </a:p>
          <a:p>
            <a:endParaRPr lang="en-US" dirty="0" smtClean="0"/>
          </a:p>
          <a:p>
            <a:r>
              <a:rPr lang="en-US" dirty="0" smtClean="0"/>
              <a:t>First, install </a:t>
            </a:r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err="1" smtClean="0"/>
              <a:t>appium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npm</a:t>
            </a:r>
            <a:r>
              <a:rPr lang="en-US" dirty="0" smtClean="0">
                <a:solidFill>
                  <a:srgbClr val="0000FF"/>
                </a:solidFill>
              </a:rPr>
              <a:t> install -g </a:t>
            </a:r>
            <a:r>
              <a:rPr lang="en-US" dirty="0" err="1" smtClean="0">
                <a:solidFill>
                  <a:srgbClr val="0000FF"/>
                </a:solidFill>
              </a:rPr>
              <a:t>appium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Check installation by running: </a:t>
            </a:r>
            <a:r>
              <a:rPr lang="en-US" dirty="0" err="1" smtClean="0">
                <a:solidFill>
                  <a:srgbClr val="0000FF"/>
                </a:solidFill>
              </a:rPr>
              <a:t>appium</a:t>
            </a:r>
            <a:r>
              <a:rPr lang="en-US" dirty="0" smtClean="0">
                <a:solidFill>
                  <a:srgbClr val="0000FF"/>
                </a:solidFill>
              </a:rPr>
              <a:t> -v</a:t>
            </a:r>
          </a:p>
          <a:p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iOS</a:t>
            </a:r>
            <a:r>
              <a:rPr lang="en-US" dirty="0" smtClean="0"/>
              <a:t> debug proxy tool: </a:t>
            </a:r>
            <a:r>
              <a:rPr lang="en-US" dirty="0" smtClean="0">
                <a:solidFill>
                  <a:srgbClr val="0000FF"/>
                </a:solidFill>
              </a:rPr>
              <a:t>$ brew install </a:t>
            </a:r>
            <a:r>
              <a:rPr lang="en-US" dirty="0" err="1" smtClean="0">
                <a:solidFill>
                  <a:srgbClr val="0000FF"/>
                </a:solidFill>
              </a:rPr>
              <a:t>ios</a:t>
            </a:r>
            <a:r>
              <a:rPr lang="en-US" dirty="0" smtClean="0">
                <a:solidFill>
                  <a:srgbClr val="0000FF"/>
                </a:solidFill>
              </a:rPr>
              <a:t>-</a:t>
            </a:r>
            <a:r>
              <a:rPr lang="en-US" dirty="0" err="1" smtClean="0">
                <a:solidFill>
                  <a:srgbClr val="0000FF"/>
                </a:solidFill>
              </a:rPr>
              <a:t>webkit</a:t>
            </a:r>
            <a:r>
              <a:rPr lang="en-US" dirty="0" smtClean="0">
                <a:solidFill>
                  <a:srgbClr val="0000FF"/>
                </a:solidFill>
              </a:rPr>
              <a:t>-debug-proxy</a:t>
            </a:r>
          </a:p>
          <a:p>
            <a:endParaRPr lang="en-US" dirty="0" smtClean="0"/>
          </a:p>
          <a:p>
            <a:r>
              <a:rPr lang="en-US" dirty="0" smtClean="0"/>
              <a:t>Install Device installer: </a:t>
            </a:r>
            <a:r>
              <a:rPr lang="en-US" dirty="0" smtClean="0">
                <a:solidFill>
                  <a:srgbClr val="0000FF"/>
                </a:solidFill>
              </a:rPr>
              <a:t>$ brew install --HEAD </a:t>
            </a:r>
            <a:r>
              <a:rPr lang="en-US" dirty="0" err="1" smtClean="0">
                <a:solidFill>
                  <a:srgbClr val="0000FF"/>
                </a:solidFill>
              </a:rPr>
              <a:t>ideviceinstaller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</a:p>
          <a:p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Node.js</a:t>
            </a:r>
            <a:r>
              <a:rPr lang="en-US" dirty="0" smtClean="0"/>
              <a:t> from following location: </a:t>
            </a:r>
            <a:r>
              <a:rPr lang="en-US" dirty="0" smtClean="0">
                <a:solidFill>
                  <a:srgbClr val="0000FF"/>
                </a:solidFill>
              </a:rPr>
              <a:t>https://</a:t>
            </a:r>
            <a:r>
              <a:rPr lang="en-US" dirty="0" err="1" smtClean="0">
                <a:solidFill>
                  <a:srgbClr val="0000FF"/>
                </a:solidFill>
              </a:rPr>
              <a:t>nodejs.org</a:t>
            </a:r>
            <a:r>
              <a:rPr lang="en-US" dirty="0" smtClean="0">
                <a:solidFill>
                  <a:srgbClr val="0000FF"/>
                </a:solidFill>
              </a:rPr>
              <a:t>/en/</a:t>
            </a:r>
          </a:p>
          <a:p>
            <a:endParaRPr lang="en-US" dirty="0" smtClean="0"/>
          </a:p>
          <a:p>
            <a:r>
              <a:rPr lang="en-US" dirty="0" smtClean="0"/>
              <a:t>And then…run following command</a:t>
            </a:r>
            <a:r>
              <a:rPr lang="en-US" dirty="0" smtClean="0">
                <a:solidFill>
                  <a:srgbClr val="0000FF"/>
                </a:solidFill>
              </a:rPr>
              <a:t>: </a:t>
            </a:r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npm</a:t>
            </a:r>
            <a:r>
              <a:rPr lang="en-US" dirty="0" smtClean="0">
                <a:solidFill>
                  <a:srgbClr val="0000FF"/>
                </a:solidFill>
              </a:rPr>
              <a:t> install </a:t>
            </a:r>
            <a:r>
              <a:rPr lang="en-US" dirty="0" err="1" smtClean="0">
                <a:solidFill>
                  <a:srgbClr val="0000FF"/>
                </a:solidFill>
              </a:rPr>
              <a:t>wd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73108" y="20145"/>
            <a:ext cx="849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err="1" smtClean="0"/>
              <a:t>iOS</a:t>
            </a:r>
            <a:r>
              <a:rPr lang="en-US" sz="2400" b="1" u="sng" dirty="0" smtClean="0"/>
              <a:t> Setup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71538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-apple-logo.png"/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0" y="0"/>
            <a:ext cx="8966480" cy="6923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20" y="191159"/>
            <a:ext cx="8821391" cy="6463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following on command line: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 $ cd  ~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sudo</a:t>
            </a:r>
            <a:r>
              <a:rPr lang="en-US" dirty="0" smtClean="0">
                <a:solidFill>
                  <a:srgbClr val="0000FF"/>
                </a:solidFill>
              </a:rPr>
              <a:t> apt-get install </a:t>
            </a:r>
            <a:r>
              <a:rPr lang="en-US" dirty="0" err="1" smtClean="0">
                <a:solidFill>
                  <a:srgbClr val="0000FF"/>
                </a:solidFill>
              </a:rPr>
              <a:t>autoconf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automake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libusb-dev</a:t>
            </a:r>
            <a:r>
              <a:rPr lang="en-US" dirty="0" smtClean="0">
                <a:solidFill>
                  <a:srgbClr val="0000FF"/>
                </a:solidFill>
              </a:rPr>
              <a:t> libusb-1.0-0-dev </a:t>
            </a:r>
            <a:r>
              <a:rPr lang="en-US" dirty="0" err="1" smtClean="0">
                <a:solidFill>
                  <a:srgbClr val="0000FF"/>
                </a:solidFill>
              </a:rPr>
              <a:t>libplist-dev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libplist</a:t>
            </a:r>
            <a:r>
              <a:rPr lang="en-US" dirty="0" smtClean="0">
                <a:solidFill>
                  <a:srgbClr val="0000FF"/>
                </a:solidFill>
              </a:rPr>
              <a:t>++-</a:t>
            </a:r>
            <a:r>
              <a:rPr lang="en-US" dirty="0" err="1" smtClean="0">
                <a:solidFill>
                  <a:srgbClr val="0000FF"/>
                </a:solidFill>
              </a:rPr>
              <a:t>dev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usbmuxd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libtool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libimobiledevice-dev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(above command might not work but no worries, keep going with following commands)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git</a:t>
            </a:r>
            <a:r>
              <a:rPr lang="en-US" dirty="0" smtClean="0">
                <a:solidFill>
                  <a:srgbClr val="0000FF"/>
                </a:solidFill>
              </a:rPr>
              <a:t> clone https://</a:t>
            </a:r>
            <a:r>
              <a:rPr lang="en-US" dirty="0" err="1" smtClean="0">
                <a:solidFill>
                  <a:srgbClr val="0000FF"/>
                </a:solidFill>
              </a:rPr>
              <a:t>github.com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google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ios</a:t>
            </a:r>
            <a:r>
              <a:rPr lang="en-US" dirty="0" smtClean="0">
                <a:solidFill>
                  <a:srgbClr val="0000FF"/>
                </a:solidFill>
              </a:rPr>
              <a:t>-</a:t>
            </a:r>
            <a:r>
              <a:rPr lang="en-US" dirty="0" err="1" smtClean="0">
                <a:solidFill>
                  <a:srgbClr val="0000FF"/>
                </a:solidFill>
              </a:rPr>
              <a:t>webkit</a:t>
            </a:r>
            <a:r>
              <a:rPr lang="en-US" dirty="0" smtClean="0">
                <a:solidFill>
                  <a:srgbClr val="0000FF"/>
                </a:solidFill>
              </a:rPr>
              <a:t>-debug-</a:t>
            </a:r>
            <a:r>
              <a:rPr lang="en-US" dirty="0" err="1" smtClean="0">
                <a:solidFill>
                  <a:srgbClr val="0000FF"/>
                </a:solidFill>
              </a:rPr>
              <a:t>proxy.git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$ cd </a:t>
            </a:r>
            <a:r>
              <a:rPr lang="en-US" dirty="0" err="1" smtClean="0">
                <a:solidFill>
                  <a:srgbClr val="0000FF"/>
                </a:solidFill>
              </a:rPr>
              <a:t>ios</a:t>
            </a:r>
            <a:r>
              <a:rPr lang="en-US" dirty="0" smtClean="0">
                <a:solidFill>
                  <a:srgbClr val="0000FF"/>
                </a:solidFill>
              </a:rPr>
              <a:t>-</a:t>
            </a:r>
            <a:r>
              <a:rPr lang="en-US" dirty="0" err="1" smtClean="0">
                <a:solidFill>
                  <a:srgbClr val="0000FF"/>
                </a:solidFill>
              </a:rPr>
              <a:t>webkit</a:t>
            </a:r>
            <a:r>
              <a:rPr lang="en-US" dirty="0" smtClean="0">
                <a:solidFill>
                  <a:srgbClr val="0000FF"/>
                </a:solidFill>
              </a:rPr>
              <a:t>-debug-proxy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$ ./</a:t>
            </a:r>
            <a:r>
              <a:rPr lang="en-US" dirty="0" err="1" smtClean="0">
                <a:solidFill>
                  <a:srgbClr val="0000FF"/>
                </a:solidFill>
              </a:rPr>
              <a:t>autogen.sh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$ make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sudo</a:t>
            </a:r>
            <a:r>
              <a:rPr lang="en-US" dirty="0" smtClean="0">
                <a:solidFill>
                  <a:srgbClr val="0000FF"/>
                </a:solidFill>
              </a:rPr>
              <a:t> make install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 smtClean="0"/>
              <a:t>Things you should absolutely do not forget while automating safari browser:</a:t>
            </a:r>
          </a:p>
          <a:p>
            <a:endParaRPr lang="en-US" dirty="0" smtClean="0"/>
          </a:p>
          <a:p>
            <a:r>
              <a:rPr lang="en-US" dirty="0" smtClean="0"/>
              <a:t>1. Enable </a:t>
            </a:r>
            <a:r>
              <a:rPr lang="en-US" dirty="0" err="1" smtClean="0"/>
              <a:t>UiAutomation</a:t>
            </a:r>
            <a:r>
              <a:rPr lang="en-US" dirty="0" smtClean="0"/>
              <a:t> in required device (inside device).</a:t>
            </a:r>
          </a:p>
          <a:p>
            <a:r>
              <a:rPr lang="en-US" dirty="0" smtClean="0"/>
              <a:t>2. Enable Web inspector for safari in settings (inside device – browser).</a:t>
            </a:r>
          </a:p>
          <a:p>
            <a:r>
              <a:rPr lang="en-US" dirty="0" smtClean="0"/>
              <a:t>3. Start the </a:t>
            </a:r>
            <a:r>
              <a:rPr lang="en-US" dirty="0" err="1" smtClean="0"/>
              <a:t>ios_webkit_debug_proxy</a:t>
            </a:r>
            <a:r>
              <a:rPr lang="en-US" dirty="0" smtClean="0"/>
              <a:t> from terminal with </a:t>
            </a:r>
            <a:r>
              <a:rPr lang="en-US" dirty="0" err="1" smtClean="0"/>
              <a:t>ios_webkit_debug_proxy</a:t>
            </a:r>
            <a:r>
              <a:rPr lang="en-US" dirty="0" smtClean="0"/>
              <a:t> -c &lt;UDID: </a:t>
            </a:r>
          </a:p>
          <a:p>
            <a:r>
              <a:rPr lang="en-US" dirty="0"/>
              <a:t> </a:t>
            </a:r>
            <a:r>
              <a:rPr lang="en-US" dirty="0" smtClean="0"/>
              <a:t>   27753&gt; -d (do not close this Terminal window)</a:t>
            </a:r>
          </a:p>
          <a:p>
            <a:r>
              <a:rPr lang="en-US" dirty="0" smtClean="0"/>
              <a:t>4. Start </a:t>
            </a:r>
            <a:r>
              <a:rPr lang="en-US" dirty="0" err="1" smtClean="0"/>
              <a:t>appium</a:t>
            </a:r>
            <a:r>
              <a:rPr lang="en-US" dirty="0" smtClean="0"/>
              <a:t> server:  </a:t>
            </a:r>
            <a:r>
              <a:rPr lang="en-US" dirty="0" err="1" smtClean="0"/>
              <a:t>appium</a:t>
            </a:r>
            <a:r>
              <a:rPr lang="en-US" dirty="0" smtClean="0"/>
              <a:t> -U &lt;UDID&gt; (run this on a separate Terminal window)</a:t>
            </a:r>
          </a:p>
          <a:p>
            <a:r>
              <a:rPr lang="en-US" dirty="0" smtClean="0"/>
              <a:t>5. Run Appium doctor to make sure you’ve setup all correctly: </a:t>
            </a:r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appium</a:t>
            </a:r>
            <a:r>
              <a:rPr lang="en-US" dirty="0" smtClean="0">
                <a:solidFill>
                  <a:srgbClr val="0000FF"/>
                </a:solidFill>
              </a:rPr>
              <a:t>-doctor</a:t>
            </a:r>
          </a:p>
          <a:p>
            <a:endParaRPr lang="en-US" dirty="0" smtClean="0"/>
          </a:p>
          <a:p>
            <a:r>
              <a:rPr lang="en-US" dirty="0" smtClean="0"/>
              <a:t>If above returns error, perhaps you’ve not setup your environment variables yet. See how to setup environment variables (for Mac machine)</a:t>
            </a:r>
          </a:p>
        </p:txBody>
      </p:sp>
    </p:spTree>
    <p:extLst>
      <p:ext uri="{BB962C8B-B14F-4D97-AF65-F5344CB8AC3E}">
        <p14:creationId xmlns:p14="http://schemas.microsoft.com/office/powerpoint/2010/main" val="166191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-apple-logo.png"/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1" y="436960"/>
            <a:ext cx="9039878" cy="5996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621" y="259437"/>
            <a:ext cx="9039878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</a:t>
            </a:r>
            <a:r>
              <a:rPr lang="en-US" dirty="0" err="1" smtClean="0"/>
              <a:t>chage</a:t>
            </a:r>
            <a:r>
              <a:rPr lang="en-US" dirty="0" smtClean="0"/>
              <a:t> UDID (when needed):# change the </a:t>
            </a:r>
            <a:r>
              <a:rPr lang="en-US" dirty="0" err="1" smtClean="0"/>
              <a:t>udid</a:t>
            </a:r>
            <a:r>
              <a:rPr lang="en-US" dirty="0" smtClean="0"/>
              <a:t>&gt; ./bin/</a:t>
            </a:r>
            <a:r>
              <a:rPr lang="en-US" dirty="0" err="1" smtClean="0"/>
              <a:t>ios</a:t>
            </a:r>
            <a:r>
              <a:rPr lang="en-US" dirty="0" smtClean="0"/>
              <a:t>-</a:t>
            </a:r>
            <a:r>
              <a:rPr lang="en-US" dirty="0" err="1" smtClean="0"/>
              <a:t>webkit</a:t>
            </a:r>
            <a:r>
              <a:rPr lang="en-US" dirty="0" smtClean="0"/>
              <a:t>-debug-proxy-</a:t>
            </a:r>
            <a:r>
              <a:rPr lang="en-US" dirty="0" err="1" smtClean="0"/>
              <a:t>launcher.js</a:t>
            </a:r>
            <a:r>
              <a:rPr lang="en-US" dirty="0" smtClean="0"/>
              <a:t> -c &lt;UDID&gt;:27753 -d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Error handling:</a:t>
            </a:r>
          </a:p>
          <a:p>
            <a:r>
              <a:rPr lang="en-US" dirty="0" smtClean="0"/>
              <a:t>If you see error like port is not available, kill Appium using following command: </a:t>
            </a:r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killall</a:t>
            </a:r>
            <a:r>
              <a:rPr lang="en-US" dirty="0" smtClean="0">
                <a:solidFill>
                  <a:srgbClr val="0000FF"/>
                </a:solidFill>
              </a:rPr>
              <a:t> -9 node</a:t>
            </a:r>
          </a:p>
          <a:p>
            <a:r>
              <a:rPr lang="en-US" dirty="0" smtClean="0"/>
              <a:t>Then quit terminal window(s) and start again.</a:t>
            </a:r>
          </a:p>
          <a:p>
            <a:endParaRPr lang="en-US" dirty="0"/>
          </a:p>
          <a:p>
            <a:r>
              <a:rPr lang="en-US" dirty="0" err="1" smtClean="0"/>
              <a:t>SafariLauncher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Download </a:t>
            </a:r>
            <a:r>
              <a:rPr lang="en-US" dirty="0" err="1" smtClean="0"/>
              <a:t>SafariLauncher</a:t>
            </a:r>
            <a:r>
              <a:rPr lang="en-US" dirty="0" smtClean="0"/>
              <a:t> from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smtClean="0">
                <a:hlinkClick r:id="rId3" action="ppaction://hlinkfile"/>
              </a:rPr>
              <a:t>https://</a:t>
            </a:r>
            <a:r>
              <a:rPr lang="en-US" dirty="0" err="1" smtClean="0">
                <a:hlinkClick r:id="rId3" action="ppaction://hlinkfile"/>
              </a:rPr>
              <a:t>github.com</a:t>
            </a:r>
            <a:r>
              <a:rPr lang="en-US" dirty="0" smtClean="0">
                <a:hlinkClick r:id="rId3" action="ppaction://hlinkfile"/>
              </a:rPr>
              <a:t>/</a:t>
            </a:r>
            <a:r>
              <a:rPr lang="en-US" dirty="0" err="1" smtClean="0">
                <a:hlinkClick r:id="rId3" action="ppaction://hlinkfile"/>
              </a:rPr>
              <a:t>budhash</a:t>
            </a:r>
            <a:r>
              <a:rPr lang="en-US" dirty="0" smtClean="0">
                <a:hlinkClick r:id="rId3" action="ppaction://hlinkfile"/>
              </a:rPr>
              <a:t>/</a:t>
            </a:r>
            <a:r>
              <a:rPr lang="en-US" dirty="0" err="1" smtClean="0">
                <a:hlinkClick r:id="rId3" action="ppaction://hlinkfile"/>
              </a:rPr>
              <a:t>SafariLauncher</a:t>
            </a:r>
            <a:r>
              <a:rPr lang="en-US" dirty="0" smtClean="0"/>
              <a:t>),</a:t>
            </a:r>
          </a:p>
          <a:p>
            <a:endParaRPr lang="en-US" dirty="0" smtClean="0"/>
          </a:p>
          <a:p>
            <a:r>
              <a:rPr lang="en-US" dirty="0" smtClean="0"/>
              <a:t>Open </a:t>
            </a:r>
            <a:r>
              <a:rPr lang="en-US" dirty="0" err="1" smtClean="0"/>
              <a:t>SafariLauncher.xcodeproj</a:t>
            </a:r>
            <a:r>
              <a:rPr lang="en-US" dirty="0" smtClean="0"/>
              <a:t> file with </a:t>
            </a:r>
            <a:r>
              <a:rPr lang="en-US" dirty="0" err="1" smtClean="0"/>
              <a:t>XCode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Add a bundle ID in the project (create a bundle ID in Apple </a:t>
            </a:r>
            <a:r>
              <a:rPr lang="en-US" dirty="0" err="1" smtClean="0"/>
              <a:t>Dev</a:t>
            </a:r>
            <a:r>
              <a:rPr lang="en-US" dirty="0" smtClean="0"/>
              <a:t> account and attach)</a:t>
            </a:r>
          </a:p>
          <a:p>
            <a:endParaRPr lang="en-US" dirty="0" smtClean="0"/>
          </a:p>
          <a:p>
            <a:r>
              <a:rPr lang="en-US" dirty="0" smtClean="0"/>
              <a:t>When you save the project, it saves to</a:t>
            </a:r>
            <a:r>
              <a:rPr lang="en-US" dirty="0" smtClean="0">
                <a:solidFill>
                  <a:srgbClr val="0000FF"/>
                </a:solidFill>
              </a:rPr>
              <a:t>: /Users/</a:t>
            </a:r>
            <a:r>
              <a:rPr lang="en-US" dirty="0" err="1" smtClean="0">
                <a:solidFill>
                  <a:srgbClr val="0000FF"/>
                </a:solidFill>
              </a:rPr>
              <a:t>yourfirstname.lastname</a:t>
            </a:r>
            <a:r>
              <a:rPr lang="en-US" dirty="0" smtClean="0">
                <a:solidFill>
                  <a:srgbClr val="0000FF"/>
                </a:solidFill>
              </a:rPr>
              <a:t>/Library/Developer/</a:t>
            </a:r>
            <a:r>
              <a:rPr lang="en-US" dirty="0" err="1" smtClean="0">
                <a:solidFill>
                  <a:srgbClr val="0000FF"/>
                </a:solidFill>
              </a:rPr>
              <a:t>Xcode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DerivedData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SafariLauncher-gwccbbvoxvsenlejxfuzmzetqssp</a:t>
            </a:r>
            <a:r>
              <a:rPr lang="en-US" dirty="0" smtClean="0">
                <a:solidFill>
                  <a:srgbClr val="0000FF"/>
                </a:solidFill>
              </a:rPr>
              <a:t>/Build/Products/Debug-</a:t>
            </a:r>
            <a:r>
              <a:rPr lang="en-US" dirty="0" err="1" smtClean="0">
                <a:solidFill>
                  <a:srgbClr val="0000FF"/>
                </a:solidFill>
              </a:rPr>
              <a:t>iphoneos</a:t>
            </a:r>
            <a:r>
              <a:rPr lang="en-US" dirty="0" smtClean="0">
                <a:solidFill>
                  <a:srgbClr val="0000FF"/>
                </a:solidFill>
              </a:rPr>
              <a:t>/</a:t>
            </a:r>
            <a:r>
              <a:rPr lang="en-US" dirty="0" err="1" smtClean="0">
                <a:solidFill>
                  <a:srgbClr val="0000FF"/>
                </a:solidFill>
              </a:rPr>
              <a:t>SafariLauncher.app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Quick Check:</a:t>
            </a:r>
          </a:p>
          <a:p>
            <a:r>
              <a:rPr lang="en-US" dirty="0" smtClean="0"/>
              <a:t>To make sure your </a:t>
            </a:r>
            <a:r>
              <a:rPr lang="en-US" dirty="0" err="1" smtClean="0"/>
              <a:t>SafariLauncher</a:t>
            </a:r>
            <a:r>
              <a:rPr lang="en-US" dirty="0" smtClean="0"/>
              <a:t> is ready, run it from </a:t>
            </a:r>
            <a:r>
              <a:rPr lang="en-US" dirty="0" err="1" smtClean="0"/>
              <a:t>Xcode</a:t>
            </a:r>
            <a:r>
              <a:rPr lang="en-US" dirty="0" smtClean="0"/>
              <a:t> (while device is connected) and make sure it gets installed into the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58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os-apple-logo.png"/>
          <p:cNvPicPr>
            <a:picLocks noChangeAspect="1"/>
          </p:cNvPicPr>
          <p:nvPr/>
        </p:nvPicPr>
        <p:blipFill>
          <a:blip r:embed="rId2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"/>
            <a:ext cx="9012567" cy="63925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244" y="80014"/>
            <a:ext cx="8903324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Specific Setups:</a:t>
            </a:r>
          </a:p>
          <a:p>
            <a:r>
              <a:rPr lang="en-US" dirty="0" smtClean="0"/>
              <a:t>To do any specific setup, you can use following commands:</a:t>
            </a:r>
          </a:p>
          <a:p>
            <a:r>
              <a:rPr lang="en-US" dirty="0" smtClean="0"/>
              <a:t>Run:</a:t>
            </a:r>
          </a:p>
          <a:p>
            <a:r>
              <a:rPr lang="en-US" dirty="0" smtClean="0"/>
              <a:t>node /Applications/</a:t>
            </a:r>
            <a:r>
              <a:rPr lang="en-US" dirty="0" err="1" smtClean="0"/>
              <a:t>Appium.app</a:t>
            </a:r>
            <a:r>
              <a:rPr lang="en-US" dirty="0" smtClean="0"/>
              <a:t>/Contents/Resources/</a:t>
            </a:r>
            <a:r>
              <a:rPr lang="en-US" dirty="0" err="1" smtClean="0"/>
              <a:t>node_modules</a:t>
            </a:r>
            <a:r>
              <a:rPr lang="en-US" dirty="0" smtClean="0"/>
              <a:t>/</a:t>
            </a:r>
            <a:r>
              <a:rPr lang="en-US" dirty="0" err="1" smtClean="0"/>
              <a:t>appium</a:t>
            </a:r>
            <a:r>
              <a:rPr lang="en-US" dirty="0" smtClean="0"/>
              <a:t>/bin/</a:t>
            </a:r>
            <a:r>
              <a:rPr lang="en-US" dirty="0" err="1" smtClean="0"/>
              <a:t>appium.js</a:t>
            </a:r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–address 127.0.0.1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–port 4723 –full-reset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–device-name “iPhone 6”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–platform-name </a:t>
            </a:r>
            <a:r>
              <a:rPr lang="en-US" dirty="0" err="1" smtClean="0">
                <a:solidFill>
                  <a:srgbClr val="0000FF"/>
                </a:solidFill>
              </a:rPr>
              <a:t>iOS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–platform-version “8.3”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–app “/</a:t>
            </a:r>
            <a:r>
              <a:rPr lang="en-US" dirty="0" err="1" smtClean="0">
                <a:solidFill>
                  <a:srgbClr val="0000FF"/>
                </a:solidFill>
              </a:rPr>
              <a:t>My.app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–browser-name </a:t>
            </a:r>
            <a:r>
              <a:rPr lang="en-US" dirty="0" err="1" smtClean="0">
                <a:solidFill>
                  <a:srgbClr val="0000FF"/>
                </a:solidFill>
              </a:rPr>
              <a:t>iOS</a:t>
            </a:r>
            <a:r>
              <a:rPr lang="en-US" dirty="0" smtClean="0">
                <a:solidFill>
                  <a:srgbClr val="0000FF"/>
                </a:solidFill>
              </a:rPr>
              <a:t> -l</a:t>
            </a:r>
          </a:p>
          <a:p>
            <a:r>
              <a:rPr lang="en-US" dirty="0" smtClean="0"/>
              <a:t>Starting Appium via command line (make sure your GUI is not running):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appium</a:t>
            </a:r>
            <a:r>
              <a:rPr lang="en-US" dirty="0" smtClean="0">
                <a:solidFill>
                  <a:srgbClr val="0000FF"/>
                </a:solidFill>
              </a:rPr>
              <a:t> –port 4723 –safari</a:t>
            </a:r>
          </a:p>
          <a:p>
            <a:r>
              <a:rPr lang="en-US" dirty="0" smtClean="0"/>
              <a:t>Or, you can run Appium by running following command: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$ </a:t>
            </a:r>
            <a:r>
              <a:rPr lang="en-US" dirty="0" err="1" smtClean="0">
                <a:solidFill>
                  <a:srgbClr val="0000FF"/>
                </a:solidFill>
              </a:rPr>
              <a:t>appium</a:t>
            </a:r>
            <a:r>
              <a:rPr lang="en-US" dirty="0" smtClean="0">
                <a:solidFill>
                  <a:srgbClr val="0000FF"/>
                </a:solidFill>
              </a:rPr>
              <a:t> &amp;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35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899" y="197346"/>
            <a:ext cx="8835046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Caution:</a:t>
            </a:r>
          </a:p>
          <a:p>
            <a:r>
              <a:rPr lang="en-US" dirty="0" smtClean="0"/>
              <a:t>Make sure you opened two terminal windows; one for Appium to run and other one is for </a:t>
            </a:r>
            <a:r>
              <a:rPr lang="en-US" dirty="0" err="1" smtClean="0"/>
              <a:t>ios_webkit_debug_proxy</a:t>
            </a:r>
            <a:r>
              <a:rPr lang="en-US" dirty="0" smtClean="0"/>
              <a:t> to run. Make sure you keep them opened all the time, so do </a:t>
            </a:r>
            <a:r>
              <a:rPr lang="en-US" dirty="0" err="1" smtClean="0"/>
              <a:t>XCode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Most of the time you will encounter issue like your device could not bind to port 27753. You need to </a:t>
            </a:r>
            <a:r>
              <a:rPr lang="en-US" dirty="0" err="1" smtClean="0"/>
              <a:t>killall</a:t>
            </a:r>
            <a:r>
              <a:rPr lang="en-US" dirty="0" smtClean="0"/>
              <a:t> -9 node to kill the Appium server. Now, quit Terminal and start from beginning again.</a:t>
            </a:r>
          </a:p>
          <a:p>
            <a:endParaRPr lang="en-US" dirty="0"/>
          </a:p>
          <a:p>
            <a:r>
              <a:rPr lang="en-US" dirty="0" smtClean="0"/>
              <a:t>You must run following commands on two Terminal bash window in this order:</a:t>
            </a:r>
          </a:p>
          <a:p>
            <a:endParaRPr lang="en-US" dirty="0" smtClean="0"/>
          </a:p>
          <a:p>
            <a:r>
              <a:rPr lang="en-US" dirty="0" err="1" smtClean="0"/>
              <a:t>ios_webkit_debug_proxy</a:t>
            </a:r>
            <a:r>
              <a:rPr lang="en-US" dirty="0" smtClean="0"/>
              <a:t> -c &lt;UDID:27753&gt; -d</a:t>
            </a:r>
          </a:p>
          <a:p>
            <a:r>
              <a:rPr lang="en-US" dirty="0" err="1" smtClean="0"/>
              <a:t>appium</a:t>
            </a:r>
            <a:r>
              <a:rPr lang="en-US" dirty="0" smtClean="0"/>
              <a:t> -U &lt;UDID&gt;</a:t>
            </a:r>
          </a:p>
          <a:p>
            <a:endParaRPr lang="en-US" dirty="0" smtClean="0"/>
          </a:p>
          <a:p>
            <a:r>
              <a:rPr lang="en-US" dirty="0" smtClean="0"/>
              <a:t>To make sure your proxy is running on port 27753, open a browser and type on address bar http://127.0.0.1:27753. Hit enter and you should be able to see your device connected.</a:t>
            </a:r>
            <a:endParaRPr lang="en-US" dirty="0"/>
          </a:p>
        </p:txBody>
      </p:sp>
      <p:pic>
        <p:nvPicPr>
          <p:cNvPr id="3" name="Picture 2" descr="ios-apple-logo.png"/>
          <p:cNvPicPr>
            <a:picLocks noChangeAspect="1"/>
          </p:cNvPicPr>
          <p:nvPr/>
        </p:nvPicPr>
        <p:blipFill>
          <a:blip r:embed="rId2">
            <a:alphaModFix am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20" y="-479823"/>
            <a:ext cx="8843580" cy="73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69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08" y="20145"/>
            <a:ext cx="849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Capabilities</a:t>
            </a:r>
            <a:endParaRPr lang="en-US" sz="24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805619"/>
            <a:ext cx="9144000" cy="5632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Example (Desired Capabilities):</a:t>
            </a:r>
          </a:p>
          <a:p>
            <a:endParaRPr lang="en-US" dirty="0" smtClean="0"/>
          </a:p>
          <a:p>
            <a:r>
              <a:rPr lang="en-US" dirty="0" smtClean="0"/>
              <a:t>Desired Capabilities are options that you can use to customize and configure a browser sessions.</a:t>
            </a:r>
          </a:p>
          <a:p>
            <a:endParaRPr lang="en-US" dirty="0" smtClean="0"/>
          </a:p>
          <a:p>
            <a:r>
              <a:rPr lang="en-US" dirty="0" smtClean="0"/>
              <a:t>Mostly used Capabilities:</a:t>
            </a:r>
          </a:p>
          <a:p>
            <a:endParaRPr lang="en-US" dirty="0" smtClean="0"/>
          </a:p>
          <a:p>
            <a:r>
              <a:rPr lang="en-US" dirty="0" err="1" smtClean="0">
                <a:solidFill>
                  <a:srgbClr val="0000FF"/>
                </a:solidFill>
              </a:rPr>
              <a:t>automationName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platformName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platformVersion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app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browserName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newCommandTimeout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err="1" smtClean="0">
                <a:solidFill>
                  <a:srgbClr val="0000FF"/>
                </a:solidFill>
              </a:rPr>
              <a:t>autoLaunch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orientation</a:t>
            </a:r>
          </a:p>
          <a:p>
            <a:r>
              <a:rPr lang="en-US" dirty="0" err="1" smtClean="0">
                <a:solidFill>
                  <a:srgbClr val="0000FF"/>
                </a:solidFill>
              </a:rPr>
              <a:t>deviceName</a:t>
            </a:r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**Please note: All </a:t>
            </a:r>
            <a:r>
              <a:rPr lang="en-US" dirty="0" err="1" smtClean="0"/>
              <a:t>DesiredCapabilities</a:t>
            </a:r>
            <a:r>
              <a:rPr lang="en-US" dirty="0" smtClean="0"/>
              <a:t> declarations for native apps testing should be under @Test  annotation.</a:t>
            </a:r>
          </a:p>
          <a:p>
            <a:r>
              <a:rPr lang="en-US" dirty="0" smtClean="0"/>
              <a:t>**Please note: </a:t>
            </a:r>
            <a:r>
              <a:rPr lang="en-US" dirty="0" err="1" smtClean="0"/>
              <a:t>driver.quit</a:t>
            </a:r>
            <a:r>
              <a:rPr lang="en-US" dirty="0" smtClean="0"/>
              <a:t>() function does not work when you test Safari on </a:t>
            </a:r>
            <a:r>
              <a:rPr lang="en-US" dirty="0" err="1" smtClean="0"/>
              <a:t>pysical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r>
              <a:rPr lang="en-US" dirty="0" smtClean="0"/>
              <a:t> device. Use </a:t>
            </a:r>
            <a:r>
              <a:rPr lang="en-US" dirty="0" err="1" smtClean="0"/>
              <a:t>driver.close</a:t>
            </a:r>
            <a:r>
              <a:rPr lang="en-US" dirty="0" smtClean="0"/>
              <a:t>() in @Test, not @</a:t>
            </a:r>
            <a:r>
              <a:rPr lang="en-US" dirty="0" err="1" smtClean="0"/>
              <a:t>AfterTest</a:t>
            </a:r>
            <a:endParaRPr lang="en-US" dirty="0"/>
          </a:p>
        </p:txBody>
      </p:sp>
      <p:pic>
        <p:nvPicPr>
          <p:cNvPr id="5" name="Picture 4" descr="BMC_capabilities.jpg"/>
          <p:cNvPicPr>
            <a:picLocks noChangeAspect="1"/>
          </p:cNvPicPr>
          <p:nvPr/>
        </p:nvPicPr>
        <p:blipFill>
          <a:blip r:embed="rId2">
            <a:alphaModFix am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5"/>
            <a:ext cx="9144000" cy="683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0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2179</Words>
  <Application>Microsoft Macintosh PowerPoint</Application>
  <PresentationFormat>On-screen Show (4:3)</PresentationFormat>
  <Paragraphs>221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nimbuzz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rao</dc:creator>
  <cp:lastModifiedBy>varun rao</cp:lastModifiedBy>
  <cp:revision>16</cp:revision>
  <dcterms:created xsi:type="dcterms:W3CDTF">2016-06-23T04:34:03Z</dcterms:created>
  <dcterms:modified xsi:type="dcterms:W3CDTF">2016-06-23T05:57:11Z</dcterms:modified>
</cp:coreProperties>
</file>