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3"/>
  </p:notesMasterIdLst>
  <p:sldIdLst>
    <p:sldId id="256" r:id="rId5"/>
    <p:sldId id="259" r:id="rId6"/>
    <p:sldId id="262" r:id="rId7"/>
    <p:sldId id="260" r:id="rId8"/>
    <p:sldId id="309" r:id="rId9"/>
    <p:sldId id="307" r:id="rId10"/>
    <p:sldId id="310" r:id="rId11"/>
    <p:sldId id="308" r:id="rId12"/>
    <p:sldId id="264" r:id="rId13"/>
    <p:sldId id="312" r:id="rId14"/>
    <p:sldId id="311" r:id="rId15"/>
    <p:sldId id="306" r:id="rId16"/>
    <p:sldId id="313" r:id="rId17"/>
    <p:sldId id="314" r:id="rId18"/>
    <p:sldId id="315" r:id="rId19"/>
    <p:sldId id="316" r:id="rId20"/>
    <p:sldId id="317" r:id="rId21"/>
    <p:sldId id="279" r:id="rId22"/>
  </p:sldIdLst>
  <p:sldSz cx="9144000" cy="5143500" type="screen16x9"/>
  <p:notesSz cx="6858000" cy="9144000"/>
  <p:embeddedFontLst>
    <p:embeddedFont>
      <p:font typeface="Barlow" panose="00000500000000000000" pitchFamily="50" charset="0"/>
      <p:regular r:id="rId24"/>
      <p:bold r:id="rId25"/>
      <p:italic r:id="rId26"/>
      <p:boldItalic r:id="rId27"/>
    </p:embeddedFont>
    <p:embeddedFont>
      <p:font typeface="Barlow Light" panose="00000400000000000000" pitchFamily="50"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GalaxiePolaris-Bold" panose="020B0504030301020103" pitchFamily="34" charset="0"/>
      <p:bold r:id="rId36"/>
    </p:embeddedFont>
    <p:embeddedFont>
      <p:font typeface="Miriam Libre" panose="020B0604020202020204" charset="-79"/>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37059-D203-4908-943B-04202ACB8E4D}" v="40" dt="2021-02-13T10:09:20.202"/>
  </p1510:revLst>
</p1510:revInfo>
</file>

<file path=ppt/tableStyles.xml><?xml version="1.0" encoding="utf-8"?>
<a:tblStyleLst xmlns:a="http://schemas.openxmlformats.org/drawingml/2006/main" def="{F73C391F-095A-4E6A-9975-BD0D5DA70757}">
  <a:tblStyle styleId="{F73C391F-095A-4E6A-9975-BD0D5DA707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88618" autoAdjust="0"/>
  </p:normalViewPr>
  <p:slideViewPr>
    <p:cSldViewPr snapToGrid="0">
      <p:cViewPr varScale="1">
        <p:scale>
          <a:sx n="130" d="100"/>
          <a:sy n="130" d="100"/>
        </p:scale>
        <p:origin x="121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US" b="0" i="0" dirty="0">
              <a:solidFill>
                <a:srgbClr val="404040"/>
              </a:solidFill>
              <a:effectLst/>
              <a:latin typeface="Lato"/>
            </a:endParaRPr>
          </a:p>
        </p:txBody>
      </p:sp>
    </p:spTree>
    <p:extLst>
      <p:ext uri="{BB962C8B-B14F-4D97-AF65-F5344CB8AC3E}">
        <p14:creationId xmlns:p14="http://schemas.microsoft.com/office/powerpoint/2010/main" val="284057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So if we want to access a range, we need two indices that will slice that portion from the list.</a:t>
            </a:r>
            <a:endParaRPr lang="en-US" b="0" i="0" dirty="0">
              <a:solidFill>
                <a:srgbClr val="404040"/>
              </a:solidFill>
              <a:effectLst/>
              <a:latin typeface="Lato"/>
            </a:endParaRPr>
          </a:p>
        </p:txBody>
      </p:sp>
    </p:spTree>
    <p:extLst>
      <p:ext uri="{BB962C8B-B14F-4D97-AF65-F5344CB8AC3E}">
        <p14:creationId xmlns:p14="http://schemas.microsoft.com/office/powerpoint/2010/main" val="308681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404040"/>
                </a:solidFill>
                <a:effectLst/>
                <a:latin typeface="Lato"/>
              </a:rPr>
              <a:t>The result will be a new list resulting from evaluating the expression in the context of the for and if clauses which follow it.</a:t>
            </a:r>
          </a:p>
          <a:p>
            <a:pPr marL="171450" lvl="0" indent="-171450" algn="l" rtl="0">
              <a:spcBef>
                <a:spcPts val="0"/>
              </a:spcBef>
              <a:spcAft>
                <a:spcPts val="0"/>
              </a:spcAft>
            </a:pPr>
            <a:endParaRPr lang="en-US" b="0" i="0" dirty="0">
              <a:solidFill>
                <a:srgbClr val="404040"/>
              </a:solidFill>
              <a:effectLst/>
              <a:latin typeface="Lato"/>
            </a:endParaRPr>
          </a:p>
        </p:txBody>
      </p:sp>
    </p:spTree>
    <p:extLst>
      <p:ext uri="{BB962C8B-B14F-4D97-AF65-F5344CB8AC3E}">
        <p14:creationId xmlns:p14="http://schemas.microsoft.com/office/powerpoint/2010/main" val="338391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18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50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404040"/>
                </a:solidFill>
                <a:effectLst/>
                <a:latin typeface="Lato"/>
              </a:rPr>
              <a:t>We can use + operator to combine two tuples. This is called concatenation.</a:t>
            </a:r>
          </a:p>
          <a:p>
            <a:pPr marL="171450" lvl="0" indent="-171450" algn="l" rtl="0">
              <a:spcBef>
                <a:spcPts val="0"/>
              </a:spcBef>
              <a:spcAft>
                <a:spcPts val="0"/>
              </a:spcAft>
            </a:pPr>
            <a:endParaRPr lang="en-US" b="0" i="0" dirty="0">
              <a:solidFill>
                <a:srgbClr val="404040"/>
              </a:solidFill>
              <a:effectLst/>
              <a:latin typeface="Lato"/>
            </a:endParaRPr>
          </a:p>
          <a:p>
            <a:pPr marL="171450" lvl="0" indent="-171450" algn="l" rtl="0">
              <a:spcBef>
                <a:spcPts val="0"/>
              </a:spcBef>
              <a:spcAft>
                <a:spcPts val="0"/>
              </a:spcAft>
            </a:pPr>
            <a:r>
              <a:rPr lang="en-US" b="0" i="0" dirty="0">
                <a:solidFill>
                  <a:srgbClr val="404040"/>
                </a:solidFill>
                <a:effectLst/>
                <a:latin typeface="Lato"/>
              </a:rPr>
              <a:t>We can also repeat the elements in a tuple for a given number of times using the * operator.</a:t>
            </a:r>
          </a:p>
          <a:p>
            <a:pPr marL="171450" lvl="0" indent="-171450" algn="l" rtl="0">
              <a:spcBef>
                <a:spcPts val="0"/>
              </a:spcBef>
              <a:spcAft>
                <a:spcPts val="0"/>
              </a:spcAft>
            </a:pPr>
            <a:endParaRPr lang="en-US" b="0" i="0" dirty="0">
              <a:solidFill>
                <a:srgbClr val="404040"/>
              </a:solidFill>
              <a:effectLst/>
              <a:latin typeface="Lato"/>
            </a:endParaRPr>
          </a:p>
          <a:p>
            <a:pPr marL="171450" lvl="0" indent="-171450" algn="l" rtl="0">
              <a:spcBef>
                <a:spcPts val="0"/>
              </a:spcBef>
              <a:spcAft>
                <a:spcPts val="0"/>
              </a:spcAft>
            </a:pPr>
            <a:r>
              <a:rPr lang="en-US" b="0" i="0" dirty="0">
                <a:solidFill>
                  <a:srgbClr val="404040"/>
                </a:solidFill>
                <a:effectLst/>
                <a:latin typeface="Lato"/>
              </a:rPr>
              <a:t>Both + and * operations result in a new tuple.</a:t>
            </a:r>
          </a:p>
        </p:txBody>
      </p:sp>
    </p:spTree>
    <p:extLst>
      <p:ext uri="{BB962C8B-B14F-4D97-AF65-F5344CB8AC3E}">
        <p14:creationId xmlns:p14="http://schemas.microsoft.com/office/powerpoint/2010/main" val="1178149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US" b="0" i="0" dirty="0">
              <a:solidFill>
                <a:srgbClr val="404040"/>
              </a:solidFill>
              <a:effectLst/>
              <a:latin typeface="Lato"/>
            </a:endParaRPr>
          </a:p>
        </p:txBody>
      </p:sp>
    </p:spTree>
    <p:extLst>
      <p:ext uri="{BB962C8B-B14F-4D97-AF65-F5344CB8AC3E}">
        <p14:creationId xmlns:p14="http://schemas.microsoft.com/office/powerpoint/2010/main" val="46850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US" b="0" i="0" dirty="0">
              <a:solidFill>
                <a:srgbClr val="404040"/>
              </a:solidFill>
              <a:effectLst/>
              <a:latin typeface="Lato"/>
            </a:endParaRPr>
          </a:p>
        </p:txBody>
      </p:sp>
    </p:spTree>
    <p:extLst>
      <p:ext uri="{BB962C8B-B14F-4D97-AF65-F5344CB8AC3E}">
        <p14:creationId xmlns:p14="http://schemas.microsoft.com/office/powerpoint/2010/main" val="2816321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56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19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Python operator is a symbol that performs an operation on one or more operands.</a:t>
            </a:r>
          </a:p>
          <a:p>
            <a:pPr marL="0" lvl="0" indent="0" algn="l" rtl="0">
              <a:spcBef>
                <a:spcPts val="0"/>
              </a:spcBef>
              <a:spcAft>
                <a:spcPts val="0"/>
              </a:spcAft>
              <a:buNone/>
            </a:pPr>
            <a:r>
              <a:rPr lang="en-US" dirty="0"/>
              <a:t>An operand is a variable or a value on which we perform the operation.</a:t>
            </a:r>
          </a:p>
          <a:p>
            <a:pPr marL="0" lvl="0" indent="0" algn="l" rtl="0">
              <a:spcBef>
                <a:spcPts val="0"/>
              </a:spcBef>
              <a:spcAft>
                <a:spcPts val="0"/>
              </a:spcAft>
              <a:buNone/>
            </a:pPr>
            <a:r>
              <a:rPr lang="en-US" dirty="0"/>
              <a:t>Python Operator falls into 7 categories.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5774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33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i="0" dirty="0">
                <a:solidFill>
                  <a:srgbClr val="404040"/>
                </a:solidFill>
                <a:effectLst/>
                <a:latin typeface="Lato"/>
              </a:rPr>
              <a:t>An </a:t>
            </a:r>
            <a:r>
              <a:rPr lang="en-US" b="1" i="0" dirty="0" err="1">
                <a:solidFill>
                  <a:srgbClr val="404040"/>
                </a:solidFill>
                <a:effectLst/>
                <a:latin typeface="Lato"/>
              </a:rPr>
              <a:t>iterable</a:t>
            </a:r>
            <a:r>
              <a:rPr lang="en-US" b="0" i="0" dirty="0">
                <a:solidFill>
                  <a:srgbClr val="404040"/>
                </a:solidFill>
                <a:effectLst/>
                <a:latin typeface="Lato"/>
              </a:rPr>
              <a:t> is any Python object capable of returning its members one at a time.</a:t>
            </a:r>
          </a:p>
          <a:p>
            <a:pPr marL="171450" lvl="0" indent="-171450" algn="l" rtl="0">
              <a:spcBef>
                <a:spcPts val="0"/>
              </a:spcBef>
              <a:spcAft>
                <a:spcPts val="0"/>
              </a:spcAft>
            </a:pPr>
            <a:r>
              <a:rPr lang="en-US" b="0" i="0" dirty="0">
                <a:solidFill>
                  <a:srgbClr val="404040"/>
                </a:solidFill>
                <a:effectLst/>
                <a:latin typeface="Lato"/>
              </a:rPr>
              <a:t>Like a string, the ordering of a list’s contents matters, meaning that a list is sequential in nature.</a:t>
            </a:r>
          </a:p>
          <a:p>
            <a:pPr marL="171450" lvl="0" indent="-171450" algn="l" rtl="0">
              <a:spcBef>
                <a:spcPts val="0"/>
              </a:spcBef>
              <a:spcAft>
                <a:spcPts val="0"/>
              </a:spcAft>
            </a:pPr>
            <a:endParaRPr lang="en-US" b="0" i="0" dirty="0">
              <a:solidFill>
                <a:srgbClr val="404040"/>
              </a:solidFill>
              <a:effectLst/>
              <a:latin typeface="Lato"/>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Lists may be constructed in several ways:</a:t>
            </a:r>
          </a:p>
          <a:p>
            <a:pPr marL="171450" lvl="0" indent="-171450" algn="l" rtl="0">
              <a:spcBef>
                <a:spcPts val="0"/>
              </a:spcBef>
              <a:spcAft>
                <a:spcPts val="0"/>
              </a:spcAft>
            </a:pPr>
            <a:r>
              <a:rPr lang="en-US" dirty="0"/>
              <a:t>Using a pair of square brackets to denote the empty list: []</a:t>
            </a:r>
          </a:p>
          <a:p>
            <a:pPr marL="171450" lvl="0" indent="-171450" algn="l" rtl="0">
              <a:spcBef>
                <a:spcPts val="0"/>
              </a:spcBef>
              <a:spcAft>
                <a:spcPts val="0"/>
              </a:spcAft>
            </a:pPr>
            <a:r>
              <a:rPr lang="en-US" dirty="0"/>
              <a:t>Using square brackets, separating items with commas: [a], [a, b, c]</a:t>
            </a:r>
          </a:p>
          <a:p>
            <a:pPr marL="171450" lvl="0" indent="-171450" algn="l" rtl="0">
              <a:spcBef>
                <a:spcPts val="0"/>
              </a:spcBef>
              <a:spcAft>
                <a:spcPts val="0"/>
              </a:spcAft>
            </a:pPr>
            <a:r>
              <a:rPr lang="en-US" dirty="0"/>
              <a:t>Using a list comprehension: [x for x in </a:t>
            </a:r>
            <a:r>
              <a:rPr lang="en-US" dirty="0" err="1"/>
              <a:t>iterable</a:t>
            </a:r>
            <a:r>
              <a:rPr lang="en-US" dirty="0"/>
              <a:t>]</a:t>
            </a:r>
          </a:p>
          <a:p>
            <a:pPr marL="171450" lvl="0" indent="-171450" algn="l" rtl="0">
              <a:spcBef>
                <a:spcPts val="0"/>
              </a:spcBef>
              <a:spcAft>
                <a:spcPts val="0"/>
              </a:spcAft>
            </a:pPr>
            <a:r>
              <a:rPr lang="en-US" dirty="0"/>
              <a:t>Using the type constructor: list() or list(</a:t>
            </a:r>
            <a:r>
              <a:rPr lang="en-US" dirty="0" err="1"/>
              <a:t>iterable</a:t>
            </a:r>
            <a:r>
              <a:rPr lang="en-US"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989174" y="1019336"/>
            <a:ext cx="4899000" cy="1159800"/>
          </a:xfrm>
          <a:prstGeom prst="rect">
            <a:avLst/>
          </a:prstGeom>
        </p:spPr>
        <p:txBody>
          <a:bodyPr spcFirstLastPara="1" wrap="square" lIns="91425" tIns="91425" rIns="91425" bIns="91425" anchor="ctr" anchorCtr="0">
            <a:noAutofit/>
          </a:bodyPr>
          <a:lstStyle/>
          <a:p>
            <a:pPr algn="ctr"/>
            <a:r>
              <a:rPr lang="en-US" b="1" dirty="0">
                <a:solidFill>
                  <a:srgbClr val="000000"/>
                </a:solidFill>
                <a:effectLst/>
                <a:latin typeface="GalaxiePolaris-Bold"/>
              </a:rPr>
              <a:t>Python Fundamentals </a:t>
            </a:r>
            <a:br>
              <a:rPr lang="en-US" b="1" dirty="0">
                <a:solidFill>
                  <a:srgbClr val="000000"/>
                </a:solidFill>
                <a:effectLst/>
                <a:latin typeface="GalaxiePolaris-Bold"/>
              </a:rPr>
            </a:br>
            <a:r>
              <a:rPr lang="en-US" b="1" dirty="0">
                <a:solidFill>
                  <a:srgbClr val="000000"/>
                </a:solidFill>
                <a:effectLst/>
                <a:latin typeface="GalaxiePolaris-Bold"/>
              </a:rPr>
              <a:t>Part I</a:t>
            </a:r>
          </a:p>
        </p:txBody>
      </p:sp>
      <p:pic>
        <p:nvPicPr>
          <p:cNvPr id="5" name="Picture 4" descr="Logo, icon&#10;&#10;Description automatically generated">
            <a:extLst>
              <a:ext uri="{FF2B5EF4-FFF2-40B4-BE49-F238E27FC236}">
                <a16:creationId xmlns:a16="http://schemas.microsoft.com/office/drawing/2014/main" id="{AEFDB277-4A94-4297-B96F-8DE5F2156C97}"/>
              </a:ext>
            </a:extLst>
          </p:cNvPr>
          <p:cNvPicPr>
            <a:picLocks noChangeAspect="1"/>
          </p:cNvPicPr>
          <p:nvPr/>
        </p:nvPicPr>
        <p:blipFill>
          <a:blip r:embed="rId3"/>
          <a:stretch>
            <a:fillRect/>
          </a:stretch>
        </p:blipFill>
        <p:spPr>
          <a:xfrm>
            <a:off x="4039341" y="3544264"/>
            <a:ext cx="855817" cy="972390"/>
          </a:xfrm>
          <a:prstGeom prst="rect">
            <a:avLst/>
          </a:prstGeom>
        </p:spPr>
      </p:pic>
      <p:sp>
        <p:nvSpPr>
          <p:cNvPr id="6" name="Google Shape;240;p13">
            <a:extLst>
              <a:ext uri="{FF2B5EF4-FFF2-40B4-BE49-F238E27FC236}">
                <a16:creationId xmlns:a16="http://schemas.microsoft.com/office/drawing/2014/main" id="{DB638E48-7AC6-4B06-AA36-81BAC5825577}"/>
              </a:ext>
            </a:extLst>
          </p:cNvPr>
          <p:cNvSpPr txBox="1">
            <a:spLocks/>
          </p:cNvSpPr>
          <p:nvPr/>
        </p:nvSpPr>
        <p:spPr>
          <a:xfrm>
            <a:off x="6810375" y="4800254"/>
            <a:ext cx="1201750" cy="1798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r>
              <a:rPr lang="en-US" sz="1000" dirty="0">
                <a:solidFill>
                  <a:srgbClr val="000000"/>
                </a:solidFill>
                <a:latin typeface="GalaxiePolaris-Bold"/>
              </a:rPr>
              <a:t>By Letlaka Tsotetsi</a:t>
            </a:r>
          </a:p>
        </p:txBody>
      </p:sp>
      <p:sp>
        <p:nvSpPr>
          <p:cNvPr id="8" name="Google Shape;240;p13">
            <a:extLst>
              <a:ext uri="{FF2B5EF4-FFF2-40B4-BE49-F238E27FC236}">
                <a16:creationId xmlns:a16="http://schemas.microsoft.com/office/drawing/2014/main" id="{A0D8130F-C997-4FE9-B585-03A81DA4800F}"/>
              </a:ext>
            </a:extLst>
          </p:cNvPr>
          <p:cNvSpPr txBox="1">
            <a:spLocks/>
          </p:cNvSpPr>
          <p:nvPr/>
        </p:nvSpPr>
        <p:spPr>
          <a:xfrm>
            <a:off x="1989174" y="2469250"/>
            <a:ext cx="48990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r>
              <a:rPr lang="en-US" sz="2800" dirty="0">
                <a:solidFill>
                  <a:srgbClr val="000000"/>
                </a:solidFill>
                <a:latin typeface="GalaxiePolaris-Bold"/>
              </a:rPr>
              <a:t>Module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854542" y="342409"/>
            <a:ext cx="4646814"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List Methods/ Functions</a:t>
            </a:r>
          </a:p>
        </p:txBody>
      </p:sp>
      <p:sp>
        <p:nvSpPr>
          <p:cNvPr id="308" name="Google Shape;308;p21"/>
          <p:cNvSpPr txBox="1">
            <a:spLocks noGrp="1"/>
          </p:cNvSpPr>
          <p:nvPr>
            <p:ph type="body" idx="1"/>
          </p:nvPr>
        </p:nvSpPr>
        <p:spPr>
          <a:xfrm>
            <a:off x="504374" y="1482186"/>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Methods that are available with </a:t>
            </a:r>
            <a:r>
              <a:rPr lang="en-US" sz="1800" b="1" u="sng" dirty="0"/>
              <a:t>list objects </a:t>
            </a:r>
            <a:r>
              <a:rPr lang="en-US" sz="1800" dirty="0"/>
              <a:t>in Python programming are</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3" name="Table 3">
            <a:extLst>
              <a:ext uri="{FF2B5EF4-FFF2-40B4-BE49-F238E27FC236}">
                <a16:creationId xmlns:a16="http://schemas.microsoft.com/office/drawing/2014/main" id="{A9F6A7F6-8E23-4153-A552-E22D25BAD0B6}"/>
              </a:ext>
            </a:extLst>
          </p:cNvPr>
          <p:cNvGraphicFramePr>
            <a:graphicFrameLocks noGrp="1"/>
          </p:cNvGraphicFramePr>
          <p:nvPr>
            <p:extLst>
              <p:ext uri="{D42A27DB-BD31-4B8C-83A1-F6EECF244321}">
                <p14:modId xmlns:p14="http://schemas.microsoft.com/office/powerpoint/2010/main" val="2341460793"/>
              </p:ext>
            </p:extLst>
          </p:nvPr>
        </p:nvGraphicFramePr>
        <p:xfrm>
          <a:off x="524899" y="2856567"/>
          <a:ext cx="5306100" cy="1291152"/>
        </p:xfrm>
        <a:graphic>
          <a:graphicData uri="http://schemas.openxmlformats.org/drawingml/2006/table">
            <a:tbl>
              <a:tblPr firstRow="1" bandRow="1">
                <a:tableStyleId>{F73C391F-095A-4E6A-9975-BD0D5DA70757}</a:tableStyleId>
              </a:tblPr>
              <a:tblGrid>
                <a:gridCol w="1768700">
                  <a:extLst>
                    <a:ext uri="{9D8B030D-6E8A-4147-A177-3AD203B41FA5}">
                      <a16:colId xmlns:a16="http://schemas.microsoft.com/office/drawing/2014/main" val="2829504464"/>
                    </a:ext>
                  </a:extLst>
                </a:gridCol>
                <a:gridCol w="1768700">
                  <a:extLst>
                    <a:ext uri="{9D8B030D-6E8A-4147-A177-3AD203B41FA5}">
                      <a16:colId xmlns:a16="http://schemas.microsoft.com/office/drawing/2014/main" val="879561628"/>
                    </a:ext>
                  </a:extLst>
                </a:gridCol>
                <a:gridCol w="1768700">
                  <a:extLst>
                    <a:ext uri="{9D8B030D-6E8A-4147-A177-3AD203B41FA5}">
                      <a16:colId xmlns:a16="http://schemas.microsoft.com/office/drawing/2014/main" val="499457234"/>
                    </a:ext>
                  </a:extLst>
                </a:gridCol>
              </a:tblGrid>
              <a:tr h="322788">
                <a:tc>
                  <a:txBody>
                    <a:bodyPr/>
                    <a:lstStyle/>
                    <a:p>
                      <a:r>
                        <a:rPr lang="en-US" sz="1200" dirty="0"/>
                        <a:t>append()</a:t>
                      </a:r>
                      <a:endParaRPr lang="en-ZA" sz="1200" dirty="0"/>
                    </a:p>
                  </a:txBody>
                  <a:tcPr marL="79592" marR="79592" marT="39796" marB="39796"/>
                </a:tc>
                <a:tc>
                  <a:txBody>
                    <a:bodyPr/>
                    <a:lstStyle/>
                    <a:p>
                      <a:r>
                        <a:rPr lang="en-US" sz="1200" dirty="0"/>
                        <a:t>pop()</a:t>
                      </a:r>
                      <a:endParaRPr lang="en-ZA" sz="1200" dirty="0"/>
                    </a:p>
                  </a:txBody>
                  <a:tcPr marL="79592" marR="79592" marT="39796" marB="39796"/>
                </a:tc>
                <a:tc>
                  <a:txBody>
                    <a:bodyPr/>
                    <a:lstStyle/>
                    <a:p>
                      <a:r>
                        <a:rPr lang="en-US" sz="1200" dirty="0"/>
                        <a:t>sort()</a:t>
                      </a:r>
                      <a:endParaRPr lang="en-ZA" sz="1200" dirty="0"/>
                    </a:p>
                  </a:txBody>
                  <a:tcPr marL="79592" marR="79592" marT="39796" marB="39796"/>
                </a:tc>
                <a:extLst>
                  <a:ext uri="{0D108BD9-81ED-4DB2-BD59-A6C34878D82A}">
                    <a16:rowId xmlns:a16="http://schemas.microsoft.com/office/drawing/2014/main" val="1010665315"/>
                  </a:ext>
                </a:extLst>
              </a:tr>
              <a:tr h="322788">
                <a:tc>
                  <a:txBody>
                    <a:bodyPr/>
                    <a:lstStyle/>
                    <a:p>
                      <a:r>
                        <a:rPr lang="en-US" sz="1200" dirty="0"/>
                        <a:t>extend()</a:t>
                      </a:r>
                      <a:endParaRPr lang="en-ZA" sz="1200" dirty="0"/>
                    </a:p>
                  </a:txBody>
                  <a:tcPr marL="79592" marR="79592" marT="39796" marB="39796"/>
                </a:tc>
                <a:tc>
                  <a:txBody>
                    <a:bodyPr/>
                    <a:lstStyle/>
                    <a:p>
                      <a:r>
                        <a:rPr lang="en-US" sz="1200" dirty="0"/>
                        <a:t>clear()</a:t>
                      </a:r>
                      <a:endParaRPr lang="en-ZA" sz="1200" dirty="0"/>
                    </a:p>
                  </a:txBody>
                  <a:tcPr marL="79592" marR="79592" marT="39796" marB="39796"/>
                </a:tc>
                <a:tc>
                  <a:txBody>
                    <a:bodyPr/>
                    <a:lstStyle/>
                    <a:p>
                      <a:r>
                        <a:rPr lang="en-US" sz="1200" dirty="0"/>
                        <a:t>reverse()</a:t>
                      </a:r>
                      <a:endParaRPr lang="en-ZA" sz="1200" dirty="0"/>
                    </a:p>
                  </a:txBody>
                  <a:tcPr marL="79592" marR="79592" marT="39796" marB="39796"/>
                </a:tc>
                <a:extLst>
                  <a:ext uri="{0D108BD9-81ED-4DB2-BD59-A6C34878D82A}">
                    <a16:rowId xmlns:a16="http://schemas.microsoft.com/office/drawing/2014/main" val="4129844992"/>
                  </a:ext>
                </a:extLst>
              </a:tr>
              <a:tr h="322788">
                <a:tc>
                  <a:txBody>
                    <a:bodyPr/>
                    <a:lstStyle/>
                    <a:p>
                      <a:r>
                        <a:rPr lang="en-US" sz="1200" dirty="0"/>
                        <a:t>insert()</a:t>
                      </a:r>
                      <a:endParaRPr lang="en-ZA" sz="1200" dirty="0"/>
                    </a:p>
                  </a:txBody>
                  <a:tcPr marL="79592" marR="79592" marT="39796" marB="39796"/>
                </a:tc>
                <a:tc>
                  <a:txBody>
                    <a:bodyPr/>
                    <a:lstStyle/>
                    <a:p>
                      <a:r>
                        <a:rPr lang="en-US" sz="1200" dirty="0"/>
                        <a:t>index()</a:t>
                      </a:r>
                      <a:endParaRPr lang="en-ZA" sz="1200" dirty="0"/>
                    </a:p>
                  </a:txBody>
                  <a:tcPr marL="79592" marR="79592" marT="39796" marB="39796"/>
                </a:tc>
                <a:tc>
                  <a:txBody>
                    <a:bodyPr/>
                    <a:lstStyle/>
                    <a:p>
                      <a:r>
                        <a:rPr lang="en-US" sz="1200" dirty="0"/>
                        <a:t>copy()</a:t>
                      </a:r>
                      <a:endParaRPr lang="en-ZA" sz="1200" dirty="0"/>
                    </a:p>
                  </a:txBody>
                  <a:tcPr marL="79592" marR="79592" marT="39796" marB="39796"/>
                </a:tc>
                <a:extLst>
                  <a:ext uri="{0D108BD9-81ED-4DB2-BD59-A6C34878D82A}">
                    <a16:rowId xmlns:a16="http://schemas.microsoft.com/office/drawing/2014/main" val="1746293851"/>
                  </a:ext>
                </a:extLst>
              </a:tr>
              <a:tr h="322788">
                <a:tc>
                  <a:txBody>
                    <a:bodyPr/>
                    <a:lstStyle/>
                    <a:p>
                      <a:r>
                        <a:rPr lang="en-US" sz="1200" dirty="0"/>
                        <a:t>remove()</a:t>
                      </a:r>
                      <a:endParaRPr lang="en-ZA" sz="1200" dirty="0"/>
                    </a:p>
                  </a:txBody>
                  <a:tcPr marL="79592" marR="79592" marT="39796" marB="39796"/>
                </a:tc>
                <a:tc>
                  <a:txBody>
                    <a:bodyPr/>
                    <a:lstStyle/>
                    <a:p>
                      <a:r>
                        <a:rPr lang="en-US" sz="1200" dirty="0"/>
                        <a:t>count()</a:t>
                      </a:r>
                      <a:endParaRPr lang="en-ZA" sz="1200" dirty="0"/>
                    </a:p>
                  </a:txBody>
                  <a:tcPr marL="79592" marR="79592" marT="39796" marB="39796"/>
                </a:tc>
                <a:tc>
                  <a:txBody>
                    <a:bodyPr/>
                    <a:lstStyle/>
                    <a:p>
                      <a:endParaRPr lang="en-ZA" sz="1200" dirty="0"/>
                    </a:p>
                  </a:txBody>
                  <a:tcPr marL="79592" marR="79592" marT="39796" marB="39796"/>
                </a:tc>
                <a:extLst>
                  <a:ext uri="{0D108BD9-81ED-4DB2-BD59-A6C34878D82A}">
                    <a16:rowId xmlns:a16="http://schemas.microsoft.com/office/drawing/2014/main" val="1657368211"/>
                  </a:ext>
                </a:extLst>
              </a:tr>
            </a:tbl>
          </a:graphicData>
        </a:graphic>
      </p:graphicFrame>
    </p:spTree>
    <p:extLst>
      <p:ext uri="{BB962C8B-B14F-4D97-AF65-F5344CB8AC3E}">
        <p14:creationId xmlns:p14="http://schemas.microsoft.com/office/powerpoint/2010/main" val="374301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046930" y="370710"/>
            <a:ext cx="2262038"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List Slicing</a:t>
            </a:r>
          </a:p>
        </p:txBody>
      </p:sp>
      <p:sp>
        <p:nvSpPr>
          <p:cNvPr id="308" name="Google Shape;308;p21"/>
          <p:cNvSpPr txBox="1">
            <a:spLocks noGrp="1"/>
          </p:cNvSpPr>
          <p:nvPr>
            <p:ph type="body" idx="1"/>
          </p:nvPr>
        </p:nvSpPr>
        <p:spPr>
          <a:xfrm>
            <a:off x="504375" y="1160687"/>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We can access a range of items in a list by using the slicing operator :(colon).</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Google Shape;308;p21">
            <a:extLst>
              <a:ext uri="{FF2B5EF4-FFF2-40B4-BE49-F238E27FC236}">
                <a16:creationId xmlns:a16="http://schemas.microsoft.com/office/drawing/2014/main" id="{AE9527CF-3D03-4B93-88C9-05355E3EA924}"/>
              </a:ext>
            </a:extLst>
          </p:cNvPr>
          <p:cNvSpPr txBox="1">
            <a:spLocks/>
          </p:cNvSpPr>
          <p:nvPr/>
        </p:nvSpPr>
        <p:spPr>
          <a:xfrm>
            <a:off x="485325" y="1979837"/>
            <a:ext cx="5347149" cy="789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a:t>Slicing can be best visualized by considering the index to be between the elements as shown below. </a:t>
            </a:r>
          </a:p>
        </p:txBody>
      </p:sp>
      <p:pic>
        <p:nvPicPr>
          <p:cNvPr id="2" name="Picture 1">
            <a:extLst>
              <a:ext uri="{FF2B5EF4-FFF2-40B4-BE49-F238E27FC236}">
                <a16:creationId xmlns:a16="http://schemas.microsoft.com/office/drawing/2014/main" id="{EE26B4FE-F5D4-453E-AF76-20F5A1F2EDCC}"/>
              </a:ext>
            </a:extLst>
          </p:cNvPr>
          <p:cNvPicPr>
            <a:picLocks noChangeAspect="1"/>
          </p:cNvPicPr>
          <p:nvPr/>
        </p:nvPicPr>
        <p:blipFill>
          <a:blip r:embed="rId3"/>
          <a:stretch>
            <a:fillRect/>
          </a:stretch>
        </p:blipFill>
        <p:spPr>
          <a:xfrm>
            <a:off x="1104900" y="2935375"/>
            <a:ext cx="3581400" cy="1133475"/>
          </a:xfrm>
          <a:prstGeom prst="rect">
            <a:avLst/>
          </a:prstGeom>
        </p:spPr>
      </p:pic>
    </p:spTree>
    <p:extLst>
      <p:ext uri="{BB962C8B-B14F-4D97-AF65-F5344CB8AC3E}">
        <p14:creationId xmlns:p14="http://schemas.microsoft.com/office/powerpoint/2010/main" val="54597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1196057" y="370710"/>
            <a:ext cx="3830782"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List Comprehension</a:t>
            </a:r>
          </a:p>
        </p:txBody>
      </p:sp>
      <p:sp>
        <p:nvSpPr>
          <p:cNvPr id="308" name="Google Shape;308;p21"/>
          <p:cNvSpPr txBox="1">
            <a:spLocks noGrp="1"/>
          </p:cNvSpPr>
          <p:nvPr>
            <p:ph type="body" idx="1"/>
          </p:nvPr>
        </p:nvSpPr>
        <p:spPr>
          <a:xfrm>
            <a:off x="504375" y="1160687"/>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List comprehensions provide a concise way to create lists.</a:t>
            </a:r>
          </a:p>
          <a:p>
            <a:pPr marL="0" lvl="0" indent="0" algn="l" rtl="0">
              <a:spcBef>
                <a:spcPts val="600"/>
              </a:spcBef>
              <a:spcAft>
                <a:spcPts val="0"/>
              </a:spcAft>
              <a:buNone/>
            </a:pPr>
            <a:r>
              <a:rPr lang="en-US" sz="1800" dirty="0"/>
              <a:t>It consists of brackets containing an </a:t>
            </a:r>
            <a:r>
              <a:rPr lang="en-US" sz="1800" b="1" u="sng" dirty="0"/>
              <a:t>expression</a:t>
            </a:r>
            <a:r>
              <a:rPr lang="en-US" sz="1800" dirty="0"/>
              <a:t> followed by a </a:t>
            </a:r>
            <a:r>
              <a:rPr lang="en-US" sz="1800" b="1" u="sng" dirty="0"/>
              <a:t>for clause</a:t>
            </a:r>
            <a:r>
              <a:rPr lang="en-US" sz="1800" dirty="0"/>
              <a:t>, then zero or more </a:t>
            </a:r>
            <a:r>
              <a:rPr lang="en-US" sz="1800" b="1" u="sng" dirty="0"/>
              <a:t>for</a:t>
            </a:r>
            <a:r>
              <a:rPr lang="en-US" sz="1800" dirty="0"/>
              <a:t> or </a:t>
            </a:r>
            <a:r>
              <a:rPr lang="en-US" sz="1800" b="1" u="sng" dirty="0"/>
              <a:t>if clauses</a:t>
            </a:r>
            <a:r>
              <a:rPr lang="en-US" sz="1800" dirty="0"/>
              <a:t>. </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a:t>The expressions can be anything, meaning you can</a:t>
            </a:r>
          </a:p>
          <a:p>
            <a:pPr marL="0" lvl="0" indent="0" algn="l" rtl="0">
              <a:spcBef>
                <a:spcPts val="600"/>
              </a:spcBef>
              <a:spcAft>
                <a:spcPts val="0"/>
              </a:spcAft>
              <a:buNone/>
            </a:pPr>
            <a:r>
              <a:rPr lang="en-US" sz="1800" dirty="0"/>
              <a:t>put in all kinds of objects in lists.</a:t>
            </a:r>
          </a:p>
          <a:p>
            <a:pPr marL="0" lvl="0" indent="0" algn="l" rtl="0">
              <a:spcBef>
                <a:spcPts val="600"/>
              </a:spcBef>
              <a:spcAft>
                <a:spcPts val="0"/>
              </a:spcAft>
              <a:buNone/>
            </a:pPr>
            <a:endParaRPr lang="en-US" sz="1800"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39665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1119" y="2135994"/>
            <a:ext cx="3901762" cy="871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Tuples</a:t>
            </a:r>
            <a:endParaRPr dirty="0"/>
          </a:p>
        </p:txBody>
      </p:sp>
    </p:spTree>
    <p:extLst>
      <p:ext uri="{BB962C8B-B14F-4D97-AF65-F5344CB8AC3E}">
        <p14:creationId xmlns:p14="http://schemas.microsoft.com/office/powerpoint/2010/main" val="21139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466975" y="345772"/>
            <a:ext cx="1193600"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Tuple</a:t>
            </a:r>
          </a:p>
        </p:txBody>
      </p:sp>
      <p:sp>
        <p:nvSpPr>
          <p:cNvPr id="308" name="Google Shape;308;p21"/>
          <p:cNvSpPr txBox="1">
            <a:spLocks noGrp="1"/>
          </p:cNvSpPr>
          <p:nvPr>
            <p:ph type="body" idx="1"/>
          </p:nvPr>
        </p:nvSpPr>
        <p:spPr>
          <a:xfrm>
            <a:off x="437872" y="1418198"/>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2000" dirty="0"/>
          </a:p>
          <a:p>
            <a:pPr marL="0" lvl="0" indent="0" algn="l" rtl="0">
              <a:spcBef>
                <a:spcPts val="600"/>
              </a:spcBef>
              <a:spcAft>
                <a:spcPts val="0"/>
              </a:spcAft>
              <a:buNone/>
            </a:pPr>
            <a:r>
              <a:rPr lang="en-US" sz="2000" dirty="0"/>
              <a:t>A tuple in Python is like a list. The difference between the two is that we cannot change the elements of a tuple once it is assigned whereas we can change the elements of a list.</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8464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854542" y="342409"/>
            <a:ext cx="4646814"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Changing a Tuple</a:t>
            </a:r>
          </a:p>
        </p:txBody>
      </p:sp>
      <p:sp>
        <p:nvSpPr>
          <p:cNvPr id="308" name="Google Shape;308;p21"/>
          <p:cNvSpPr txBox="1">
            <a:spLocks noGrp="1"/>
          </p:cNvSpPr>
          <p:nvPr>
            <p:ph type="body" idx="1"/>
          </p:nvPr>
        </p:nvSpPr>
        <p:spPr>
          <a:xfrm>
            <a:off x="504374" y="1781773"/>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Unlike lists, tuples are immutable.</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a:t>This means that elements of a tuple cannot be changed once they have been assigned. But, if the element is itself a mutable data type like list, its nested items can be changed.</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0416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854542" y="342409"/>
            <a:ext cx="4646814"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Deleting a Tuple</a:t>
            </a:r>
          </a:p>
        </p:txBody>
      </p:sp>
      <p:sp>
        <p:nvSpPr>
          <p:cNvPr id="308" name="Google Shape;308;p21"/>
          <p:cNvSpPr txBox="1">
            <a:spLocks noGrp="1"/>
          </p:cNvSpPr>
          <p:nvPr>
            <p:ph type="body" idx="1"/>
          </p:nvPr>
        </p:nvSpPr>
        <p:spPr>
          <a:xfrm>
            <a:off x="504374" y="1781773"/>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As discussed above, we cannot change the elements in a tuple. It means that we cannot delete or remove items from a tuple.</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a:t>Deleting a tuple entirely, however, is possible using the keyword del.</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1347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1728794" y="437659"/>
            <a:ext cx="2898308"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Tuple Methods</a:t>
            </a:r>
          </a:p>
        </p:txBody>
      </p:sp>
      <p:sp>
        <p:nvSpPr>
          <p:cNvPr id="308" name="Google Shape;308;p21"/>
          <p:cNvSpPr txBox="1">
            <a:spLocks noGrp="1"/>
          </p:cNvSpPr>
          <p:nvPr>
            <p:ph type="body" idx="1"/>
          </p:nvPr>
        </p:nvSpPr>
        <p:spPr>
          <a:xfrm>
            <a:off x="504373" y="2429473"/>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Methods that add items or remove items are not available with tuple. Only the following two methods are available.</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94427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484" name="Google Shape;484;p36"/>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485" name="Google Shape;485;p36"/>
          <p:cNvSpPr txBox="1">
            <a:spLocks noGrp="1"/>
          </p:cNvSpPr>
          <p:nvPr>
            <p:ph type="body" idx="4294967295"/>
          </p:nvPr>
        </p:nvSpPr>
        <p:spPr>
          <a:xfrm>
            <a:off x="465666" y="2419517"/>
            <a:ext cx="60198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a:t>Twitter: @coffysoul</a:t>
            </a:r>
            <a:endParaRPr dirty="0"/>
          </a:p>
          <a:p>
            <a:pPr marL="0" lvl="0" indent="0" algn="l" rtl="0">
              <a:spcBef>
                <a:spcPts val="600"/>
              </a:spcBef>
              <a:spcAft>
                <a:spcPts val="0"/>
              </a:spcAft>
              <a:buNone/>
            </a:pPr>
            <a:r>
              <a:rPr lang="en" dirty="0"/>
              <a:t>Email:</a:t>
            </a:r>
          </a:p>
          <a:p>
            <a:pPr marL="0" lvl="0" indent="0" algn="l" rtl="0">
              <a:spcBef>
                <a:spcPts val="600"/>
              </a:spcBef>
              <a:spcAft>
                <a:spcPts val="0"/>
              </a:spcAft>
              <a:buNone/>
            </a:pPr>
            <a:r>
              <a:rPr lang="en" dirty="0"/>
              <a:t>Linkedin: Letlaka Tsotesi</a:t>
            </a:r>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OBJECTIVES</a:t>
            </a:r>
            <a:endParaRPr dirty="0"/>
          </a:p>
        </p:txBody>
      </p:sp>
      <p:sp>
        <p:nvSpPr>
          <p:cNvPr id="262" name="Google Shape;262;p16"/>
          <p:cNvSpPr txBox="1">
            <a:spLocks noGrp="1"/>
          </p:cNvSpPr>
          <p:nvPr>
            <p:ph type="body" idx="1"/>
          </p:nvPr>
        </p:nvSpPr>
        <p:spPr>
          <a:xfrm>
            <a:off x="457200" y="1657350"/>
            <a:ext cx="5138700" cy="258445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Define what a sequence is in Python</a:t>
            </a:r>
          </a:p>
          <a:p>
            <a:pPr marL="457200" lvl="0" indent="-381000" algn="l" rtl="0">
              <a:spcBef>
                <a:spcPts val="600"/>
              </a:spcBef>
              <a:spcAft>
                <a:spcPts val="0"/>
              </a:spcAft>
              <a:buSzPts val="2400"/>
              <a:buChar char="▹"/>
            </a:pPr>
            <a:r>
              <a:rPr lang="en-US" dirty="0"/>
              <a:t>Access and reassign values in a sequence</a:t>
            </a:r>
          </a:p>
          <a:p>
            <a:pPr marL="457200" lvl="0" indent="-381000" algn="l" rtl="0">
              <a:spcBef>
                <a:spcPts val="600"/>
              </a:spcBef>
              <a:spcAft>
                <a:spcPts val="0"/>
              </a:spcAft>
              <a:buSzPts val="2400"/>
              <a:buChar char="▹"/>
            </a:pPr>
            <a:r>
              <a:rPr lang="en-US" dirty="0"/>
              <a:t>Operate on sequences using common built-in methods</a:t>
            </a:r>
          </a:p>
          <a:p>
            <a:pPr marL="76200" lvl="0" indent="0" algn="l" rtl="0">
              <a:spcBef>
                <a:spcPts val="600"/>
              </a:spcBef>
              <a:spcAft>
                <a:spcPts val="0"/>
              </a:spcAft>
              <a:buSzPts val="2400"/>
              <a:buNone/>
            </a:pPr>
            <a:endParaRPr lang="en-US"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0" y="895027"/>
            <a:ext cx="304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sz="3600" dirty="0"/>
              <a:t>Programmer</a:t>
            </a:r>
            <a:endParaRPr sz="3600" dirty="0"/>
          </a:p>
        </p:txBody>
      </p:sp>
      <p:sp>
        <p:nvSpPr>
          <p:cNvPr id="281" name="Google Shape;281;p19"/>
          <p:cNvSpPr txBox="1">
            <a:spLocks noGrp="1"/>
          </p:cNvSpPr>
          <p:nvPr>
            <p:ph type="subTitle" idx="4294967295"/>
          </p:nvPr>
        </p:nvSpPr>
        <p:spPr>
          <a:xfrm>
            <a:off x="409200" y="2171012"/>
            <a:ext cx="2229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A person who fixed a problem that you don’t know you have; in a way you don’t understand.</a:t>
            </a:r>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76778" y="2571750"/>
            <a:ext cx="3901762" cy="871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Python </a:t>
            </a:r>
            <a:br>
              <a:rPr lang="en-US" dirty="0"/>
            </a:br>
            <a:r>
              <a:rPr lang="en-US" dirty="0"/>
              <a:t>Sequences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526749" y="1190425"/>
            <a:ext cx="4999504" cy="857400"/>
          </a:xfrm>
          <a:prstGeom prst="rect">
            <a:avLst/>
          </a:prstGeom>
        </p:spPr>
        <p:txBody>
          <a:bodyPr spcFirstLastPara="1" wrap="square" lIns="91425" tIns="91425" rIns="91425" bIns="91425" anchor="t" anchorCtr="0">
            <a:noAutofit/>
          </a:bodyPr>
          <a:lstStyle/>
          <a:p>
            <a:pPr marL="0" indent="0">
              <a:buNone/>
            </a:pPr>
            <a:r>
              <a:rPr lang="en-US" dirty="0"/>
              <a:t>Sequences allow you to store multiple values in an organized and efficient fashion.</a:t>
            </a:r>
          </a:p>
        </p:txBody>
      </p:sp>
      <p:sp>
        <p:nvSpPr>
          <p:cNvPr id="300" name="Google Shape;300;p20"/>
          <p:cNvSpPr txBox="1">
            <a:spLocks noGrp="1"/>
          </p:cNvSpPr>
          <p:nvPr>
            <p:ph type="title"/>
          </p:nvPr>
        </p:nvSpPr>
        <p:spPr>
          <a:xfrm>
            <a:off x="457152" y="316100"/>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Sequence Types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 name="Google Shape;299;p20">
            <a:extLst>
              <a:ext uri="{FF2B5EF4-FFF2-40B4-BE49-F238E27FC236}">
                <a16:creationId xmlns:a16="http://schemas.microsoft.com/office/drawing/2014/main" id="{DD452B21-10D9-4035-B120-8261CDF03FD7}"/>
              </a:ext>
            </a:extLst>
          </p:cNvPr>
          <p:cNvSpPr txBox="1">
            <a:spLocks/>
          </p:cNvSpPr>
          <p:nvPr/>
        </p:nvSpPr>
        <p:spPr>
          <a:xfrm>
            <a:off x="526749" y="1856916"/>
            <a:ext cx="4999504" cy="494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a:t>There are seven sequence types/objects: </a:t>
            </a:r>
          </a:p>
        </p:txBody>
      </p:sp>
      <p:sp>
        <p:nvSpPr>
          <p:cNvPr id="9" name="Google Shape;299;p20">
            <a:extLst>
              <a:ext uri="{FF2B5EF4-FFF2-40B4-BE49-F238E27FC236}">
                <a16:creationId xmlns:a16="http://schemas.microsoft.com/office/drawing/2014/main" id="{D6D38F6F-D47B-4D6E-A021-113CDB062AA6}"/>
              </a:ext>
            </a:extLst>
          </p:cNvPr>
          <p:cNvSpPr txBox="1">
            <a:spLocks/>
          </p:cNvSpPr>
          <p:nvPr/>
        </p:nvSpPr>
        <p:spPr>
          <a:xfrm>
            <a:off x="526749" y="2297645"/>
            <a:ext cx="4999504" cy="494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285750" indent="-285750"/>
            <a:r>
              <a:rPr lang="en-US" dirty="0"/>
              <a:t>Strings</a:t>
            </a:r>
          </a:p>
          <a:p>
            <a:pPr marL="285750" indent="-285750"/>
            <a:r>
              <a:rPr lang="en-US" dirty="0"/>
              <a:t>Lists</a:t>
            </a:r>
          </a:p>
          <a:p>
            <a:pPr marL="285750" indent="-285750"/>
            <a:r>
              <a:rPr lang="en-US" dirty="0"/>
              <a:t>Tuples</a:t>
            </a:r>
          </a:p>
        </p:txBody>
      </p:sp>
      <p:sp>
        <p:nvSpPr>
          <p:cNvPr id="10" name="Google Shape;299;p20">
            <a:extLst>
              <a:ext uri="{FF2B5EF4-FFF2-40B4-BE49-F238E27FC236}">
                <a16:creationId xmlns:a16="http://schemas.microsoft.com/office/drawing/2014/main" id="{8C02FD8E-94A5-437D-9FD8-50D390FB2D2A}"/>
              </a:ext>
            </a:extLst>
          </p:cNvPr>
          <p:cNvSpPr txBox="1">
            <a:spLocks/>
          </p:cNvSpPr>
          <p:nvPr/>
        </p:nvSpPr>
        <p:spPr>
          <a:xfrm>
            <a:off x="526749" y="3792025"/>
            <a:ext cx="4999504" cy="494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00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00000"/>
              </a:lnSpc>
              <a:spcBef>
                <a:spcPts val="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None/>
            </a:pPr>
            <a:r>
              <a:rPr lang="en-US" dirty="0"/>
              <a:t>range, </a:t>
            </a:r>
            <a:r>
              <a:rPr lang="en-US" dirty="0" err="1"/>
              <a:t>bytearrays</a:t>
            </a:r>
            <a:r>
              <a:rPr lang="en-US" dirty="0"/>
              <a:t>, buffers and Unicode strings.</a:t>
            </a:r>
          </a:p>
        </p:txBody>
      </p:sp>
    </p:spTree>
    <p:extLst>
      <p:ext uri="{BB962C8B-B14F-4D97-AF65-F5344CB8AC3E}">
        <p14:creationId xmlns:p14="http://schemas.microsoft.com/office/powerpoint/2010/main" val="183055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1119" y="2135994"/>
            <a:ext cx="3901762" cy="871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dirty="0"/>
            </a:br>
            <a:r>
              <a:rPr lang="en-US" dirty="0"/>
              <a:t>Strings</a:t>
            </a:r>
            <a:endParaRPr dirty="0"/>
          </a:p>
        </p:txBody>
      </p:sp>
    </p:spTree>
    <p:extLst>
      <p:ext uri="{BB962C8B-B14F-4D97-AF65-F5344CB8AC3E}">
        <p14:creationId xmlns:p14="http://schemas.microsoft.com/office/powerpoint/2010/main" val="40430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526748" y="1779475"/>
            <a:ext cx="4999504" cy="857400"/>
          </a:xfrm>
          <a:prstGeom prst="rect">
            <a:avLst/>
          </a:prstGeom>
        </p:spPr>
        <p:txBody>
          <a:bodyPr spcFirstLastPara="1" wrap="square" lIns="91425" tIns="91425" rIns="91425" bIns="91425" anchor="t" anchorCtr="0">
            <a:noAutofit/>
          </a:bodyPr>
          <a:lstStyle/>
          <a:p>
            <a:pPr marL="0" indent="0">
              <a:buNone/>
            </a:pPr>
            <a:r>
              <a:rPr lang="en-US" dirty="0"/>
              <a:t>The string can be defined as the sequence of characters represented in the quotation marks. In python, the string can be quoted by single, double, or triple quotes. In python, there are various inbuilt </a:t>
            </a:r>
            <a:r>
              <a:rPr lang="en-US" b="1" u="sng" dirty="0"/>
              <a:t>operators</a:t>
            </a:r>
            <a:r>
              <a:rPr lang="en-US" dirty="0"/>
              <a:t> and </a:t>
            </a:r>
            <a:r>
              <a:rPr lang="en-US" b="1" u="sng" dirty="0"/>
              <a:t>functions</a:t>
            </a:r>
            <a:r>
              <a:rPr lang="en-US" dirty="0"/>
              <a:t> available to easily work with the string data type.</a:t>
            </a:r>
          </a:p>
        </p:txBody>
      </p:sp>
      <p:sp>
        <p:nvSpPr>
          <p:cNvPr id="300" name="Google Shape;300;p20"/>
          <p:cNvSpPr txBox="1">
            <a:spLocks noGrp="1"/>
          </p:cNvSpPr>
          <p:nvPr>
            <p:ph type="title"/>
          </p:nvPr>
        </p:nvSpPr>
        <p:spPr>
          <a:xfrm>
            <a:off x="2253393" y="333025"/>
            <a:ext cx="154621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ZA" dirty="0"/>
            </a:br>
            <a:r>
              <a:rPr lang="en-ZA" dirty="0"/>
              <a:t>Strings</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06594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1119" y="2135994"/>
            <a:ext cx="3901762" cy="871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Lists</a:t>
            </a:r>
            <a:endParaRPr dirty="0"/>
          </a:p>
        </p:txBody>
      </p:sp>
    </p:spTree>
    <p:extLst>
      <p:ext uri="{BB962C8B-B14F-4D97-AF65-F5344CB8AC3E}">
        <p14:creationId xmlns:p14="http://schemas.microsoft.com/office/powerpoint/2010/main" val="234634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2562319" y="345772"/>
            <a:ext cx="1098256" cy="7899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Lists</a:t>
            </a:r>
          </a:p>
        </p:txBody>
      </p:sp>
      <p:sp>
        <p:nvSpPr>
          <p:cNvPr id="308" name="Google Shape;308;p21"/>
          <p:cNvSpPr txBox="1">
            <a:spLocks noGrp="1"/>
          </p:cNvSpPr>
          <p:nvPr>
            <p:ph type="body" idx="1"/>
          </p:nvPr>
        </p:nvSpPr>
        <p:spPr>
          <a:xfrm>
            <a:off x="437872" y="1418198"/>
            <a:ext cx="5347149" cy="7899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t>In Python programming, a list is created by placing all the items (elements) inside square brackets [], separated by commas.</a:t>
            </a:r>
          </a:p>
          <a:p>
            <a:pPr marL="0" lvl="0" indent="0" algn="l" rtl="0">
              <a:spcBef>
                <a:spcPts val="600"/>
              </a:spcBef>
              <a:spcAft>
                <a:spcPts val="0"/>
              </a:spcAft>
              <a:buNone/>
            </a:pPr>
            <a:endParaRPr lang="en-US" sz="2000" dirty="0"/>
          </a:p>
          <a:p>
            <a:pPr marL="0" lvl="0" indent="0" algn="l" rtl="0">
              <a:spcBef>
                <a:spcPts val="600"/>
              </a:spcBef>
              <a:spcAft>
                <a:spcPts val="0"/>
              </a:spcAft>
              <a:buNone/>
            </a:pPr>
            <a:r>
              <a:rPr lang="en-US" sz="2000" dirty="0"/>
              <a:t>It can have any number of items and they may be of different types (integer, float, string etc.).</a:t>
            </a: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7AB075EAB18042A1C4DD83378425AA" ma:contentTypeVersion="12" ma:contentTypeDescription="Create a new document." ma:contentTypeScope="" ma:versionID="a840a66f56a307158d648e2d121d61f4">
  <xsd:schema xmlns:xsd="http://www.w3.org/2001/XMLSchema" xmlns:xs="http://www.w3.org/2001/XMLSchema" xmlns:p="http://schemas.microsoft.com/office/2006/metadata/properties" xmlns:ns3="448db19d-d084-4b40-8831-53ca7d1e45d2" xmlns:ns4="68d8f1cf-2bfd-4939-8d45-ec468d7b51cf" targetNamespace="http://schemas.microsoft.com/office/2006/metadata/properties" ma:root="true" ma:fieldsID="53037fad4aef15995523d8742743c0e9" ns3:_="" ns4:_="">
    <xsd:import namespace="448db19d-d084-4b40-8831-53ca7d1e45d2"/>
    <xsd:import namespace="68d8f1cf-2bfd-4939-8d45-ec468d7b51c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db19d-d084-4b40-8831-53ca7d1e45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8f1cf-2bfd-4939-8d45-ec468d7b51c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FD4BF1-F4F1-4717-9783-E96F3C431B1A}">
  <ds:schemaRefs>
    <ds:schemaRef ds:uri="http://schemas.microsoft.com/sharepoint/v3/contenttype/forms"/>
  </ds:schemaRefs>
</ds:datastoreItem>
</file>

<file path=customXml/itemProps2.xml><?xml version="1.0" encoding="utf-8"?>
<ds:datastoreItem xmlns:ds="http://schemas.openxmlformats.org/officeDocument/2006/customXml" ds:itemID="{D1978C6A-048F-4AB6-997F-606DCB77D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db19d-d084-4b40-8831-53ca7d1e45d2"/>
    <ds:schemaRef ds:uri="68d8f1cf-2bfd-4939-8d45-ec468d7b51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F6FF6F-460E-4F74-8CA8-2117CFB7B23F}">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448db19d-d084-4b40-8831-53ca7d1e45d2"/>
    <ds:schemaRef ds:uri="68d8f1cf-2bfd-4939-8d45-ec468d7b51c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2076</TotalTime>
  <Words>742</Words>
  <Application>Microsoft Office PowerPoint</Application>
  <PresentationFormat>On-screen Show (16:9)</PresentationFormat>
  <Paragraphs>99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GalaxiePolaris-Bold</vt:lpstr>
      <vt:lpstr>Miriam Libre</vt:lpstr>
      <vt:lpstr>Arial</vt:lpstr>
      <vt:lpstr>Barlow Light</vt:lpstr>
      <vt:lpstr>Calibri</vt:lpstr>
      <vt:lpstr>Lato</vt:lpstr>
      <vt:lpstr>Barlow</vt:lpstr>
      <vt:lpstr>Roderigo template</vt:lpstr>
      <vt:lpstr>Python Fundamentals  Part I</vt:lpstr>
      <vt:lpstr>OBJECTIVES</vt:lpstr>
      <vt:lpstr>Programmer</vt:lpstr>
      <vt:lpstr>Python  Sequences</vt:lpstr>
      <vt:lpstr>Sequence Types</vt:lpstr>
      <vt:lpstr> Strings</vt:lpstr>
      <vt:lpstr> Strings</vt:lpstr>
      <vt:lpstr>Lists</vt:lpstr>
      <vt:lpstr>Lists</vt:lpstr>
      <vt:lpstr>List Methods/ Functions</vt:lpstr>
      <vt:lpstr>List Slicing</vt:lpstr>
      <vt:lpstr>List Comprehension</vt:lpstr>
      <vt:lpstr>Tuples</vt:lpstr>
      <vt:lpstr>Tuple</vt:lpstr>
      <vt:lpstr>Changing a Tuple</vt:lpstr>
      <vt:lpstr>Deleting a Tuple</vt:lpstr>
      <vt:lpstr>Tuple Methods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History and Installation</dc:title>
  <dc:creator>Letlaka Tsotetsi</dc:creator>
  <cp:lastModifiedBy>Letlaka Tsotetsi</cp:lastModifiedBy>
  <cp:revision>9</cp:revision>
  <dcterms:modified xsi:type="dcterms:W3CDTF">2021-02-13T10:09:28Z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0x010100C57AB075EAB18042A1C4DD83378425AA</vt:lpwstr>
  </property>
</Properties>
</file>