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aret Bold" charset="1" panose="00000000000000000000"/>
      <p:regular r:id="rId18"/>
    </p:embeddedFont>
    <p:embeddedFont>
      <p:font typeface="Garet Bold Italics" charset="1" panose="00000000000000000000"/>
      <p:regular r:id="rId19"/>
    </p:embeddedFont>
    <p:embeddedFont>
      <p:font typeface="Garet" charset="1" panose="00000000000000000000"/>
      <p:regular r:id="rId20"/>
    </p:embeddedFont>
    <p:embeddedFont>
      <p:font typeface="Garet Italics" charset="1" panose="00000000000000000000"/>
      <p:regular r:id="rId21"/>
    </p:embeddedFont>
    <p:embeddedFont>
      <p:font typeface="Ample Display" charset="1" panose="00000500000000000000"/>
      <p:regular r:id="rId22"/>
    </p:embeddedFont>
    <p:embeddedFont>
      <p:font typeface="More Sugar" charset="1" panose="00000000000000000000"/>
      <p:regular r:id="rId23"/>
    </p:embeddedFont>
    <p:embeddedFont>
      <p:font typeface="Alice" charset="1" panose="00000500000000000000"/>
      <p:regular r:id="rId24"/>
    </p:embeddedFont>
    <p:embeddedFont>
      <p:font typeface="Alice Bold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2" Target="../media/image1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768664" y="-2966961"/>
            <a:ext cx="14914402" cy="14914402"/>
          </a:xfrm>
          <a:custGeom>
            <a:avLst/>
            <a:gdLst/>
            <a:ahLst/>
            <a:cxnLst/>
            <a:rect r="r" b="b" t="t" l="l"/>
            <a:pathLst>
              <a:path h="14914402" w="14914402">
                <a:moveTo>
                  <a:pt x="14914402" y="14914402"/>
                </a:moveTo>
                <a:lnTo>
                  <a:pt x="0" y="14914402"/>
                </a:lnTo>
                <a:lnTo>
                  <a:pt x="0" y="0"/>
                </a:lnTo>
                <a:lnTo>
                  <a:pt x="14914402" y="0"/>
                </a:lnTo>
                <a:lnTo>
                  <a:pt x="14914402" y="14914402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68801" y="5791302"/>
            <a:ext cx="4495698" cy="4495698"/>
          </a:xfrm>
          <a:custGeom>
            <a:avLst/>
            <a:gdLst/>
            <a:ahLst/>
            <a:cxnLst/>
            <a:rect r="r" b="b" t="t" l="l"/>
            <a:pathLst>
              <a:path h="4495698" w="4495698">
                <a:moveTo>
                  <a:pt x="0" y="0"/>
                </a:moveTo>
                <a:lnTo>
                  <a:pt x="4495698" y="0"/>
                </a:lnTo>
                <a:lnTo>
                  <a:pt x="4495698" y="4495698"/>
                </a:lnTo>
                <a:lnTo>
                  <a:pt x="0" y="4495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58708" y="-268390"/>
            <a:ext cx="8066839" cy="7448140"/>
          </a:xfrm>
          <a:custGeom>
            <a:avLst/>
            <a:gdLst/>
            <a:ahLst/>
            <a:cxnLst/>
            <a:rect r="r" b="b" t="t" l="l"/>
            <a:pathLst>
              <a:path h="7448140" w="8066839">
                <a:moveTo>
                  <a:pt x="0" y="0"/>
                </a:moveTo>
                <a:lnTo>
                  <a:pt x="8066839" y="0"/>
                </a:lnTo>
                <a:lnTo>
                  <a:pt x="8066839" y="7448140"/>
                </a:lnTo>
                <a:lnTo>
                  <a:pt x="0" y="74481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153" r="0" b="-415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9211" y="7962951"/>
            <a:ext cx="13202350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F26534"/>
                </a:solidFill>
                <a:latin typeface="Garet Bold"/>
                <a:ea typeface="Garet Bold"/>
                <a:cs typeface="Garet Bold"/>
                <a:sym typeface="Garet Bold"/>
              </a:rPr>
              <a:t>Learn how to deploy Azure resources with Bicep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-135410"/>
            <a:ext cx="13947745" cy="748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29"/>
              </a:lnSpc>
            </a:pPr>
            <a:r>
              <a:rPr lang="en-US" b="true" sz="89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Azure Bicep: </a:t>
            </a:r>
          </a:p>
          <a:p>
            <a:pPr algn="ctr">
              <a:lnSpc>
                <a:spcPts val="15029"/>
              </a:lnSpc>
            </a:pPr>
            <a:r>
              <a:rPr lang="en-US" b="true" sz="8999" i="true">
                <a:solidFill>
                  <a:srgbClr val="000000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The Future of Infrastructure as Code!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608315" y="8641075"/>
            <a:ext cx="2679685" cy="771627"/>
            <a:chOff x="0" y="0"/>
            <a:chExt cx="3572913" cy="10288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3572913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b="true" sz="21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Hosted By: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64439"/>
              <a:ext cx="3572913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Karthik Kannan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749751" y="5657952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4AAD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993" y="186055"/>
            <a:ext cx="12589817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Converting JSON to Bicep (Decompilation)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9180" y="1823369"/>
            <a:ext cx="12751444" cy="716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Why Decompile?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Easily migrate old ARM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plates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 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icep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Mak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 template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 mor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 r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dabl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and man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age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</a:t>
            </a:r>
          </a:p>
          <a:p>
            <a:pPr algn="l">
              <a:lnSpc>
                <a:spcPts val="5760"/>
              </a:lnSpc>
            </a:pPr>
          </a:p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Azure CLI Commands </a:t>
            </a:r>
          </a:p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Decompile a JSON ARM template to a Bicep use the command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F26534"/>
                </a:solidFill>
                <a:latin typeface="Garet"/>
                <a:ea typeface="Garet"/>
                <a:cs typeface="Garet"/>
                <a:sym typeface="Garet"/>
              </a:rPr>
              <a:t>az bicep decompile --file "C:\Work\repos\karthik\SmartCertify\Bicep\JsonTemplates\webapp.json"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3691265" y="150891"/>
            <a:ext cx="7485190" cy="1755617"/>
          </a:xfrm>
          <a:custGeom>
            <a:avLst/>
            <a:gdLst/>
            <a:ahLst/>
            <a:cxnLst/>
            <a:rect r="r" b="b" t="t" l="l"/>
            <a:pathLst>
              <a:path h="1755617" w="7485190">
                <a:moveTo>
                  <a:pt x="7485190" y="0"/>
                </a:moveTo>
                <a:lnTo>
                  <a:pt x="0" y="0"/>
                </a:lnTo>
                <a:lnTo>
                  <a:pt x="0" y="1755618"/>
                </a:lnTo>
                <a:lnTo>
                  <a:pt x="7485190" y="1755618"/>
                </a:lnTo>
                <a:lnTo>
                  <a:pt x="74851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7934551" y="507172"/>
            <a:ext cx="5966165" cy="1399337"/>
          </a:xfrm>
          <a:custGeom>
            <a:avLst/>
            <a:gdLst/>
            <a:ahLst/>
            <a:cxnLst/>
            <a:rect r="r" b="b" t="t" l="l"/>
            <a:pathLst>
              <a:path h="1399337" w="5966165">
                <a:moveTo>
                  <a:pt x="5966165" y="0"/>
                </a:moveTo>
                <a:lnTo>
                  <a:pt x="0" y="0"/>
                </a:lnTo>
                <a:lnTo>
                  <a:pt x="0" y="1399337"/>
                </a:lnTo>
                <a:lnTo>
                  <a:pt x="5966165" y="1399337"/>
                </a:lnTo>
                <a:lnTo>
                  <a:pt x="59661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22534" y="6072081"/>
            <a:ext cx="7597077" cy="317696"/>
          </a:xfrm>
          <a:custGeom>
            <a:avLst/>
            <a:gdLst/>
            <a:ahLst/>
            <a:cxnLst/>
            <a:rect r="r" b="b" t="t" l="l"/>
            <a:pathLst>
              <a:path h="317696" w="7597077">
                <a:moveTo>
                  <a:pt x="0" y="0"/>
                </a:moveTo>
                <a:lnTo>
                  <a:pt x="7597077" y="0"/>
                </a:lnTo>
                <a:lnTo>
                  <a:pt x="7597077" y="317696"/>
                </a:lnTo>
                <a:lnTo>
                  <a:pt x="0" y="3176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6198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0862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28026" y="0"/>
            <a:ext cx="1159974" cy="1523231"/>
          </a:xfrm>
          <a:custGeom>
            <a:avLst/>
            <a:gdLst/>
            <a:ahLst/>
            <a:cxnLst/>
            <a:rect r="r" b="b" t="t" l="l"/>
            <a:pathLst>
              <a:path h="1523231" w="1159974">
                <a:moveTo>
                  <a:pt x="0" y="0"/>
                </a:moveTo>
                <a:lnTo>
                  <a:pt x="1159974" y="0"/>
                </a:lnTo>
                <a:lnTo>
                  <a:pt x="1159974" y="1523231"/>
                </a:lnTo>
                <a:lnTo>
                  <a:pt x="0" y="15232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63246" t="-33667" r="-54035" b="-3179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74559" y="8975924"/>
            <a:ext cx="3862570" cy="730318"/>
          </a:xfrm>
          <a:custGeom>
            <a:avLst/>
            <a:gdLst/>
            <a:ahLst/>
            <a:cxnLst/>
            <a:rect r="r" b="b" t="t" l="l"/>
            <a:pathLst>
              <a:path h="730318" w="3862570">
                <a:moveTo>
                  <a:pt x="0" y="0"/>
                </a:moveTo>
                <a:lnTo>
                  <a:pt x="3862570" y="0"/>
                </a:lnTo>
                <a:lnTo>
                  <a:pt x="3862570" y="730318"/>
                </a:lnTo>
                <a:lnTo>
                  <a:pt x="0" y="730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22443" y="797265"/>
            <a:ext cx="11941153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HANDS ON PRACTICE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6198" y="3115017"/>
            <a:ext cx="17504228" cy="256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54"/>
              </a:lnSpc>
            </a:pPr>
            <a:r>
              <a:rPr lang="en-US" sz="91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VISIT HTTPS://GITHUB.COM/</a:t>
            </a:r>
          </a:p>
          <a:p>
            <a:pPr algn="ctr">
              <a:lnSpc>
                <a:spcPts val="10054"/>
              </a:lnSpc>
            </a:pPr>
            <a:r>
              <a:rPr lang="en-US" sz="914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LEARNSMARTCODING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1910" y="9443291"/>
            <a:ext cx="3668119" cy="32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5"/>
              </a:lnSpc>
            </a:pPr>
            <a:r>
              <a:rPr lang="en-US" sz="227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BY KARTHIK KANNAN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37167" y="9802295"/>
            <a:ext cx="8523259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https://www.youtube.com/@learnsmartcoding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6245">
            <a:off x="1456324" y="4164026"/>
            <a:ext cx="15082337" cy="3537494"/>
          </a:xfrm>
          <a:custGeom>
            <a:avLst/>
            <a:gdLst/>
            <a:ahLst/>
            <a:cxnLst/>
            <a:rect r="r" b="b" t="t" l="l"/>
            <a:pathLst>
              <a:path h="3537494" w="15082337">
                <a:moveTo>
                  <a:pt x="0" y="0"/>
                </a:moveTo>
                <a:lnTo>
                  <a:pt x="15082337" y="0"/>
                </a:lnTo>
                <a:lnTo>
                  <a:pt x="15082337" y="3537494"/>
                </a:lnTo>
                <a:lnTo>
                  <a:pt x="0" y="3537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234792">
            <a:off x="3005967" y="4685201"/>
            <a:ext cx="12951557" cy="298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9"/>
              </a:lnSpc>
            </a:pPr>
            <a:r>
              <a:rPr lang="en-US" sz="1160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THANKS FOR </a:t>
            </a:r>
          </a:p>
          <a:p>
            <a:pPr algn="ctr">
              <a:lnSpc>
                <a:spcPts val="11489"/>
              </a:lnSpc>
            </a:pPr>
            <a:r>
              <a:rPr lang="en-US" sz="11605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WATCHING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841130" y="4120406"/>
            <a:ext cx="3040083" cy="4126348"/>
          </a:xfrm>
          <a:custGeom>
            <a:avLst/>
            <a:gdLst/>
            <a:ahLst/>
            <a:cxnLst/>
            <a:rect r="r" b="b" t="t" l="l"/>
            <a:pathLst>
              <a:path h="4126348" w="3040083">
                <a:moveTo>
                  <a:pt x="0" y="0"/>
                </a:moveTo>
                <a:lnTo>
                  <a:pt x="3040084" y="0"/>
                </a:lnTo>
                <a:lnTo>
                  <a:pt x="3040084" y="4126349"/>
                </a:lnTo>
                <a:lnTo>
                  <a:pt x="0" y="41263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3471" r="-6025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441925">
            <a:off x="2372987" y="3911253"/>
            <a:ext cx="2630493" cy="2420054"/>
          </a:xfrm>
          <a:custGeom>
            <a:avLst/>
            <a:gdLst/>
            <a:ahLst/>
            <a:cxnLst/>
            <a:rect r="r" b="b" t="t" l="l"/>
            <a:pathLst>
              <a:path h="2420054" w="2630493">
                <a:moveTo>
                  <a:pt x="0" y="0"/>
                </a:moveTo>
                <a:lnTo>
                  <a:pt x="2630493" y="0"/>
                </a:lnTo>
                <a:lnTo>
                  <a:pt x="2630493" y="2420054"/>
                </a:lnTo>
                <a:lnTo>
                  <a:pt x="0" y="24200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35218" y="-1446333"/>
            <a:ext cx="6589833" cy="6589833"/>
          </a:xfrm>
          <a:custGeom>
            <a:avLst/>
            <a:gdLst/>
            <a:ahLst/>
            <a:cxnLst/>
            <a:rect r="r" b="b" t="t" l="l"/>
            <a:pathLst>
              <a:path h="6589833" w="6589833">
                <a:moveTo>
                  <a:pt x="0" y="0"/>
                </a:moveTo>
                <a:lnTo>
                  <a:pt x="6589833" y="0"/>
                </a:lnTo>
                <a:lnTo>
                  <a:pt x="6589833" y="6589833"/>
                </a:lnTo>
                <a:lnTo>
                  <a:pt x="0" y="65898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6198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0862" y="9366187"/>
            <a:ext cx="2289328" cy="457866"/>
          </a:xfrm>
          <a:custGeom>
            <a:avLst/>
            <a:gdLst/>
            <a:ahLst/>
            <a:cxnLst/>
            <a:rect r="r" b="b" t="t" l="l"/>
            <a:pathLst>
              <a:path h="457866" w="2289328">
                <a:moveTo>
                  <a:pt x="0" y="0"/>
                </a:moveTo>
                <a:lnTo>
                  <a:pt x="2289328" y="0"/>
                </a:lnTo>
                <a:lnTo>
                  <a:pt x="2289328" y="457865"/>
                </a:lnTo>
                <a:lnTo>
                  <a:pt x="0" y="457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1910" y="9443291"/>
            <a:ext cx="3668119" cy="32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5"/>
              </a:lnSpc>
            </a:pPr>
            <a:r>
              <a:rPr lang="en-US" sz="2277">
                <a:solidFill>
                  <a:srgbClr val="000000"/>
                </a:solidFill>
                <a:latin typeface="More Sugar"/>
                <a:ea typeface="More Sugar"/>
                <a:cs typeface="More Sugar"/>
                <a:sym typeface="More Sugar"/>
              </a:rPr>
              <a:t>BY KARTHIK KANNAN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37167" y="9802295"/>
            <a:ext cx="8523259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https://www.youtube.com/@learnsmartcoding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074559" y="8975924"/>
            <a:ext cx="3862570" cy="730318"/>
          </a:xfrm>
          <a:custGeom>
            <a:avLst/>
            <a:gdLst/>
            <a:ahLst/>
            <a:cxnLst/>
            <a:rect r="r" b="b" t="t" l="l"/>
            <a:pathLst>
              <a:path h="730318" w="3862570">
                <a:moveTo>
                  <a:pt x="0" y="0"/>
                </a:moveTo>
                <a:lnTo>
                  <a:pt x="3862570" y="0"/>
                </a:lnTo>
                <a:lnTo>
                  <a:pt x="3862570" y="730318"/>
                </a:lnTo>
                <a:lnTo>
                  <a:pt x="0" y="73031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993" y="1529106"/>
            <a:ext cx="12751444" cy="427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Azure Bicep is a domain-specific language (DSL) that simplifies the deployment of Azure resources by providing an easier alternative to JSON-based ARM templates. Bicep helps you define infrastructure as code (IaC) in a declarative format and deploy resources in a more readable and maintainable way.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993" y="186055"/>
            <a:ext cx="1178902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What is Bicep?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993" y="186055"/>
            <a:ext cx="1178902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What is Bicep?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2081" y="1823369"/>
            <a:ext cx="11671326" cy="354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declarative language for deploying Azure resources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Simplifies ARM templates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More readable and modular than JSON</a:t>
            </a:r>
          </a:p>
          <a:p>
            <a:pPr algn="l">
              <a:lnSpc>
                <a:spcPts val="57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993" y="1529106"/>
            <a:ext cx="12751444" cy="427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Key Benefits: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Easier to read &amp; write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 need for complex JSON syntax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Reusable modules for better management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Supports all Azure resources</a:t>
            </a:r>
          </a:p>
          <a:p>
            <a:pPr algn="l">
              <a:lnSpc>
                <a:spcPts val="57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9993" y="186055"/>
            <a:ext cx="1178902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Why Use Bicep?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993" y="1668365"/>
            <a:ext cx="12751444" cy="354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tall Azure CLI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Install VS Code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nstall Bicep Extension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</a:t>
            </a: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stall Bicep Module via PowerShell</a:t>
            </a:r>
          </a:p>
          <a:p>
            <a:pPr algn="l">
              <a:lnSpc>
                <a:spcPts val="57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9993" y="186055"/>
            <a:ext cx="1178902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 Prerequisites for Bicep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34201" y="2941696"/>
            <a:ext cx="8209799" cy="6963276"/>
          </a:xfrm>
          <a:custGeom>
            <a:avLst/>
            <a:gdLst/>
            <a:ahLst/>
            <a:cxnLst/>
            <a:rect r="r" b="b" t="t" l="l"/>
            <a:pathLst>
              <a:path h="6963276" w="8209799">
                <a:moveTo>
                  <a:pt x="0" y="0"/>
                </a:moveTo>
                <a:lnTo>
                  <a:pt x="8209799" y="0"/>
                </a:lnTo>
                <a:lnTo>
                  <a:pt x="8209799" y="6963276"/>
                </a:lnTo>
                <a:lnTo>
                  <a:pt x="0" y="6963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33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9993" y="186055"/>
            <a:ext cx="1178902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Installing Bicep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9993" y="1147634"/>
            <a:ext cx="12751444" cy="282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Install VS Code IDE : https://code.visualstudio.com/download</a:t>
            </a:r>
          </a:p>
          <a:p>
            <a:pPr algn="l">
              <a:lnSpc>
                <a:spcPts val="5760"/>
              </a:lnSpc>
            </a:pP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993" y="186055"/>
            <a:ext cx="1178902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Installing Bicep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9993" y="1147634"/>
            <a:ext cx="12751444" cy="716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Azure CLI Commands 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log in to your Azure account: </a:t>
            </a:r>
            <a:r>
              <a:rPr lang="en-US" sz="3200">
                <a:solidFill>
                  <a:srgbClr val="F26534"/>
                </a:solidFill>
                <a:latin typeface="Garet"/>
                <a:ea typeface="Garet"/>
                <a:cs typeface="Garet"/>
                <a:sym typeface="Garet"/>
              </a:rPr>
              <a:t>az login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Check accounts: </a:t>
            </a:r>
            <a:r>
              <a:rPr lang="en-US" sz="3200">
                <a:solidFill>
                  <a:srgbClr val="F26534"/>
                </a:solidFill>
                <a:latin typeface="Garet"/>
                <a:ea typeface="Garet"/>
                <a:cs typeface="Garet"/>
                <a:sym typeface="Garet"/>
              </a:rPr>
              <a:t>az account list --output table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select a subscription </a:t>
            </a:r>
          </a:p>
          <a:p>
            <a:pPr algn="l" marL="1381764" indent="-460588" lvl="2">
              <a:lnSpc>
                <a:spcPts val="5760"/>
              </a:lnSpc>
              <a:buFont typeface="Arial"/>
              <a:buChar char="⚬"/>
            </a:pPr>
            <a:r>
              <a:rPr lang="en-US" sz="3200">
                <a:solidFill>
                  <a:srgbClr val="F26534"/>
                </a:solidFill>
                <a:latin typeface="Garet"/>
                <a:ea typeface="Garet"/>
                <a:cs typeface="Garet"/>
                <a:sym typeface="Garet"/>
              </a:rPr>
              <a:t>az account set --subscription "SUBSCRIPTION_ID"</a:t>
            </a:r>
          </a:p>
          <a:p>
            <a:pPr algn="l" marL="1381764" indent="-460588" lvl="2">
              <a:lnSpc>
                <a:spcPts val="5760"/>
              </a:lnSpc>
              <a:buFont typeface="Arial"/>
              <a:buChar char="⚬"/>
            </a:pPr>
            <a:r>
              <a:rPr lang="en-US" sz="3200">
                <a:solidFill>
                  <a:srgbClr val="F26534"/>
                </a:solidFill>
                <a:latin typeface="Garet"/>
                <a:ea typeface="Garet"/>
                <a:cs typeface="Garet"/>
                <a:sym typeface="Garet"/>
              </a:rPr>
              <a:t>az account show --output table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Check resource groups: </a:t>
            </a:r>
            <a:r>
              <a:rPr lang="en-US" sz="3200">
                <a:solidFill>
                  <a:srgbClr val="F26534"/>
                </a:solidFill>
                <a:latin typeface="Garet"/>
                <a:ea typeface="Garet"/>
                <a:cs typeface="Garet"/>
                <a:sym typeface="Garet"/>
              </a:rPr>
              <a:t>az group list --output table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Create RG </a:t>
            </a:r>
            <a:r>
              <a:rPr lang="en-US" sz="3200">
                <a:solidFill>
                  <a:srgbClr val="F26534"/>
                </a:solidFill>
                <a:latin typeface="Garet"/>
                <a:ea typeface="Garet"/>
                <a:cs typeface="Garet"/>
                <a:sym typeface="Garet"/>
              </a:rPr>
              <a:t>az group create --name bicepDemoRG --location eastus</a:t>
            </a:r>
          </a:p>
          <a:p>
            <a:pPr algn="l">
              <a:lnSpc>
                <a:spcPts val="576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34037" y="1271558"/>
            <a:ext cx="12348192" cy="6096337"/>
          </a:xfrm>
          <a:custGeom>
            <a:avLst/>
            <a:gdLst/>
            <a:ahLst/>
            <a:cxnLst/>
            <a:rect r="r" b="b" t="t" l="l"/>
            <a:pathLst>
              <a:path h="6096337" w="12348192">
                <a:moveTo>
                  <a:pt x="0" y="0"/>
                </a:moveTo>
                <a:lnTo>
                  <a:pt x="12348192" y="0"/>
                </a:lnTo>
                <a:lnTo>
                  <a:pt x="12348192" y="6096337"/>
                </a:lnTo>
                <a:lnTo>
                  <a:pt x="0" y="60963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9993" y="186055"/>
            <a:ext cx="1178902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Writing Your First Bicep Template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1437" y="-1590609"/>
            <a:ext cx="12049059" cy="12049059"/>
          </a:xfrm>
          <a:custGeom>
            <a:avLst/>
            <a:gdLst/>
            <a:ahLst/>
            <a:cxnLst/>
            <a:rect r="r" b="b" t="t" l="l"/>
            <a:pathLst>
              <a:path h="12049059" w="12049059">
                <a:moveTo>
                  <a:pt x="0" y="0"/>
                </a:moveTo>
                <a:lnTo>
                  <a:pt x="12049059" y="0"/>
                </a:lnTo>
                <a:lnTo>
                  <a:pt x="12049059" y="12049059"/>
                </a:lnTo>
                <a:lnTo>
                  <a:pt x="0" y="1204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1437" y="1994819"/>
            <a:ext cx="6276909" cy="7028883"/>
            <a:chOff x="0" y="0"/>
            <a:chExt cx="6350000" cy="7110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809810" y="1839815"/>
            <a:ext cx="5880621" cy="7609058"/>
            <a:chOff x="0" y="0"/>
            <a:chExt cx="5495491" cy="71107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5491" cy="7110730"/>
            </a:xfrm>
            <a:custGeom>
              <a:avLst/>
              <a:gdLst/>
              <a:ahLst/>
              <a:cxnLst/>
              <a:rect r="r" b="b" t="t" l="l"/>
              <a:pathLst>
                <a:path h="7110730" w="5495491">
                  <a:moveTo>
                    <a:pt x="5495491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5495491" y="0"/>
                  </a:lnTo>
                  <a:close/>
                </a:path>
              </a:pathLst>
            </a:custGeom>
            <a:blipFill>
              <a:blip r:embed="rId4"/>
              <a:stretch>
                <a:fillRect l="-14696" t="0" r="-1469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9993" y="186055"/>
            <a:ext cx="11789026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49"/>
              </a:lnSpc>
              <a:spcBef>
                <a:spcPct val="0"/>
              </a:spcBef>
            </a:pPr>
            <a:r>
              <a:rPr lang="en-US" b="true" sz="449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Bicep: Deploying the Storage Account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7782" y="116840"/>
            <a:ext cx="5220218" cy="86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5"/>
              </a:lnSpc>
            </a:pPr>
            <a:r>
              <a:rPr lang="en-US" sz="5500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Bicep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88359" y="9684000"/>
            <a:ext cx="3368453" cy="39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i="true">
                <a:solidFill>
                  <a:srgbClr val="000000"/>
                </a:solidFill>
                <a:latin typeface="Garet Italics"/>
                <a:ea typeface="Garet Italics"/>
                <a:cs typeface="Garet Italics"/>
                <a:sym typeface="Garet Italics"/>
              </a:rPr>
              <a:t>Everyone can code!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9993" y="1178250"/>
            <a:ext cx="12751444" cy="354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Azure CLI Commands </a:t>
            </a:r>
          </a:p>
          <a:p>
            <a:pPr algn="l">
              <a:lnSpc>
                <a:spcPts val="5760"/>
              </a:lnSpc>
            </a:pPr>
          </a:p>
          <a:p>
            <a:pPr algn="l">
              <a:lnSpc>
                <a:spcPts val="5760"/>
              </a:lnSpc>
            </a:pPr>
            <a:r>
              <a:rPr lang="en-US" sz="32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deploy a Bicep use command </a:t>
            </a:r>
          </a:p>
          <a:p>
            <a:pPr algn="l" marL="690882" indent="-345441" lvl="1">
              <a:lnSpc>
                <a:spcPts val="5760"/>
              </a:lnSpc>
              <a:buFont typeface="Arial"/>
              <a:buChar char="•"/>
            </a:pPr>
            <a:r>
              <a:rPr lang="en-US" sz="3200">
                <a:solidFill>
                  <a:srgbClr val="F26534"/>
                </a:solidFill>
                <a:latin typeface="Garet"/>
                <a:ea typeface="Garet"/>
                <a:cs typeface="Garet"/>
                <a:sym typeface="Garet"/>
              </a:rPr>
              <a:t>az deployment group create --resource-group bicepDemoRG --template-file storage\storage.bicep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DAGgx7tAE34</dc:identifier>
  <dcterms:modified xsi:type="dcterms:W3CDTF">2011-08-01T06:04:30Z</dcterms:modified>
  <cp:revision>1</cp:revision>
  <dc:title>Azure Bicep Made Easy!</dc:title>
</cp:coreProperties>
</file>