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5B211-51C4-FF90-6C39-F1C062BCE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3FD86-F512-21BF-F382-2FA1BF10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D51C-A40D-C2ED-AF05-87B3ED148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E4A9D-6F15-86C1-CEA3-4153D7D96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BCE3F-9E63-D75E-3164-907E0F1A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98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DAC-744D-6F6C-4ADC-E1D47406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B8C28-9F9B-159E-0998-2FEFFD3CD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235B1-D2EA-B219-106E-A51DB589C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33DB-07CC-6BEA-4774-E55B3EDB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16B9D-4DD2-A6BA-B7BC-73B62436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78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3876F7-943F-F0C7-CBF2-926260E99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62AA0-5C6E-BE90-18F1-CAB9618F7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E8DA0-36E7-FB1F-ACD3-5CCA4A18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2C4F-EE5C-1616-4F2C-1EB4E54E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8995E-8D4C-E4CF-C504-8434CFE37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0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A113-BC45-3DBB-4E4D-E77BA2F7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4A60-0878-8CB7-46D6-B59550A80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CDEFB-B8BE-6919-FE8A-F57EEEB6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00EF0-3BB3-2DDB-7786-60B5F5ED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85507-D429-F91D-E093-336B2B7F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2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7C34F-E6D9-C5B3-CC4F-1D5B1E84F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CF91-2036-D816-BB01-8C22BEB7C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B82B7-C0BF-1A3E-8409-67BC4876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A8962-6582-30A3-A087-9CBFDF4E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44D25-1D9B-203B-B4C1-D78812FF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28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DE73-1454-E6F7-1E9D-AF962EFD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672C-83DE-AAB9-FD65-ED799C4D2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9A4782-7A2E-7CE7-9568-FF101E27A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C163-2247-A8C9-E822-84D98469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00D54-A6D6-CDBF-661F-16E538F7E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047A5-B3F0-116D-B853-E9F2CE47A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857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B9CBE-E265-B819-BD03-46B7F459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A561F-3DFF-6A9A-E11B-75E138C38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CF8E9-A8B0-F440-3535-639E53FE7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8F507-7ED2-35ED-4C8A-17EA81A85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B8D65-144C-C847-16AD-0DC6C6ABBE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512886-8DEF-A41D-C83D-AB0CA29E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CEBEF-3282-B092-5383-5D522D532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80492-1724-2CB3-8AA2-4BF7A5E2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37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B37B-E859-AF3E-4664-1703E93C9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2FB70-9CC3-2F84-16EE-56CF203E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18FDD-C0ED-E31B-CC61-1824D374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B4BFD-C0BE-1E41-2AF7-C4619226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24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44CF0-7B8C-1BCB-C186-EFA00320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73300-CC15-8120-36EC-1D3C6180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97971-0309-6BB7-8A42-0F77C450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8A6FA-EC1A-66A8-3122-B300A5DAC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B7CCE-A87C-90E3-DC56-320F4F62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965A6-6EE8-0A67-28D0-16E749FD2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918A9-046E-99E9-1C15-B3DB4219D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FC390-072E-E2BA-521C-761760F94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823CF-FF25-EE9B-94E3-A5D26ED5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253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D886F-824D-0A37-75A4-7764EEA16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4A1DF9-326E-A53C-9F11-B0B2B12FD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B2ECD-CA03-6D15-7417-19D4E6974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599AD-A34D-725B-9248-71B80DF6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FC6C3-26EE-1A86-9143-4E539C170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9721D-FCB8-E50A-6ABC-5BD09B5D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49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FFF91-47D7-52F0-CF21-DBA9B516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B120E-192A-9AF0-05B6-33FAD51E5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A3161-EBCD-199D-0B69-E9BF7D1E7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A175D-3CE5-4BDF-A151-133339134C2C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2EC31-CDB8-6590-C36B-4D4C5D19B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102D0-A2FF-EC7C-6EB4-3D8927059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0AD45-7E98-4E98-93ED-94AC87CDD6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84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92EC-21BC-0CCD-9195-7ABFAEA7C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02C5C-17F4-4AE3-FBF4-AE2406AE33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16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18186-BC03-36EC-6118-F1DBEBC6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610B38"/>
                </a:solidFill>
                <a:effectLst/>
                <a:latin typeface="erdana"/>
              </a:rPr>
              <a:t>Linear Regression in Machine Learning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12CFC-EAE6-9273-DC6E-10D025DF840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effectLst>
            <a:outerShdw blurRad="63500" dist="50800" dir="5400000" algn="ctr" rotWithShape="0">
              <a:schemeClr val="accent4">
                <a:lumMod val="20000"/>
                <a:lumOff val="80000"/>
              </a:schemeClr>
            </a:outerShdw>
          </a:effectLst>
        </p:spPr>
        <p:txBody>
          <a:bodyPr>
            <a:normAutofit fontScale="6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Linear regression is one of the easiest and most popular Machine Learning algorithms.</a:t>
            </a: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It is a statistical method that is used for predictive analysis.</a:t>
            </a: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 Linear regression makes predictions for continuous/real or numeric variables such as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sales, salary, age, product price,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 etc.</a:t>
            </a: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It is a method of Supervised Learning in Machine Learning.</a:t>
            </a:r>
          </a:p>
          <a:p>
            <a:pPr marL="0" indent="0">
              <a:lnSpc>
                <a:spcPct val="200000"/>
              </a:lnSpc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829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55B5E-CFDC-8DC7-E507-F1304FB7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</a:t>
            </a:r>
          </a:p>
        </p:txBody>
      </p:sp>
      <p:pic>
        <p:nvPicPr>
          <p:cNvPr id="1026" name="Picture 2" descr="Linear Regression in Machine Learning">
            <a:extLst>
              <a:ext uri="{FF2B5EF4-FFF2-40B4-BE49-F238E27FC236}">
                <a16:creationId xmlns:a16="http://schemas.microsoft.com/office/drawing/2014/main" id="{85B0B81E-71CF-14EC-6115-5B51E92C0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4845" y="2067338"/>
            <a:ext cx="8030818" cy="40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26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03F1-EDDF-8130-5F1F-FF8804B9B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73C4-9992-8B53-2962-C1478122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Mathematically, we can represent a linear regression as: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inter-regular"/>
              </a:rPr>
              <a:t>Y=a0+a1x+E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Y= Dependent Variable (Target Variable)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X= Independent Variable (predictor Variable)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a0= intercept of the line (Gives an additional degree of freedom)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a1 = Linear regression coefficient (scale factor to each input value).</a:t>
            </a: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ε = random error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dirty="0"/>
            </a:br>
            <a:endParaRPr lang="en-US" dirty="0">
              <a:solidFill>
                <a:srgbClr val="333333"/>
              </a:solidFill>
              <a:latin typeface="inter-regular"/>
            </a:endParaRP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4F61008-74A1-4B75-F896-7C5819266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703436" y="0"/>
            <a:ext cx="2159887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3480" tIns="31740" rIns="91440" bIns="3174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y= a</a:t>
            </a:r>
            <a:r>
              <a:rPr kumimoji="0" lang="en-US" altLang="en-US" sz="1000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+a</a:t>
            </a:r>
            <a:r>
              <a:rPr kumimoji="0" lang="en-US" altLang="en-US" sz="1000" b="0" i="0" u="none" strike="noStrike" cap="none" normalizeH="0" baseline="-3000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1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x+ ε 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542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6145-8E29-3909-53FD-B96A04AC7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610B38"/>
                </a:solidFill>
                <a:effectLst/>
                <a:latin typeface="erdana"/>
              </a:rPr>
              <a:t>Types of Linear Regression</a:t>
            </a:r>
            <a:br>
              <a:rPr lang="en-IN" b="1" i="0" dirty="0">
                <a:solidFill>
                  <a:srgbClr val="610B38"/>
                </a:solidFill>
                <a:effectLst/>
                <a:latin typeface="erdana"/>
              </a:rPr>
            </a:b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35AB9-ABF1-8C5E-41A1-7C5F5980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Simple Linear Regression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Single independent variable or single predictor variable</a:t>
            </a:r>
          </a:p>
          <a:p>
            <a:pPr>
              <a:lnSpc>
                <a:spcPct val="200000"/>
              </a:lnSpc>
            </a:pPr>
            <a:r>
              <a:rPr lang="en-IN" dirty="0"/>
              <a:t>Multiple Linear Regression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IN" dirty="0"/>
              <a:t>Multiple Independent variables or multiple </a:t>
            </a:r>
            <a:r>
              <a:rPr lang="en-IN"/>
              <a:t>predictor variables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10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7D11C-4E62-0EF4-85C4-CD79AB6D6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solidFill>
                  <a:srgbClr val="610B38"/>
                </a:solidFill>
                <a:effectLst/>
                <a:latin typeface="erdana"/>
              </a:rPr>
              <a:t>Linear Regression Line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3B2CF-8ACB-15D1-D505-CCF33E818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linear line showing the relationship between the dependent and independent variables is called a </a:t>
            </a:r>
            <a:r>
              <a:rPr lang="en-US" b="1" i="0" dirty="0">
                <a:solidFill>
                  <a:srgbClr val="333333"/>
                </a:solidFill>
                <a:effectLst/>
                <a:latin typeface="inter-bold"/>
              </a:rPr>
              <a:t>regression line</a:t>
            </a: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  <a:t>A regression line can show two types of relationship: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b="0" i="0" dirty="0">
                <a:solidFill>
                  <a:srgbClr val="333333"/>
                </a:solidFill>
                <a:effectLst/>
                <a:latin typeface="inter-regular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91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40F3-7B8F-55FF-16F6-D3EDC8F3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inter-bold"/>
              </a:rPr>
              <a:t>Positive Linear Relationship</a:t>
            </a:r>
            <a:endParaRPr lang="en-IN" dirty="0"/>
          </a:p>
        </p:txBody>
      </p:sp>
      <p:pic>
        <p:nvPicPr>
          <p:cNvPr id="3074" name="Picture 2" descr="Linear Regression in Machine Learning">
            <a:extLst>
              <a:ext uri="{FF2B5EF4-FFF2-40B4-BE49-F238E27FC236}">
                <a16:creationId xmlns:a16="http://schemas.microsoft.com/office/drawing/2014/main" id="{EA4922D5-F01E-8329-6A88-3FE68F101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995" y="1690688"/>
            <a:ext cx="7773725" cy="445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035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FE8D1-FAFE-B74D-6F23-6A4056D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-bold"/>
              </a:rPr>
              <a:t>Negative Linear Relationship:</a:t>
            </a:r>
            <a:endParaRPr lang="en-IN" dirty="0"/>
          </a:p>
        </p:txBody>
      </p:sp>
      <p:pic>
        <p:nvPicPr>
          <p:cNvPr id="4098" name="Picture 2" descr="Linear Regression in Machine Learning">
            <a:extLst>
              <a:ext uri="{FF2B5EF4-FFF2-40B4-BE49-F238E27FC236}">
                <a16:creationId xmlns:a16="http://schemas.microsoft.com/office/drawing/2014/main" id="{B8C7A12D-51B7-A470-5BC5-1AF7DC7E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430" y="2195513"/>
            <a:ext cx="8476090" cy="372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401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218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Unicode MS</vt:lpstr>
      <vt:lpstr>Calibri</vt:lpstr>
      <vt:lpstr>Calibri Light</vt:lpstr>
      <vt:lpstr>erdana</vt:lpstr>
      <vt:lpstr>inter-bold</vt:lpstr>
      <vt:lpstr>inter-regular</vt:lpstr>
      <vt:lpstr>Office Theme</vt:lpstr>
      <vt:lpstr>Linear Regression</vt:lpstr>
      <vt:lpstr>Linear Regression in Machine Learning </vt:lpstr>
      <vt:lpstr>Linear Regression</vt:lpstr>
      <vt:lpstr>Linear Regression</vt:lpstr>
      <vt:lpstr>Types of Linear Regression  </vt:lpstr>
      <vt:lpstr>Linear Regression Line</vt:lpstr>
      <vt:lpstr>Positive Linear Relationship</vt:lpstr>
      <vt:lpstr>Negative Linear Relationship: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SRI BALA MALLADI</dc:creator>
  <cp:lastModifiedBy>SRI BALA MALLADI</cp:lastModifiedBy>
  <cp:revision>5</cp:revision>
  <dcterms:created xsi:type="dcterms:W3CDTF">2023-03-31T09:44:41Z</dcterms:created>
  <dcterms:modified xsi:type="dcterms:W3CDTF">2025-03-05T01:35:48Z</dcterms:modified>
</cp:coreProperties>
</file>