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7B1B27A-916E-4148-86BB-432F76C92480}" type="datetimeFigureOut">
              <a:rPr lang="en-US" smtClean="0"/>
              <a:t>8/6/2019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1B3C3A2-BFCF-49A7-B0F3-79826C8FBB1C}" type="slidenum">
              <a:rPr lang="en-US" smtClean="0"/>
              <a:t>‹#›</a:t>
            </a:fld>
            <a:endParaRPr lang="en-US"/>
          </a:p>
        </p:txBody>
      </p:sp>
    </p:spTree>
    <p:extLst>
      <p:ext uri="{BB962C8B-B14F-4D97-AF65-F5344CB8AC3E}">
        <p14:creationId xmlns:p14="http://schemas.microsoft.com/office/powerpoint/2010/main" val="11104092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89E8F2-D711-48F0-B426-1D3356D4968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4616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9E8F2-D711-48F0-B426-1D3356D4968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326769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9E8F2-D711-48F0-B426-1D3356D4968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1607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9E8F2-D711-48F0-B426-1D3356D4968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168382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9E8F2-D711-48F0-B426-1D3356D49682}"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339435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9E8F2-D711-48F0-B426-1D3356D49682}"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317779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89E8F2-D711-48F0-B426-1D3356D49682}"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304749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89E8F2-D711-48F0-B426-1D3356D49682}"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62414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9E8F2-D711-48F0-B426-1D3356D49682}"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133858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9E8F2-D711-48F0-B426-1D3356D49682}"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80495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9E8F2-D711-48F0-B426-1D3356D49682}"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0AAB9-869B-4E27-A01C-0DE8E5D31B50}" type="slidenum">
              <a:rPr lang="en-US" smtClean="0"/>
              <a:t>‹#›</a:t>
            </a:fld>
            <a:endParaRPr lang="en-US"/>
          </a:p>
        </p:txBody>
      </p:sp>
    </p:spTree>
    <p:extLst>
      <p:ext uri="{BB962C8B-B14F-4D97-AF65-F5344CB8AC3E}">
        <p14:creationId xmlns:p14="http://schemas.microsoft.com/office/powerpoint/2010/main" val="280389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9E8F2-D711-48F0-B426-1D3356D49682}" type="datetimeFigureOut">
              <a:rPr lang="en-US" smtClean="0"/>
              <a:t>8/6/2019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0AAB9-869B-4E27-A01C-0DE8E5D31B50}" type="slidenum">
              <a:rPr lang="en-US" smtClean="0"/>
              <a:t>‹#›</a:t>
            </a:fld>
            <a:endParaRPr lang="en-US"/>
          </a:p>
        </p:txBody>
      </p:sp>
    </p:spTree>
    <p:extLst>
      <p:ext uri="{BB962C8B-B14F-4D97-AF65-F5344CB8AC3E}">
        <p14:creationId xmlns:p14="http://schemas.microsoft.com/office/powerpoint/2010/main" val="913407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HTML</a:t>
            </a:r>
            <a:endParaRPr lang="en-US" b="1" dirty="0"/>
          </a:p>
        </p:txBody>
      </p:sp>
      <p:sp>
        <p:nvSpPr>
          <p:cNvPr id="3" name="Content Placeholder 2"/>
          <p:cNvSpPr>
            <a:spLocks noGrp="1"/>
          </p:cNvSpPr>
          <p:nvPr>
            <p:ph idx="1"/>
          </p:nvPr>
        </p:nvSpPr>
        <p:spPr/>
        <p:txBody>
          <a:bodyPr>
            <a:normAutofit fontScale="92500"/>
          </a:bodyPr>
          <a:lstStyle/>
          <a:p>
            <a:r>
              <a:rPr lang="en-US" b="1" dirty="0" smtClean="0"/>
              <a:t>HTML (</a:t>
            </a:r>
            <a:r>
              <a:rPr lang="en-US" b="1" dirty="0" err="1" smtClean="0"/>
              <a:t>HyperText</a:t>
            </a:r>
            <a:r>
              <a:rPr lang="en-US" b="1" dirty="0" smtClean="0"/>
              <a:t> Markup Language) is what webpages are made out of.</a:t>
            </a:r>
          </a:p>
          <a:p>
            <a:r>
              <a:rPr lang="en-US" dirty="0" smtClean="0"/>
              <a:t>We use HTML to describe each part of a webpage is to the browser, so that our content is displayed properly. We help our browsers to understand how we want things displayed by using tags. Here are a few examples of tags that you've probably seen before:</a:t>
            </a:r>
          </a:p>
          <a:p>
            <a:r>
              <a:rPr lang="en-US" dirty="0" smtClean="0"/>
              <a:t>&lt;h1&gt; and &lt;/h1&gt;</a:t>
            </a:r>
          </a:p>
          <a:p>
            <a:r>
              <a:rPr lang="en-US" dirty="0" smtClean="0"/>
              <a:t>&lt;p&gt; and &lt;/p&gt;</a:t>
            </a:r>
          </a:p>
          <a:p>
            <a:r>
              <a:rPr lang="en-US" dirty="0" smtClean="0"/>
              <a:t>&lt;strong&gt; and &lt;/strong&gt;</a:t>
            </a:r>
          </a:p>
          <a:p>
            <a:r>
              <a:rPr lang="en-US" dirty="0" smtClean="0"/>
              <a:t>To create an HTML file, you need to have .html at the end (sort of like how you need .pdf at the end of PDF documents).</a:t>
            </a:r>
          </a:p>
          <a:p>
            <a:endParaRPr lang="en-US" dirty="0"/>
          </a:p>
        </p:txBody>
      </p:sp>
    </p:spTree>
    <p:extLst>
      <p:ext uri="{BB962C8B-B14F-4D97-AF65-F5344CB8AC3E}">
        <p14:creationId xmlns:p14="http://schemas.microsoft.com/office/powerpoint/2010/main" val="30239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the &lt;head&gt; and what goes in the &lt;body&gt;?</a:t>
            </a:r>
            <a:endParaRPr lang="en-US" dirty="0"/>
          </a:p>
        </p:txBody>
      </p:sp>
      <p:sp>
        <p:nvSpPr>
          <p:cNvPr id="3" name="Content Placeholder 2"/>
          <p:cNvSpPr>
            <a:spLocks noGrp="1"/>
          </p:cNvSpPr>
          <p:nvPr>
            <p:ph idx="1"/>
          </p:nvPr>
        </p:nvSpPr>
        <p:spPr/>
        <p:txBody>
          <a:bodyPr/>
          <a:lstStyle/>
          <a:p>
            <a:r>
              <a:rPr lang="en-US" dirty="0" smtClean="0"/>
              <a:t>Things that you put in the &lt;body&gt; of your HTML document will show up on your webpage. Things that you put in the &lt;head&gt; of your HTML document won't show up. You can think of the &lt;head&gt; as a place to write secret notes to your browser. For example, our styles go in the head. We don't want our styles to show up on our page, but we do want our browser to apply the styles.</a:t>
            </a:r>
            <a:endParaRPr lang="en-US" dirty="0"/>
          </a:p>
        </p:txBody>
      </p:sp>
    </p:spTree>
    <p:extLst>
      <p:ext uri="{BB962C8B-B14F-4D97-AF65-F5344CB8AC3E}">
        <p14:creationId xmlns:p14="http://schemas.microsoft.com/office/powerpoint/2010/main" val="240759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4198" y="1073566"/>
            <a:ext cx="9066667" cy="5104762"/>
          </a:xfrm>
          <a:prstGeom prst="rect">
            <a:avLst/>
          </a:prstGeom>
        </p:spPr>
      </p:pic>
    </p:spTree>
    <p:extLst>
      <p:ext uri="{BB962C8B-B14F-4D97-AF65-F5344CB8AC3E}">
        <p14:creationId xmlns:p14="http://schemas.microsoft.com/office/powerpoint/2010/main" val="312556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 quick note about image types:</a:t>
            </a:r>
            <a:endParaRPr lang="en-US" dirty="0"/>
          </a:p>
        </p:txBody>
      </p:sp>
      <p:sp>
        <p:nvSpPr>
          <p:cNvPr id="3" name="Content Placeholder 2"/>
          <p:cNvSpPr>
            <a:spLocks noGrp="1"/>
          </p:cNvSpPr>
          <p:nvPr>
            <p:ph idx="1"/>
          </p:nvPr>
        </p:nvSpPr>
        <p:spPr/>
        <p:txBody>
          <a:bodyPr>
            <a:normAutofit/>
          </a:bodyPr>
          <a:lstStyle/>
          <a:p>
            <a:r>
              <a:rPr lang="en-US" dirty="0" smtClean="0"/>
              <a:t>Hint: You'll want to use &lt;h1&gt; and &lt;/h1&gt; once, &lt;h2&gt; and &lt;/h2&gt; three times and &lt;h3&gt; and &lt;/h3&gt; once.</a:t>
            </a:r>
          </a:p>
          <a:p>
            <a:r>
              <a:rPr lang="en-US" dirty="0" smtClean="0"/>
              <a:t>Hint: Images</a:t>
            </a:r>
          </a:p>
          <a:p>
            <a:pPr lvl="1"/>
            <a:r>
              <a:rPr lang="en-US" dirty="0" smtClean="0"/>
              <a:t>&lt;</a:t>
            </a:r>
            <a:r>
              <a:rPr lang="en-US" dirty="0" err="1" smtClean="0"/>
              <a:t>img</a:t>
            </a:r>
            <a:r>
              <a:rPr lang="en-US" dirty="0" smtClean="0"/>
              <a:t> </a:t>
            </a:r>
            <a:r>
              <a:rPr lang="en-US" dirty="0" err="1" smtClean="0"/>
              <a:t>src</a:t>
            </a:r>
            <a:r>
              <a:rPr lang="en-US" dirty="0" smtClean="0"/>
              <a:t>="logo.png"&gt;</a:t>
            </a:r>
          </a:p>
          <a:p>
            <a:r>
              <a:rPr lang="en-US" dirty="0" smtClean="0"/>
              <a:t>There are three main image types: jpg, </a:t>
            </a:r>
            <a:r>
              <a:rPr lang="en-US" dirty="0" err="1" smtClean="0"/>
              <a:t>png</a:t>
            </a:r>
            <a:r>
              <a:rPr lang="en-US" dirty="0" smtClean="0"/>
              <a:t> and gif. Here's a general rule of thumb:</a:t>
            </a:r>
          </a:p>
          <a:p>
            <a:endParaRPr lang="en-US" dirty="0" smtClean="0"/>
          </a:p>
          <a:p>
            <a:pPr lvl="1"/>
            <a:r>
              <a:rPr lang="en-US" dirty="0" smtClean="0"/>
              <a:t>Using a large image or photograph: choose jpg</a:t>
            </a:r>
          </a:p>
          <a:p>
            <a:pPr lvl="1"/>
            <a:r>
              <a:rPr lang="en-US" dirty="0" smtClean="0"/>
              <a:t>For icons, logos, text or anything that requires transparency: choose </a:t>
            </a:r>
            <a:r>
              <a:rPr lang="en-US" dirty="0" err="1" smtClean="0"/>
              <a:t>png</a:t>
            </a:r>
            <a:endParaRPr lang="en-US" dirty="0" smtClean="0"/>
          </a:p>
          <a:p>
            <a:pPr lvl="1"/>
            <a:r>
              <a:rPr lang="en-US" dirty="0" smtClean="0"/>
              <a:t>For animations, especially of cats: choose gif (this is a joke)</a:t>
            </a:r>
          </a:p>
          <a:p>
            <a:pPr marL="0" indent="0">
              <a:buNone/>
            </a:pPr>
            <a:endParaRPr lang="en-US" dirty="0"/>
          </a:p>
        </p:txBody>
      </p:sp>
    </p:spTree>
    <p:extLst>
      <p:ext uri="{BB962C8B-B14F-4D97-AF65-F5344CB8AC3E}">
        <p14:creationId xmlns:p14="http://schemas.microsoft.com/office/powerpoint/2010/main" val="396929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CSS is closely paired with HTML</a:t>
            </a:r>
            <a:endParaRPr lang="en-US" dirty="0"/>
          </a:p>
        </p:txBody>
      </p:sp>
      <p:sp>
        <p:nvSpPr>
          <p:cNvPr id="3" name="Content Placeholder 2"/>
          <p:cNvSpPr>
            <a:spLocks noGrp="1"/>
          </p:cNvSpPr>
          <p:nvPr>
            <p:ph idx="1"/>
          </p:nvPr>
        </p:nvSpPr>
        <p:spPr/>
        <p:txBody>
          <a:bodyPr/>
          <a:lstStyle/>
          <a:p>
            <a:r>
              <a:rPr lang="en-US" dirty="0" smtClean="0"/>
              <a:t>CSS doesn't do anything on its own, it's the presentation layer on top of a content base</a:t>
            </a:r>
          </a:p>
          <a:p>
            <a:r>
              <a:rPr lang="en-US" dirty="0" smtClean="0"/>
              <a:t>If HTML is the beams of the house, CSS is the layout, paint, and decorations</a:t>
            </a:r>
            <a:endParaRPr lang="en-US" dirty="0"/>
          </a:p>
        </p:txBody>
      </p:sp>
    </p:spTree>
    <p:extLst>
      <p:ext uri="{BB962C8B-B14F-4D97-AF65-F5344CB8AC3E}">
        <p14:creationId xmlns:p14="http://schemas.microsoft.com/office/powerpoint/2010/main" val="195206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CSS Syntax</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CSS is made up of rules that refer to HTML elements (like &lt;p&gt; and &lt;</a:t>
            </a:r>
            <a:r>
              <a:rPr lang="en-US" dirty="0" err="1" smtClean="0"/>
              <a:t>ul</a:t>
            </a:r>
            <a:r>
              <a:rPr lang="en-US" dirty="0" smtClean="0"/>
              <a:t>&gt;), and define what those elements should look like.</a:t>
            </a:r>
          </a:p>
          <a:p>
            <a:endParaRPr lang="en-US" dirty="0" smtClean="0"/>
          </a:p>
          <a:p>
            <a:r>
              <a:rPr lang="en-US" dirty="0" smtClean="0"/>
              <a:t>A CSS rule is made up of a selector and one or more declarations</a:t>
            </a:r>
          </a:p>
          <a:p>
            <a:endParaRPr lang="en-US" dirty="0" smtClean="0"/>
          </a:p>
          <a:p>
            <a:r>
              <a:rPr lang="en-US" dirty="0" smtClean="0"/>
              <a:t>A selector tells the browser what element(s) we are styling.</a:t>
            </a:r>
          </a:p>
          <a:p>
            <a:endParaRPr lang="en-US" dirty="0" smtClean="0"/>
          </a:p>
          <a:p>
            <a:r>
              <a:rPr lang="en-US" dirty="0" smtClean="0"/>
              <a:t>It looks like this:</a:t>
            </a:r>
          </a:p>
          <a:p>
            <a:endParaRPr lang="en-US" dirty="0" smtClean="0"/>
          </a:p>
          <a:p>
            <a:r>
              <a:rPr lang="en-US" dirty="0" smtClean="0"/>
              <a:t>h2 {}</a:t>
            </a:r>
          </a:p>
          <a:p>
            <a:endParaRPr lang="en-US" dirty="0" smtClean="0"/>
          </a:p>
          <a:p>
            <a:r>
              <a:rPr lang="en-US" dirty="0" smtClean="0"/>
              <a:t>The above selector will select all &lt;h2&gt; elements and apply our styles to them. Our styles will go between the curly brackets.</a:t>
            </a:r>
            <a:endParaRPr lang="en-US" dirty="0"/>
          </a:p>
        </p:txBody>
      </p:sp>
    </p:spTree>
    <p:extLst>
      <p:ext uri="{BB962C8B-B14F-4D97-AF65-F5344CB8AC3E}">
        <p14:creationId xmlns:p14="http://schemas.microsoft.com/office/powerpoint/2010/main" val="285116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CSS Syntax</a:t>
            </a:r>
            <a:endParaRPr lang="en-US" dirty="0"/>
          </a:p>
        </p:txBody>
      </p:sp>
      <p:sp>
        <p:nvSpPr>
          <p:cNvPr id="3" name="Content Placeholder 2"/>
          <p:cNvSpPr>
            <a:spLocks noGrp="1"/>
          </p:cNvSpPr>
          <p:nvPr>
            <p:ph idx="1"/>
          </p:nvPr>
        </p:nvSpPr>
        <p:spPr/>
        <p:txBody>
          <a:bodyPr/>
          <a:lstStyle/>
          <a:p>
            <a:r>
              <a:rPr lang="en-US" dirty="0" smtClean="0"/>
              <a:t>A declaration tells the browser what style we want to apply to our element</a:t>
            </a:r>
          </a:p>
          <a:p>
            <a:r>
              <a:rPr lang="en-US" dirty="0" smtClean="0"/>
              <a:t>A declaration is always made up of two parts: a property and a value</a:t>
            </a:r>
          </a:p>
          <a:p>
            <a:r>
              <a:rPr lang="en-US" dirty="0" smtClean="0"/>
              <a:t>A property tells the browser what we are modifying (ex. font, </a:t>
            </a:r>
            <a:r>
              <a:rPr lang="en-US" dirty="0" err="1" smtClean="0"/>
              <a:t>colour</a:t>
            </a:r>
            <a:r>
              <a:rPr lang="en-US" dirty="0" smtClean="0"/>
              <a:t>, size)</a:t>
            </a:r>
          </a:p>
          <a:p>
            <a:r>
              <a:rPr lang="en-US" dirty="0" smtClean="0"/>
              <a:t>A value tells the browser how to modify the property (ex. Arial, green, small)</a:t>
            </a:r>
          </a:p>
          <a:p>
            <a:r>
              <a:rPr lang="en-US" dirty="0" smtClean="0"/>
              <a:t>A declaration looks like this:</a:t>
            </a:r>
          </a:p>
          <a:p>
            <a:r>
              <a:rPr lang="en-US" dirty="0" smtClean="0"/>
              <a:t>background-color: green;</a:t>
            </a:r>
            <a:endParaRPr lang="en-US" dirty="0"/>
          </a:p>
        </p:txBody>
      </p:sp>
    </p:spTree>
    <p:extLst>
      <p:ext uri="{BB962C8B-B14F-4D97-AF65-F5344CB8AC3E}">
        <p14:creationId xmlns:p14="http://schemas.microsoft.com/office/powerpoint/2010/main" val="342130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CSS Syntax</a:t>
            </a:r>
            <a:endParaRPr lang="en-US" dirty="0"/>
          </a:p>
        </p:txBody>
      </p:sp>
      <p:sp>
        <p:nvSpPr>
          <p:cNvPr id="3" name="Content Placeholder 2"/>
          <p:cNvSpPr>
            <a:spLocks noGrp="1"/>
          </p:cNvSpPr>
          <p:nvPr>
            <p:ph idx="1"/>
          </p:nvPr>
        </p:nvSpPr>
        <p:spPr/>
        <p:txBody>
          <a:bodyPr/>
          <a:lstStyle/>
          <a:p>
            <a:r>
              <a:rPr lang="en-US" dirty="0" smtClean="0"/>
              <a:t>background-color: green;</a:t>
            </a:r>
          </a:p>
          <a:p>
            <a:r>
              <a:rPr lang="en-US" dirty="0" smtClean="0"/>
              <a:t>The value (the part after the colon) is specific to the property type</a:t>
            </a:r>
          </a:p>
          <a:p>
            <a:r>
              <a:rPr lang="en-US" dirty="0" smtClean="0"/>
              <a:t>Ex. size-related properties like height, width, or font-size are usually specified in </a:t>
            </a:r>
            <a:r>
              <a:rPr lang="en-US" dirty="0" err="1" smtClean="0"/>
              <a:t>px</a:t>
            </a:r>
            <a:r>
              <a:rPr lang="en-US" dirty="0" smtClean="0"/>
              <a:t> (pixels), while </a:t>
            </a:r>
            <a:r>
              <a:rPr lang="en-US" dirty="0" err="1" smtClean="0"/>
              <a:t>colour</a:t>
            </a:r>
            <a:r>
              <a:rPr lang="en-US" dirty="0" smtClean="0"/>
              <a:t>-related properties are specified with a </a:t>
            </a:r>
            <a:r>
              <a:rPr lang="en-US" dirty="0" err="1" smtClean="0"/>
              <a:t>colour</a:t>
            </a:r>
            <a:r>
              <a:rPr lang="en-US" dirty="0" smtClean="0"/>
              <a:t> name or code</a:t>
            </a:r>
          </a:p>
          <a:p>
            <a:r>
              <a:rPr lang="en-US" dirty="0" smtClean="0"/>
              <a:t>It's very important that you write the syntax correctly, with a colon after the property name and a semi-colon after the value.</a:t>
            </a:r>
            <a:endParaRPr lang="en-US" dirty="0"/>
          </a:p>
        </p:txBody>
      </p:sp>
    </p:spTree>
    <p:extLst>
      <p:ext uri="{BB962C8B-B14F-4D97-AF65-F5344CB8AC3E}">
        <p14:creationId xmlns:p14="http://schemas.microsoft.com/office/powerpoint/2010/main" val="407097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Adding CSS to HTML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You write CSS rules in a set of &lt;style&gt;&lt;/style&gt; tags</a:t>
            </a:r>
          </a:p>
          <a:p>
            <a:r>
              <a:rPr lang="en-US" dirty="0" smtClean="0"/>
              <a:t>You add the style tags to the &lt;head&gt; of your HTML document like this:</a:t>
            </a:r>
          </a:p>
          <a:p>
            <a:pPr marL="0" indent="0">
              <a:buNone/>
            </a:pPr>
            <a:endParaRPr lang="en-US" dirty="0" smtClean="0"/>
          </a:p>
          <a:p>
            <a:pPr marL="0" indent="0">
              <a:buNone/>
            </a:pPr>
            <a:r>
              <a:rPr lang="en-US" dirty="0" smtClean="0"/>
              <a:t>&lt;html&gt;</a:t>
            </a:r>
          </a:p>
          <a:p>
            <a:pPr marL="0" indent="0">
              <a:buNone/>
            </a:pPr>
            <a:r>
              <a:rPr lang="en-US" dirty="0" smtClean="0"/>
              <a:t>  &lt;head&gt;</a:t>
            </a:r>
          </a:p>
          <a:p>
            <a:pPr marL="0" indent="0">
              <a:buNone/>
            </a:pPr>
            <a:r>
              <a:rPr lang="en-US" dirty="0" smtClean="0"/>
              <a:t>    &lt;style&gt;</a:t>
            </a:r>
          </a:p>
          <a:p>
            <a:pPr marL="0" indent="0">
              <a:buNone/>
            </a:pPr>
            <a:r>
              <a:rPr lang="en-US" dirty="0" smtClean="0"/>
              <a:t>      h2 {</a:t>
            </a:r>
          </a:p>
          <a:p>
            <a:pPr marL="0" indent="0">
              <a:buNone/>
            </a:pPr>
            <a:r>
              <a:rPr lang="en-US" dirty="0" smtClean="0"/>
              <a:t>        background-color: green;</a:t>
            </a:r>
          </a:p>
          <a:p>
            <a:pPr marL="0" indent="0">
              <a:buNone/>
            </a:pPr>
            <a:r>
              <a:rPr lang="en-US" dirty="0" smtClean="0"/>
              <a:t>      }</a:t>
            </a:r>
          </a:p>
          <a:p>
            <a:pPr marL="0" indent="0">
              <a:buNone/>
            </a:pPr>
            <a:r>
              <a:rPr lang="en-US" dirty="0" smtClean="0"/>
              <a:t>    &lt;/style&gt;</a:t>
            </a:r>
          </a:p>
          <a:p>
            <a:pPr marL="0" indent="0">
              <a:buNone/>
            </a:pPr>
            <a:r>
              <a:rPr lang="en-US" dirty="0" smtClean="0"/>
              <a:t>  &lt;/head&gt;</a:t>
            </a:r>
          </a:p>
          <a:p>
            <a:pPr marL="0" indent="0">
              <a:buNone/>
            </a:pPr>
            <a:r>
              <a:rPr lang="en-US" dirty="0" smtClean="0"/>
              <a:t>  &lt;body&gt;</a:t>
            </a:r>
          </a:p>
          <a:p>
            <a:pPr marL="0" indent="0">
              <a:buNone/>
            </a:pPr>
            <a:endParaRPr lang="en-US" dirty="0" smtClean="0"/>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112860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CSS Syntax</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Adding CSS to HTML</a:t>
            </a:r>
          </a:p>
          <a:p>
            <a:endParaRPr lang="en-US" dirty="0" smtClean="0"/>
          </a:p>
          <a:p>
            <a:r>
              <a:rPr lang="en-US" dirty="0" smtClean="0"/>
              <a:t>When we put selectors and declarations together, they make a CSS rule, which looks like this:</a:t>
            </a:r>
          </a:p>
          <a:p>
            <a:endParaRPr lang="en-US" dirty="0" smtClean="0"/>
          </a:p>
          <a:p>
            <a:endParaRPr lang="en-US" dirty="0" smtClean="0"/>
          </a:p>
          <a:p>
            <a:r>
              <a:rPr lang="en-US" dirty="0" smtClean="0"/>
              <a:t>h2 {</a:t>
            </a:r>
          </a:p>
          <a:p>
            <a:r>
              <a:rPr lang="en-US" dirty="0" smtClean="0"/>
              <a:t>  background-color: green;</a:t>
            </a:r>
          </a:p>
          <a:p>
            <a:r>
              <a:rPr lang="en-US" dirty="0" smtClean="0"/>
              <a:t>}</a:t>
            </a:r>
          </a:p>
          <a:p>
            <a:endParaRPr lang="en-US" dirty="0" smtClean="0"/>
          </a:p>
          <a:p>
            <a:r>
              <a:rPr lang="en-US" dirty="0" smtClean="0"/>
              <a:t>This rule will select all &lt;h2&gt; elements and change their background </a:t>
            </a:r>
            <a:r>
              <a:rPr lang="en-US" dirty="0" err="1" smtClean="0"/>
              <a:t>colour</a:t>
            </a:r>
            <a:r>
              <a:rPr lang="en-US" dirty="0" smtClean="0"/>
              <a:t> to green.</a:t>
            </a:r>
          </a:p>
          <a:p>
            <a:endParaRPr lang="en-US" dirty="0" smtClean="0"/>
          </a:p>
          <a:p>
            <a:r>
              <a:rPr lang="en-US" dirty="0" smtClean="0"/>
              <a:t>Try copying and pasting the above code in between the &lt;style&gt; tags and refreshing the page in your browser.</a:t>
            </a:r>
            <a:endParaRPr lang="en-US" dirty="0"/>
          </a:p>
        </p:txBody>
      </p:sp>
    </p:spTree>
    <p:extLst>
      <p:ext uri="{BB962C8B-B14F-4D97-AF65-F5344CB8AC3E}">
        <p14:creationId xmlns:p14="http://schemas.microsoft.com/office/powerpoint/2010/main" val="50332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CSS Syntax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add multiple declarations (property: value; sets) to one selector to modify multiple properties:</a:t>
            </a:r>
          </a:p>
          <a:p>
            <a:pPr marL="0" indent="0">
              <a:buNone/>
            </a:pPr>
            <a:endParaRPr lang="en-US" dirty="0" smtClean="0"/>
          </a:p>
          <a:p>
            <a:pPr marL="0" indent="0">
              <a:buNone/>
            </a:pPr>
            <a:r>
              <a:rPr lang="en-US" dirty="0" smtClean="0"/>
              <a:t>  h2 {</a:t>
            </a:r>
          </a:p>
          <a:p>
            <a:pPr marL="0" indent="0">
              <a:buNone/>
            </a:pPr>
            <a:r>
              <a:rPr lang="en-US" dirty="0" smtClean="0"/>
              <a:t>    background-color: green;</a:t>
            </a:r>
          </a:p>
          <a:p>
            <a:pPr marL="0" indent="0">
              <a:buNone/>
            </a:pPr>
            <a:r>
              <a:rPr lang="en-US" dirty="0" smtClean="0"/>
              <a:t>    font-size: 28px;</a:t>
            </a:r>
          </a:p>
          <a:p>
            <a:pPr marL="0" indent="0">
              <a:buNone/>
            </a:pPr>
            <a:r>
              <a:rPr lang="en-US" dirty="0" smtClean="0"/>
              <a:t>  }</a:t>
            </a:r>
          </a:p>
          <a:p>
            <a:endParaRPr lang="en-US" dirty="0" smtClean="0"/>
          </a:p>
          <a:p>
            <a:r>
              <a:rPr lang="en-US" dirty="0" smtClean="0"/>
              <a:t>Make sure you always end each declaration with a semi-colon</a:t>
            </a:r>
          </a:p>
          <a:p>
            <a:r>
              <a:rPr lang="en-US" dirty="0" smtClean="0"/>
              <a:t>Try replacing the previous rule for &lt;h2&gt; with this one and refreshing your browser</a:t>
            </a:r>
          </a:p>
          <a:p>
            <a:r>
              <a:rPr lang="en-US" dirty="0" smtClean="0"/>
              <a:t>Next, clear out all the code you added between the &lt;style&gt; tags. We're adding more soon!</a:t>
            </a:r>
            <a:endParaRPr lang="en-US" dirty="0"/>
          </a:p>
        </p:txBody>
      </p:sp>
    </p:spTree>
    <p:extLst>
      <p:ext uri="{BB962C8B-B14F-4D97-AF65-F5344CB8AC3E}">
        <p14:creationId xmlns:p14="http://schemas.microsoft.com/office/powerpoint/2010/main" val="230899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Nuts and Bolts of HTML</a:t>
            </a:r>
            <a:endParaRPr lang="en-US" dirty="0"/>
          </a:p>
        </p:txBody>
      </p:sp>
      <p:sp>
        <p:nvSpPr>
          <p:cNvPr id="3" name="Content Placeholder 2"/>
          <p:cNvSpPr>
            <a:spLocks noGrp="1"/>
          </p:cNvSpPr>
          <p:nvPr>
            <p:ph idx="1"/>
          </p:nvPr>
        </p:nvSpPr>
        <p:spPr/>
        <p:txBody>
          <a:bodyPr/>
          <a:lstStyle/>
          <a:p>
            <a:r>
              <a:rPr lang="en-US" dirty="0" smtClean="0"/>
              <a:t>When we write HTML, we create HTML Elements by wrapping our content in tags. These tags describe the content that is inside of them, NOT what they look like. We use different kinds of tags to create multiple elements and all together they make up something called our HTML Document.</a:t>
            </a:r>
          </a:p>
          <a:p>
            <a:r>
              <a:rPr lang="en-US" dirty="0" smtClean="0"/>
              <a:t>It is important to understand that HTML has very little to do with the style of your website or the </a:t>
            </a:r>
            <a:r>
              <a:rPr lang="en-US" i="1" dirty="0" smtClean="0"/>
              <a:t>look</a:t>
            </a:r>
            <a:r>
              <a:rPr lang="en-US" dirty="0" smtClean="0"/>
              <a:t> of the content - that is what CSS is for.</a:t>
            </a:r>
          </a:p>
          <a:p>
            <a:endParaRPr lang="en-US" dirty="0"/>
          </a:p>
        </p:txBody>
      </p:sp>
    </p:spTree>
    <p:extLst>
      <p:ext uri="{BB962C8B-B14F-4D97-AF65-F5344CB8AC3E}">
        <p14:creationId xmlns:p14="http://schemas.microsoft.com/office/powerpoint/2010/main" val="1379360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Using Hex Codes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Let's change the text to a </a:t>
            </a:r>
            <a:r>
              <a:rPr lang="en-US" dirty="0" err="1" smtClean="0"/>
              <a:t>colour</a:t>
            </a:r>
            <a:r>
              <a:rPr lang="en-US" dirty="0" smtClean="0"/>
              <a:t> that's easier to read.</a:t>
            </a:r>
          </a:p>
          <a:p>
            <a:r>
              <a:rPr lang="en-US" dirty="0" smtClean="0"/>
              <a:t>We're going to use a hex code, which is a 6-character code that specifies a </a:t>
            </a:r>
            <a:r>
              <a:rPr lang="en-US" dirty="0" err="1" smtClean="0"/>
              <a:t>colour</a:t>
            </a:r>
            <a:r>
              <a:rPr lang="en-US" dirty="0" smtClean="0"/>
              <a:t>.</a:t>
            </a:r>
          </a:p>
          <a:p>
            <a:r>
              <a:rPr lang="en-US" dirty="0" smtClean="0"/>
              <a:t>You don't have to understand how they work, just remember that they start with a # sign. It might help you to know the Hex codes for some of the basic </a:t>
            </a:r>
            <a:r>
              <a:rPr lang="en-US" dirty="0" err="1" smtClean="0"/>
              <a:t>colours</a:t>
            </a:r>
            <a:r>
              <a:rPr lang="en-US" dirty="0" smtClean="0"/>
              <a:t>:</a:t>
            </a:r>
          </a:p>
          <a:p>
            <a:pPr marL="0" indent="0">
              <a:buNone/>
            </a:pPr>
            <a:r>
              <a:rPr lang="en-US" dirty="0" smtClean="0"/>
              <a:t>    White: #FFFFFF</a:t>
            </a:r>
          </a:p>
          <a:p>
            <a:pPr marL="0" indent="0">
              <a:buNone/>
            </a:pPr>
            <a:r>
              <a:rPr lang="en-US" dirty="0" smtClean="0"/>
              <a:t>    Black: #000000</a:t>
            </a:r>
          </a:p>
          <a:p>
            <a:pPr marL="0" indent="0">
              <a:buNone/>
            </a:pPr>
            <a:r>
              <a:rPr lang="en-US" dirty="0" smtClean="0"/>
              <a:t>    Red: #FF0000</a:t>
            </a:r>
          </a:p>
          <a:p>
            <a:pPr marL="0" indent="0">
              <a:buNone/>
            </a:pPr>
            <a:r>
              <a:rPr lang="en-US" dirty="0" smtClean="0"/>
              <a:t>    Green: #00FF00</a:t>
            </a:r>
          </a:p>
          <a:p>
            <a:pPr marL="0" indent="0">
              <a:buNone/>
            </a:pPr>
            <a:r>
              <a:rPr lang="en-US" dirty="0" smtClean="0"/>
              <a:t>    Blue: #0000FF</a:t>
            </a:r>
          </a:p>
          <a:p>
            <a:endParaRPr lang="en-US" dirty="0" smtClean="0"/>
          </a:p>
          <a:p>
            <a:r>
              <a:rPr lang="en-US" dirty="0" smtClean="0"/>
              <a:t>The code for a nice dark grey is #444444. Let's add it.</a:t>
            </a:r>
          </a:p>
          <a:p>
            <a:pPr marL="0" indent="0">
              <a:buNone/>
            </a:pPr>
            <a:r>
              <a:rPr lang="en-US" dirty="0" smtClean="0"/>
              <a:t>body {</a:t>
            </a:r>
          </a:p>
          <a:p>
            <a:pPr marL="0" indent="0">
              <a:buNone/>
            </a:pPr>
            <a:r>
              <a:rPr lang="en-US" dirty="0" smtClean="0"/>
              <a:t>  color: #444444;</a:t>
            </a:r>
          </a:p>
          <a:p>
            <a:pPr marL="0" indent="0">
              <a:buNone/>
            </a:pPr>
            <a:r>
              <a:rPr lang="en-US" dirty="0" smtClean="0"/>
              <a:t>}</a:t>
            </a:r>
          </a:p>
          <a:p>
            <a:r>
              <a:rPr lang="en-US" dirty="0" smtClean="0"/>
              <a:t>Check outhttp://colorpicker.com for more awesome </a:t>
            </a:r>
            <a:r>
              <a:rPr lang="en-US" dirty="0" err="1" smtClean="0"/>
              <a:t>colours</a:t>
            </a:r>
            <a:r>
              <a:rPr lang="en-US" dirty="0" smtClean="0"/>
              <a:t>!</a:t>
            </a:r>
            <a:endParaRPr lang="en-US" dirty="0"/>
          </a:p>
        </p:txBody>
      </p:sp>
    </p:spTree>
    <p:extLst>
      <p:ext uri="{BB962C8B-B14F-4D97-AF65-F5344CB8AC3E}">
        <p14:creationId xmlns:p14="http://schemas.microsoft.com/office/powerpoint/2010/main" val="200293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Type with </a:t>
            </a:r>
            <a:r>
              <a:rPr lang="en-US" dirty="0" smtClean="0"/>
              <a:t>CSS</a:t>
            </a:r>
            <a:endParaRPr lang="en-US" dirty="0"/>
          </a:p>
        </p:txBody>
      </p:sp>
      <p:sp>
        <p:nvSpPr>
          <p:cNvPr id="3" name="Content Placeholder 2"/>
          <p:cNvSpPr>
            <a:spLocks noGrp="1"/>
          </p:cNvSpPr>
          <p:nvPr>
            <p:ph idx="1"/>
          </p:nvPr>
        </p:nvSpPr>
        <p:spPr/>
        <p:txBody>
          <a:bodyPr/>
          <a:lstStyle/>
          <a:p>
            <a:pPr marL="0" indent="0">
              <a:buNone/>
            </a:pPr>
            <a:r>
              <a:rPr lang="en-US" dirty="0"/>
              <a:t>There are lots of CSS properties which let us style the text in our HTML:</a:t>
            </a:r>
          </a:p>
          <a:p>
            <a:pPr marL="0" indent="0">
              <a:buNone/>
            </a:pPr>
            <a:endParaRPr lang="en-US" dirty="0"/>
          </a:p>
          <a:p>
            <a:r>
              <a:rPr lang="en-US" dirty="0"/>
              <a:t>font-size</a:t>
            </a:r>
          </a:p>
          <a:p>
            <a:r>
              <a:rPr lang="en-US" dirty="0"/>
              <a:t>font-weight</a:t>
            </a:r>
          </a:p>
          <a:p>
            <a:r>
              <a:rPr lang="en-US" dirty="0"/>
              <a:t>font-style</a:t>
            </a:r>
          </a:p>
          <a:p>
            <a:r>
              <a:rPr lang="en-US" dirty="0"/>
              <a:t>font-family</a:t>
            </a:r>
          </a:p>
          <a:p>
            <a:r>
              <a:rPr lang="en-US" dirty="0"/>
              <a:t>color</a:t>
            </a:r>
          </a:p>
          <a:p>
            <a:r>
              <a:rPr lang="en-US" dirty="0"/>
              <a:t>line-height</a:t>
            </a:r>
          </a:p>
        </p:txBody>
      </p:sp>
    </p:spTree>
    <p:extLst>
      <p:ext uri="{BB962C8B-B14F-4D97-AF65-F5344CB8AC3E}">
        <p14:creationId xmlns:p14="http://schemas.microsoft.com/office/powerpoint/2010/main" val="1733447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Type with CSS, Part </a:t>
            </a:r>
            <a:r>
              <a:rPr lang="en-US" dirty="0" smtClean="0"/>
              <a:t>2</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Let's change the font to a sans-serif like Helvetica</a:t>
            </a:r>
            <a:r>
              <a:rPr lang="en-US" dirty="0" smtClean="0"/>
              <a:t>:</a:t>
            </a:r>
          </a:p>
          <a:p>
            <a:pPr marL="0" indent="0">
              <a:buNone/>
            </a:pPr>
            <a:r>
              <a:rPr lang="en-US" dirty="0"/>
              <a:t> body {</a:t>
            </a:r>
          </a:p>
          <a:p>
            <a:pPr marL="0" indent="0">
              <a:buNone/>
            </a:pPr>
            <a:r>
              <a:rPr lang="en-US" dirty="0"/>
              <a:t>    color: #444444;</a:t>
            </a:r>
          </a:p>
          <a:p>
            <a:pPr marL="0" indent="0">
              <a:buNone/>
            </a:pPr>
            <a:r>
              <a:rPr lang="en-US" dirty="0"/>
              <a:t>    font-family: Helvetica, Arial, sans-serif;</a:t>
            </a:r>
          </a:p>
          <a:p>
            <a:pPr marL="0" indent="0">
              <a:buNone/>
            </a:pPr>
            <a:r>
              <a:rPr lang="en-US" dirty="0"/>
              <a:t>  }</a:t>
            </a:r>
          </a:p>
          <a:p>
            <a:pPr marL="0" indent="0">
              <a:buNone/>
            </a:pPr>
            <a:r>
              <a:rPr lang="en-US" dirty="0"/>
              <a:t>  </a:t>
            </a:r>
          </a:p>
          <a:p>
            <a:pPr marL="0" indent="0">
              <a:buNone/>
            </a:pPr>
            <a:r>
              <a:rPr lang="en-US" dirty="0"/>
              <a:t>  The font-family property accepts a list of font names: the first font is your first-choice font, the next ones are fallbacks in case that font is not available. Not all fonts are commonly available, so try to stick to 'web-safe' fonts like:</a:t>
            </a:r>
          </a:p>
          <a:p>
            <a:pPr marL="0" indent="0">
              <a:buNone/>
            </a:pPr>
            <a:r>
              <a:rPr lang="en-US" dirty="0"/>
              <a:t>  </a:t>
            </a:r>
          </a:p>
          <a:p>
            <a:r>
              <a:rPr lang="en-US" dirty="0"/>
              <a:t>  Arial</a:t>
            </a:r>
          </a:p>
          <a:p>
            <a:r>
              <a:rPr lang="en-US" dirty="0"/>
              <a:t>  Verdana</a:t>
            </a:r>
          </a:p>
          <a:p>
            <a:r>
              <a:rPr lang="en-US" dirty="0"/>
              <a:t>  Times New Roman</a:t>
            </a:r>
          </a:p>
          <a:p>
            <a:r>
              <a:rPr lang="en-US" dirty="0"/>
              <a:t>  Georgia</a:t>
            </a:r>
          </a:p>
          <a:p>
            <a:r>
              <a:rPr lang="en-US" dirty="0"/>
              <a:t>  Courier</a:t>
            </a:r>
            <a:endParaRPr lang="en-US" dirty="0" smtClean="0"/>
          </a:p>
          <a:p>
            <a:pPr marL="0" indent="0">
              <a:buNone/>
            </a:pPr>
            <a:endParaRPr lang="en-US" dirty="0"/>
          </a:p>
        </p:txBody>
      </p:sp>
    </p:spTree>
    <p:extLst>
      <p:ext uri="{BB962C8B-B14F-4D97-AF65-F5344CB8AC3E}">
        <p14:creationId xmlns:p14="http://schemas.microsoft.com/office/powerpoint/2010/main" val="84960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Font Size and Line Height</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If we want to make our &lt;h1&gt; and &lt;h2&gt; tags a bit bigger:</a:t>
            </a:r>
          </a:p>
          <a:p>
            <a:pPr marL="0" indent="0">
              <a:buNone/>
            </a:pPr>
            <a:r>
              <a:rPr lang="en-US" dirty="0" smtClean="0"/>
              <a:t>h1 </a:t>
            </a:r>
            <a:r>
              <a:rPr lang="en-US" dirty="0"/>
              <a:t>{</a:t>
            </a:r>
          </a:p>
          <a:p>
            <a:pPr marL="0" indent="0">
              <a:buNone/>
            </a:pPr>
            <a:r>
              <a:rPr lang="en-US" dirty="0"/>
              <a:t>  font-size: 48px;</a:t>
            </a:r>
          </a:p>
          <a:p>
            <a:pPr marL="0" indent="0">
              <a:buNone/>
            </a:pPr>
            <a:r>
              <a:rPr lang="en-US" dirty="0"/>
              <a:t>}</a:t>
            </a:r>
          </a:p>
          <a:p>
            <a:pPr marL="0" indent="0">
              <a:buNone/>
            </a:pPr>
            <a:r>
              <a:rPr lang="en-US" dirty="0"/>
              <a:t>h2 {</a:t>
            </a:r>
          </a:p>
          <a:p>
            <a:pPr marL="0" indent="0">
              <a:buNone/>
            </a:pPr>
            <a:r>
              <a:rPr lang="en-US" dirty="0"/>
              <a:t>  font-size: 32px;</a:t>
            </a:r>
          </a:p>
          <a:p>
            <a:pPr marL="0" indent="0">
              <a:buNone/>
            </a:pPr>
            <a:r>
              <a:rPr lang="en-US" dirty="0" smtClean="0"/>
              <a:t>}</a:t>
            </a:r>
          </a:p>
          <a:p>
            <a:pPr marL="0" indent="0">
              <a:buNone/>
            </a:pPr>
            <a:r>
              <a:rPr lang="en-US" b="1" dirty="0" smtClean="0"/>
              <a:t>We </a:t>
            </a:r>
            <a:r>
              <a:rPr lang="en-US" b="1" dirty="0"/>
              <a:t>can change the line height (or leading) with the line-height property to make it easier to read</a:t>
            </a:r>
          </a:p>
          <a:p>
            <a:pPr marL="0" indent="0">
              <a:buNone/>
            </a:pPr>
            <a:endParaRPr lang="en-US" dirty="0"/>
          </a:p>
          <a:p>
            <a:pPr marL="0" indent="0">
              <a:buNone/>
            </a:pPr>
            <a:r>
              <a:rPr lang="en-US" dirty="0"/>
              <a:t>line-height is specified as a multiple of the size of the font: so a value of 1.4 means the lines will be 1.4x as tall as the text.</a:t>
            </a:r>
          </a:p>
          <a:p>
            <a:pPr marL="0" indent="0">
              <a:buNone/>
            </a:pPr>
            <a:endParaRPr lang="en-US" dirty="0"/>
          </a:p>
          <a:p>
            <a:pPr marL="0" indent="0">
              <a:buNone/>
            </a:pPr>
            <a:r>
              <a:rPr lang="en-US" dirty="0"/>
              <a:t>p {</a:t>
            </a:r>
          </a:p>
          <a:p>
            <a:pPr marL="0" indent="0">
              <a:buNone/>
            </a:pPr>
            <a:r>
              <a:rPr lang="en-US" dirty="0"/>
              <a:t>  line-height: 1.4;</a:t>
            </a:r>
          </a:p>
          <a:p>
            <a:pPr marL="0" indent="0">
              <a:buNone/>
            </a:pPr>
            <a:r>
              <a:rPr lang="en-US" dirty="0"/>
              <a:t>}</a:t>
            </a:r>
          </a:p>
        </p:txBody>
      </p:sp>
    </p:spTree>
    <p:extLst>
      <p:ext uri="{BB962C8B-B14F-4D97-AF65-F5344CB8AC3E}">
        <p14:creationId xmlns:p14="http://schemas.microsoft.com/office/powerpoint/2010/main" val="3407118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a:t>
            </a:r>
            <a:r>
              <a:rPr lang="en-US" dirty="0" smtClean="0"/>
              <a:t>Images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3500" b="1" dirty="0" smtClean="0"/>
              <a:t>Let's add a dark border around the profile image. Start by writing a selector to pick out the &lt;</a:t>
            </a:r>
            <a:r>
              <a:rPr lang="en-US" sz="3500" b="1" dirty="0" err="1" smtClean="0"/>
              <a:t>img</a:t>
            </a:r>
            <a:r>
              <a:rPr lang="en-US" sz="3500" b="1" dirty="0" smtClean="0"/>
              <a:t>&gt; tag.</a:t>
            </a:r>
          </a:p>
          <a:p>
            <a:pPr marL="0" indent="0">
              <a:buNone/>
            </a:pPr>
            <a:endParaRPr lang="en-US" dirty="0" smtClean="0"/>
          </a:p>
          <a:p>
            <a:pPr marL="0" indent="0">
              <a:buNone/>
            </a:pPr>
            <a:r>
              <a:rPr lang="en-US" dirty="0" err="1" smtClean="0"/>
              <a:t>img</a:t>
            </a:r>
            <a:r>
              <a:rPr lang="en-US" dirty="0" smtClean="0"/>
              <a:t> </a:t>
            </a:r>
            <a:r>
              <a:rPr lang="en-US" dirty="0"/>
              <a:t>{}</a:t>
            </a:r>
          </a:p>
          <a:p>
            <a:pPr marL="0" indent="0">
              <a:buNone/>
            </a:pPr>
            <a:r>
              <a:rPr lang="en-US" dirty="0" smtClean="0"/>
              <a:t>The </a:t>
            </a:r>
            <a:r>
              <a:rPr lang="en-US" dirty="0"/>
              <a:t>border property has 3 parts: the width, the style, and the </a:t>
            </a:r>
            <a:r>
              <a:rPr lang="en-US" dirty="0" err="1"/>
              <a:t>colour</a:t>
            </a:r>
            <a:r>
              <a:rPr lang="en-US" dirty="0"/>
              <a:t>. So, if we want a 1px wide, solid, grey border, we use:</a:t>
            </a:r>
          </a:p>
          <a:p>
            <a:pPr marL="0" indent="0">
              <a:buNone/>
            </a:pPr>
            <a:r>
              <a:rPr lang="en-US" dirty="0" err="1" smtClean="0"/>
              <a:t>img</a:t>
            </a:r>
            <a:r>
              <a:rPr lang="en-US" dirty="0" smtClean="0"/>
              <a:t> </a:t>
            </a:r>
            <a:r>
              <a:rPr lang="en-US" dirty="0"/>
              <a:t>{</a:t>
            </a:r>
          </a:p>
          <a:p>
            <a:pPr marL="0" indent="0">
              <a:buNone/>
            </a:pPr>
            <a:r>
              <a:rPr lang="en-US" dirty="0"/>
              <a:t>  border: 1px solid grey;</a:t>
            </a:r>
          </a:p>
          <a:p>
            <a:pPr marL="0" indent="0">
              <a:buNone/>
            </a:pPr>
            <a:r>
              <a:rPr lang="en-US" dirty="0"/>
              <a:t>}</a:t>
            </a:r>
          </a:p>
          <a:p>
            <a:pPr marL="0" indent="0">
              <a:buNone/>
            </a:pPr>
            <a:r>
              <a:rPr lang="en-US" sz="3500" b="1" dirty="0" smtClean="0"/>
              <a:t>Being </a:t>
            </a:r>
            <a:r>
              <a:rPr lang="en-US" sz="3500" b="1" dirty="0"/>
              <a:t>More Specific</a:t>
            </a:r>
          </a:p>
          <a:p>
            <a:pPr marL="0" indent="0">
              <a:buNone/>
            </a:pPr>
            <a:endParaRPr lang="en-US" dirty="0"/>
          </a:p>
          <a:p>
            <a:pPr marL="0" indent="0">
              <a:buNone/>
            </a:pPr>
            <a:r>
              <a:rPr lang="en-US" dirty="0"/>
              <a:t>Our border is now applying to all images on the page, including our logo. We don't want that, so we need a way to target only the profile image.</a:t>
            </a:r>
          </a:p>
          <a:p>
            <a:pPr marL="0" indent="0">
              <a:buNone/>
            </a:pPr>
            <a:r>
              <a:rPr lang="en-US" dirty="0" smtClean="0"/>
              <a:t>HTML </a:t>
            </a:r>
            <a:r>
              <a:rPr lang="en-US" dirty="0"/>
              <a:t>gives us a way to attach extra identifying information to HTML elements so that we can target them. We call these "classes".</a:t>
            </a:r>
          </a:p>
          <a:p>
            <a:pPr marL="0" indent="0">
              <a:buNone/>
            </a:pPr>
            <a:r>
              <a:rPr lang="en-US" dirty="0" smtClean="0"/>
              <a:t>Classes </a:t>
            </a:r>
            <a:r>
              <a:rPr lang="en-US" dirty="0"/>
              <a:t>are attributes that you add on to tags.</a:t>
            </a:r>
          </a:p>
          <a:p>
            <a:pPr marL="0" indent="0">
              <a:buNone/>
            </a:pPr>
            <a:r>
              <a:rPr lang="en-US" dirty="0" smtClean="0"/>
              <a:t>&lt;</a:t>
            </a:r>
            <a:r>
              <a:rPr lang="en-US" dirty="0"/>
              <a:t>p class="</a:t>
            </a:r>
            <a:r>
              <a:rPr lang="en-US" dirty="0" err="1"/>
              <a:t>classname</a:t>
            </a:r>
            <a:r>
              <a:rPr lang="en-US" dirty="0"/>
              <a:t>"&gt;&lt;/p&gt;</a:t>
            </a:r>
          </a:p>
        </p:txBody>
      </p:sp>
    </p:spTree>
    <p:extLst>
      <p:ext uri="{BB962C8B-B14F-4D97-AF65-F5344CB8AC3E}">
        <p14:creationId xmlns:p14="http://schemas.microsoft.com/office/powerpoint/2010/main" val="2468763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an Element with a </a:t>
            </a:r>
            <a:r>
              <a:rPr lang="en-US" dirty="0" smtClean="0"/>
              <a:t>Class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We can write a selector in our </a:t>
            </a:r>
            <a:r>
              <a:rPr lang="en-US" dirty="0" err="1"/>
              <a:t>css</a:t>
            </a:r>
            <a:r>
              <a:rPr lang="en-US" dirty="0"/>
              <a:t> to target the element we added a class to using a .</a:t>
            </a:r>
          </a:p>
          <a:p>
            <a:pPr marL="0" indent="0">
              <a:buNone/>
            </a:pPr>
            <a:endParaRPr lang="en-US" dirty="0"/>
          </a:p>
          <a:p>
            <a:pPr marL="0" indent="0">
              <a:buNone/>
            </a:pPr>
            <a:r>
              <a:rPr lang="en-US" dirty="0" err="1"/>
              <a:t>p.classname</a:t>
            </a:r>
            <a:r>
              <a:rPr lang="en-US" dirty="0"/>
              <a:t> {}</a:t>
            </a:r>
          </a:p>
          <a:p>
            <a:pPr marL="0" indent="0">
              <a:buNone/>
            </a:pPr>
            <a:r>
              <a:rPr lang="en-US" dirty="0"/>
              <a:t>And then apply the styles we want to only the item with the class:</a:t>
            </a:r>
          </a:p>
          <a:p>
            <a:pPr marL="0" indent="0">
              <a:buNone/>
            </a:pPr>
            <a:endParaRPr lang="en-US" dirty="0"/>
          </a:p>
          <a:p>
            <a:pPr marL="0" indent="0">
              <a:buNone/>
            </a:pPr>
            <a:r>
              <a:rPr lang="en-US" dirty="0" err="1"/>
              <a:t>p.classname</a:t>
            </a:r>
            <a:r>
              <a:rPr lang="en-US" dirty="0"/>
              <a:t> {</a:t>
            </a:r>
          </a:p>
          <a:p>
            <a:pPr marL="0" indent="0">
              <a:buNone/>
            </a:pPr>
            <a:r>
              <a:rPr lang="en-US" dirty="0"/>
              <a:t>  color: red;</a:t>
            </a:r>
          </a:p>
          <a:p>
            <a:pPr marL="0" indent="0">
              <a:buNone/>
            </a:pPr>
            <a:r>
              <a:rPr lang="en-US" dirty="0"/>
              <a:t>}</a:t>
            </a:r>
          </a:p>
        </p:txBody>
      </p:sp>
    </p:spTree>
    <p:extLst>
      <p:ext uri="{BB962C8B-B14F-4D97-AF65-F5344CB8AC3E}">
        <p14:creationId xmlns:p14="http://schemas.microsoft.com/office/powerpoint/2010/main" val="1620046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Style Profile </a:t>
            </a:r>
            <a:r>
              <a:rPr lang="en-US" dirty="0" smtClean="0"/>
              <a:t>Image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Add some style to your profile image!</a:t>
            </a:r>
          </a:p>
          <a:p>
            <a:r>
              <a:rPr lang="en-US" dirty="0"/>
              <a:t>Add a class of profile to the tag for your profile image</a:t>
            </a:r>
          </a:p>
          <a:p>
            <a:r>
              <a:rPr lang="en-US" dirty="0"/>
              <a:t>Target that class in your CSS with the selector </a:t>
            </a:r>
            <a:r>
              <a:rPr lang="en-US" dirty="0" err="1"/>
              <a:t>img.profile</a:t>
            </a:r>
            <a:endParaRPr lang="en-US" dirty="0"/>
          </a:p>
          <a:p>
            <a:r>
              <a:rPr lang="en-US" dirty="0"/>
              <a:t>Then add a border of any color you like</a:t>
            </a:r>
          </a:p>
          <a:p>
            <a:r>
              <a:rPr lang="en-US" dirty="0"/>
              <a:t>If your picture is too big, you can resize it using the width and height properties, which are specified in </a:t>
            </a:r>
            <a:r>
              <a:rPr lang="en-US" dirty="0" err="1"/>
              <a:t>px</a:t>
            </a:r>
            <a:r>
              <a:rPr lang="en-US" dirty="0"/>
              <a:t> (pixels). Try 200 x 200 </a:t>
            </a:r>
            <a:r>
              <a:rPr lang="en-US" dirty="0" err="1"/>
              <a:t>px</a:t>
            </a:r>
            <a:r>
              <a:rPr lang="en-US" dirty="0"/>
              <a:t>. An example of how to use width and height is below:</a:t>
            </a:r>
          </a:p>
          <a:p>
            <a:pPr marL="0" indent="0">
              <a:buNone/>
            </a:pPr>
            <a:endParaRPr lang="en-US" dirty="0"/>
          </a:p>
          <a:p>
            <a:pPr marL="0" indent="0">
              <a:buNone/>
            </a:pPr>
            <a:r>
              <a:rPr lang="en-US" dirty="0" err="1"/>
              <a:t>img</a:t>
            </a:r>
            <a:r>
              <a:rPr lang="en-US" dirty="0"/>
              <a:t> {</a:t>
            </a:r>
          </a:p>
          <a:p>
            <a:pPr marL="0" indent="0">
              <a:buNone/>
            </a:pPr>
            <a:r>
              <a:rPr lang="en-US" dirty="0"/>
              <a:t>  width: 200px;</a:t>
            </a:r>
          </a:p>
          <a:p>
            <a:pPr marL="0" indent="0">
              <a:buNone/>
            </a:pPr>
            <a:r>
              <a:rPr lang="en-US" dirty="0"/>
              <a:t>  height: 200px;</a:t>
            </a:r>
          </a:p>
          <a:p>
            <a:pPr marL="0" indent="0">
              <a:buNone/>
            </a:pPr>
            <a:r>
              <a:rPr lang="en-US" dirty="0"/>
              <a:t>}</a:t>
            </a:r>
          </a:p>
        </p:txBody>
      </p:sp>
    </p:spTree>
    <p:extLst>
      <p:ext uri="{BB962C8B-B14F-4D97-AF65-F5344CB8AC3E}">
        <p14:creationId xmlns:p14="http://schemas.microsoft.com/office/powerpoint/2010/main" val="4146730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Style Profile </a:t>
            </a:r>
            <a:r>
              <a:rPr lang="en-US" dirty="0" smtClean="0"/>
              <a:t>Image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Your HTML should look something like this:</a:t>
            </a:r>
          </a:p>
          <a:p>
            <a:endParaRPr lang="en-US" dirty="0"/>
          </a:p>
          <a:p>
            <a:pPr marL="0" indent="0">
              <a:buNone/>
            </a:pPr>
            <a:r>
              <a:rPr lang="en-US" dirty="0"/>
              <a:t>&lt;</a:t>
            </a:r>
            <a:r>
              <a:rPr lang="en-US" dirty="0" err="1"/>
              <a:t>img</a:t>
            </a:r>
            <a:r>
              <a:rPr lang="en-US" dirty="0"/>
              <a:t> class="profile" </a:t>
            </a:r>
            <a:r>
              <a:rPr lang="en-US" dirty="0" err="1"/>
              <a:t>src</a:t>
            </a:r>
            <a:r>
              <a:rPr lang="en-US" dirty="0"/>
              <a:t>="images/profile.jpg"&gt;</a:t>
            </a:r>
          </a:p>
          <a:p>
            <a:r>
              <a:rPr lang="en-US" dirty="0"/>
              <a:t>And your CSS should look something like this:</a:t>
            </a:r>
          </a:p>
          <a:p>
            <a:endParaRPr lang="en-US" dirty="0"/>
          </a:p>
          <a:p>
            <a:pPr marL="0" indent="0">
              <a:buNone/>
            </a:pPr>
            <a:r>
              <a:rPr lang="en-US" dirty="0" err="1"/>
              <a:t>img.profile</a:t>
            </a:r>
            <a:r>
              <a:rPr lang="en-US" dirty="0"/>
              <a:t> {</a:t>
            </a:r>
          </a:p>
          <a:p>
            <a:pPr marL="0" indent="0">
              <a:buNone/>
            </a:pPr>
            <a:r>
              <a:rPr lang="en-US" dirty="0"/>
              <a:t>  border: 1px solid grey;</a:t>
            </a:r>
          </a:p>
          <a:p>
            <a:pPr marL="0" indent="0">
              <a:buNone/>
            </a:pPr>
            <a:r>
              <a:rPr lang="en-US" dirty="0"/>
              <a:t>  width: 200px;</a:t>
            </a:r>
          </a:p>
          <a:p>
            <a:pPr marL="0" indent="0">
              <a:buNone/>
            </a:pPr>
            <a:r>
              <a:rPr lang="en-US" dirty="0"/>
              <a:t>  height:200px;</a:t>
            </a:r>
          </a:p>
          <a:p>
            <a:pPr marL="0" indent="0">
              <a:buNone/>
            </a:pPr>
            <a:r>
              <a:rPr lang="en-US" dirty="0"/>
              <a:t>}</a:t>
            </a:r>
          </a:p>
        </p:txBody>
      </p:sp>
    </p:spTree>
    <p:extLst>
      <p:ext uri="{BB962C8B-B14F-4D97-AF65-F5344CB8AC3E}">
        <p14:creationId xmlns:p14="http://schemas.microsoft.com/office/powerpoint/2010/main" val="377797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More </a:t>
            </a:r>
            <a:r>
              <a:rPr lang="en-US" dirty="0" smtClean="0"/>
              <a:t>Classes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We can do the same thing to style our "</a:t>
            </a:r>
            <a:r>
              <a:rPr lang="en-US" dirty="0" err="1"/>
              <a:t>favourite</a:t>
            </a:r>
            <a:r>
              <a:rPr lang="en-US" dirty="0"/>
              <a:t> things" images.</a:t>
            </a:r>
          </a:p>
          <a:p>
            <a:pPr marL="0" indent="0">
              <a:buNone/>
            </a:pPr>
            <a:endParaRPr lang="en-US" dirty="0"/>
          </a:p>
          <a:p>
            <a:pPr marL="0" indent="0">
              <a:buNone/>
            </a:pPr>
            <a:r>
              <a:rPr lang="en-US" dirty="0" smtClean="0"/>
              <a:t>Since </a:t>
            </a:r>
            <a:r>
              <a:rPr lang="en-US" dirty="0"/>
              <a:t>we probably want all four images to have the same styles, we can add the same class to each.</a:t>
            </a:r>
          </a:p>
          <a:p>
            <a:pPr marL="0" indent="0">
              <a:buNone/>
            </a:pPr>
            <a:endParaRPr lang="en-US" dirty="0" smtClean="0"/>
          </a:p>
          <a:p>
            <a:pPr marL="0" indent="0">
              <a:buNone/>
            </a:pPr>
            <a:r>
              <a:rPr lang="en-US" dirty="0" smtClean="0"/>
              <a:t>Add </a:t>
            </a:r>
            <a:r>
              <a:rPr lang="en-US" dirty="0"/>
              <a:t>a class of "</a:t>
            </a:r>
            <a:r>
              <a:rPr lang="en-US" dirty="0" err="1"/>
              <a:t>favourite</a:t>
            </a:r>
            <a:r>
              <a:rPr lang="en-US" dirty="0"/>
              <a:t>" to each of the four images.</a:t>
            </a:r>
          </a:p>
          <a:p>
            <a:pPr marL="0" indent="0">
              <a:buNone/>
            </a:pPr>
            <a:endParaRPr lang="en-US" dirty="0"/>
          </a:p>
          <a:p>
            <a:pPr marL="0" indent="0">
              <a:buNone/>
            </a:pPr>
            <a:r>
              <a:rPr lang="en-US" dirty="0" smtClean="0"/>
              <a:t>	&lt;</a:t>
            </a:r>
            <a:r>
              <a:rPr lang="en-US" dirty="0" err="1"/>
              <a:t>img</a:t>
            </a:r>
            <a:r>
              <a:rPr lang="en-US" dirty="0"/>
              <a:t> class="</a:t>
            </a:r>
            <a:r>
              <a:rPr lang="en-US" dirty="0" err="1"/>
              <a:t>favourite</a:t>
            </a:r>
            <a:r>
              <a:rPr lang="en-US" dirty="0"/>
              <a:t>" </a:t>
            </a:r>
            <a:r>
              <a:rPr lang="en-US" dirty="0" err="1"/>
              <a:t>src</a:t>
            </a:r>
            <a:r>
              <a:rPr lang="en-US" dirty="0"/>
              <a:t>="images/kitten.jpg" &gt;</a:t>
            </a:r>
          </a:p>
          <a:p>
            <a:pPr marL="0" indent="0">
              <a:buNone/>
            </a:pPr>
            <a:endParaRPr lang="en-US" dirty="0" smtClean="0"/>
          </a:p>
          <a:p>
            <a:pPr marL="0" indent="0">
              <a:buNone/>
            </a:pPr>
            <a:r>
              <a:rPr lang="en-US" dirty="0" smtClean="0"/>
              <a:t>Add </a:t>
            </a:r>
            <a:r>
              <a:rPr lang="en-US" dirty="0"/>
              <a:t>some styles to your images, using things like width, height, and border.</a:t>
            </a:r>
          </a:p>
        </p:txBody>
      </p:sp>
    </p:spTree>
    <p:extLst>
      <p:ext uri="{BB962C8B-B14F-4D97-AF65-F5344CB8AC3E}">
        <p14:creationId xmlns:p14="http://schemas.microsoft.com/office/powerpoint/2010/main" val="3827381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Stuff You Can </a:t>
            </a:r>
            <a:r>
              <a:rPr lang="en-US" dirty="0" smtClean="0"/>
              <a:t>Do</a:t>
            </a:r>
            <a:endParaRPr lang="en-US" dirty="0"/>
          </a:p>
        </p:txBody>
      </p:sp>
      <p:sp>
        <p:nvSpPr>
          <p:cNvPr id="3" name="Content Placeholder 2"/>
          <p:cNvSpPr>
            <a:spLocks noGrp="1"/>
          </p:cNvSpPr>
          <p:nvPr>
            <p:ph idx="1"/>
          </p:nvPr>
        </p:nvSpPr>
        <p:spPr/>
        <p:txBody>
          <a:bodyPr>
            <a:normAutofit lnSpcReduction="10000"/>
          </a:bodyPr>
          <a:lstStyle/>
          <a:p>
            <a:r>
              <a:rPr lang="en-US" dirty="0"/>
              <a:t>Try something fun like border-radius: 50%;</a:t>
            </a:r>
          </a:p>
          <a:p>
            <a:r>
              <a:rPr lang="en-US" dirty="0"/>
              <a:t>Or border: 3px dotted pink;</a:t>
            </a:r>
          </a:p>
          <a:p>
            <a:r>
              <a:rPr lang="en-US" dirty="0"/>
              <a:t>Or even box-shadow: 0 0 4px grey;</a:t>
            </a:r>
          </a:p>
          <a:p>
            <a:r>
              <a:rPr lang="en-US" dirty="0"/>
              <a:t>Your CSS might look something like this</a:t>
            </a:r>
            <a:r>
              <a:rPr lang="en-US" dirty="0" smtClean="0"/>
              <a:t>:</a:t>
            </a:r>
          </a:p>
          <a:p>
            <a:pPr marL="457200" lvl="1" indent="0">
              <a:buNone/>
            </a:pPr>
            <a:r>
              <a:rPr lang="en-US" dirty="0" err="1"/>
              <a:t>img.favourite</a:t>
            </a:r>
            <a:r>
              <a:rPr lang="en-US" dirty="0"/>
              <a:t> {</a:t>
            </a:r>
          </a:p>
          <a:p>
            <a:pPr marL="457200" lvl="1" indent="0">
              <a:buNone/>
            </a:pPr>
            <a:r>
              <a:rPr lang="en-US" dirty="0"/>
              <a:t>  border: 1px solid grey;</a:t>
            </a:r>
          </a:p>
          <a:p>
            <a:pPr marL="457200" lvl="1" indent="0">
              <a:buNone/>
            </a:pPr>
            <a:r>
              <a:rPr lang="en-US" dirty="0"/>
              <a:t>  width: 200px;</a:t>
            </a:r>
          </a:p>
          <a:p>
            <a:pPr marL="457200" lvl="1" indent="0">
              <a:buNone/>
            </a:pPr>
            <a:r>
              <a:rPr lang="en-US" dirty="0"/>
              <a:t>  height: 200px;</a:t>
            </a:r>
          </a:p>
          <a:p>
            <a:pPr marL="457200" lvl="1" indent="0">
              <a:buNone/>
            </a:pPr>
            <a:r>
              <a:rPr lang="en-US" dirty="0"/>
              <a:t>  border-radius: 50%;</a:t>
            </a:r>
          </a:p>
          <a:p>
            <a:pPr marL="457200" lvl="1" indent="0">
              <a:buNone/>
            </a:pPr>
            <a:r>
              <a:rPr lang="en-US" dirty="0"/>
              <a:t>}</a:t>
            </a:r>
          </a:p>
        </p:txBody>
      </p:sp>
    </p:spTree>
    <p:extLst>
      <p:ext uri="{BB962C8B-B14F-4D97-AF65-F5344CB8AC3E}">
        <p14:creationId xmlns:p14="http://schemas.microsoft.com/office/powerpoint/2010/main" val="188362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CSS?</a:t>
            </a:r>
            <a:endParaRPr lang="en-US" dirty="0"/>
          </a:p>
        </p:txBody>
      </p:sp>
      <p:sp>
        <p:nvSpPr>
          <p:cNvPr id="3" name="Content Placeholder 2"/>
          <p:cNvSpPr>
            <a:spLocks noGrp="1"/>
          </p:cNvSpPr>
          <p:nvPr>
            <p:ph idx="1"/>
          </p:nvPr>
        </p:nvSpPr>
        <p:spPr/>
        <p:txBody>
          <a:bodyPr/>
          <a:lstStyle/>
          <a:p>
            <a:r>
              <a:rPr lang="en-US" dirty="0" smtClean="0"/>
              <a:t>CSS (Cascading Style Sheets) is what makes websites look nice.</a:t>
            </a:r>
          </a:p>
          <a:p>
            <a:r>
              <a:rPr lang="en-US" dirty="0" smtClean="0"/>
              <a:t>While HTML tells the browser what different parts of the page are, CSS says what those pieces should look like.</a:t>
            </a:r>
          </a:p>
          <a:p>
            <a:r>
              <a:rPr lang="en-US" dirty="0" smtClean="0"/>
              <a:t>For example, p means paragraph in HTML. If we wanted to make all of our paragraphs red and underlined, we'd do something like:</a:t>
            </a:r>
          </a:p>
          <a:p>
            <a:endParaRPr lang="en-US" dirty="0"/>
          </a:p>
        </p:txBody>
      </p:sp>
      <p:pic>
        <p:nvPicPr>
          <p:cNvPr id="6" name="Picture 5"/>
          <p:cNvPicPr>
            <a:picLocks noChangeAspect="1"/>
          </p:cNvPicPr>
          <p:nvPr/>
        </p:nvPicPr>
        <p:blipFill>
          <a:blip r:embed="rId2"/>
          <a:stretch>
            <a:fillRect/>
          </a:stretch>
        </p:blipFill>
        <p:spPr>
          <a:xfrm>
            <a:off x="1053865" y="4212614"/>
            <a:ext cx="8761905" cy="1161905"/>
          </a:xfrm>
          <a:prstGeom prst="rect">
            <a:avLst/>
          </a:prstGeom>
        </p:spPr>
      </p:pic>
    </p:spTree>
    <p:extLst>
      <p:ext uri="{BB962C8B-B14F-4D97-AF65-F5344CB8AC3E}">
        <p14:creationId xmlns:p14="http://schemas.microsoft.com/office/powerpoint/2010/main" val="2059463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a:t>
            </a:r>
            <a:r>
              <a:rPr lang="en-US" dirty="0" smtClean="0"/>
              <a:t>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is the trickiest part of CSS, don't worry if it seems confusing at first!</a:t>
            </a:r>
          </a:p>
          <a:p>
            <a:r>
              <a:rPr lang="en-US" dirty="0"/>
              <a:t>The CSS "Box Model" describes the way CSS styles the size and spacing of HTML elements.</a:t>
            </a:r>
          </a:p>
          <a:p>
            <a:endParaRPr lang="en-US" dirty="0"/>
          </a:p>
          <a:p>
            <a:r>
              <a:rPr lang="en-US" dirty="0"/>
              <a:t>To understand the box model, we need to understand how the browser "sees" HTML elements.</a:t>
            </a:r>
          </a:p>
          <a:p>
            <a:endParaRPr lang="en-US" dirty="0"/>
          </a:p>
          <a:p>
            <a:r>
              <a:rPr lang="en-US" dirty="0"/>
              <a:t>To the browser, every HTML element is a rectangular box.</a:t>
            </a:r>
          </a:p>
          <a:p>
            <a:endParaRPr lang="en-US" dirty="0"/>
          </a:p>
          <a:p>
            <a:r>
              <a:rPr lang="en-US" dirty="0"/>
              <a:t>If we show the outlines of all the elements in an HTML document, it looks a bit like the next slide:</a:t>
            </a:r>
          </a:p>
        </p:txBody>
      </p:sp>
    </p:spTree>
    <p:extLst>
      <p:ext uri="{BB962C8B-B14F-4D97-AF65-F5344CB8AC3E}">
        <p14:creationId xmlns:p14="http://schemas.microsoft.com/office/powerpoint/2010/main" val="3964661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 what we did HTML in box model</a:t>
            </a:r>
            <a:endParaRPr lang="en-US" dirty="0"/>
          </a:p>
        </p:txBody>
      </p:sp>
      <p:pic>
        <p:nvPicPr>
          <p:cNvPr id="4" name="Content Placeholder 3"/>
          <p:cNvPicPr>
            <a:picLocks noGrp="1" noChangeAspect="1"/>
          </p:cNvPicPr>
          <p:nvPr>
            <p:ph idx="1"/>
          </p:nvPr>
        </p:nvPicPr>
        <p:blipFill>
          <a:blip r:embed="rId2"/>
          <a:stretch>
            <a:fillRect/>
          </a:stretch>
        </p:blipFill>
        <p:spPr>
          <a:xfrm>
            <a:off x="3075378" y="1825625"/>
            <a:ext cx="6041244" cy="4351338"/>
          </a:xfrm>
          <a:prstGeom prst="rect">
            <a:avLst/>
          </a:prstGeom>
        </p:spPr>
      </p:pic>
    </p:spTree>
    <p:extLst>
      <p:ext uri="{BB962C8B-B14F-4D97-AF65-F5344CB8AC3E}">
        <p14:creationId xmlns:p14="http://schemas.microsoft.com/office/powerpoint/2010/main" val="51066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a:t>
            </a:r>
            <a:r>
              <a:rPr lang="en-US" dirty="0" smtClean="0"/>
              <a:t>Model</a:t>
            </a:r>
            <a:endParaRPr lang="en-US" dirty="0"/>
          </a:p>
        </p:txBody>
      </p:sp>
      <p:sp>
        <p:nvSpPr>
          <p:cNvPr id="3" name="Content Placeholder 2"/>
          <p:cNvSpPr>
            <a:spLocks noGrp="1"/>
          </p:cNvSpPr>
          <p:nvPr>
            <p:ph idx="1"/>
          </p:nvPr>
        </p:nvSpPr>
        <p:spPr/>
        <p:txBody>
          <a:bodyPr/>
          <a:lstStyle/>
          <a:p>
            <a:pPr marL="0" indent="0">
              <a:buNone/>
            </a:pPr>
            <a:r>
              <a:rPr lang="en-US" dirty="0"/>
              <a:t>CSS uses 5 properties to determine the size and spacing of these boxes</a:t>
            </a:r>
            <a:r>
              <a:rPr lang="en-US" dirty="0" smtClean="0"/>
              <a:t>:</a:t>
            </a:r>
            <a:endParaRPr lang="en-US" dirty="0"/>
          </a:p>
          <a:p>
            <a:r>
              <a:rPr lang="en-US" dirty="0"/>
              <a:t>Margin, padding, border, width, and height</a:t>
            </a:r>
          </a:p>
          <a:p>
            <a:r>
              <a:rPr lang="en-US" dirty="0"/>
              <a:t>These 5 properties make up the Box </a:t>
            </a:r>
            <a:r>
              <a:rPr lang="en-US" dirty="0" smtClean="0"/>
              <a:t>Model</a:t>
            </a:r>
          </a:p>
          <a:p>
            <a:pPr marL="0" indent="0">
              <a:buNone/>
            </a:pPr>
            <a:endParaRPr lang="en-US" dirty="0"/>
          </a:p>
        </p:txBody>
      </p:sp>
      <p:pic>
        <p:nvPicPr>
          <p:cNvPr id="4" name="Picture 3"/>
          <p:cNvPicPr>
            <a:picLocks noChangeAspect="1"/>
          </p:cNvPicPr>
          <p:nvPr/>
        </p:nvPicPr>
        <p:blipFill>
          <a:blip r:embed="rId2"/>
          <a:stretch>
            <a:fillRect/>
          </a:stretch>
        </p:blipFill>
        <p:spPr>
          <a:xfrm>
            <a:off x="2978790" y="3250655"/>
            <a:ext cx="5590476" cy="3447619"/>
          </a:xfrm>
          <a:prstGeom prst="rect">
            <a:avLst/>
          </a:prstGeom>
        </p:spPr>
      </p:pic>
    </p:spTree>
    <p:extLst>
      <p:ext uri="{BB962C8B-B14F-4D97-AF65-F5344CB8AC3E}">
        <p14:creationId xmlns:p14="http://schemas.microsoft.com/office/powerpoint/2010/main" val="331812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and </a:t>
            </a:r>
            <a:r>
              <a:rPr lang="en-US" dirty="0" smtClean="0"/>
              <a:t>Padding</a:t>
            </a:r>
            <a:endParaRPr lang="en-US" dirty="0"/>
          </a:p>
        </p:txBody>
      </p:sp>
      <p:sp>
        <p:nvSpPr>
          <p:cNvPr id="3" name="Content Placeholder 2"/>
          <p:cNvSpPr>
            <a:spLocks noGrp="1"/>
          </p:cNvSpPr>
          <p:nvPr>
            <p:ph idx="1"/>
          </p:nvPr>
        </p:nvSpPr>
        <p:spPr/>
        <p:txBody>
          <a:bodyPr>
            <a:normAutofit/>
          </a:bodyPr>
          <a:lstStyle/>
          <a:p>
            <a:r>
              <a:rPr lang="en-US" sz="2000" dirty="0"/>
              <a:t>Let's say we have 3 elements in our HTML document: a &lt;p&gt;, an &lt;h2&gt;, and another &lt;p&gt;</a:t>
            </a:r>
          </a:p>
          <a:p>
            <a:r>
              <a:rPr lang="en-US" sz="2000" dirty="0"/>
              <a:t>Let's put a red border around the &lt;h2&gt; and add a pink background</a:t>
            </a:r>
            <a:r>
              <a:rPr lang="en-US" sz="2000" dirty="0" smtClean="0"/>
              <a:t>:</a:t>
            </a:r>
            <a:endParaRPr lang="en-US" sz="2000" dirty="0"/>
          </a:p>
          <a:p>
            <a:pPr marL="457200" lvl="1" indent="0">
              <a:buNone/>
            </a:pPr>
            <a:r>
              <a:rPr lang="en-US" sz="2000" dirty="0"/>
              <a:t>h2 {</a:t>
            </a:r>
          </a:p>
          <a:p>
            <a:pPr marL="457200" lvl="1" indent="0">
              <a:buNone/>
            </a:pPr>
            <a:r>
              <a:rPr lang="en-US" sz="2000" dirty="0"/>
              <a:t>  border: 1px solid red;</a:t>
            </a:r>
          </a:p>
          <a:p>
            <a:pPr marL="457200" lvl="1" indent="0">
              <a:buNone/>
            </a:pPr>
            <a:r>
              <a:rPr lang="en-US" sz="2000" dirty="0"/>
              <a:t>  background: pink;</a:t>
            </a:r>
          </a:p>
          <a:p>
            <a:pPr marL="457200" lvl="1" indent="0">
              <a:buNone/>
            </a:pPr>
            <a:r>
              <a:rPr lang="en-US" sz="2000" dirty="0" smtClean="0"/>
              <a:t>}</a:t>
            </a:r>
            <a:endParaRPr lang="en-US" sz="2000" dirty="0"/>
          </a:p>
          <a:p>
            <a:r>
              <a:rPr lang="en-US" sz="2000" dirty="0"/>
              <a:t>So far, this looks pretty </a:t>
            </a:r>
            <a:r>
              <a:rPr lang="en-US" sz="2000" dirty="0" err="1"/>
              <a:t>awfull</a:t>
            </a:r>
            <a:r>
              <a:rPr lang="en-US" sz="2000" dirty="0"/>
              <a:t>. All the elements are too close to each other</a:t>
            </a:r>
            <a:r>
              <a:rPr lang="en-US" sz="2000" dirty="0" smtClean="0"/>
              <a:t>! </a:t>
            </a:r>
            <a:endParaRPr lang="en-US" sz="2000" dirty="0"/>
          </a:p>
        </p:txBody>
      </p:sp>
      <p:pic>
        <p:nvPicPr>
          <p:cNvPr id="5" name="Picture 4"/>
          <p:cNvPicPr>
            <a:picLocks noChangeAspect="1"/>
          </p:cNvPicPr>
          <p:nvPr/>
        </p:nvPicPr>
        <p:blipFill>
          <a:blip r:embed="rId2"/>
          <a:stretch>
            <a:fillRect/>
          </a:stretch>
        </p:blipFill>
        <p:spPr>
          <a:xfrm>
            <a:off x="1044262" y="4351739"/>
            <a:ext cx="8114286" cy="1409524"/>
          </a:xfrm>
          <a:prstGeom prst="rect">
            <a:avLst/>
          </a:prstGeom>
        </p:spPr>
      </p:pic>
    </p:spTree>
    <p:extLst>
      <p:ext uri="{BB962C8B-B14F-4D97-AF65-F5344CB8AC3E}">
        <p14:creationId xmlns:p14="http://schemas.microsoft.com/office/powerpoint/2010/main" val="4260983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Content Placeholder 2"/>
          <p:cNvSpPr>
            <a:spLocks noGrp="1"/>
          </p:cNvSpPr>
          <p:nvPr>
            <p:ph idx="1"/>
          </p:nvPr>
        </p:nvSpPr>
        <p:spPr/>
        <p:txBody>
          <a:bodyPr/>
          <a:lstStyle/>
          <a:p>
            <a:pPr marL="0" indent="0">
              <a:buNone/>
            </a:pPr>
            <a:r>
              <a:rPr lang="en-US" sz="2000" dirty="0"/>
              <a:t>There are two CSS properties for adding space around our elements: margin, and padding</a:t>
            </a:r>
          </a:p>
          <a:p>
            <a:pPr marL="0" indent="0">
              <a:buNone/>
            </a:pPr>
            <a:r>
              <a:rPr lang="en-US" sz="2000" dirty="0" smtClean="0"/>
              <a:t>The </a:t>
            </a:r>
            <a:r>
              <a:rPr lang="en-US" sz="2000" dirty="0"/>
              <a:t>margin property adds space around the element, outside of the border</a:t>
            </a:r>
            <a:r>
              <a:rPr lang="en-US" sz="2000" dirty="0" smtClean="0"/>
              <a:t>:</a:t>
            </a:r>
          </a:p>
          <a:p>
            <a:pPr marL="457200" lvl="1" indent="0">
              <a:buNone/>
            </a:pPr>
            <a:r>
              <a:rPr lang="en-US" sz="2000" dirty="0" smtClean="0"/>
              <a:t>h2 </a:t>
            </a:r>
            <a:r>
              <a:rPr lang="en-US" sz="2000" dirty="0"/>
              <a:t>{</a:t>
            </a:r>
          </a:p>
          <a:p>
            <a:pPr marL="457200" lvl="1" indent="0">
              <a:buNone/>
            </a:pPr>
            <a:r>
              <a:rPr lang="en-US" sz="2000" dirty="0"/>
              <a:t>  margin: 40px;</a:t>
            </a:r>
          </a:p>
          <a:p>
            <a:pPr marL="457200" lvl="1" indent="0">
              <a:buNone/>
            </a:pPr>
            <a:r>
              <a:rPr lang="en-US" sz="2000" dirty="0" smtClean="0"/>
              <a:t>}</a:t>
            </a:r>
          </a:p>
          <a:p>
            <a:pPr marL="0" indent="0">
              <a:buNone/>
            </a:pPr>
            <a:r>
              <a:rPr lang="en-US" sz="2000" dirty="0"/>
              <a:t>This code adds 40px of space on every side of the element</a:t>
            </a:r>
            <a:r>
              <a:rPr lang="en-US" sz="2000" dirty="0" smtClean="0"/>
              <a:t>.</a:t>
            </a:r>
          </a:p>
          <a:p>
            <a:pPr marL="0" indent="0">
              <a:buNone/>
            </a:pPr>
            <a:endParaRPr lang="en-US" dirty="0"/>
          </a:p>
        </p:txBody>
      </p:sp>
      <p:pic>
        <p:nvPicPr>
          <p:cNvPr id="6" name="Picture 5"/>
          <p:cNvPicPr>
            <a:picLocks noChangeAspect="1"/>
          </p:cNvPicPr>
          <p:nvPr/>
        </p:nvPicPr>
        <p:blipFill>
          <a:blip r:embed="rId2"/>
          <a:stretch>
            <a:fillRect/>
          </a:stretch>
        </p:blipFill>
        <p:spPr>
          <a:xfrm>
            <a:off x="838200" y="4001294"/>
            <a:ext cx="7428571" cy="2123810"/>
          </a:xfrm>
          <a:prstGeom prst="rect">
            <a:avLst/>
          </a:prstGeom>
        </p:spPr>
      </p:pic>
    </p:spTree>
    <p:extLst>
      <p:ext uri="{BB962C8B-B14F-4D97-AF65-F5344CB8AC3E}">
        <p14:creationId xmlns:p14="http://schemas.microsoft.com/office/powerpoint/2010/main" val="2573686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If we want to add some space inside the border, we use the padding property:</a:t>
            </a:r>
          </a:p>
          <a:p>
            <a:pPr marL="0" indent="0">
              <a:buNone/>
            </a:pPr>
            <a:endParaRPr lang="en-US" sz="2000" dirty="0"/>
          </a:p>
          <a:p>
            <a:pPr marL="457200" lvl="1" indent="0">
              <a:buNone/>
            </a:pPr>
            <a:r>
              <a:rPr lang="en-US" sz="1600" dirty="0"/>
              <a:t>h2 {</a:t>
            </a:r>
          </a:p>
          <a:p>
            <a:pPr marL="457200" lvl="1" indent="0">
              <a:buNone/>
            </a:pPr>
            <a:r>
              <a:rPr lang="en-US" sz="1600" dirty="0"/>
              <a:t>  margin: 40px;</a:t>
            </a:r>
          </a:p>
          <a:p>
            <a:pPr marL="457200" lvl="1" indent="0">
              <a:buNone/>
            </a:pPr>
            <a:r>
              <a:rPr lang="en-US" sz="1600" dirty="0"/>
              <a:t>  padding: 40px;</a:t>
            </a:r>
          </a:p>
          <a:p>
            <a:pPr marL="457200" lvl="1" indent="0">
              <a:buNone/>
            </a:pPr>
            <a:r>
              <a:rPr lang="en-US" sz="1600" dirty="0"/>
              <a:t>}</a:t>
            </a:r>
          </a:p>
          <a:p>
            <a:pPr marL="0" indent="0">
              <a:buNone/>
            </a:pPr>
            <a:r>
              <a:rPr lang="en-US" sz="2000" dirty="0" smtClean="0"/>
              <a:t>This </a:t>
            </a:r>
            <a:r>
              <a:rPr lang="en-US" sz="2000" dirty="0"/>
              <a:t>code adds </a:t>
            </a:r>
            <a:r>
              <a:rPr lang="en-US" sz="2000" dirty="0" smtClean="0"/>
              <a:t>40px </a:t>
            </a:r>
            <a:r>
              <a:rPr lang="en-US" sz="2000" dirty="0"/>
              <a:t>of space to every side of the element, but it does so within the border</a:t>
            </a:r>
            <a:r>
              <a:rPr lang="en-US" sz="2000" dirty="0" smtClean="0"/>
              <a:t>.</a:t>
            </a:r>
          </a:p>
          <a:p>
            <a:pPr marL="0" indent="0">
              <a:buNone/>
            </a:pPr>
            <a:endParaRPr lang="en-US" sz="2000" dirty="0"/>
          </a:p>
        </p:txBody>
      </p:sp>
      <p:pic>
        <p:nvPicPr>
          <p:cNvPr id="4" name="Picture 3"/>
          <p:cNvPicPr>
            <a:picLocks noChangeAspect="1"/>
          </p:cNvPicPr>
          <p:nvPr/>
        </p:nvPicPr>
        <p:blipFill>
          <a:blip r:embed="rId2"/>
          <a:stretch>
            <a:fillRect/>
          </a:stretch>
        </p:blipFill>
        <p:spPr>
          <a:xfrm>
            <a:off x="838200" y="4001294"/>
            <a:ext cx="7438095" cy="2644205"/>
          </a:xfrm>
          <a:prstGeom prst="rect">
            <a:avLst/>
          </a:prstGeom>
        </p:spPr>
      </p:pic>
    </p:spTree>
    <p:extLst>
      <p:ext uri="{BB962C8B-B14F-4D97-AF65-F5344CB8AC3E}">
        <p14:creationId xmlns:p14="http://schemas.microsoft.com/office/powerpoint/2010/main" val="306162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vs. </a:t>
            </a:r>
            <a:r>
              <a:rPr lang="en-US" dirty="0" smtClean="0"/>
              <a:t>Padding</a:t>
            </a:r>
            <a:endParaRPr lang="en-US" dirty="0"/>
          </a:p>
        </p:txBody>
      </p:sp>
      <p:sp>
        <p:nvSpPr>
          <p:cNvPr id="3" name="Content Placeholder 2"/>
          <p:cNvSpPr>
            <a:spLocks noGrp="1"/>
          </p:cNvSpPr>
          <p:nvPr>
            <p:ph idx="1"/>
          </p:nvPr>
        </p:nvSpPr>
        <p:spPr/>
        <p:txBody>
          <a:bodyPr>
            <a:normAutofit lnSpcReduction="10000"/>
          </a:bodyPr>
          <a:lstStyle/>
          <a:p>
            <a:r>
              <a:rPr lang="en-US" dirty="0"/>
              <a:t>Adding padding to an element makes the element bigger, whereas adding a margin adds space around the element</a:t>
            </a:r>
            <a:r>
              <a:rPr lang="en-US" dirty="0" smtClean="0"/>
              <a:t>.</a:t>
            </a:r>
            <a:endParaRPr lang="en-US" dirty="0"/>
          </a:p>
          <a:p>
            <a:r>
              <a:rPr lang="en-US" dirty="0"/>
              <a:t>If you make a 100px wide element, and then add 40px of padding to it, it will become 180px wide</a:t>
            </a:r>
            <a:r>
              <a:rPr lang="en-US" dirty="0" smtClean="0"/>
              <a:t>.</a:t>
            </a:r>
            <a:endParaRPr lang="en-US" dirty="0"/>
          </a:p>
          <a:p>
            <a:r>
              <a:rPr lang="en-US" dirty="0"/>
              <a:t>If you add a 40px margin to a 100px wide element, it stays 100px wide</a:t>
            </a:r>
            <a:r>
              <a:rPr lang="en-US" dirty="0" smtClean="0"/>
              <a:t>.</a:t>
            </a:r>
            <a:endParaRPr lang="en-US" dirty="0"/>
          </a:p>
          <a:p>
            <a:r>
              <a:rPr lang="en-US" dirty="0"/>
              <a:t>If you add a 1px border to a 100px wide element, it will become 102px wide</a:t>
            </a:r>
            <a:r>
              <a:rPr lang="en-US" dirty="0" smtClean="0"/>
              <a:t>.</a:t>
            </a:r>
            <a:endParaRPr lang="en-US" dirty="0"/>
          </a:p>
          <a:p>
            <a:r>
              <a:rPr lang="en-US" dirty="0"/>
              <a:t>If your element doesn't have a border or a background, you may not be able to see the difference between margin and padding.</a:t>
            </a:r>
          </a:p>
        </p:txBody>
      </p:sp>
    </p:spTree>
    <p:extLst>
      <p:ext uri="{BB962C8B-B14F-4D97-AF65-F5344CB8AC3E}">
        <p14:creationId xmlns:p14="http://schemas.microsoft.com/office/powerpoint/2010/main" val="3387373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Margins and </a:t>
            </a:r>
            <a:r>
              <a:rPr lang="en-US" dirty="0" smtClean="0"/>
              <a:t>Padding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can specify which side of an element you want your margins to apply to with the margin-top, margin-right, margin-bottom, and margin-left properties:</a:t>
            </a:r>
          </a:p>
          <a:p>
            <a:pPr marL="0" indent="0">
              <a:buNone/>
            </a:pPr>
            <a:endParaRPr lang="en-US" dirty="0"/>
          </a:p>
          <a:p>
            <a:pPr marL="457200" lvl="1" indent="0">
              <a:buNone/>
            </a:pPr>
            <a:r>
              <a:rPr lang="en-US" dirty="0"/>
              <a:t>h2 {</a:t>
            </a:r>
          </a:p>
          <a:p>
            <a:pPr marL="457200" lvl="1" indent="0">
              <a:buNone/>
            </a:pPr>
            <a:r>
              <a:rPr lang="en-US" dirty="0"/>
              <a:t>  margin-top: 40px;</a:t>
            </a:r>
          </a:p>
          <a:p>
            <a:pPr marL="457200" lvl="1" indent="0">
              <a:buNone/>
            </a:pPr>
            <a:r>
              <a:rPr lang="en-US" dirty="0"/>
              <a:t>  margin-bottom: 40px;</a:t>
            </a:r>
          </a:p>
          <a:p>
            <a:pPr marL="457200" lvl="1" indent="0">
              <a:buNone/>
            </a:pPr>
            <a:r>
              <a:rPr lang="en-US" dirty="0"/>
              <a:t>}</a:t>
            </a:r>
          </a:p>
          <a:p>
            <a:pPr marL="0" indent="0">
              <a:buNone/>
            </a:pPr>
            <a:endParaRPr lang="en-US" dirty="0"/>
          </a:p>
          <a:p>
            <a:pPr marL="0" indent="0">
              <a:buNone/>
            </a:pPr>
            <a:r>
              <a:rPr lang="en-US" dirty="0"/>
              <a:t>The same goes for padding and border:</a:t>
            </a:r>
          </a:p>
          <a:p>
            <a:pPr marL="0" indent="0">
              <a:buNone/>
            </a:pPr>
            <a:endParaRPr lang="en-US" dirty="0"/>
          </a:p>
          <a:p>
            <a:pPr marL="457200" lvl="1" indent="0">
              <a:buNone/>
            </a:pPr>
            <a:r>
              <a:rPr lang="en-US" dirty="0"/>
              <a:t>h2 {</a:t>
            </a:r>
          </a:p>
          <a:p>
            <a:pPr marL="457200" lvl="1" indent="0">
              <a:buNone/>
            </a:pPr>
            <a:r>
              <a:rPr lang="en-US" dirty="0"/>
              <a:t>  padding-bottom: 40px;</a:t>
            </a:r>
          </a:p>
          <a:p>
            <a:pPr marL="457200" lvl="1" indent="0">
              <a:buNone/>
            </a:pPr>
            <a:r>
              <a:rPr lang="en-US" dirty="0"/>
              <a:t>  border-left: 1px solid red;</a:t>
            </a:r>
          </a:p>
          <a:p>
            <a:pPr marL="457200" lvl="1" indent="0">
              <a:buNone/>
            </a:pPr>
            <a:r>
              <a:rPr lang="en-US" dirty="0"/>
              <a:t>}</a:t>
            </a:r>
          </a:p>
        </p:txBody>
      </p:sp>
    </p:spTree>
    <p:extLst>
      <p:ext uri="{BB962C8B-B14F-4D97-AF65-F5344CB8AC3E}">
        <p14:creationId xmlns:p14="http://schemas.microsoft.com/office/powerpoint/2010/main" val="1900983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Box </a:t>
            </a:r>
            <a:r>
              <a:rPr lang="en-US" dirty="0" smtClean="0"/>
              <a:t>Model</a:t>
            </a:r>
            <a:endParaRPr lang="en-US" dirty="0"/>
          </a:p>
        </p:txBody>
      </p:sp>
      <p:sp>
        <p:nvSpPr>
          <p:cNvPr id="3" name="Content Placeholder 2"/>
          <p:cNvSpPr>
            <a:spLocks noGrp="1"/>
          </p:cNvSpPr>
          <p:nvPr>
            <p:ph idx="1"/>
          </p:nvPr>
        </p:nvSpPr>
        <p:spPr/>
        <p:txBody>
          <a:bodyPr/>
          <a:lstStyle/>
          <a:p>
            <a:r>
              <a:rPr lang="en-US" dirty="0"/>
              <a:t>Add some padding to your profile image. This should create space between the image and the border around it. Try about 5px.</a:t>
            </a:r>
          </a:p>
          <a:p>
            <a:r>
              <a:rPr lang="en-US" dirty="0"/>
              <a:t>Add both padding and a margin to your '</a:t>
            </a:r>
            <a:r>
              <a:rPr lang="en-US" dirty="0" err="1"/>
              <a:t>favourite</a:t>
            </a:r>
            <a:r>
              <a:rPr lang="en-US" dirty="0"/>
              <a:t> things' images. Try 5px for the padding and about 10px for the margin</a:t>
            </a:r>
            <a:r>
              <a:rPr lang="en-US" dirty="0" smtClean="0"/>
              <a:t>.</a:t>
            </a:r>
            <a:endParaRPr lang="en-US" dirty="0"/>
          </a:p>
        </p:txBody>
      </p:sp>
    </p:spTree>
    <p:extLst>
      <p:ext uri="{BB962C8B-B14F-4D97-AF65-F5344CB8AC3E}">
        <p14:creationId xmlns:p14="http://schemas.microsoft.com/office/powerpoint/2010/main" val="2820515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Box </a:t>
            </a:r>
            <a:r>
              <a:rPr lang="en-US" dirty="0" smtClean="0"/>
              <a:t>Model</a:t>
            </a:r>
            <a:endParaRPr lang="en-US" dirty="0"/>
          </a:p>
        </p:txBody>
      </p:sp>
      <p:sp>
        <p:nvSpPr>
          <p:cNvPr id="3" name="Content Placeholder 2"/>
          <p:cNvSpPr>
            <a:spLocks noGrp="1"/>
          </p:cNvSpPr>
          <p:nvPr>
            <p:ph idx="1"/>
          </p:nvPr>
        </p:nvSpPr>
        <p:spPr/>
        <p:txBody>
          <a:bodyPr>
            <a:normAutofit/>
          </a:bodyPr>
          <a:lstStyle/>
          <a:p>
            <a:pPr marL="0" indent="0">
              <a:buNone/>
            </a:pPr>
            <a:r>
              <a:rPr lang="en-US" dirty="0"/>
              <a:t>Your code should look something like this</a:t>
            </a:r>
            <a:r>
              <a:rPr lang="en-US" dirty="0" smtClean="0"/>
              <a:t>:</a:t>
            </a:r>
            <a:endParaRPr lang="en-US" dirty="0"/>
          </a:p>
          <a:p>
            <a:pPr marL="457200" lvl="1" indent="0">
              <a:buNone/>
            </a:pPr>
            <a:r>
              <a:rPr lang="en-US" dirty="0" err="1"/>
              <a:t>img.profile</a:t>
            </a:r>
            <a:r>
              <a:rPr lang="en-US" dirty="0"/>
              <a:t> {</a:t>
            </a:r>
          </a:p>
          <a:p>
            <a:pPr marL="457200" lvl="1" indent="0">
              <a:buNone/>
            </a:pPr>
            <a:r>
              <a:rPr lang="en-US" dirty="0"/>
              <a:t>  padding: 5px;</a:t>
            </a:r>
          </a:p>
          <a:p>
            <a:pPr marL="457200" lvl="1" indent="0">
              <a:buNone/>
            </a:pPr>
            <a:r>
              <a:rPr lang="en-US" dirty="0"/>
              <a:t>}</a:t>
            </a:r>
          </a:p>
          <a:p>
            <a:pPr marL="457200" lvl="1" indent="0">
              <a:buNone/>
            </a:pPr>
            <a:r>
              <a:rPr lang="en-US" dirty="0" err="1"/>
              <a:t>img.favourite</a:t>
            </a:r>
            <a:r>
              <a:rPr lang="en-US" dirty="0"/>
              <a:t> {</a:t>
            </a:r>
          </a:p>
          <a:p>
            <a:pPr marL="457200" lvl="1" indent="0">
              <a:buNone/>
            </a:pPr>
            <a:r>
              <a:rPr lang="en-US" dirty="0"/>
              <a:t>  padding: 5px;</a:t>
            </a:r>
          </a:p>
          <a:p>
            <a:pPr marL="457200" lvl="1" indent="0">
              <a:buNone/>
            </a:pPr>
            <a:r>
              <a:rPr lang="en-US" dirty="0"/>
              <a:t>  margin: 10px;</a:t>
            </a:r>
          </a:p>
          <a:p>
            <a:pPr marL="457200" lvl="1" indent="0">
              <a:buNone/>
            </a:pPr>
            <a:r>
              <a:rPr lang="en-US" dirty="0"/>
              <a:t>}</a:t>
            </a:r>
          </a:p>
        </p:txBody>
      </p:sp>
    </p:spTree>
    <p:extLst>
      <p:ext uri="{BB962C8B-B14F-4D97-AF65-F5344CB8AC3E}">
        <p14:creationId xmlns:p14="http://schemas.microsoft.com/office/powerpoint/2010/main" val="242531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Let's add this to our HTML document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To indicate that we're adding CSS to blank.html, we need to find the opening and closing &lt;style&gt; tags between our opening and closing &lt;head&gt; tags.</a:t>
            </a:r>
          </a:p>
          <a:p>
            <a:pPr marL="0" indent="0">
              <a:buNone/>
            </a:pPr>
            <a:r>
              <a:rPr lang="en-US" dirty="0" smtClean="0"/>
              <a:t> &lt;!</a:t>
            </a:r>
            <a:r>
              <a:rPr lang="en-US" dirty="0" err="1" smtClean="0"/>
              <a:t>doctype</a:t>
            </a:r>
            <a:r>
              <a:rPr lang="en-US" dirty="0" smtClean="0"/>
              <a:t> html&gt;</a:t>
            </a:r>
          </a:p>
          <a:p>
            <a:pPr marL="0" indent="0">
              <a:buNone/>
            </a:pPr>
            <a:r>
              <a:rPr lang="en-US" dirty="0" smtClean="0"/>
              <a:t>    &lt;head&gt;</a:t>
            </a:r>
          </a:p>
          <a:p>
            <a:pPr marL="0" indent="0">
              <a:buNone/>
            </a:pPr>
            <a:r>
              <a:rPr lang="en-US" dirty="0" smtClean="0"/>
              <a:t>      &lt;title&gt;Ladies Learning Code HTML and CSS&lt;/title&gt;</a:t>
            </a:r>
          </a:p>
          <a:p>
            <a:pPr marL="0" indent="0">
              <a:buNone/>
            </a:pPr>
            <a:r>
              <a:rPr lang="en-US" dirty="0" smtClean="0"/>
              <a:t>      &lt;style&gt;</a:t>
            </a:r>
          </a:p>
          <a:p>
            <a:pPr marL="0" indent="0">
              <a:buNone/>
            </a:pPr>
            <a:r>
              <a:rPr lang="en-US" dirty="0" smtClean="0"/>
              <a:t>        p {</a:t>
            </a:r>
          </a:p>
          <a:p>
            <a:pPr marL="0" indent="0">
              <a:buNone/>
            </a:pPr>
            <a:r>
              <a:rPr lang="en-US" dirty="0" smtClean="0"/>
              <a:t>        color: red;</a:t>
            </a:r>
          </a:p>
          <a:p>
            <a:pPr marL="0" indent="0">
              <a:buNone/>
            </a:pPr>
            <a:r>
              <a:rPr lang="en-US" dirty="0" smtClean="0"/>
              <a:t>        text-decoration: underline;</a:t>
            </a:r>
          </a:p>
          <a:p>
            <a:pPr marL="0" indent="0">
              <a:buNone/>
            </a:pPr>
            <a:r>
              <a:rPr lang="en-US" dirty="0" smtClean="0"/>
              <a:t>        }</a:t>
            </a:r>
          </a:p>
          <a:p>
            <a:pPr marL="0" indent="0">
              <a:buNone/>
            </a:pPr>
            <a:r>
              <a:rPr lang="en-US" dirty="0" smtClean="0"/>
              <a:t>      &lt;/style&gt;</a:t>
            </a:r>
          </a:p>
          <a:p>
            <a:pPr marL="0" indent="0">
              <a:buNone/>
            </a:pPr>
            <a:r>
              <a:rPr lang="en-US" dirty="0" smtClean="0"/>
              <a:t>    &lt;/head&gt;</a:t>
            </a:r>
          </a:p>
          <a:p>
            <a:pPr marL="0" indent="0">
              <a:buNone/>
            </a:pPr>
            <a:r>
              <a:rPr lang="en-US" dirty="0" smtClean="0"/>
              <a:t>    &lt;body&gt;</a:t>
            </a:r>
          </a:p>
          <a:p>
            <a:pPr marL="0" indent="0">
              <a:buNone/>
            </a:pPr>
            <a:r>
              <a:rPr lang="en-US" dirty="0" smtClean="0"/>
              <a:t>      &lt;p&gt;This is a paragraph&lt;/p&gt;</a:t>
            </a:r>
          </a:p>
          <a:p>
            <a:pPr marL="0" indent="0">
              <a:buNone/>
            </a:pPr>
            <a:r>
              <a:rPr lang="en-US" dirty="0" smtClean="0"/>
              <a:t>    &lt;/body&gt;</a:t>
            </a:r>
          </a:p>
          <a:p>
            <a:pPr marL="0" indent="0">
              <a:buNone/>
            </a:pPr>
            <a:r>
              <a:rPr lang="en-US" dirty="0" smtClean="0"/>
              <a:t>  &lt;/html&gt;</a:t>
            </a:r>
            <a:endParaRPr lang="en-US" dirty="0"/>
          </a:p>
        </p:txBody>
      </p:sp>
    </p:spTree>
    <p:extLst>
      <p:ext uri="{BB962C8B-B14F-4D97-AF65-F5344CB8AC3E}">
        <p14:creationId xmlns:p14="http://schemas.microsoft.com/office/powerpoint/2010/main" val="266447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 note about HTML and CSS...</a:t>
            </a:r>
            <a:endParaRPr lang="en-US" dirty="0"/>
          </a:p>
        </p:txBody>
      </p:sp>
      <p:sp>
        <p:nvSpPr>
          <p:cNvPr id="3" name="Content Placeholder 2"/>
          <p:cNvSpPr>
            <a:spLocks noGrp="1"/>
          </p:cNvSpPr>
          <p:nvPr>
            <p:ph idx="1"/>
          </p:nvPr>
        </p:nvSpPr>
        <p:spPr/>
        <p:txBody>
          <a:bodyPr/>
          <a:lstStyle/>
          <a:p>
            <a:r>
              <a:rPr lang="en-US" dirty="0" smtClean="0"/>
              <a:t>HTML and CSS are sort of like languages, but they're DIFFERENT languages. Just like French or Italian, they each have their own set of rules. It takes time to learn these languages. Don't worry if you don't get it all right away.</a:t>
            </a:r>
            <a:endParaRPr lang="en-US" dirty="0"/>
          </a:p>
        </p:txBody>
      </p:sp>
    </p:spTree>
    <p:extLst>
      <p:ext uri="{BB962C8B-B14F-4D97-AF65-F5344CB8AC3E}">
        <p14:creationId xmlns:p14="http://schemas.microsoft.com/office/powerpoint/2010/main" val="238050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0263" y="665386"/>
            <a:ext cx="9285714" cy="5133333"/>
          </a:xfrm>
          <a:prstGeom prst="rect">
            <a:avLst/>
          </a:prstGeom>
        </p:spPr>
      </p:pic>
    </p:spTree>
    <p:extLst>
      <p:ext uri="{BB962C8B-B14F-4D97-AF65-F5344CB8AC3E}">
        <p14:creationId xmlns:p14="http://schemas.microsoft.com/office/powerpoint/2010/main" val="108770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833" y="587887"/>
            <a:ext cx="9142857" cy="5457143"/>
          </a:xfrm>
          <a:prstGeom prst="rect">
            <a:avLst/>
          </a:prstGeom>
        </p:spPr>
      </p:pic>
    </p:spTree>
    <p:extLst>
      <p:ext uri="{BB962C8B-B14F-4D97-AF65-F5344CB8AC3E}">
        <p14:creationId xmlns:p14="http://schemas.microsoft.com/office/powerpoint/2010/main" val="323256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Why is that again?</a:t>
            </a:r>
            <a:endParaRPr lang="en-US" dirty="0"/>
          </a:p>
        </p:txBody>
      </p:sp>
      <p:sp>
        <p:nvSpPr>
          <p:cNvPr id="3" name="Content Placeholder 2"/>
          <p:cNvSpPr>
            <a:spLocks noGrp="1"/>
          </p:cNvSpPr>
          <p:nvPr>
            <p:ph idx="1"/>
          </p:nvPr>
        </p:nvSpPr>
        <p:spPr/>
        <p:txBody>
          <a:bodyPr/>
          <a:lstStyle/>
          <a:p>
            <a:r>
              <a:rPr lang="en-US" dirty="0" smtClean="0"/>
              <a:t>Because HTML defines content, and CSS defines the look and layout (it makes the web look nice).</a:t>
            </a:r>
            <a:endParaRPr lang="en-US" dirty="0"/>
          </a:p>
        </p:txBody>
      </p:sp>
    </p:spTree>
    <p:extLst>
      <p:ext uri="{BB962C8B-B14F-4D97-AF65-F5344CB8AC3E}">
        <p14:creationId xmlns:p14="http://schemas.microsoft.com/office/powerpoint/2010/main" val="120422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HTML tags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Tags typically come in pairs -- an opening tag and a closing tag with a forward slash:</a:t>
            </a:r>
          </a:p>
          <a:p>
            <a:endParaRPr lang="en-US" dirty="0" smtClean="0"/>
          </a:p>
          <a:p>
            <a:r>
              <a:rPr lang="en-US" dirty="0" smtClean="0"/>
              <a:t>&lt;tag&gt;&lt;/tag&gt;</a:t>
            </a:r>
          </a:p>
          <a:p>
            <a:endParaRPr lang="en-US" dirty="0" smtClean="0"/>
          </a:p>
          <a:p>
            <a:r>
              <a:rPr lang="en-US" dirty="0" smtClean="0"/>
              <a:t>Some examples that you've already seen:</a:t>
            </a:r>
          </a:p>
          <a:p>
            <a:endParaRPr lang="en-US" dirty="0" smtClean="0"/>
          </a:p>
          <a:p>
            <a:endParaRPr lang="en-US" dirty="0" smtClean="0"/>
          </a:p>
          <a:p>
            <a:pPr marL="0" indent="0">
              <a:buNone/>
            </a:pPr>
            <a:r>
              <a:rPr lang="en-US" dirty="0" smtClean="0"/>
              <a:t>&lt;!DOCTYPE html&gt;</a:t>
            </a:r>
          </a:p>
          <a:p>
            <a:pPr marL="0" indent="0">
              <a:buNone/>
            </a:pPr>
            <a:r>
              <a:rPr lang="en-US" dirty="0" smtClean="0"/>
              <a:t>&lt;html&gt;</a:t>
            </a:r>
          </a:p>
          <a:p>
            <a:pPr marL="0" indent="0">
              <a:buNone/>
            </a:pPr>
            <a:r>
              <a:rPr lang="en-US" dirty="0" smtClean="0"/>
              <a:t>	&lt;head&gt;</a:t>
            </a:r>
          </a:p>
          <a:p>
            <a:pPr marL="0" indent="0">
              <a:buNone/>
            </a:pPr>
            <a:r>
              <a:rPr lang="en-US" dirty="0"/>
              <a:t>	</a:t>
            </a:r>
            <a:r>
              <a:rPr lang="en-US" dirty="0" smtClean="0"/>
              <a:t>	&lt;title&gt; &lt;/title&gt;</a:t>
            </a:r>
          </a:p>
          <a:p>
            <a:pPr marL="0" indent="0">
              <a:buNone/>
            </a:pPr>
            <a:r>
              <a:rPr lang="en-US" dirty="0"/>
              <a:t>	</a:t>
            </a:r>
            <a:r>
              <a:rPr lang="en-US" dirty="0" smtClean="0"/>
              <a:t>&lt;/head&gt;</a:t>
            </a:r>
          </a:p>
          <a:p>
            <a:pPr marL="0" indent="0">
              <a:buNone/>
            </a:pPr>
            <a:r>
              <a:rPr lang="en-US" dirty="0"/>
              <a:t>	</a:t>
            </a:r>
            <a:r>
              <a:rPr lang="en-US" dirty="0" smtClean="0"/>
              <a:t>  &lt;body&gt;</a:t>
            </a:r>
          </a:p>
          <a:p>
            <a:pPr marL="0" indent="0">
              <a:buNone/>
            </a:pPr>
            <a:r>
              <a:rPr lang="en-US" dirty="0"/>
              <a:t>	</a:t>
            </a:r>
            <a:r>
              <a:rPr lang="en-US" dirty="0" smtClean="0"/>
              <a:t>&lt;/body&gt;</a:t>
            </a:r>
          </a:p>
          <a:p>
            <a:pPr marL="0" indent="0">
              <a:buNone/>
            </a:pPr>
            <a:r>
              <a:rPr lang="en-US" dirty="0" smtClean="0"/>
              <a:t>&lt;/html&gt;</a:t>
            </a:r>
          </a:p>
        </p:txBody>
      </p:sp>
    </p:spTree>
    <p:extLst>
      <p:ext uri="{BB962C8B-B14F-4D97-AF65-F5344CB8AC3E}">
        <p14:creationId xmlns:p14="http://schemas.microsoft.com/office/powerpoint/2010/main" val="2229319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2631</Words>
  <Application>Microsoft Office PowerPoint</Application>
  <PresentationFormat>Widescreen</PresentationFormat>
  <Paragraphs>316</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What is HTML</vt:lpstr>
      <vt:lpstr>The Nuts and Bolts of HTML</vt:lpstr>
      <vt:lpstr>What is CSS?</vt:lpstr>
      <vt:lpstr>Let's add this to our HTML document</vt:lpstr>
      <vt:lpstr>A note about HTML and CSS...</vt:lpstr>
      <vt:lpstr>PowerPoint Presentation</vt:lpstr>
      <vt:lpstr>PowerPoint Presentation</vt:lpstr>
      <vt:lpstr>Why is that again?</vt:lpstr>
      <vt:lpstr>HTML tags</vt:lpstr>
      <vt:lpstr>What goes in the &lt;head&gt; and what goes in the &lt;body&gt;?</vt:lpstr>
      <vt:lpstr>PowerPoint Presentation</vt:lpstr>
      <vt:lpstr>A quick note about image types:</vt:lpstr>
      <vt:lpstr>CSS is closely paired with HTML</vt:lpstr>
      <vt:lpstr>CSS Syntax</vt:lpstr>
      <vt:lpstr>CSS Syntax</vt:lpstr>
      <vt:lpstr>CSS Syntax</vt:lpstr>
      <vt:lpstr>Adding CSS to HTML</vt:lpstr>
      <vt:lpstr>CSS Syntax</vt:lpstr>
      <vt:lpstr>CSS Syntax</vt:lpstr>
      <vt:lpstr>Using Hex Codes</vt:lpstr>
      <vt:lpstr>Styling Type with CSS</vt:lpstr>
      <vt:lpstr>Styling Type with CSS, Part 2</vt:lpstr>
      <vt:lpstr>Changing Font Size and Line Height</vt:lpstr>
      <vt:lpstr>Styling Images</vt:lpstr>
      <vt:lpstr>Targeting an Element with a Class</vt:lpstr>
      <vt:lpstr>Exercise: Style Profile Image</vt:lpstr>
      <vt:lpstr>Solution: Style Profile Image</vt:lpstr>
      <vt:lpstr>Adding More Classes</vt:lpstr>
      <vt:lpstr>More Stuff You Can Do</vt:lpstr>
      <vt:lpstr>The Box Model</vt:lpstr>
      <vt:lpstr>Example to what we did HTML in box model</vt:lpstr>
      <vt:lpstr>The Box Model</vt:lpstr>
      <vt:lpstr>Margin and Padding</vt:lpstr>
      <vt:lpstr>Margins</vt:lpstr>
      <vt:lpstr>Padding</vt:lpstr>
      <vt:lpstr>Margin vs. Padding</vt:lpstr>
      <vt:lpstr>More on Margins and Padding</vt:lpstr>
      <vt:lpstr>Exercise: Box Model</vt:lpstr>
      <vt:lpstr>Solution: Box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Modi, Dharmendra</dc:creator>
  <cp:lastModifiedBy>Modi, Dharmendra</cp:lastModifiedBy>
  <cp:revision>14</cp:revision>
  <cp:lastPrinted>2019-07-30T22:54:14Z</cp:lastPrinted>
  <dcterms:created xsi:type="dcterms:W3CDTF">2019-07-30T21:16:45Z</dcterms:created>
  <dcterms:modified xsi:type="dcterms:W3CDTF">2019-08-06T22:09:00Z</dcterms:modified>
</cp:coreProperties>
</file>