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6" r:id="rId14"/>
    <p:sldId id="26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rtatman/188-million-us-wildfire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oi.org/10.2737/RDS-2013-0009.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brendarichardson/2019/09/12/top-states-with-the-most-homes-at-risk-of-wildfire-damage/#29317d014c50"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nps.gov/articles/wildfire-causes-and-evaluation.ht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rtatman/188-million-us-wildfire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rtatman/188-million-us-wildfir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dirty="0"/>
              <a:t>Exploratory Analysis of causes of Wildfires in US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SANTHOSHI PISUPATI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EB35-D510-4A72-B00A-FC08A41A3A76}"/>
              </a:ext>
            </a:extLst>
          </p:cNvPr>
          <p:cNvSpPr>
            <a:spLocks noGrp="1"/>
          </p:cNvSpPr>
          <p:nvPr>
            <p:ph type="title"/>
          </p:nvPr>
        </p:nvSpPr>
        <p:spPr/>
        <p:txBody>
          <a:bodyPr/>
          <a:lstStyle/>
          <a:p>
            <a:r>
              <a:rPr lang="en-CA" dirty="0"/>
              <a:t>Findings</a:t>
            </a:r>
            <a:endParaRPr lang="en-US" dirty="0"/>
          </a:p>
        </p:txBody>
      </p:sp>
      <p:sp>
        <p:nvSpPr>
          <p:cNvPr id="3" name="Text Placeholder 2">
            <a:extLst>
              <a:ext uri="{FF2B5EF4-FFF2-40B4-BE49-F238E27FC236}">
                <a16:creationId xmlns:a16="http://schemas.microsoft.com/office/drawing/2014/main" id="{5696ADB9-2450-4A3C-B2CB-208B924BFB93}"/>
              </a:ext>
            </a:extLst>
          </p:cNvPr>
          <p:cNvSpPr>
            <a:spLocks noGrp="1"/>
          </p:cNvSpPr>
          <p:nvPr>
            <p:ph type="body" idx="1"/>
          </p:nvPr>
        </p:nvSpPr>
        <p:spPr>
          <a:xfrm>
            <a:off x="378445" y="3748837"/>
            <a:ext cx="8520600" cy="1056769"/>
          </a:xfrm>
        </p:spPr>
        <p:txBody>
          <a:bodyPr/>
          <a:lstStyle/>
          <a:p>
            <a:pPr marL="114300" indent="0">
              <a:buNone/>
            </a:pPr>
            <a:r>
              <a:rPr lang="en-CA" sz="1400" dirty="0"/>
              <a:t>Random Forest model is built and trained with attributes fire size, latitude, longitude, month, discovery date, day of week to predict a selected cause, Debris Burning for state Georgia with an accuracy of 65%.</a:t>
            </a:r>
            <a:endParaRPr lang="en-US" sz="1400" dirty="0"/>
          </a:p>
        </p:txBody>
      </p:sp>
      <p:pic>
        <p:nvPicPr>
          <p:cNvPr id="3076" name="Picture 4">
            <a:extLst>
              <a:ext uri="{FF2B5EF4-FFF2-40B4-BE49-F238E27FC236}">
                <a16:creationId xmlns:a16="http://schemas.microsoft.com/office/drawing/2014/main" id="{8AD1E7FD-93F8-43A7-885C-B9D025BAE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05" y="1205190"/>
            <a:ext cx="2617254" cy="235618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AE62277-DBAC-4F87-B904-C99373E9B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442" y="1205190"/>
            <a:ext cx="2609819" cy="182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88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0"/>
              </a:spcAft>
              <a:buAutoNum type="arabicPeriod"/>
            </a:pPr>
            <a:r>
              <a:rPr lang="en-CA" dirty="0"/>
              <a:t>The </a:t>
            </a:r>
            <a:r>
              <a:rPr lang="en-CA" dirty="0" err="1"/>
              <a:t>NaN</a:t>
            </a:r>
            <a:r>
              <a:rPr lang="en-CA" dirty="0"/>
              <a:t> values in the data are filled with 0’s.</a:t>
            </a:r>
          </a:p>
          <a:p>
            <a:pPr marL="342900" lvl="0" algn="l" rtl="0">
              <a:spcBef>
                <a:spcPts val="0"/>
              </a:spcBef>
              <a:spcAft>
                <a:spcPts val="0"/>
              </a:spcAft>
              <a:buAutoNum type="arabicPeriod"/>
            </a:pPr>
            <a:r>
              <a:rPr lang="en-CA" dirty="0"/>
              <a:t>There are a total of 39 columns in the Fires table. But only 10 columns are selected for the analysis.</a:t>
            </a:r>
          </a:p>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1. Main </a:t>
            </a:r>
            <a:r>
              <a:rPr lang="en-US" sz="1400" dirty="0"/>
              <a:t>causes</a:t>
            </a:r>
            <a:r>
              <a:rPr lang="en" sz="1400" dirty="0"/>
              <a:t> </a:t>
            </a:r>
            <a:r>
              <a:rPr lang="en-US" sz="1400" dirty="0"/>
              <a:t>of</a:t>
            </a:r>
            <a:r>
              <a:rPr lang="en" sz="1400" dirty="0"/>
              <a:t> wildfires in US are Debris Burning, Miscellaneous, </a:t>
            </a:r>
            <a:r>
              <a:rPr lang="en-US" sz="1400" dirty="0"/>
              <a:t>Arson, Lightening.</a:t>
            </a:r>
          </a:p>
          <a:p>
            <a:pPr marL="0" lvl="0" indent="0" algn="l" rtl="0">
              <a:spcBef>
                <a:spcPts val="0"/>
              </a:spcBef>
              <a:spcAft>
                <a:spcPts val="1600"/>
              </a:spcAft>
              <a:buNone/>
            </a:pPr>
            <a:r>
              <a:rPr lang="en-US" sz="1400" dirty="0"/>
              <a:t>2. States prone to wildfires are mainly California, Georgia, Texas, North Carolina.</a:t>
            </a:r>
          </a:p>
          <a:p>
            <a:pPr marL="0" lvl="0" indent="0" algn="l" rtl="0">
              <a:spcBef>
                <a:spcPts val="0"/>
              </a:spcBef>
              <a:spcAft>
                <a:spcPts val="1600"/>
              </a:spcAft>
              <a:buNone/>
            </a:pPr>
            <a:r>
              <a:rPr lang="en-US" sz="1400" dirty="0"/>
              <a:t>3. The frequency of wildfires has decreased from 110k in 2006(highest number of fires) to 70k in 2015.</a:t>
            </a:r>
          </a:p>
          <a:p>
            <a:pPr marL="0" lvl="0" indent="0" algn="l" rtl="0">
              <a:spcBef>
                <a:spcPts val="0"/>
              </a:spcBef>
              <a:spcAft>
                <a:spcPts val="1600"/>
              </a:spcAft>
              <a:buNone/>
            </a:pPr>
            <a:r>
              <a:rPr lang="en-US" sz="1400" dirty="0"/>
              <a:t>4. Given information like location, fire size, month, discovery time, contained/controlled time we can predict the cause of wildfire by an accuracy of 56%.</a:t>
            </a:r>
          </a:p>
          <a:p>
            <a:pPr marL="0" lvl="0" indent="0" algn="l" rtl="0">
              <a:spcBef>
                <a:spcPts val="0"/>
              </a:spcBef>
              <a:spcAft>
                <a:spcPts val="1600"/>
              </a:spcAft>
              <a:buNone/>
            </a:pPr>
            <a:r>
              <a:rPr lang="en-US" sz="1400" dirty="0"/>
              <a:t>Lastly, When selected the state GA and given the information like fire size, location, month, day of week we can predict the cause to be Debris Burning by an accuracy of 65%.</a:t>
            </a:r>
          </a:p>
          <a:p>
            <a:pPr marL="0" lvl="0" indent="0" algn="l" rtl="0">
              <a:spcBef>
                <a:spcPts val="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 dirty="0"/>
              <a:t>The data set i</a:t>
            </a:r>
            <a:r>
              <a:rPr lang="en-US" dirty="0"/>
              <a:t>s from </a:t>
            </a:r>
            <a:r>
              <a:rPr lang="en-US" dirty="0">
                <a:hlinkClick r:id="rId3"/>
              </a:rPr>
              <a:t>https://www.kaggle.com/rtatman/188-million-us-wildfires</a:t>
            </a:r>
            <a:r>
              <a:rPr lang="en-US" dirty="0"/>
              <a:t>.</a:t>
            </a:r>
          </a:p>
          <a:p>
            <a:pPr marL="0" lvl="0" indent="0">
              <a:spcAft>
                <a:spcPts val="1600"/>
              </a:spcAft>
              <a:buNone/>
            </a:pPr>
            <a:r>
              <a:rPr lang="en-US" dirty="0"/>
              <a:t>Citation:</a:t>
            </a:r>
          </a:p>
          <a:p>
            <a:pPr marL="0" lvl="0" indent="0">
              <a:spcAft>
                <a:spcPts val="1600"/>
              </a:spcAft>
              <a:buNone/>
            </a:pPr>
            <a:r>
              <a:rPr lang="en-US" dirty="0"/>
              <a:t>Short, Karen C. 2017. Spatial wildfire occurrence data for the United States, 1992-2015 [FPA_FOD_20170508]. 4th Edition. Fort Collins, CO: Forest Service Research Data Archive. </a:t>
            </a:r>
            <a:r>
              <a:rPr lang="en-US" dirty="0">
                <a:hlinkClick r:id="rId4"/>
              </a:rPr>
              <a:t>https://doi.org/10.2737/RDS-2013-0009.4</a:t>
            </a:r>
            <a:endParaRPr lang="en-US" dirty="0"/>
          </a:p>
          <a:p>
            <a:pPr marL="0" lvl="0" indent="0">
              <a:spcAft>
                <a:spcPts val="1600"/>
              </a:spcAft>
              <a:buNone/>
            </a:pPr>
            <a:r>
              <a:rPr lang="en-US" dirty="0"/>
              <a:t>My friend has given a positive feedback about this analysis.</a:t>
            </a:r>
          </a:p>
          <a:p>
            <a:pPr marL="0" lvl="0" indent="0">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hlinkClick r:id="rId3"/>
              </a:rPr>
              <a:t>https://www.forbes.com/sites/brendarichardson/2019/09/12/top-states-with-the-most-homes-at-risk-of-wildfire-damage/#29317d014c50</a:t>
            </a:r>
            <a:endParaRPr lang="en-US" dirty="0"/>
          </a:p>
          <a:p>
            <a:pPr marL="0" lvl="0" indent="0">
              <a:spcAft>
                <a:spcPts val="1600"/>
              </a:spcAft>
              <a:buNone/>
            </a:pPr>
            <a:r>
              <a:rPr lang="en-US" dirty="0">
                <a:hlinkClick r:id="rId4"/>
              </a:rPr>
              <a:t>https://www.nps.gov/articles/wildfire-causes-and-evaluation.htm</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analysis predicts the causes of wildfires using supervised machine learning methods Decision Tree and Random Forest Classifiers with an accuracy of 40% and 56% respectively.</a:t>
            </a:r>
          </a:p>
          <a:p>
            <a:pPr marL="0" lvl="0" indent="0">
              <a:spcAft>
                <a:spcPts val="1600"/>
              </a:spcAft>
              <a:buNone/>
            </a:pPr>
            <a:r>
              <a:rPr lang="en-US" dirty="0"/>
              <a:t>The data set used for the analysis is “1.88 Million US Wildfires” taken from: </a:t>
            </a:r>
            <a:r>
              <a:rPr lang="en-US" dirty="0">
                <a:hlinkClick r:id="rId3"/>
              </a:rPr>
              <a:t>https://www.kaggle.com/rtatman/188-million-us-wildfires</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Can we predict the causes of wildfires based on given attributes using machine learning techniques. </a:t>
            </a:r>
          </a:p>
          <a:p>
            <a:pPr marL="0" lvl="0" indent="0" algn="l" rtl="0">
              <a:spcBef>
                <a:spcPts val="0"/>
              </a:spcBef>
              <a:spcAft>
                <a:spcPts val="1600"/>
              </a:spcAft>
              <a:buNone/>
            </a:pPr>
            <a:r>
              <a:rPr lang="en-US" dirty="0"/>
              <a:t>Predicting the causes can help local fire organizations in better resource allocation and increase supervision in remote zones.</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Dataset(s)</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dataset used is 1.88Million US Wildfires. </a:t>
            </a:r>
            <a:r>
              <a:rPr lang="en-US" dirty="0"/>
              <a:t>A SQLite database of wildfires that occurred in the United States from 1992-2015.</a:t>
            </a:r>
          </a:p>
          <a:p>
            <a:pPr marL="0" lvl="0" indent="0" algn="l" rtl="0">
              <a:spcBef>
                <a:spcPts val="0"/>
              </a:spcBef>
              <a:spcAft>
                <a:spcPts val="1600"/>
              </a:spcAft>
              <a:buNone/>
            </a:pPr>
            <a:r>
              <a:rPr lang="en-CA" dirty="0"/>
              <a:t>The table used is:</a:t>
            </a:r>
          </a:p>
          <a:p>
            <a:pPr marL="0" lvl="0" indent="0" algn="l" rtl="0">
              <a:spcBef>
                <a:spcPts val="0"/>
              </a:spcBef>
              <a:spcAft>
                <a:spcPts val="1600"/>
              </a:spcAft>
              <a:buNone/>
            </a:pPr>
            <a:r>
              <a:rPr lang="en-CA" dirty="0"/>
              <a:t>Fires (1880465 rows x 39 columns) – Table including wildfire data for the period of 1992-2015 compiled from US federal, state and local reporting systems.</a:t>
            </a:r>
          </a:p>
          <a:p>
            <a:pPr marL="0" lvl="0" indent="0">
              <a:spcAft>
                <a:spcPts val="1600"/>
              </a:spcAft>
              <a:buNone/>
            </a:pPr>
            <a:r>
              <a:rPr lang="en-CA" dirty="0"/>
              <a:t>Got the dataset from the website : </a:t>
            </a:r>
            <a:r>
              <a:rPr lang="en-US" dirty="0">
                <a:hlinkClick r:id="rId3"/>
              </a:rPr>
              <a:t>https://www.kaggle.com/rtatman/188-million-us-wildfires</a:t>
            </a:r>
            <a:r>
              <a:rPr lang="en-US"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table has 39 columns, of which only 10 columns are selected for this analysis.</a:t>
            </a:r>
            <a:r>
              <a:rPr lang="en" dirty="0"/>
              <a:t> </a:t>
            </a:r>
          </a:p>
          <a:p>
            <a:pPr marL="0" lvl="0" indent="0" algn="l" rtl="0">
              <a:spcBef>
                <a:spcPts val="0"/>
              </a:spcBef>
              <a:spcAft>
                <a:spcPts val="1600"/>
              </a:spcAft>
              <a:buNone/>
            </a:pPr>
            <a:r>
              <a:rPr lang="en" dirty="0"/>
              <a:t>The data contains lots of missing values </a:t>
            </a:r>
            <a:r>
              <a:rPr lang="en-US" dirty="0"/>
              <a:t>for a date column</a:t>
            </a:r>
            <a:r>
              <a:rPr lang="en" dirty="0"/>
              <a:t>, so they need to be removed. But the problem with dropping the NaN values is it is drop</a:t>
            </a:r>
            <a:r>
              <a:rPr lang="en-US" dirty="0"/>
              <a:t>ping lots of rows with significant data that is needed for the analysis. </a:t>
            </a:r>
          </a:p>
          <a:p>
            <a:pPr marL="0" lvl="0" indent="0" algn="l" rtl="0">
              <a:spcBef>
                <a:spcPts val="0"/>
              </a:spcBef>
              <a:spcAft>
                <a:spcPts val="1600"/>
              </a:spcAft>
              <a:buNone/>
            </a:pPr>
            <a:r>
              <a:rPr lang="en-US" dirty="0"/>
              <a:t>In order to use Decision Tree method, we also need to convert categorical values to numeric values. So, all the missing values for the column are filled with zeros.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What are the main causes of wildfires, which states are more prone to wildfires, Have the frequency increased or decreased over time, </a:t>
            </a:r>
            <a:r>
              <a:rPr lang="en" dirty="0"/>
              <a:t>Can we use supervised machine learning </a:t>
            </a:r>
            <a:r>
              <a:rPr lang="en-US" dirty="0"/>
              <a:t>methods</a:t>
            </a:r>
            <a:r>
              <a:rPr lang="en" dirty="0"/>
              <a:t> to predict the attributes that </a:t>
            </a:r>
            <a:r>
              <a:rPr lang="en-US" dirty="0"/>
              <a:t>describe</a:t>
            </a:r>
            <a:r>
              <a:rPr lang="en" dirty="0"/>
              <a:t> the cause</a:t>
            </a:r>
            <a:r>
              <a:rPr lang="en-US" dirty="0"/>
              <a:t>s</a:t>
            </a:r>
            <a:r>
              <a:rPr lang="en" dirty="0"/>
              <a:t> of wildfire</a:t>
            </a:r>
            <a:r>
              <a:rPr lang="en-US" dirty="0"/>
              <a:t>s</a:t>
            </a:r>
            <a:r>
              <a:rPr lang="en" dirty="0"/>
              <a:t>.</a:t>
            </a:r>
          </a:p>
          <a:p>
            <a:pPr marL="0" lvl="0" indent="0" algn="l" rtl="0">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Supervised Decision Tree Classifier method is used to analyze the data because we already had the label of cause from the current dataset.</a:t>
            </a:r>
          </a:p>
          <a:p>
            <a:pPr marL="0" lvl="0" indent="0" algn="l" rtl="0">
              <a:spcBef>
                <a:spcPts val="0"/>
              </a:spcBef>
              <a:spcAft>
                <a:spcPts val="1600"/>
              </a:spcAft>
              <a:buNone/>
            </a:pPr>
            <a:r>
              <a:rPr lang="en-CA" dirty="0"/>
              <a:t>Random Forest Classifier method is also used to see whether that can improve the accuracy of the model build.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a:t>
            </a:r>
            <a:r>
              <a:rPr lang="en-US" dirty="0"/>
              <a:t>contd..)</a:t>
            </a:r>
            <a:endParaRPr dirty="0"/>
          </a:p>
        </p:txBody>
      </p:sp>
      <p:pic>
        <p:nvPicPr>
          <p:cNvPr id="1026" name="Picture 2">
            <a:extLst>
              <a:ext uri="{FF2B5EF4-FFF2-40B4-BE49-F238E27FC236}">
                <a16:creationId xmlns:a16="http://schemas.microsoft.com/office/drawing/2014/main" id="{583CE39F-80F5-4B0F-9568-29571C284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41877"/>
            <a:ext cx="3247895" cy="24242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E6A817B-60C8-4937-A68A-8CDEDC016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485" y="1141877"/>
            <a:ext cx="2950744" cy="26172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D945FB-BBD9-4B95-8578-04F2520DB5C4}"/>
              </a:ext>
            </a:extLst>
          </p:cNvPr>
          <p:cNvSpPr txBox="1"/>
          <p:nvPr/>
        </p:nvSpPr>
        <p:spPr>
          <a:xfrm>
            <a:off x="847655" y="3759122"/>
            <a:ext cx="7208409" cy="430887"/>
          </a:xfrm>
          <a:prstGeom prst="rect">
            <a:avLst/>
          </a:prstGeom>
          <a:noFill/>
        </p:spPr>
        <p:txBody>
          <a:bodyPr wrap="square" rtlCol="0">
            <a:spAutoFit/>
          </a:bodyPr>
          <a:lstStyle/>
          <a:p>
            <a:r>
              <a:rPr lang="en-CA" sz="1100" dirty="0"/>
              <a:t>The main causes of wildfires are Debris Burning, Miscellaneous, Arson, Lightening. And the frequency of wildfires seems less after 2006.</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F2DA-D5D0-4B21-A93C-B49ED3A70B37}"/>
              </a:ext>
            </a:extLst>
          </p:cNvPr>
          <p:cNvSpPr>
            <a:spLocks noGrp="1"/>
          </p:cNvSpPr>
          <p:nvPr>
            <p:ph type="title"/>
          </p:nvPr>
        </p:nvSpPr>
        <p:spPr/>
        <p:txBody>
          <a:bodyPr/>
          <a:lstStyle/>
          <a:p>
            <a:r>
              <a:rPr lang="en-CA" dirty="0"/>
              <a:t>Findings</a:t>
            </a:r>
            <a:endParaRPr lang="en-US" dirty="0"/>
          </a:p>
        </p:txBody>
      </p:sp>
      <p:sp>
        <p:nvSpPr>
          <p:cNvPr id="3" name="Text Placeholder 2">
            <a:extLst>
              <a:ext uri="{FF2B5EF4-FFF2-40B4-BE49-F238E27FC236}">
                <a16:creationId xmlns:a16="http://schemas.microsoft.com/office/drawing/2014/main" id="{5F6DABED-68D3-44CD-BF26-BEDC2613C481}"/>
              </a:ext>
            </a:extLst>
          </p:cNvPr>
          <p:cNvSpPr>
            <a:spLocks noGrp="1"/>
          </p:cNvSpPr>
          <p:nvPr>
            <p:ph type="body" idx="1"/>
          </p:nvPr>
        </p:nvSpPr>
        <p:spPr/>
        <p:txBody>
          <a:bodyPr/>
          <a:lstStyle/>
          <a:p>
            <a:pPr marL="114300" indent="0">
              <a:buNone/>
            </a:pPr>
            <a:r>
              <a:rPr lang="en-US" sz="900" dirty="0" err="1">
                <a:latin typeface="Bell MT" panose="02020503060305020303" pitchFamily="18" charset="0"/>
              </a:rPr>
              <a:t>DecisionTreeClassifier</a:t>
            </a:r>
            <a:r>
              <a:rPr lang="en-US" sz="900" dirty="0">
                <a:latin typeface="Bell MT" panose="02020503060305020303" pitchFamily="18" charset="0"/>
              </a:rPr>
              <a:t>(</a:t>
            </a:r>
            <a:r>
              <a:rPr lang="en-US" sz="900" dirty="0" err="1">
                <a:latin typeface="Bell MT" panose="02020503060305020303" pitchFamily="18" charset="0"/>
              </a:rPr>
              <a:t>class_weight</a:t>
            </a:r>
            <a:r>
              <a:rPr lang="en-US" sz="900" dirty="0">
                <a:latin typeface="Bell MT" panose="02020503060305020303" pitchFamily="18" charset="0"/>
              </a:rPr>
              <a:t>=None, criterion='</a:t>
            </a:r>
            <a:r>
              <a:rPr lang="en-US" sz="900" dirty="0" err="1">
                <a:latin typeface="Bell MT" panose="02020503060305020303" pitchFamily="18" charset="0"/>
              </a:rPr>
              <a:t>gini</a:t>
            </a:r>
            <a:r>
              <a:rPr lang="en-US" sz="900" dirty="0">
                <a:latin typeface="Bell MT" panose="02020503060305020303" pitchFamily="18" charset="0"/>
              </a:rPr>
              <a:t>', </a:t>
            </a:r>
            <a:r>
              <a:rPr lang="en-US" sz="900" dirty="0" err="1">
                <a:latin typeface="Bell MT" panose="02020503060305020303" pitchFamily="18" charset="0"/>
              </a:rPr>
              <a:t>max_depth</a:t>
            </a:r>
            <a:r>
              <a:rPr lang="en-US" sz="900" dirty="0">
                <a:latin typeface="Bell MT" panose="02020503060305020303" pitchFamily="18" charset="0"/>
              </a:rPr>
              <a:t>=None, </a:t>
            </a:r>
            <a:r>
              <a:rPr lang="en-US" sz="900" dirty="0" err="1">
                <a:latin typeface="Bell MT" panose="02020503060305020303" pitchFamily="18" charset="0"/>
              </a:rPr>
              <a:t>max_features</a:t>
            </a:r>
            <a:r>
              <a:rPr lang="en-US" sz="900" dirty="0">
                <a:latin typeface="Bell MT" panose="02020503060305020303" pitchFamily="18" charset="0"/>
              </a:rPr>
              <a:t>=None, </a:t>
            </a:r>
            <a:r>
              <a:rPr lang="en-US" sz="900" dirty="0" err="1">
                <a:latin typeface="Bell MT" panose="02020503060305020303" pitchFamily="18" charset="0"/>
              </a:rPr>
              <a:t>max_leaf_nodes</a:t>
            </a:r>
            <a:r>
              <a:rPr lang="en-US" sz="900" dirty="0">
                <a:latin typeface="Bell MT" panose="02020503060305020303" pitchFamily="18" charset="0"/>
              </a:rPr>
              <a:t>=20……)</a:t>
            </a:r>
          </a:p>
          <a:p>
            <a:pPr marL="114300" indent="0">
              <a:buNone/>
            </a:pPr>
            <a:r>
              <a:rPr lang="en-US" sz="900" dirty="0">
                <a:latin typeface="Bell MT" panose="02020503060305020303" pitchFamily="18" charset="0"/>
              </a:rPr>
              <a:t>Accuracy: 0.4054522249473857</a:t>
            </a:r>
          </a:p>
          <a:p>
            <a:pPr marL="114300" indent="0">
              <a:buNone/>
            </a:pPr>
            <a:endParaRPr lang="en-US" sz="900" dirty="0">
              <a:latin typeface="Bell MT" panose="02020503060305020303" pitchFamily="18" charset="0"/>
            </a:endParaRPr>
          </a:p>
          <a:p>
            <a:pPr marL="114300" indent="0">
              <a:buNone/>
            </a:pPr>
            <a:r>
              <a:rPr lang="en-US" sz="900" dirty="0" err="1">
                <a:latin typeface="Bell MT" panose="02020503060305020303" pitchFamily="18" charset="0"/>
              </a:rPr>
              <a:t>RandomForestClassifier</a:t>
            </a:r>
            <a:r>
              <a:rPr lang="en-US" sz="900" dirty="0">
                <a:latin typeface="Bell MT" panose="02020503060305020303" pitchFamily="18" charset="0"/>
              </a:rPr>
              <a:t>(bootstrap=True, </a:t>
            </a:r>
            <a:r>
              <a:rPr lang="en-US" sz="900" dirty="0" err="1">
                <a:latin typeface="Bell MT" panose="02020503060305020303" pitchFamily="18" charset="0"/>
              </a:rPr>
              <a:t>class_weight</a:t>
            </a:r>
            <a:r>
              <a:rPr lang="en-US" sz="900" dirty="0">
                <a:latin typeface="Bell MT" panose="02020503060305020303" pitchFamily="18" charset="0"/>
              </a:rPr>
              <a:t>=None, criterion='</a:t>
            </a:r>
            <a:r>
              <a:rPr lang="en-US" sz="900" dirty="0" err="1">
                <a:latin typeface="Bell MT" panose="02020503060305020303" pitchFamily="18" charset="0"/>
              </a:rPr>
              <a:t>gini</a:t>
            </a:r>
            <a:r>
              <a:rPr lang="en-US" sz="900" dirty="0">
                <a:latin typeface="Bell MT" panose="02020503060305020303" pitchFamily="18" charset="0"/>
              </a:rPr>
              <a:t>', </a:t>
            </a:r>
            <a:r>
              <a:rPr lang="en-US" sz="900" dirty="0" err="1">
                <a:latin typeface="Bell MT" panose="02020503060305020303" pitchFamily="18" charset="0"/>
              </a:rPr>
              <a:t>max_depth</a:t>
            </a:r>
            <a:r>
              <a:rPr lang="en-US" sz="900" dirty="0">
                <a:latin typeface="Bell MT" panose="02020503060305020303" pitchFamily="18" charset="0"/>
              </a:rPr>
              <a:t>=None, </a:t>
            </a:r>
            <a:r>
              <a:rPr lang="en-US" sz="900" dirty="0" err="1">
                <a:latin typeface="Bell MT" panose="02020503060305020303" pitchFamily="18" charset="0"/>
              </a:rPr>
              <a:t>max_features</a:t>
            </a:r>
            <a:r>
              <a:rPr lang="en-US" sz="900" dirty="0">
                <a:latin typeface="Bell MT" panose="02020503060305020303" pitchFamily="18" charset="0"/>
              </a:rPr>
              <a:t>='auto', </a:t>
            </a:r>
            <a:r>
              <a:rPr lang="en-US" sz="900" dirty="0" err="1">
                <a:latin typeface="Bell MT" panose="02020503060305020303" pitchFamily="18" charset="0"/>
              </a:rPr>
              <a:t>max_leaf_nodes</a:t>
            </a:r>
            <a:r>
              <a:rPr lang="en-US" sz="900" dirty="0">
                <a:latin typeface="Bell MT" panose="02020503060305020303" pitchFamily="18" charset="0"/>
              </a:rPr>
              <a:t>=None, </a:t>
            </a:r>
            <a:r>
              <a:rPr lang="en-US" sz="900" dirty="0" err="1">
                <a:latin typeface="Bell MT" panose="02020503060305020303" pitchFamily="18" charset="0"/>
              </a:rPr>
              <a:t>n_estimators</a:t>
            </a:r>
            <a:r>
              <a:rPr lang="en-US" sz="900" dirty="0">
                <a:latin typeface="Bell MT" panose="02020503060305020303" pitchFamily="18" charset="0"/>
              </a:rPr>
              <a:t>=50…..)</a:t>
            </a:r>
          </a:p>
          <a:p>
            <a:pPr marL="114300" indent="0">
              <a:buNone/>
            </a:pPr>
            <a:r>
              <a:rPr lang="en-US" sz="900" dirty="0">
                <a:latin typeface="Bell MT" panose="02020503060305020303" pitchFamily="18" charset="0"/>
              </a:rPr>
              <a:t>Accuracy: 0.556678387376441</a:t>
            </a:r>
          </a:p>
          <a:p>
            <a:pPr marL="114300" indent="0">
              <a:buNone/>
            </a:pPr>
            <a:endParaRPr lang="en-US" sz="900" dirty="0"/>
          </a:p>
          <a:p>
            <a:pPr marL="114300" indent="0">
              <a:buNone/>
            </a:pPr>
            <a:r>
              <a:rPr lang="en-US" sz="1400" dirty="0"/>
              <a:t>Decision Tree model is built and trained with attributes fire size, longitude, latitude, burn time, month, discovery  day of year to predict the causes of wildfires with the accuracy of 40%.</a:t>
            </a:r>
          </a:p>
          <a:p>
            <a:pPr marL="114300" indent="0">
              <a:buNone/>
            </a:pPr>
            <a:r>
              <a:rPr lang="en-US" sz="1400" dirty="0"/>
              <a:t>Random Forest model is built and trained with the same attributes to see if its accuracy of prediction is better. And got an accuracy of 56%.</a:t>
            </a:r>
          </a:p>
          <a:p>
            <a:pPr marL="114300" indent="0">
              <a:buNone/>
            </a:pPr>
            <a:r>
              <a:rPr lang="en-US" sz="1400" dirty="0"/>
              <a:t>Because there are 13 classes or causes the prediction is fifty-fifty.</a:t>
            </a:r>
          </a:p>
          <a:p>
            <a:pPr marL="114300" indent="0">
              <a:buNone/>
            </a:pPr>
            <a:endParaRPr lang="en-US" sz="1400" dirty="0"/>
          </a:p>
        </p:txBody>
      </p:sp>
    </p:spTree>
    <p:extLst>
      <p:ext uri="{BB962C8B-B14F-4D97-AF65-F5344CB8AC3E}">
        <p14:creationId xmlns:p14="http://schemas.microsoft.com/office/powerpoint/2010/main" val="25215772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5457</TotalTime>
  <Words>878</Words>
  <Application>Microsoft Office PowerPoint</Application>
  <PresentationFormat>On-screen Show (16:9)</PresentationFormat>
  <Paragraphs>53</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Bell MT</vt:lpstr>
      <vt:lpstr>Simple Light</vt:lpstr>
      <vt:lpstr>Exploratory Analysis of causes of Wildfires in US</vt:lpstr>
      <vt:lpstr>Abstract</vt:lpstr>
      <vt:lpstr>Motivation</vt:lpstr>
      <vt:lpstr>Dataset(s)</vt:lpstr>
      <vt:lpstr>Data Preparation and Cleaning</vt:lpstr>
      <vt:lpstr>Research Question(s)</vt:lpstr>
      <vt:lpstr>Methods</vt:lpstr>
      <vt:lpstr>Findings (contd..)</vt:lpstr>
      <vt:lpstr>Findings</vt:lpstr>
      <vt:lpstr>Findings</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Chandrasekhar Emani</cp:lastModifiedBy>
  <cp:revision>91</cp:revision>
  <dcterms:modified xsi:type="dcterms:W3CDTF">2020-02-12T19:32:44Z</dcterms:modified>
</cp:coreProperties>
</file>