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1" r:id="rId25"/>
    <p:sldId id="282" r:id="rId26"/>
    <p:sldId id="283" r:id="rId27"/>
    <p:sldId id="284" r:id="rId28"/>
    <p:sldId id="286"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26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E7217-B2FC-4FF0-95AC-D8C8AB4080FE}" type="datetimeFigureOut">
              <a:rPr lang="en-US" smtClean="0"/>
              <a:t>06-Jun-23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CD608-0A1C-4439-A0AD-D4F97448C287}" type="slidenum">
              <a:rPr lang="en-US" smtClean="0"/>
              <a:t>‹#›</a:t>
            </a:fld>
            <a:endParaRPr lang="en-US"/>
          </a:p>
        </p:txBody>
      </p:sp>
    </p:spTree>
    <p:extLst>
      <p:ext uri="{BB962C8B-B14F-4D97-AF65-F5344CB8AC3E}">
        <p14:creationId xmlns:p14="http://schemas.microsoft.com/office/powerpoint/2010/main" val="219068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PARAM mean parameters  , </a:t>
            </a:r>
            <a:r>
              <a:rPr lang="en-US" sz="1200" b="0" i="0" kern="1200" dirty="0" smtClean="0">
                <a:solidFill>
                  <a:schemeClr val="tx1"/>
                </a:solidFill>
                <a:effectLst/>
                <a:latin typeface="+mn-lt"/>
                <a:ea typeface="+mn-ea"/>
                <a:cs typeface="+mn-cs"/>
              </a:rPr>
              <a:t>STARTIMAGE and ENDIMAGE let you specify a range of images. Specifying an ENDIMAGE that is numerically less than the STARTIMAGE will display the images in reverse order. </a:t>
            </a:r>
            <a:r>
              <a:rPr lang="en-US" sz="1200" b="0" i="0" kern="1200" smtClean="0">
                <a:solidFill>
                  <a:schemeClr val="tx1"/>
                </a:solidFill>
                <a:effectLst/>
                <a:latin typeface="+mn-lt"/>
                <a:ea typeface="+mn-ea"/>
                <a:cs typeface="+mn-cs"/>
              </a:rPr>
              <a:t>Both parameters have default values of 1, so specifying only STARTIMAGE="15" means "play the frames in reverse order from 15 to 1." Saying only ENDIMAGE="13" means "play the frames from 1 to 13." Of course, you can use both STARTIMAGE and ENDIMAGE together.</a:t>
            </a:r>
            <a:endParaRPr lang="en-US" dirty="0"/>
          </a:p>
        </p:txBody>
      </p:sp>
      <p:sp>
        <p:nvSpPr>
          <p:cNvPr id="4" name="Slide Number Placeholder 3"/>
          <p:cNvSpPr>
            <a:spLocks noGrp="1"/>
          </p:cNvSpPr>
          <p:nvPr>
            <p:ph type="sldNum" sz="quarter" idx="10"/>
          </p:nvPr>
        </p:nvSpPr>
        <p:spPr/>
        <p:txBody>
          <a:bodyPr/>
          <a:lstStyle/>
          <a:p>
            <a:fld id="{61FCD608-0A1C-4439-A0AD-D4F97448C287}" type="slidenum">
              <a:rPr lang="en-US" smtClean="0"/>
              <a:t>23</a:t>
            </a:fld>
            <a:endParaRPr lang="en-US"/>
          </a:p>
        </p:txBody>
      </p:sp>
    </p:spTree>
    <p:extLst>
      <p:ext uri="{BB962C8B-B14F-4D97-AF65-F5344CB8AC3E}">
        <p14:creationId xmlns:p14="http://schemas.microsoft.com/office/powerpoint/2010/main" val="304281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06-Jun-23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en-US" dirty="0"/>
              <a:t>Graphical User Interfaces (GUIs) with Swing, Applet and Graphics</a:t>
            </a:r>
          </a:p>
        </p:txBody>
      </p:sp>
    </p:spTree>
    <p:extLst>
      <p:ext uri="{BB962C8B-B14F-4D97-AF65-F5344CB8AC3E}">
        <p14:creationId xmlns:p14="http://schemas.microsoft.com/office/powerpoint/2010/main" val="1989767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10</a:t>
            </a:fld>
            <a:endParaRPr lang="en-US"/>
          </a:p>
        </p:txBody>
      </p:sp>
      <p:sp>
        <p:nvSpPr>
          <p:cNvPr id="13315" name="Rectangle 2"/>
          <p:cNvSpPr>
            <a:spLocks noGrp="1" noChangeArrowheads="1"/>
          </p:cNvSpPr>
          <p:nvPr>
            <p:ph type="title" idx="4294967295"/>
          </p:nvPr>
        </p:nvSpPr>
        <p:spPr>
          <a:xfrm>
            <a:off x="457200" y="0"/>
            <a:ext cx="8229600" cy="533400"/>
          </a:xfrm>
        </p:spPr>
        <p:txBody>
          <a:bodyPr>
            <a:normAutofit fontScale="90000"/>
          </a:bodyPr>
          <a:lstStyle/>
          <a:p>
            <a:r>
              <a:rPr lang="en-US" dirty="0"/>
              <a:t>Component properties</a:t>
            </a:r>
            <a:endParaRPr lang="en-US" dirty="0" smtClean="0"/>
          </a:p>
        </p:txBody>
      </p:sp>
      <p:sp>
        <p:nvSpPr>
          <p:cNvPr id="2" name="Rectangle 1"/>
          <p:cNvSpPr/>
          <p:nvPr/>
        </p:nvSpPr>
        <p:spPr>
          <a:xfrm>
            <a:off x="76200" y="762000"/>
            <a:ext cx="8686800" cy="830997"/>
          </a:xfrm>
          <a:prstGeom prst="rect">
            <a:avLst/>
          </a:prstGeom>
        </p:spPr>
        <p:txBody>
          <a:bodyPr wrap="square">
            <a:spAutoFit/>
          </a:bodyPr>
          <a:lstStyle/>
          <a:p>
            <a:pPr marL="342900" indent="-342900">
              <a:buFont typeface="Wingdings" pitchFamily="2" charset="2"/>
              <a:buChar char="§"/>
            </a:pPr>
            <a:r>
              <a:rPr lang="en-US" sz="2400" b="1" dirty="0">
                <a:solidFill>
                  <a:srgbClr val="404040"/>
                </a:solidFill>
              </a:rPr>
              <a:t>Each has a </a:t>
            </a:r>
            <a:r>
              <a:rPr lang="en-US" sz="2200" dirty="0">
                <a:solidFill>
                  <a:srgbClr val="404040"/>
                </a:solidFill>
                <a:latin typeface="Courier New" pitchFamily="49" charset="0"/>
              </a:rPr>
              <a:t>get</a:t>
            </a:r>
            <a:r>
              <a:rPr lang="en-US" sz="2400" dirty="0">
                <a:solidFill>
                  <a:srgbClr val="404040"/>
                </a:solidFill>
              </a:rPr>
              <a:t> (or </a:t>
            </a:r>
            <a:r>
              <a:rPr lang="en-US" sz="2200" dirty="0">
                <a:solidFill>
                  <a:srgbClr val="404040"/>
                </a:solidFill>
                <a:latin typeface="Courier New" pitchFamily="49" charset="0"/>
              </a:rPr>
              <a:t>is</a:t>
            </a:r>
            <a:r>
              <a:rPr lang="en-US" sz="2400" dirty="0">
                <a:solidFill>
                  <a:srgbClr val="404040"/>
                </a:solidFill>
              </a:rPr>
              <a:t>) </a:t>
            </a:r>
            <a:r>
              <a:rPr lang="en-US" sz="2400" dirty="0" err="1">
                <a:solidFill>
                  <a:srgbClr val="404040"/>
                </a:solidFill>
              </a:rPr>
              <a:t>accessor</a:t>
            </a:r>
            <a:r>
              <a:rPr lang="en-US" sz="2400" dirty="0">
                <a:solidFill>
                  <a:srgbClr val="404040"/>
                </a:solidFill>
              </a:rPr>
              <a:t> and a </a:t>
            </a:r>
            <a:r>
              <a:rPr lang="en-US" sz="2200" dirty="0">
                <a:solidFill>
                  <a:srgbClr val="404040"/>
                </a:solidFill>
                <a:latin typeface="Courier New" pitchFamily="49" charset="0"/>
              </a:rPr>
              <a:t>set</a:t>
            </a:r>
            <a:r>
              <a:rPr lang="en-US" sz="2400" dirty="0">
                <a:solidFill>
                  <a:srgbClr val="404040"/>
                </a:solidFill>
              </a:rPr>
              <a:t> modifier method.</a:t>
            </a:r>
          </a:p>
          <a:p>
            <a:pPr marL="342900" indent="-342900">
              <a:buFont typeface="Wingdings" pitchFamily="2" charset="2"/>
              <a:buChar char="§"/>
            </a:pPr>
            <a:r>
              <a:rPr lang="en-US" sz="2400" dirty="0">
                <a:solidFill>
                  <a:srgbClr val="404040"/>
                </a:solidFill>
              </a:rPr>
              <a:t>examples: </a:t>
            </a:r>
            <a:r>
              <a:rPr lang="en-US" sz="2200" dirty="0" err="1">
                <a:solidFill>
                  <a:srgbClr val="404040"/>
                </a:solidFill>
                <a:latin typeface="Courier New" pitchFamily="49" charset="0"/>
              </a:rPr>
              <a:t>getColor</a:t>
            </a:r>
            <a:r>
              <a:rPr lang="en-US" sz="2200" dirty="0">
                <a:solidFill>
                  <a:srgbClr val="404040"/>
                </a:solidFill>
                <a:latin typeface="Courier New" pitchFamily="49" charset="0"/>
              </a:rPr>
              <a:t>, </a:t>
            </a:r>
            <a:r>
              <a:rPr lang="en-US" sz="2200" dirty="0" err="1">
                <a:solidFill>
                  <a:srgbClr val="404040"/>
                </a:solidFill>
                <a:latin typeface="Courier New" pitchFamily="49" charset="0"/>
              </a:rPr>
              <a:t>setFont</a:t>
            </a:r>
            <a:r>
              <a:rPr lang="en-US" sz="2200" dirty="0">
                <a:solidFill>
                  <a:srgbClr val="404040"/>
                </a:solidFill>
                <a:latin typeface="Courier New" pitchFamily="49" charset="0"/>
              </a:rPr>
              <a:t>, </a:t>
            </a:r>
            <a:r>
              <a:rPr lang="en-US" sz="2200" dirty="0" err="1">
                <a:solidFill>
                  <a:srgbClr val="404040"/>
                </a:solidFill>
                <a:latin typeface="Courier New" pitchFamily="49" charset="0"/>
              </a:rPr>
              <a:t>setEnabled</a:t>
            </a:r>
            <a:r>
              <a:rPr lang="en-US" sz="2200" dirty="0">
                <a:solidFill>
                  <a:srgbClr val="404040"/>
                </a:solidFill>
                <a:latin typeface="Courier New" pitchFamily="49" charset="0"/>
              </a:rPr>
              <a:t>, </a:t>
            </a:r>
            <a:r>
              <a:rPr lang="en-US" sz="2200" dirty="0" err="1">
                <a:solidFill>
                  <a:srgbClr val="404040"/>
                </a:solidFill>
                <a:latin typeface="Courier New" pitchFamily="49" charset="0"/>
              </a:rPr>
              <a:t>isVisible</a:t>
            </a:r>
            <a:endParaRPr lang="en-US" sz="2200" dirty="0">
              <a:solidFill>
                <a:srgbClr val="404040"/>
              </a:solidFill>
              <a:latin typeface="Courier New" pitchFamily="49" charset="0"/>
            </a:endParaRPr>
          </a:p>
        </p:txBody>
      </p:sp>
      <p:graphicFrame>
        <p:nvGraphicFramePr>
          <p:cNvPr id="6" name="Group 150"/>
          <p:cNvGraphicFramePr>
            <a:graphicFrameLocks noGrp="1"/>
          </p:cNvGraphicFramePr>
          <p:nvPr>
            <p:extLst>
              <p:ext uri="{D42A27DB-BD31-4B8C-83A1-F6EECF244321}">
                <p14:modId xmlns:p14="http://schemas.microsoft.com/office/powerpoint/2010/main" val="3326594289"/>
              </p:ext>
            </p:extLst>
          </p:nvPr>
        </p:nvGraphicFramePr>
        <p:xfrm>
          <a:off x="76200" y="1828800"/>
          <a:ext cx="8693150" cy="4340620"/>
        </p:xfrm>
        <a:graphic>
          <a:graphicData uri="http://schemas.openxmlformats.org/drawingml/2006/table">
            <a:tbl>
              <a:tblPr/>
              <a:tblGrid>
                <a:gridCol w="2468563"/>
                <a:gridCol w="1722437"/>
                <a:gridCol w="4502150"/>
              </a:tblGrid>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1" i="0" u="none" strike="noStrike" cap="none" normalizeH="0" baseline="0" smtClean="0">
                          <a:ln>
                            <a:noFill/>
                          </a:ln>
                          <a:solidFill>
                            <a:srgbClr val="262626"/>
                          </a:solidFill>
                          <a:effectLst/>
                          <a:latin typeface="Calibri" pitchFamily="34" charset="0"/>
                        </a:rPr>
                        <a:t>name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1" i="0" u="none" strike="noStrike" cap="none" normalizeH="0" baseline="0" smtClean="0">
                          <a:ln>
                            <a:noFill/>
                          </a:ln>
                          <a:solidFill>
                            <a:srgbClr val="262626"/>
                          </a:solidFill>
                          <a:effectLst/>
                          <a:latin typeface="Calibri" pitchFamily="34" charset="0"/>
                        </a:rPr>
                        <a:t>type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1" i="0" u="none" strike="noStrike" cap="none" normalizeH="0" baseline="0" smtClean="0">
                          <a:ln>
                            <a:noFill/>
                          </a:ln>
                          <a:solidFill>
                            <a:srgbClr val="262626"/>
                          </a:solidFill>
                          <a:effectLst/>
                          <a:latin typeface="Calibri" pitchFamily="34" charset="0"/>
                        </a:rPr>
                        <a:t>description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background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Color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background color behind component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border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Border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border line around component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93">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enabled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boolean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whether it can be interacted with</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293">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focusable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boolean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whether key text can be typed on it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font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Font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font used for text in component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foreground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Color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foreground color of component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55563" marR="0" lvl="0" indent="-635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height, width</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int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component's current size in pixels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visible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boolean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whether component can be seen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tooltip text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String</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alibri" pitchFamily="34" charset="0"/>
                        </a:rPr>
                        <a:t>text shown when hovering mouse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986">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1600" b="0" i="0" u="none" strike="noStrike" cap="none" normalizeH="0" baseline="0" smtClean="0">
                          <a:ln>
                            <a:noFill/>
                          </a:ln>
                          <a:solidFill>
                            <a:srgbClr val="262626"/>
                          </a:solidFill>
                          <a:effectLst/>
                          <a:latin typeface="Calibri" pitchFamily="34" charset="0"/>
                        </a:rPr>
                        <a:t>size, minimum / maximum / preferred size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9213" marR="0" lvl="0" indent="0" algn="ctr"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smtClean="0">
                          <a:ln>
                            <a:noFill/>
                          </a:ln>
                          <a:solidFill>
                            <a:srgbClr val="262626"/>
                          </a:solidFill>
                          <a:effectLst/>
                          <a:latin typeface="Courier New" pitchFamily="49" charset="0"/>
                        </a:rPr>
                        <a:t>Dimension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0" algn="l" defTabSz="914400" rtl="0" eaLnBrk="0" fontAlgn="base" latinLnBrk="0" hangingPunct="0">
                        <a:lnSpc>
                          <a:spcPct val="90000"/>
                        </a:lnSpc>
                        <a:spcBef>
                          <a:spcPct val="20000"/>
                        </a:spcBef>
                        <a:spcAft>
                          <a:spcPct val="0"/>
                        </a:spcAft>
                        <a:buClr>
                          <a:srgbClr val="39275B"/>
                        </a:buClr>
                        <a:buSzPct val="100000"/>
                        <a:buFontTx/>
                        <a:buNone/>
                        <a:tabLst>
                          <a:tab pos="860425" algn="l"/>
                          <a:tab pos="1143000" algn="l"/>
                          <a:tab pos="1431925" algn="l"/>
                          <a:tab pos="1774825" algn="l"/>
                        </a:tabLst>
                      </a:pPr>
                      <a:r>
                        <a:rPr kumimoji="0" lang="en-US" sz="2000" b="0" i="0" u="none" strike="noStrike" cap="none" normalizeH="0" baseline="0" dirty="0" smtClean="0">
                          <a:ln>
                            <a:noFill/>
                          </a:ln>
                          <a:solidFill>
                            <a:srgbClr val="262626"/>
                          </a:solidFill>
                          <a:effectLst/>
                          <a:latin typeface="Calibri" pitchFamily="34" charset="0"/>
                        </a:rPr>
                        <a:t>various sizes, size limits, or desired sizes that the component may take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1626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11</a:t>
            </a:fld>
            <a:endParaRPr lang="en-US"/>
          </a:p>
        </p:txBody>
      </p:sp>
      <p:sp>
        <p:nvSpPr>
          <p:cNvPr id="13315" name="Rectangle 2"/>
          <p:cNvSpPr>
            <a:spLocks noGrp="1" noChangeArrowheads="1"/>
          </p:cNvSpPr>
          <p:nvPr>
            <p:ph type="title" idx="4294967295"/>
          </p:nvPr>
        </p:nvSpPr>
        <p:spPr>
          <a:xfrm>
            <a:off x="457200" y="0"/>
            <a:ext cx="8229600" cy="533400"/>
          </a:xfrm>
        </p:spPr>
        <p:txBody>
          <a:bodyPr>
            <a:normAutofit fontScale="90000"/>
          </a:bodyPr>
          <a:lstStyle/>
          <a:p>
            <a:r>
              <a:rPr lang="en-US" dirty="0" err="1"/>
              <a:t>JFrame</a:t>
            </a:r>
            <a:endParaRPr lang="en-US" dirty="0" smtClean="0"/>
          </a:p>
        </p:txBody>
      </p:sp>
      <p:sp>
        <p:nvSpPr>
          <p:cNvPr id="8" name="Rectangle 3"/>
          <p:cNvSpPr txBox="1">
            <a:spLocks noChangeArrowheads="1"/>
          </p:cNvSpPr>
          <p:nvPr/>
        </p:nvSpPr>
        <p:spPr>
          <a:xfrm>
            <a:off x="0" y="1066800"/>
            <a:ext cx="91440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i="1" dirty="0" smtClean="0">
                <a:solidFill>
                  <a:srgbClr val="262626"/>
                </a:solidFill>
              </a:rPr>
              <a:t>	</a:t>
            </a:r>
            <a:r>
              <a:rPr lang="en-US" sz="2500" i="1" dirty="0" smtClean="0">
                <a:solidFill>
                  <a:srgbClr val="262626"/>
                </a:solidFill>
              </a:rPr>
              <a:t>a graphical window to hold other components</a:t>
            </a:r>
          </a:p>
          <a:p>
            <a:r>
              <a:rPr lang="en-US" dirty="0" smtClean="0">
                <a:solidFill>
                  <a:srgbClr val="262626"/>
                </a:solidFill>
                <a:latin typeface="Courier New" pitchFamily="49" charset="0"/>
              </a:rPr>
              <a:t>public </a:t>
            </a:r>
            <a:r>
              <a:rPr lang="en-US" dirty="0" err="1" smtClean="0">
                <a:solidFill>
                  <a:srgbClr val="262626"/>
                </a:solidFill>
                <a:latin typeface="Courier New" pitchFamily="49" charset="0"/>
              </a:rPr>
              <a:t>JFrame</a:t>
            </a:r>
            <a:r>
              <a:rPr lang="en-US" dirty="0" smtClean="0">
                <a:solidFill>
                  <a:srgbClr val="262626"/>
                </a:solidFill>
                <a:latin typeface="Courier New" pitchFamily="49" charset="0"/>
              </a:rPr>
              <a:t>()</a:t>
            </a:r>
            <a:r>
              <a:rPr lang="en-US" dirty="0" smtClean="0">
                <a:solidFill>
                  <a:srgbClr val="262626"/>
                </a:solidFill>
              </a:rPr>
              <a:t/>
            </a:r>
            <a:br>
              <a:rPr lang="en-US" dirty="0" smtClean="0">
                <a:solidFill>
                  <a:srgbClr val="262626"/>
                </a:solidFill>
              </a:rPr>
            </a:br>
            <a:r>
              <a:rPr lang="en-US" dirty="0" smtClean="0">
                <a:solidFill>
                  <a:srgbClr val="262626"/>
                </a:solidFill>
                <a:latin typeface="Courier New" pitchFamily="49" charset="0"/>
              </a:rPr>
              <a:t>public </a:t>
            </a:r>
            <a:r>
              <a:rPr lang="en-US" dirty="0" err="1" smtClean="0">
                <a:solidFill>
                  <a:srgbClr val="262626"/>
                </a:solidFill>
                <a:latin typeface="Courier New" pitchFamily="49" charset="0"/>
              </a:rPr>
              <a:t>JFrame</a:t>
            </a:r>
            <a:r>
              <a:rPr lang="en-US" dirty="0" smtClean="0">
                <a:solidFill>
                  <a:srgbClr val="262626"/>
                </a:solidFill>
                <a:latin typeface="Courier New" pitchFamily="49" charset="0"/>
              </a:rPr>
              <a:t>(String title)</a:t>
            </a:r>
            <a:br>
              <a:rPr lang="en-US" dirty="0" smtClean="0">
                <a:solidFill>
                  <a:srgbClr val="262626"/>
                </a:solidFill>
                <a:latin typeface="Courier New" pitchFamily="49" charset="0"/>
              </a:rPr>
            </a:br>
            <a:r>
              <a:rPr lang="en-US" dirty="0" smtClean="0">
                <a:solidFill>
                  <a:srgbClr val="262626"/>
                </a:solidFill>
              </a:rPr>
              <a:t>Creates a frame with an optional title.</a:t>
            </a:r>
          </a:p>
          <a:p>
            <a:pPr lvl="1"/>
            <a:endParaRPr lang="en-US" dirty="0" smtClean="0">
              <a:solidFill>
                <a:srgbClr val="404040"/>
              </a:solidFill>
            </a:endParaRPr>
          </a:p>
          <a:p>
            <a:pPr lvl="1"/>
            <a:r>
              <a:rPr lang="en-US" dirty="0" smtClean="0">
                <a:solidFill>
                  <a:srgbClr val="404040"/>
                </a:solidFill>
              </a:rPr>
              <a:t>Call </a:t>
            </a:r>
            <a:r>
              <a:rPr lang="en-US" dirty="0" err="1" smtClean="0">
                <a:solidFill>
                  <a:srgbClr val="404040"/>
                </a:solidFill>
                <a:latin typeface="Courier New" pitchFamily="49" charset="0"/>
              </a:rPr>
              <a:t>setVisible</a:t>
            </a:r>
            <a:r>
              <a:rPr lang="en-US" dirty="0" smtClean="0">
                <a:solidFill>
                  <a:srgbClr val="404040"/>
                </a:solidFill>
                <a:latin typeface="Courier New" pitchFamily="49" charset="0"/>
              </a:rPr>
              <a:t>(true)</a:t>
            </a:r>
            <a:r>
              <a:rPr lang="en-US" dirty="0" smtClean="0">
                <a:solidFill>
                  <a:srgbClr val="404040"/>
                </a:solidFill>
              </a:rPr>
              <a:t> to make a frame appear on the screen after creating it.</a:t>
            </a:r>
          </a:p>
          <a:p>
            <a:pPr marL="457200" lvl="1" indent="0">
              <a:buNone/>
            </a:pPr>
            <a:endParaRPr lang="en-US" dirty="0" smtClean="0">
              <a:solidFill>
                <a:srgbClr val="404040"/>
              </a:solidFill>
            </a:endParaRPr>
          </a:p>
          <a:p>
            <a:r>
              <a:rPr lang="en-US" dirty="0" smtClean="0">
                <a:solidFill>
                  <a:srgbClr val="262626"/>
                </a:solidFill>
                <a:latin typeface="Courier New" pitchFamily="49" charset="0"/>
              </a:rPr>
              <a:t>public void add(Component comp)</a:t>
            </a:r>
            <a:r>
              <a:rPr lang="en-US" dirty="0" smtClean="0">
                <a:solidFill>
                  <a:srgbClr val="262626"/>
                </a:solidFill>
              </a:rPr>
              <a:t/>
            </a:r>
            <a:br>
              <a:rPr lang="en-US" dirty="0" smtClean="0">
                <a:solidFill>
                  <a:srgbClr val="262626"/>
                </a:solidFill>
              </a:rPr>
            </a:br>
            <a:r>
              <a:rPr lang="en-US" dirty="0" smtClean="0">
                <a:solidFill>
                  <a:srgbClr val="262626"/>
                </a:solidFill>
              </a:rPr>
              <a:t>Places the given component or container inside the frame.</a:t>
            </a:r>
          </a:p>
        </p:txBody>
      </p:sp>
      <p:pic>
        <p:nvPicPr>
          <p:cNvPr id="9" name="Picture 4" descr="j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28600"/>
            <a:ext cx="2209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04800" y="536653"/>
            <a:ext cx="6172200" cy="523220"/>
          </a:xfrm>
          <a:prstGeom prst="rect">
            <a:avLst/>
          </a:prstGeom>
          <a:noFill/>
        </p:spPr>
        <p:txBody>
          <a:bodyPr wrap="square" rtlCol="0">
            <a:spAutoFit/>
          </a:bodyPr>
          <a:lstStyle/>
          <a:p>
            <a:pPr marL="457200" indent="-457200">
              <a:buFont typeface="Wingdings" pitchFamily="2" charset="2"/>
              <a:buChar char="v"/>
            </a:pPr>
            <a:r>
              <a:rPr lang="en-US" sz="2800" b="1" dirty="0" smtClean="0"/>
              <a:t>GUI using Swing</a:t>
            </a:r>
            <a:endParaRPr lang="en-US" sz="2800" b="1" dirty="0"/>
          </a:p>
        </p:txBody>
      </p:sp>
    </p:spTree>
    <p:extLst>
      <p:ext uri="{BB962C8B-B14F-4D97-AF65-F5344CB8AC3E}">
        <p14:creationId xmlns:p14="http://schemas.microsoft.com/office/powerpoint/2010/main" val="262073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12</a:t>
            </a:fld>
            <a:endParaRPr lang="en-US"/>
          </a:p>
        </p:txBody>
      </p:sp>
      <p:sp>
        <p:nvSpPr>
          <p:cNvPr id="13315" name="Rectangle 2"/>
          <p:cNvSpPr>
            <a:spLocks noGrp="1" noChangeArrowheads="1"/>
          </p:cNvSpPr>
          <p:nvPr>
            <p:ph type="title" idx="4294967295"/>
          </p:nvPr>
        </p:nvSpPr>
        <p:spPr>
          <a:xfrm>
            <a:off x="457200" y="0"/>
            <a:ext cx="8229600" cy="533400"/>
          </a:xfrm>
        </p:spPr>
        <p:txBody>
          <a:bodyPr>
            <a:normAutofit fontScale="90000"/>
          </a:bodyPr>
          <a:lstStyle/>
          <a:p>
            <a:r>
              <a:rPr lang="en-US" dirty="0" smtClean="0"/>
              <a:t>More </a:t>
            </a:r>
            <a:r>
              <a:rPr lang="en-US" dirty="0" err="1" smtClean="0"/>
              <a:t>Jframe</a:t>
            </a:r>
            <a:r>
              <a:rPr lang="en-US" dirty="0" smtClean="0"/>
              <a:t>…</a:t>
            </a:r>
          </a:p>
        </p:txBody>
      </p:sp>
      <p:pic>
        <p:nvPicPr>
          <p:cNvPr id="9" name="Picture 4" descr="j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28600"/>
            <a:ext cx="2209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04800" y="536653"/>
            <a:ext cx="6172200" cy="523220"/>
          </a:xfrm>
          <a:prstGeom prst="rect">
            <a:avLst/>
          </a:prstGeom>
          <a:noFill/>
        </p:spPr>
        <p:txBody>
          <a:bodyPr wrap="square" rtlCol="0">
            <a:spAutoFit/>
          </a:bodyPr>
          <a:lstStyle/>
          <a:p>
            <a:pPr marL="457200" indent="-457200">
              <a:buFont typeface="Wingdings" pitchFamily="2" charset="2"/>
              <a:buChar char="v"/>
            </a:pPr>
            <a:r>
              <a:rPr lang="en-US" sz="2800" b="1" dirty="0" smtClean="0"/>
              <a:t>GUI using Swing</a:t>
            </a:r>
            <a:endParaRPr lang="en-US" sz="2800" b="1" dirty="0"/>
          </a:p>
        </p:txBody>
      </p:sp>
      <p:sp>
        <p:nvSpPr>
          <p:cNvPr id="7" name="Rectangle 3"/>
          <p:cNvSpPr txBox="1">
            <a:spLocks noChangeArrowheads="1"/>
          </p:cNvSpPr>
          <p:nvPr/>
        </p:nvSpPr>
        <p:spPr>
          <a:xfrm>
            <a:off x="0" y="1552575"/>
            <a:ext cx="9144000" cy="5000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solidFill>
                  <a:srgbClr val="262626"/>
                </a:solidFill>
                <a:latin typeface="Courier New" pitchFamily="49" charset="0"/>
              </a:rPr>
              <a:t>public void </a:t>
            </a:r>
            <a:r>
              <a:rPr lang="en-US" sz="2600" dirty="0" err="1" smtClean="0">
                <a:solidFill>
                  <a:srgbClr val="262626"/>
                </a:solidFill>
                <a:latin typeface="Courier New" pitchFamily="49" charset="0"/>
              </a:rPr>
              <a:t>setDefaultCloseOperation</a:t>
            </a:r>
            <a:r>
              <a:rPr lang="en-US" sz="2600" dirty="0" smtClean="0">
                <a:solidFill>
                  <a:srgbClr val="262626"/>
                </a:solidFill>
                <a:latin typeface="Courier New" pitchFamily="49" charset="0"/>
              </a:rPr>
              <a:t>(</a:t>
            </a:r>
            <a:r>
              <a:rPr lang="en-US" sz="2600" dirty="0" err="1" smtClean="0">
                <a:solidFill>
                  <a:srgbClr val="262626"/>
                </a:solidFill>
                <a:latin typeface="Courier New" pitchFamily="49" charset="0"/>
              </a:rPr>
              <a:t>int</a:t>
            </a:r>
            <a:r>
              <a:rPr lang="en-US" sz="2600" dirty="0" smtClean="0">
                <a:solidFill>
                  <a:srgbClr val="262626"/>
                </a:solidFill>
                <a:latin typeface="Courier New" pitchFamily="49" charset="0"/>
              </a:rPr>
              <a:t> op)</a:t>
            </a:r>
            <a:r>
              <a:rPr lang="en-US" sz="2600" dirty="0" smtClean="0">
                <a:solidFill>
                  <a:srgbClr val="262626"/>
                </a:solidFill>
              </a:rPr>
              <a:t/>
            </a:r>
            <a:br>
              <a:rPr lang="en-US" sz="2600" dirty="0" smtClean="0">
                <a:solidFill>
                  <a:srgbClr val="262626"/>
                </a:solidFill>
              </a:rPr>
            </a:br>
            <a:r>
              <a:rPr lang="en-US" sz="2600" dirty="0" smtClean="0">
                <a:solidFill>
                  <a:srgbClr val="262626"/>
                </a:solidFill>
              </a:rPr>
              <a:t>Makes the frame perform the given action when it closes.</a:t>
            </a:r>
          </a:p>
          <a:p>
            <a:pPr lvl="1"/>
            <a:r>
              <a:rPr lang="en-US" sz="2600" dirty="0" smtClean="0">
                <a:solidFill>
                  <a:srgbClr val="404040"/>
                </a:solidFill>
              </a:rPr>
              <a:t>Common value passed:  </a:t>
            </a:r>
            <a:r>
              <a:rPr lang="en-US" sz="2600" dirty="0" err="1" smtClean="0">
                <a:solidFill>
                  <a:srgbClr val="404040"/>
                </a:solidFill>
                <a:latin typeface="Courier New" pitchFamily="49" charset="0"/>
              </a:rPr>
              <a:t>JFrame.EXIT_ON_CLOSE</a:t>
            </a:r>
            <a:endParaRPr lang="en-US" sz="2600" dirty="0" smtClean="0">
              <a:solidFill>
                <a:srgbClr val="404040"/>
              </a:solidFill>
            </a:endParaRPr>
          </a:p>
          <a:p>
            <a:pPr lvl="1"/>
            <a:r>
              <a:rPr lang="en-US" sz="2600" dirty="0" smtClean="0">
                <a:solidFill>
                  <a:srgbClr val="404040"/>
                </a:solidFill>
              </a:rPr>
              <a:t>If not set, the program will never exit even if the frame is closed.</a:t>
            </a:r>
          </a:p>
          <a:p>
            <a:r>
              <a:rPr lang="en-US" sz="2600" dirty="0" smtClean="0">
                <a:solidFill>
                  <a:srgbClr val="262626"/>
                </a:solidFill>
                <a:latin typeface="Courier New" pitchFamily="49" charset="0"/>
              </a:rPr>
              <a:t>public void </a:t>
            </a:r>
            <a:r>
              <a:rPr lang="en-US" sz="2600" dirty="0" err="1" smtClean="0">
                <a:solidFill>
                  <a:srgbClr val="262626"/>
                </a:solidFill>
                <a:latin typeface="Courier New" pitchFamily="49" charset="0"/>
              </a:rPr>
              <a:t>setSize</a:t>
            </a:r>
            <a:r>
              <a:rPr lang="en-US" sz="2600" dirty="0" smtClean="0">
                <a:solidFill>
                  <a:srgbClr val="262626"/>
                </a:solidFill>
                <a:latin typeface="Courier New" pitchFamily="49" charset="0"/>
              </a:rPr>
              <a:t>(</a:t>
            </a:r>
            <a:r>
              <a:rPr lang="en-US" sz="2600" dirty="0" err="1" smtClean="0">
                <a:solidFill>
                  <a:srgbClr val="262626"/>
                </a:solidFill>
                <a:latin typeface="Courier New" pitchFamily="49" charset="0"/>
              </a:rPr>
              <a:t>int</a:t>
            </a:r>
            <a:r>
              <a:rPr lang="en-US" sz="2600" dirty="0" smtClean="0">
                <a:solidFill>
                  <a:srgbClr val="262626"/>
                </a:solidFill>
                <a:latin typeface="Courier New" pitchFamily="49" charset="0"/>
              </a:rPr>
              <a:t> width, </a:t>
            </a:r>
            <a:r>
              <a:rPr lang="en-US" sz="2600" dirty="0" err="1" smtClean="0">
                <a:solidFill>
                  <a:srgbClr val="262626"/>
                </a:solidFill>
                <a:latin typeface="Courier New" pitchFamily="49" charset="0"/>
              </a:rPr>
              <a:t>int</a:t>
            </a:r>
            <a:r>
              <a:rPr lang="en-US" sz="2600" dirty="0" smtClean="0">
                <a:solidFill>
                  <a:srgbClr val="262626"/>
                </a:solidFill>
                <a:latin typeface="Courier New" pitchFamily="49" charset="0"/>
              </a:rPr>
              <a:t> height)</a:t>
            </a:r>
            <a:r>
              <a:rPr lang="en-US" sz="2600" dirty="0" smtClean="0">
                <a:solidFill>
                  <a:srgbClr val="262626"/>
                </a:solidFill>
              </a:rPr>
              <a:t/>
            </a:r>
            <a:br>
              <a:rPr lang="en-US" sz="2600" dirty="0" smtClean="0">
                <a:solidFill>
                  <a:srgbClr val="262626"/>
                </a:solidFill>
              </a:rPr>
            </a:br>
            <a:r>
              <a:rPr lang="en-US" sz="2600" dirty="0" smtClean="0">
                <a:solidFill>
                  <a:srgbClr val="262626"/>
                </a:solidFill>
              </a:rPr>
              <a:t>Gives the frame a fixed size in pixels.</a:t>
            </a:r>
          </a:p>
          <a:p>
            <a:pPr lvl="1"/>
            <a:endParaRPr lang="en-US" sz="2600" dirty="0" smtClean="0">
              <a:solidFill>
                <a:srgbClr val="404040"/>
              </a:solidFill>
            </a:endParaRPr>
          </a:p>
          <a:p>
            <a:r>
              <a:rPr lang="en-US" sz="2600" dirty="0" smtClean="0">
                <a:solidFill>
                  <a:srgbClr val="262626"/>
                </a:solidFill>
                <a:latin typeface="Courier New" pitchFamily="49" charset="0"/>
              </a:rPr>
              <a:t>public void pack()</a:t>
            </a:r>
            <a:r>
              <a:rPr lang="en-US" sz="2600" dirty="0" smtClean="0">
                <a:solidFill>
                  <a:srgbClr val="262626"/>
                </a:solidFill>
              </a:rPr>
              <a:t/>
            </a:r>
            <a:br>
              <a:rPr lang="en-US" sz="2600" dirty="0" smtClean="0">
                <a:solidFill>
                  <a:srgbClr val="262626"/>
                </a:solidFill>
              </a:rPr>
            </a:br>
            <a:r>
              <a:rPr lang="en-US" sz="2600" dirty="0" smtClean="0">
                <a:solidFill>
                  <a:srgbClr val="262626"/>
                </a:solidFill>
              </a:rPr>
              <a:t>Resizes the frame to fit the components inside it snugly/nicely.</a:t>
            </a:r>
          </a:p>
        </p:txBody>
      </p:sp>
    </p:spTree>
    <p:extLst>
      <p:ext uri="{BB962C8B-B14F-4D97-AF65-F5344CB8AC3E}">
        <p14:creationId xmlns:p14="http://schemas.microsoft.com/office/powerpoint/2010/main" val="3254072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13</a:t>
            </a:fld>
            <a:endParaRPr lang="en-US"/>
          </a:p>
        </p:txBody>
      </p:sp>
      <p:sp>
        <p:nvSpPr>
          <p:cNvPr id="13315" name="Rectangle 2"/>
          <p:cNvSpPr>
            <a:spLocks noGrp="1" noChangeArrowheads="1"/>
          </p:cNvSpPr>
          <p:nvPr>
            <p:ph type="title" idx="4294967295"/>
          </p:nvPr>
        </p:nvSpPr>
        <p:spPr>
          <a:xfrm>
            <a:off x="457200" y="0"/>
            <a:ext cx="8229600" cy="533400"/>
          </a:xfrm>
        </p:spPr>
        <p:txBody>
          <a:bodyPr>
            <a:normAutofit fontScale="90000"/>
          </a:bodyPr>
          <a:lstStyle/>
          <a:p>
            <a:r>
              <a:rPr lang="en-US" dirty="0" err="1" smtClean="0"/>
              <a:t>JButton</a:t>
            </a:r>
            <a:endParaRPr lang="en-US" dirty="0" smtClean="0"/>
          </a:p>
        </p:txBody>
      </p:sp>
      <p:sp>
        <p:nvSpPr>
          <p:cNvPr id="3" name="TextBox 2"/>
          <p:cNvSpPr txBox="1"/>
          <p:nvPr/>
        </p:nvSpPr>
        <p:spPr>
          <a:xfrm>
            <a:off x="304800" y="536653"/>
            <a:ext cx="6172200" cy="523220"/>
          </a:xfrm>
          <a:prstGeom prst="rect">
            <a:avLst/>
          </a:prstGeom>
          <a:noFill/>
        </p:spPr>
        <p:txBody>
          <a:bodyPr wrap="square" rtlCol="0">
            <a:spAutoFit/>
          </a:bodyPr>
          <a:lstStyle/>
          <a:p>
            <a:pPr marL="457200" indent="-457200">
              <a:buFont typeface="Wingdings" pitchFamily="2" charset="2"/>
              <a:buChar char="v"/>
            </a:pPr>
            <a:r>
              <a:rPr lang="en-US" sz="2800" b="1" dirty="0" smtClean="0"/>
              <a:t>GUI using Swing</a:t>
            </a:r>
            <a:endParaRPr lang="en-US" sz="2800" b="1" dirty="0"/>
          </a:p>
        </p:txBody>
      </p:sp>
      <p:sp>
        <p:nvSpPr>
          <p:cNvPr id="8" name="Rectangle 3"/>
          <p:cNvSpPr txBox="1">
            <a:spLocks noChangeArrowheads="1"/>
          </p:cNvSpPr>
          <p:nvPr/>
        </p:nvSpPr>
        <p:spPr>
          <a:xfrm>
            <a:off x="0" y="1447800"/>
            <a:ext cx="9144000" cy="4876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600" i="1" dirty="0" smtClean="0">
                <a:solidFill>
                  <a:srgbClr val="262626"/>
                </a:solidFill>
              </a:rPr>
              <a:t>	a clickable region for causing actions to occur</a:t>
            </a:r>
          </a:p>
          <a:p>
            <a:pPr marL="0" indent="0">
              <a:buNone/>
            </a:pPr>
            <a:endParaRPr lang="en-US" sz="2600" dirty="0" smtClean="0">
              <a:solidFill>
                <a:srgbClr val="262626"/>
              </a:solidFill>
            </a:endParaRPr>
          </a:p>
          <a:p>
            <a:r>
              <a:rPr lang="en-US" sz="2600" dirty="0" smtClean="0">
                <a:solidFill>
                  <a:srgbClr val="262626"/>
                </a:solidFill>
                <a:latin typeface="Courier New" pitchFamily="49" charset="0"/>
              </a:rPr>
              <a:t>public </a:t>
            </a:r>
            <a:r>
              <a:rPr lang="en-US" sz="2600" dirty="0" err="1" smtClean="0">
                <a:solidFill>
                  <a:srgbClr val="262626"/>
                </a:solidFill>
                <a:latin typeface="Courier New" pitchFamily="49" charset="0"/>
              </a:rPr>
              <a:t>JButton</a:t>
            </a:r>
            <a:r>
              <a:rPr lang="en-US" sz="2600" dirty="0" smtClean="0">
                <a:solidFill>
                  <a:srgbClr val="262626"/>
                </a:solidFill>
                <a:latin typeface="Courier New" pitchFamily="49" charset="0"/>
              </a:rPr>
              <a:t>(String text)</a:t>
            </a:r>
            <a:r>
              <a:rPr lang="en-US" sz="2600" dirty="0" smtClean="0">
                <a:solidFill>
                  <a:srgbClr val="262626"/>
                </a:solidFill>
              </a:rPr>
              <a:t/>
            </a:r>
            <a:br>
              <a:rPr lang="en-US" sz="2600" dirty="0" smtClean="0">
                <a:solidFill>
                  <a:srgbClr val="262626"/>
                </a:solidFill>
              </a:rPr>
            </a:br>
            <a:r>
              <a:rPr lang="en-US" sz="2600" dirty="0" smtClean="0">
                <a:solidFill>
                  <a:srgbClr val="262626"/>
                </a:solidFill>
              </a:rPr>
              <a:t>Creates a new button with the given string as its text.</a:t>
            </a:r>
          </a:p>
          <a:p>
            <a:pPr lvl="1"/>
            <a:endParaRPr lang="en-US" sz="2600" dirty="0" smtClean="0">
              <a:solidFill>
                <a:srgbClr val="404040"/>
              </a:solidFill>
            </a:endParaRPr>
          </a:p>
          <a:p>
            <a:r>
              <a:rPr lang="en-US" sz="2600" dirty="0" smtClean="0">
                <a:solidFill>
                  <a:srgbClr val="262626"/>
                </a:solidFill>
                <a:latin typeface="Courier New" pitchFamily="49" charset="0"/>
              </a:rPr>
              <a:t>public String </a:t>
            </a:r>
            <a:r>
              <a:rPr lang="en-US" sz="2600" dirty="0" err="1" smtClean="0">
                <a:solidFill>
                  <a:srgbClr val="262626"/>
                </a:solidFill>
                <a:latin typeface="Courier New" pitchFamily="49" charset="0"/>
              </a:rPr>
              <a:t>getText</a:t>
            </a:r>
            <a:r>
              <a:rPr lang="en-US" sz="2600" dirty="0" smtClean="0">
                <a:solidFill>
                  <a:srgbClr val="262626"/>
                </a:solidFill>
                <a:latin typeface="Courier New" pitchFamily="49" charset="0"/>
              </a:rPr>
              <a:t>()</a:t>
            </a:r>
            <a:r>
              <a:rPr lang="en-US" sz="2600" dirty="0" smtClean="0">
                <a:solidFill>
                  <a:srgbClr val="262626"/>
                </a:solidFill>
              </a:rPr>
              <a:t/>
            </a:r>
            <a:br>
              <a:rPr lang="en-US" sz="2600" dirty="0" smtClean="0">
                <a:solidFill>
                  <a:srgbClr val="262626"/>
                </a:solidFill>
              </a:rPr>
            </a:br>
            <a:r>
              <a:rPr lang="en-US" sz="2600" dirty="0" smtClean="0">
                <a:solidFill>
                  <a:srgbClr val="262626"/>
                </a:solidFill>
              </a:rPr>
              <a:t>Returns the text showing on the button.</a:t>
            </a:r>
          </a:p>
          <a:p>
            <a:pPr lvl="1"/>
            <a:endParaRPr lang="en-US" sz="2600" dirty="0" smtClean="0">
              <a:solidFill>
                <a:srgbClr val="404040"/>
              </a:solidFill>
            </a:endParaRPr>
          </a:p>
          <a:p>
            <a:r>
              <a:rPr lang="en-US" sz="2600" dirty="0" smtClean="0">
                <a:solidFill>
                  <a:srgbClr val="262626"/>
                </a:solidFill>
                <a:latin typeface="Courier New" pitchFamily="49" charset="0"/>
              </a:rPr>
              <a:t>public void </a:t>
            </a:r>
            <a:r>
              <a:rPr lang="en-US" sz="2600" dirty="0" err="1" smtClean="0">
                <a:solidFill>
                  <a:srgbClr val="262626"/>
                </a:solidFill>
                <a:latin typeface="Courier New" pitchFamily="49" charset="0"/>
              </a:rPr>
              <a:t>setText</a:t>
            </a:r>
            <a:r>
              <a:rPr lang="en-US" sz="2600" dirty="0" smtClean="0">
                <a:solidFill>
                  <a:srgbClr val="262626"/>
                </a:solidFill>
                <a:latin typeface="Courier New" pitchFamily="49" charset="0"/>
              </a:rPr>
              <a:t>(String text)</a:t>
            </a:r>
            <a:r>
              <a:rPr lang="en-US" sz="2600" dirty="0" smtClean="0">
                <a:solidFill>
                  <a:srgbClr val="262626"/>
                </a:solidFill>
              </a:rPr>
              <a:t/>
            </a:r>
            <a:br>
              <a:rPr lang="en-US" sz="2600" dirty="0" smtClean="0">
                <a:solidFill>
                  <a:srgbClr val="262626"/>
                </a:solidFill>
              </a:rPr>
            </a:br>
            <a:r>
              <a:rPr lang="en-US" sz="2600" dirty="0" smtClean="0">
                <a:solidFill>
                  <a:srgbClr val="262626"/>
                </a:solidFill>
              </a:rPr>
              <a:t>Sets button's text to be the given string.</a:t>
            </a:r>
          </a:p>
        </p:txBody>
      </p:sp>
      <p:pic>
        <p:nvPicPr>
          <p:cNvPr id="10" name="Picture 5" descr="jbutton"/>
          <p:cNvPicPr>
            <a:picLocks noChangeAspect="1" noChangeArrowheads="1"/>
          </p:cNvPicPr>
          <p:nvPr/>
        </p:nvPicPr>
        <p:blipFill>
          <a:blip r:embed="rId2">
            <a:extLst>
              <a:ext uri="{28A0092B-C50C-407E-A947-70E740481C1C}">
                <a14:useLocalDpi xmlns:a14="http://schemas.microsoft.com/office/drawing/2010/main" val="0"/>
              </a:ext>
            </a:extLst>
          </a:blip>
          <a:srcRect l="4774" t="10487" r="65831" b="80890"/>
          <a:stretch>
            <a:fillRect/>
          </a:stretch>
        </p:blipFill>
        <p:spPr bwMode="auto">
          <a:xfrm>
            <a:off x="6462135" y="388361"/>
            <a:ext cx="23018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777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14</a:t>
            </a:fld>
            <a:endParaRPr lang="en-US"/>
          </a:p>
        </p:txBody>
      </p:sp>
      <p:sp>
        <p:nvSpPr>
          <p:cNvPr id="13315" name="Rectangle 2"/>
          <p:cNvSpPr>
            <a:spLocks noGrp="1" noChangeArrowheads="1"/>
          </p:cNvSpPr>
          <p:nvPr>
            <p:ph type="title" idx="4294967295"/>
          </p:nvPr>
        </p:nvSpPr>
        <p:spPr>
          <a:xfrm>
            <a:off x="457200" y="0"/>
            <a:ext cx="8229600" cy="533400"/>
          </a:xfrm>
        </p:spPr>
        <p:txBody>
          <a:bodyPr>
            <a:normAutofit fontScale="90000"/>
          </a:bodyPr>
          <a:lstStyle/>
          <a:p>
            <a:r>
              <a:rPr lang="en-US" dirty="0" smtClean="0"/>
              <a:t>GUI Example</a:t>
            </a:r>
          </a:p>
        </p:txBody>
      </p:sp>
      <p:sp>
        <p:nvSpPr>
          <p:cNvPr id="3" name="TextBox 2"/>
          <p:cNvSpPr txBox="1"/>
          <p:nvPr/>
        </p:nvSpPr>
        <p:spPr>
          <a:xfrm>
            <a:off x="304800" y="536653"/>
            <a:ext cx="6172200" cy="523220"/>
          </a:xfrm>
          <a:prstGeom prst="rect">
            <a:avLst/>
          </a:prstGeom>
          <a:noFill/>
        </p:spPr>
        <p:txBody>
          <a:bodyPr wrap="square" rtlCol="0">
            <a:spAutoFit/>
          </a:bodyPr>
          <a:lstStyle/>
          <a:p>
            <a:pPr marL="457200" indent="-457200">
              <a:buFont typeface="Wingdings" pitchFamily="2" charset="2"/>
              <a:buChar char="v"/>
            </a:pPr>
            <a:r>
              <a:rPr lang="en-US" sz="2800" b="1" dirty="0" smtClean="0"/>
              <a:t>GUI using Swing</a:t>
            </a:r>
            <a:endParaRPr lang="en-US" sz="2800" b="1" dirty="0"/>
          </a:p>
        </p:txBody>
      </p:sp>
      <p:sp>
        <p:nvSpPr>
          <p:cNvPr id="11" name="Rectangle 3"/>
          <p:cNvSpPr txBox="1">
            <a:spLocks noChangeArrowheads="1"/>
          </p:cNvSpPr>
          <p:nvPr/>
        </p:nvSpPr>
        <p:spPr>
          <a:xfrm>
            <a:off x="152400" y="1080655"/>
            <a:ext cx="88392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70000"/>
              </a:lnSpc>
              <a:buFontTx/>
              <a:buNone/>
            </a:pPr>
            <a:r>
              <a:rPr lang="en-US" sz="1800" dirty="0" smtClean="0">
                <a:solidFill>
                  <a:srgbClr val="262626"/>
                </a:solidFill>
                <a:latin typeface="Courier New" pitchFamily="49" charset="0"/>
              </a:rPr>
              <a:t>import </a:t>
            </a:r>
            <a:r>
              <a:rPr lang="en-US" sz="1800" dirty="0" err="1" smtClean="0">
                <a:solidFill>
                  <a:srgbClr val="262626"/>
                </a:solidFill>
                <a:latin typeface="Courier New" pitchFamily="49" charset="0"/>
              </a:rPr>
              <a:t>java.awt</a:t>
            </a:r>
            <a:r>
              <a:rPr lang="en-US" sz="1800" dirty="0" smtClean="0">
                <a:solidFill>
                  <a:srgbClr val="262626"/>
                </a:solidFill>
                <a:latin typeface="Courier New" pitchFamily="49" charset="0"/>
              </a:rPr>
              <a:t>.*;      </a:t>
            </a:r>
            <a:r>
              <a:rPr lang="en-US" sz="1800" dirty="0" smtClean="0">
                <a:solidFill>
                  <a:schemeClr val="hlink"/>
                </a:solidFill>
                <a:latin typeface="Courier New" pitchFamily="49" charset="0"/>
              </a:rPr>
              <a:t>// other button if needed</a:t>
            </a:r>
          </a:p>
          <a:p>
            <a:pPr>
              <a:lnSpc>
                <a:spcPct val="70000"/>
              </a:lnSpc>
              <a:buFontTx/>
              <a:buNone/>
            </a:pPr>
            <a:r>
              <a:rPr lang="en-US" sz="1800" dirty="0" smtClean="0">
                <a:solidFill>
                  <a:srgbClr val="262626"/>
                </a:solidFill>
                <a:latin typeface="Courier New" pitchFamily="49" charset="0"/>
              </a:rPr>
              <a:t>import </a:t>
            </a:r>
            <a:r>
              <a:rPr lang="en-US" sz="1800" dirty="0" err="1" smtClean="0">
                <a:solidFill>
                  <a:srgbClr val="262626"/>
                </a:solidFill>
                <a:latin typeface="Courier New" pitchFamily="49" charset="0"/>
              </a:rPr>
              <a:t>javax.swing</a:t>
            </a:r>
            <a:r>
              <a:rPr lang="en-US" sz="1800" dirty="0" smtClean="0">
                <a:solidFill>
                  <a:srgbClr val="262626"/>
                </a:solidFill>
                <a:latin typeface="Courier New" pitchFamily="49" charset="0"/>
              </a:rPr>
              <a:t>.*;</a:t>
            </a:r>
          </a:p>
          <a:p>
            <a:pPr>
              <a:lnSpc>
                <a:spcPct val="70000"/>
              </a:lnSpc>
              <a:buFontTx/>
              <a:buNone/>
            </a:pPr>
            <a:endParaRPr lang="en-US" sz="1200" dirty="0" smtClean="0">
              <a:solidFill>
                <a:srgbClr val="262626"/>
              </a:solidFill>
              <a:latin typeface="Courier New" pitchFamily="49" charset="0"/>
            </a:endParaRPr>
          </a:p>
          <a:p>
            <a:pPr>
              <a:lnSpc>
                <a:spcPct val="70000"/>
              </a:lnSpc>
              <a:buFontTx/>
              <a:buNone/>
            </a:pPr>
            <a:r>
              <a:rPr lang="en-US" sz="1800" dirty="0" smtClean="0">
                <a:solidFill>
                  <a:srgbClr val="262626"/>
                </a:solidFill>
                <a:latin typeface="Courier New" pitchFamily="49" charset="0"/>
              </a:rPr>
              <a:t>public class GuiExample1 {</a:t>
            </a:r>
          </a:p>
          <a:p>
            <a:pPr>
              <a:lnSpc>
                <a:spcPct val="70000"/>
              </a:lnSpc>
              <a:buFontTx/>
              <a:buNone/>
            </a:pPr>
            <a:r>
              <a:rPr lang="en-US" sz="1800" dirty="0" smtClean="0">
                <a:solidFill>
                  <a:srgbClr val="262626"/>
                </a:solidFill>
                <a:latin typeface="Courier New" pitchFamily="49" charset="0"/>
              </a:rPr>
              <a:t>    public static void main(String[] </a:t>
            </a:r>
            <a:r>
              <a:rPr lang="en-US" sz="1800" dirty="0" err="1" smtClean="0">
                <a:solidFill>
                  <a:srgbClr val="262626"/>
                </a:solidFill>
                <a:latin typeface="Courier New" pitchFamily="49" charset="0"/>
              </a:rPr>
              <a:t>args</a:t>
            </a:r>
            <a:r>
              <a:rPr lang="en-US" sz="1800" dirty="0" smtClean="0">
                <a:solidFill>
                  <a:srgbClr val="262626"/>
                </a:solidFill>
                <a:latin typeface="Courier New" pitchFamily="49" charset="0"/>
              </a:rPr>
              <a:t>) {</a:t>
            </a: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JFrame</a:t>
            </a:r>
            <a:r>
              <a:rPr lang="en-US" sz="1800" dirty="0" smtClean="0">
                <a:solidFill>
                  <a:srgbClr val="262626"/>
                </a:solidFill>
                <a:latin typeface="Courier New" pitchFamily="49" charset="0"/>
              </a:rPr>
              <a:t> frame = new </a:t>
            </a:r>
            <a:r>
              <a:rPr lang="en-US" sz="1800" dirty="0" err="1" smtClean="0">
                <a:solidFill>
                  <a:srgbClr val="262626"/>
                </a:solidFill>
                <a:latin typeface="Courier New" pitchFamily="49" charset="0"/>
              </a:rPr>
              <a:t>JFrame</a:t>
            </a:r>
            <a:r>
              <a:rPr lang="en-US" sz="1800" dirty="0" smtClean="0">
                <a:solidFill>
                  <a:srgbClr val="262626"/>
                </a:solidFill>
                <a:latin typeface="Courier New" pitchFamily="49" charset="0"/>
              </a:rPr>
              <a:t>();</a:t>
            </a: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frame.setDefaultCloseOperation</a:t>
            </a:r>
            <a:r>
              <a:rPr lang="en-US" sz="1800" dirty="0" smtClean="0">
                <a:solidFill>
                  <a:srgbClr val="262626"/>
                </a:solidFill>
                <a:latin typeface="Courier New" pitchFamily="49" charset="0"/>
              </a:rPr>
              <a:t>(</a:t>
            </a:r>
            <a:r>
              <a:rPr lang="en-US" sz="1800" dirty="0" err="1" smtClean="0">
                <a:solidFill>
                  <a:srgbClr val="262626"/>
                </a:solidFill>
                <a:latin typeface="Courier New" pitchFamily="49" charset="0"/>
              </a:rPr>
              <a:t>JFrame.EXIT_ON_CLOSE</a:t>
            </a:r>
            <a:r>
              <a:rPr lang="en-US" sz="1800" dirty="0" smtClean="0">
                <a:solidFill>
                  <a:srgbClr val="262626"/>
                </a:solidFill>
                <a:latin typeface="Courier New" pitchFamily="49" charset="0"/>
              </a:rPr>
              <a:t>);</a:t>
            </a: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frame.setSize</a:t>
            </a:r>
            <a:r>
              <a:rPr lang="en-US" sz="1800" dirty="0" smtClean="0">
                <a:solidFill>
                  <a:srgbClr val="262626"/>
                </a:solidFill>
                <a:latin typeface="Courier New" pitchFamily="49" charset="0"/>
              </a:rPr>
              <a:t>(new Dimension(300, 100));</a:t>
            </a: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frame.setTitle</a:t>
            </a:r>
            <a:r>
              <a:rPr lang="en-US" sz="1800" dirty="0" smtClean="0">
                <a:solidFill>
                  <a:srgbClr val="262626"/>
                </a:solidFill>
                <a:latin typeface="Courier New" pitchFamily="49" charset="0"/>
              </a:rPr>
              <a:t>("A frame");</a:t>
            </a:r>
          </a:p>
          <a:p>
            <a:pPr>
              <a:lnSpc>
                <a:spcPct val="70000"/>
              </a:lnSpc>
              <a:buFontTx/>
              <a:buNone/>
            </a:pPr>
            <a:endParaRPr lang="en-US" sz="1200" dirty="0" smtClean="0">
              <a:solidFill>
                <a:srgbClr val="262626"/>
              </a:solidFill>
              <a:latin typeface="Courier New" pitchFamily="49" charset="0"/>
            </a:endParaRP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JButton</a:t>
            </a:r>
            <a:r>
              <a:rPr lang="en-US" sz="1800" dirty="0" smtClean="0">
                <a:solidFill>
                  <a:srgbClr val="262626"/>
                </a:solidFill>
                <a:latin typeface="Courier New" pitchFamily="49" charset="0"/>
              </a:rPr>
              <a:t> button1 = new </a:t>
            </a:r>
            <a:r>
              <a:rPr lang="en-US" sz="1800" dirty="0" err="1" smtClean="0">
                <a:solidFill>
                  <a:srgbClr val="262626"/>
                </a:solidFill>
                <a:latin typeface="Courier New" pitchFamily="49" charset="0"/>
              </a:rPr>
              <a:t>JButton</a:t>
            </a:r>
            <a:r>
              <a:rPr lang="en-US" sz="1800" dirty="0" smtClean="0">
                <a:solidFill>
                  <a:srgbClr val="262626"/>
                </a:solidFill>
                <a:latin typeface="Courier New" pitchFamily="49" charset="0"/>
              </a:rPr>
              <a:t>();</a:t>
            </a:r>
          </a:p>
          <a:p>
            <a:pPr>
              <a:lnSpc>
                <a:spcPct val="70000"/>
              </a:lnSpc>
              <a:buFontTx/>
              <a:buNone/>
            </a:pPr>
            <a:r>
              <a:rPr lang="en-US" sz="1800" dirty="0" smtClean="0">
                <a:solidFill>
                  <a:srgbClr val="262626"/>
                </a:solidFill>
                <a:latin typeface="Courier New" pitchFamily="49" charset="0"/>
              </a:rPr>
              <a:t>        button1.setText("I'm a button.");</a:t>
            </a:r>
          </a:p>
          <a:p>
            <a:pPr>
              <a:lnSpc>
                <a:spcPct val="70000"/>
              </a:lnSpc>
              <a:buFontTx/>
              <a:buNone/>
            </a:pPr>
            <a:r>
              <a:rPr lang="en-US" sz="1800" dirty="0" smtClean="0">
                <a:solidFill>
                  <a:srgbClr val="262626"/>
                </a:solidFill>
                <a:latin typeface="Courier New" pitchFamily="49" charset="0"/>
              </a:rPr>
              <a:t>        button1.setBackground(</a:t>
            </a:r>
            <a:r>
              <a:rPr lang="en-US" sz="1800" dirty="0" err="1" smtClean="0">
                <a:solidFill>
                  <a:srgbClr val="262626"/>
                </a:solidFill>
                <a:latin typeface="Courier New" pitchFamily="49" charset="0"/>
              </a:rPr>
              <a:t>Color.BLUE</a:t>
            </a:r>
            <a:r>
              <a:rPr lang="en-US" sz="1800" dirty="0" smtClean="0">
                <a:solidFill>
                  <a:srgbClr val="262626"/>
                </a:solidFill>
                <a:latin typeface="Courier New" pitchFamily="49" charset="0"/>
              </a:rPr>
              <a:t>);</a:t>
            </a: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frame.add</a:t>
            </a:r>
            <a:r>
              <a:rPr lang="en-US" sz="1800" dirty="0" smtClean="0">
                <a:solidFill>
                  <a:srgbClr val="262626"/>
                </a:solidFill>
                <a:latin typeface="Courier New" pitchFamily="49" charset="0"/>
              </a:rPr>
              <a:t>(button1);</a:t>
            </a:r>
          </a:p>
          <a:p>
            <a:pPr>
              <a:lnSpc>
                <a:spcPct val="70000"/>
              </a:lnSpc>
              <a:buFontTx/>
              <a:buNone/>
            </a:pPr>
            <a:endParaRPr lang="en-US" sz="1200" dirty="0" smtClean="0">
              <a:solidFill>
                <a:srgbClr val="262626"/>
              </a:solidFill>
              <a:latin typeface="Courier New" pitchFamily="49" charset="0"/>
            </a:endParaRP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JButton</a:t>
            </a:r>
            <a:r>
              <a:rPr lang="en-US" sz="1800" dirty="0" smtClean="0">
                <a:solidFill>
                  <a:srgbClr val="262626"/>
                </a:solidFill>
                <a:latin typeface="Courier New" pitchFamily="49" charset="0"/>
              </a:rPr>
              <a:t> button2 = new </a:t>
            </a:r>
            <a:r>
              <a:rPr lang="en-US" sz="1800" dirty="0" err="1" smtClean="0">
                <a:solidFill>
                  <a:srgbClr val="262626"/>
                </a:solidFill>
                <a:latin typeface="Courier New" pitchFamily="49" charset="0"/>
              </a:rPr>
              <a:t>JButton</a:t>
            </a:r>
            <a:r>
              <a:rPr lang="en-US" sz="1800" dirty="0" smtClean="0">
                <a:solidFill>
                  <a:srgbClr val="262626"/>
                </a:solidFill>
                <a:latin typeface="Courier New" pitchFamily="49" charset="0"/>
              </a:rPr>
              <a:t>();</a:t>
            </a:r>
          </a:p>
          <a:p>
            <a:pPr>
              <a:lnSpc>
                <a:spcPct val="70000"/>
              </a:lnSpc>
              <a:buFontTx/>
              <a:buNone/>
            </a:pPr>
            <a:r>
              <a:rPr lang="en-US" sz="1800" dirty="0" smtClean="0">
                <a:solidFill>
                  <a:srgbClr val="262626"/>
                </a:solidFill>
                <a:latin typeface="Courier New" pitchFamily="49" charset="0"/>
              </a:rPr>
              <a:t>        button2.setText("Click me!");</a:t>
            </a:r>
          </a:p>
          <a:p>
            <a:pPr>
              <a:lnSpc>
                <a:spcPct val="70000"/>
              </a:lnSpc>
              <a:buFontTx/>
              <a:buNone/>
            </a:pPr>
            <a:r>
              <a:rPr lang="en-US" sz="1800" dirty="0" smtClean="0">
                <a:solidFill>
                  <a:srgbClr val="262626"/>
                </a:solidFill>
                <a:latin typeface="Courier New" pitchFamily="49" charset="0"/>
              </a:rPr>
              <a:t>        button2.setBackground(</a:t>
            </a:r>
            <a:r>
              <a:rPr lang="en-US" sz="1800" dirty="0" err="1" smtClean="0">
                <a:solidFill>
                  <a:srgbClr val="262626"/>
                </a:solidFill>
                <a:latin typeface="Courier New" pitchFamily="49" charset="0"/>
              </a:rPr>
              <a:t>Color.RED</a:t>
            </a:r>
            <a:r>
              <a:rPr lang="en-US" sz="1800" dirty="0" smtClean="0">
                <a:solidFill>
                  <a:srgbClr val="262626"/>
                </a:solidFill>
                <a:latin typeface="Courier New" pitchFamily="49" charset="0"/>
              </a:rPr>
              <a:t>);</a:t>
            </a: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frame.add</a:t>
            </a:r>
            <a:r>
              <a:rPr lang="en-US" sz="1800" dirty="0" smtClean="0">
                <a:solidFill>
                  <a:srgbClr val="262626"/>
                </a:solidFill>
                <a:latin typeface="Courier New" pitchFamily="49" charset="0"/>
              </a:rPr>
              <a:t>(button2);</a:t>
            </a:r>
          </a:p>
          <a:p>
            <a:pPr>
              <a:lnSpc>
                <a:spcPct val="70000"/>
              </a:lnSpc>
              <a:buFontTx/>
              <a:buNone/>
            </a:pPr>
            <a:endParaRPr lang="en-US" sz="1200" dirty="0" smtClean="0">
              <a:solidFill>
                <a:srgbClr val="262626"/>
              </a:solidFill>
              <a:latin typeface="Courier New" pitchFamily="49" charset="0"/>
            </a:endParaRPr>
          </a:p>
          <a:p>
            <a:pPr>
              <a:lnSpc>
                <a:spcPct val="70000"/>
              </a:lnSpc>
              <a:buFontTx/>
              <a:buNone/>
            </a:pPr>
            <a:r>
              <a:rPr lang="en-US" sz="1800" dirty="0" smtClean="0">
                <a:solidFill>
                  <a:srgbClr val="262626"/>
                </a:solidFill>
                <a:latin typeface="Courier New" pitchFamily="49" charset="0"/>
              </a:rPr>
              <a:t>        </a:t>
            </a:r>
            <a:r>
              <a:rPr lang="en-US" sz="1800" dirty="0" err="1" smtClean="0">
                <a:solidFill>
                  <a:srgbClr val="262626"/>
                </a:solidFill>
                <a:latin typeface="Courier New" pitchFamily="49" charset="0"/>
              </a:rPr>
              <a:t>frame.setVisible</a:t>
            </a:r>
            <a:r>
              <a:rPr lang="en-US" sz="1800" dirty="0" smtClean="0">
                <a:solidFill>
                  <a:srgbClr val="262626"/>
                </a:solidFill>
                <a:latin typeface="Courier New" pitchFamily="49" charset="0"/>
              </a:rPr>
              <a:t>(true);</a:t>
            </a:r>
          </a:p>
          <a:p>
            <a:pPr>
              <a:lnSpc>
                <a:spcPct val="70000"/>
              </a:lnSpc>
              <a:buFontTx/>
              <a:buNone/>
            </a:pPr>
            <a:r>
              <a:rPr lang="en-US" sz="1800" dirty="0" smtClean="0">
                <a:solidFill>
                  <a:srgbClr val="262626"/>
                </a:solidFill>
                <a:latin typeface="Courier New" pitchFamily="49" charset="0"/>
              </a:rPr>
              <a:t>    }</a:t>
            </a:r>
          </a:p>
          <a:p>
            <a:pPr>
              <a:lnSpc>
                <a:spcPct val="70000"/>
              </a:lnSpc>
              <a:buFontTx/>
              <a:buNone/>
            </a:pPr>
            <a:r>
              <a:rPr lang="en-US" sz="1800" dirty="0" smtClean="0">
                <a:solidFill>
                  <a:srgbClr val="262626"/>
                </a:solidFill>
                <a:latin typeface="Courier New" pitchFamily="49" charset="0"/>
              </a:rPr>
              <a:t>}</a:t>
            </a:r>
          </a:p>
        </p:txBody>
      </p:sp>
      <p:pic>
        <p:nvPicPr>
          <p:cNvPr id="12" name="Picture 4" descr="componentsexamp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410200"/>
            <a:ext cx="30861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965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15</a:t>
            </a:fld>
            <a:endParaRPr lang="en-US"/>
          </a:p>
        </p:txBody>
      </p:sp>
      <p:sp>
        <p:nvSpPr>
          <p:cNvPr id="8" name="Rectangle 2"/>
          <p:cNvSpPr txBox="1">
            <a:spLocks noChangeArrowheads="1"/>
          </p:cNvSpPr>
          <p:nvPr/>
        </p:nvSpPr>
        <p:spPr>
          <a:xfrm>
            <a:off x="0" y="0"/>
            <a:ext cx="9144000" cy="6458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Containers and layout</a:t>
            </a:r>
            <a:endParaRPr lang="en-US" dirty="0" smtClean="0"/>
          </a:p>
        </p:txBody>
      </p:sp>
      <p:sp>
        <p:nvSpPr>
          <p:cNvPr id="9" name="Rectangle 3"/>
          <p:cNvSpPr txBox="1">
            <a:spLocks noChangeArrowheads="1"/>
          </p:cNvSpPr>
          <p:nvPr/>
        </p:nvSpPr>
        <p:spPr>
          <a:xfrm>
            <a:off x="0" y="687427"/>
            <a:ext cx="91440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262626"/>
                </a:solidFill>
              </a:rPr>
              <a:t>Place components in a </a:t>
            </a:r>
            <a:r>
              <a:rPr lang="en-US" i="1" dirty="0" smtClean="0">
                <a:solidFill>
                  <a:srgbClr val="262626"/>
                </a:solidFill>
              </a:rPr>
              <a:t>container</a:t>
            </a:r>
            <a:r>
              <a:rPr lang="en-US" dirty="0" smtClean="0">
                <a:solidFill>
                  <a:srgbClr val="262626"/>
                </a:solidFill>
              </a:rPr>
              <a:t>;  add the container to a frame.</a:t>
            </a:r>
          </a:p>
          <a:p>
            <a:pPr lvl="1"/>
            <a:r>
              <a:rPr lang="en-US" b="1" dirty="0" smtClean="0">
                <a:solidFill>
                  <a:srgbClr val="404040"/>
                </a:solidFill>
              </a:rPr>
              <a:t>container</a:t>
            </a:r>
            <a:r>
              <a:rPr lang="en-US" dirty="0" smtClean="0">
                <a:solidFill>
                  <a:srgbClr val="404040"/>
                </a:solidFill>
              </a:rPr>
              <a:t>:</a:t>
            </a:r>
            <a:r>
              <a:rPr lang="en-US" b="1" dirty="0" smtClean="0">
                <a:solidFill>
                  <a:srgbClr val="404040"/>
                </a:solidFill>
              </a:rPr>
              <a:t> </a:t>
            </a:r>
            <a:r>
              <a:rPr lang="en-US" dirty="0" smtClean="0">
                <a:solidFill>
                  <a:srgbClr val="404040"/>
                </a:solidFill>
              </a:rPr>
              <a:t>An object that stores components and governs their positions, sizes, and resizing behavior.</a:t>
            </a:r>
          </a:p>
        </p:txBody>
      </p:sp>
      <p:pic>
        <p:nvPicPr>
          <p:cNvPr id="10" name="Picture 4" descr="26allLayou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055" y="2819400"/>
            <a:ext cx="6172200"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128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16</a:t>
            </a:fld>
            <a:endParaRPr lang="en-US"/>
          </a:p>
        </p:txBody>
      </p:sp>
      <p:sp>
        <p:nvSpPr>
          <p:cNvPr id="8" name="Rectangle 2"/>
          <p:cNvSpPr txBox="1">
            <a:spLocks noChangeArrowheads="1"/>
          </p:cNvSpPr>
          <p:nvPr/>
        </p:nvSpPr>
        <p:spPr>
          <a:xfrm>
            <a:off x="0" y="0"/>
            <a:ext cx="9144000" cy="6458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JFrame</a:t>
            </a:r>
            <a:r>
              <a:rPr lang="en-US" dirty="0"/>
              <a:t> as container</a:t>
            </a:r>
            <a:endParaRPr lang="en-US" dirty="0" smtClean="0"/>
          </a:p>
        </p:txBody>
      </p:sp>
      <p:sp>
        <p:nvSpPr>
          <p:cNvPr id="6" name="Rectangle 3"/>
          <p:cNvSpPr txBox="1">
            <a:spLocks noChangeArrowheads="1"/>
          </p:cNvSpPr>
          <p:nvPr/>
        </p:nvSpPr>
        <p:spPr>
          <a:xfrm>
            <a:off x="0" y="914400"/>
            <a:ext cx="91440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400" dirty="0" smtClean="0">
                <a:solidFill>
                  <a:srgbClr val="262626"/>
                </a:solidFill>
              </a:rPr>
              <a:t>	A </a:t>
            </a:r>
            <a:r>
              <a:rPr lang="en-US" sz="2400" dirty="0" err="1" smtClean="0">
                <a:solidFill>
                  <a:srgbClr val="262626"/>
                </a:solidFill>
                <a:latin typeface="Courier New" pitchFamily="49" charset="0"/>
              </a:rPr>
              <a:t>JFrame</a:t>
            </a:r>
            <a:r>
              <a:rPr lang="en-US" sz="2400" dirty="0" smtClean="0">
                <a:solidFill>
                  <a:srgbClr val="262626"/>
                </a:solidFill>
              </a:rPr>
              <a:t> is a container.  Containers have these methods:</a:t>
            </a:r>
          </a:p>
          <a:p>
            <a:pPr lvl="1"/>
            <a:endParaRPr lang="en-US" sz="2400" dirty="0" smtClean="0">
              <a:solidFill>
                <a:srgbClr val="404040"/>
              </a:solidFill>
            </a:endParaRPr>
          </a:p>
          <a:p>
            <a:r>
              <a:rPr lang="en-US" sz="2400" dirty="0" smtClean="0">
                <a:solidFill>
                  <a:srgbClr val="262626"/>
                </a:solidFill>
                <a:latin typeface="Courier New" pitchFamily="49" charset="0"/>
              </a:rPr>
              <a:t>public void </a:t>
            </a:r>
            <a:r>
              <a:rPr lang="en-US" sz="2400" b="1" dirty="0" smtClean="0">
                <a:solidFill>
                  <a:srgbClr val="262626"/>
                </a:solidFill>
                <a:latin typeface="Courier New" pitchFamily="49" charset="0"/>
              </a:rPr>
              <a:t>add</a:t>
            </a:r>
            <a:r>
              <a:rPr lang="en-US" sz="2400" dirty="0" smtClean="0">
                <a:solidFill>
                  <a:srgbClr val="262626"/>
                </a:solidFill>
                <a:latin typeface="Courier New" pitchFamily="49" charset="0"/>
              </a:rPr>
              <a:t>(Component comp)</a:t>
            </a:r>
            <a:br>
              <a:rPr lang="en-US" sz="2400" dirty="0" smtClean="0">
                <a:solidFill>
                  <a:srgbClr val="262626"/>
                </a:solidFill>
                <a:latin typeface="Courier New" pitchFamily="49" charset="0"/>
              </a:rPr>
            </a:br>
            <a:r>
              <a:rPr lang="en-US" sz="2400" dirty="0" smtClean="0">
                <a:solidFill>
                  <a:srgbClr val="262626"/>
                </a:solidFill>
                <a:latin typeface="Courier New" pitchFamily="49" charset="0"/>
              </a:rPr>
              <a:t>public void </a:t>
            </a:r>
            <a:r>
              <a:rPr lang="en-US" sz="2400" b="1" dirty="0" smtClean="0">
                <a:solidFill>
                  <a:srgbClr val="262626"/>
                </a:solidFill>
                <a:latin typeface="Courier New" pitchFamily="49" charset="0"/>
              </a:rPr>
              <a:t>add</a:t>
            </a:r>
            <a:r>
              <a:rPr lang="en-US" sz="2400" dirty="0" smtClean="0">
                <a:solidFill>
                  <a:srgbClr val="262626"/>
                </a:solidFill>
                <a:latin typeface="Courier New" pitchFamily="49" charset="0"/>
              </a:rPr>
              <a:t>(Component comp, Object info)</a:t>
            </a:r>
            <a:r>
              <a:rPr lang="en-US" sz="2400" dirty="0" smtClean="0">
                <a:solidFill>
                  <a:srgbClr val="262626"/>
                </a:solidFill>
              </a:rPr>
              <a:t/>
            </a:r>
            <a:br>
              <a:rPr lang="en-US" sz="2400" dirty="0" smtClean="0">
                <a:solidFill>
                  <a:srgbClr val="262626"/>
                </a:solidFill>
              </a:rPr>
            </a:br>
            <a:r>
              <a:rPr lang="en-US" sz="2400" dirty="0" smtClean="0">
                <a:solidFill>
                  <a:srgbClr val="262626"/>
                </a:solidFill>
              </a:rPr>
              <a:t>Adds a component to the container, possibly giving extra information about where to place it.</a:t>
            </a:r>
          </a:p>
          <a:p>
            <a:pPr marL="457200" lvl="1" indent="0">
              <a:buNone/>
            </a:pPr>
            <a:endParaRPr lang="en-US" sz="2400" dirty="0" smtClean="0">
              <a:solidFill>
                <a:srgbClr val="404040"/>
              </a:solidFill>
            </a:endParaRPr>
          </a:p>
          <a:p>
            <a:r>
              <a:rPr lang="en-US" sz="2400" dirty="0" smtClean="0">
                <a:solidFill>
                  <a:srgbClr val="262626"/>
                </a:solidFill>
                <a:latin typeface="Courier New" pitchFamily="49" charset="0"/>
              </a:rPr>
              <a:t>public void </a:t>
            </a:r>
            <a:r>
              <a:rPr lang="en-US" sz="2400" b="1" dirty="0" smtClean="0">
                <a:solidFill>
                  <a:srgbClr val="262626"/>
                </a:solidFill>
                <a:latin typeface="Courier New" pitchFamily="49" charset="0"/>
              </a:rPr>
              <a:t>remove</a:t>
            </a:r>
            <a:r>
              <a:rPr lang="en-US" sz="2400" dirty="0" smtClean="0">
                <a:solidFill>
                  <a:srgbClr val="262626"/>
                </a:solidFill>
                <a:latin typeface="Courier New" pitchFamily="49" charset="0"/>
              </a:rPr>
              <a:t>(Component comp)</a:t>
            </a:r>
          </a:p>
          <a:p>
            <a:pPr lvl="1"/>
            <a:endParaRPr lang="en-US" sz="2400" dirty="0" smtClean="0">
              <a:solidFill>
                <a:srgbClr val="404040"/>
              </a:solidFill>
              <a:latin typeface="Courier New" pitchFamily="49" charset="0"/>
            </a:endParaRPr>
          </a:p>
          <a:p>
            <a:r>
              <a:rPr lang="en-US" sz="2400" dirty="0" smtClean="0">
                <a:solidFill>
                  <a:srgbClr val="262626"/>
                </a:solidFill>
                <a:latin typeface="Courier New" pitchFamily="49" charset="0"/>
              </a:rPr>
              <a:t>public void </a:t>
            </a:r>
            <a:r>
              <a:rPr lang="en-US" sz="2400" b="1" dirty="0" err="1" smtClean="0">
                <a:solidFill>
                  <a:srgbClr val="262626"/>
                </a:solidFill>
                <a:latin typeface="Courier New" pitchFamily="49" charset="0"/>
              </a:rPr>
              <a:t>setLayout</a:t>
            </a:r>
            <a:r>
              <a:rPr lang="en-US" sz="2400" dirty="0" smtClean="0">
                <a:solidFill>
                  <a:srgbClr val="262626"/>
                </a:solidFill>
                <a:latin typeface="Courier New" pitchFamily="49" charset="0"/>
              </a:rPr>
              <a:t>(</a:t>
            </a:r>
            <a:r>
              <a:rPr lang="en-US" sz="2400" dirty="0" err="1" smtClean="0">
                <a:solidFill>
                  <a:srgbClr val="262626"/>
                </a:solidFill>
                <a:latin typeface="Courier New" pitchFamily="49" charset="0"/>
              </a:rPr>
              <a:t>LayoutManager</a:t>
            </a:r>
            <a:r>
              <a:rPr lang="en-US" sz="2400" dirty="0" smtClean="0">
                <a:solidFill>
                  <a:srgbClr val="262626"/>
                </a:solidFill>
                <a:latin typeface="Courier New" pitchFamily="49" charset="0"/>
              </a:rPr>
              <a:t> </a:t>
            </a:r>
            <a:r>
              <a:rPr lang="en-US" sz="2400" dirty="0" err="1" smtClean="0">
                <a:solidFill>
                  <a:srgbClr val="262626"/>
                </a:solidFill>
                <a:latin typeface="Courier New" pitchFamily="49" charset="0"/>
              </a:rPr>
              <a:t>mgr</a:t>
            </a:r>
            <a:r>
              <a:rPr lang="en-US" sz="2400" dirty="0" smtClean="0">
                <a:solidFill>
                  <a:srgbClr val="262626"/>
                </a:solidFill>
                <a:latin typeface="Courier New" pitchFamily="49" charset="0"/>
              </a:rPr>
              <a:t>)</a:t>
            </a:r>
            <a:r>
              <a:rPr lang="en-US" sz="2400" dirty="0" smtClean="0">
                <a:solidFill>
                  <a:srgbClr val="262626"/>
                </a:solidFill>
              </a:rPr>
              <a:t/>
            </a:r>
            <a:br>
              <a:rPr lang="en-US" sz="2400" dirty="0" smtClean="0">
                <a:solidFill>
                  <a:srgbClr val="262626"/>
                </a:solidFill>
              </a:rPr>
            </a:br>
            <a:r>
              <a:rPr lang="en-US" sz="2400" dirty="0" smtClean="0">
                <a:solidFill>
                  <a:srgbClr val="262626"/>
                </a:solidFill>
              </a:rPr>
              <a:t>Uses the given layout manager to position components.</a:t>
            </a:r>
          </a:p>
          <a:p>
            <a:pPr lvl="1"/>
            <a:endParaRPr lang="en-US" sz="2400" dirty="0" smtClean="0">
              <a:solidFill>
                <a:srgbClr val="404040"/>
              </a:solidFill>
              <a:latin typeface="Courier New" pitchFamily="49" charset="0"/>
            </a:endParaRPr>
          </a:p>
          <a:p>
            <a:r>
              <a:rPr lang="en-US" sz="2400" dirty="0" smtClean="0">
                <a:solidFill>
                  <a:srgbClr val="262626"/>
                </a:solidFill>
                <a:latin typeface="Courier New" pitchFamily="49" charset="0"/>
              </a:rPr>
              <a:t>public void </a:t>
            </a:r>
            <a:r>
              <a:rPr lang="en-US" sz="2400" b="1" dirty="0" smtClean="0">
                <a:solidFill>
                  <a:srgbClr val="262626"/>
                </a:solidFill>
                <a:latin typeface="Courier New" pitchFamily="49" charset="0"/>
              </a:rPr>
              <a:t>validate</a:t>
            </a:r>
            <a:r>
              <a:rPr lang="en-US" sz="2400" dirty="0" smtClean="0">
                <a:solidFill>
                  <a:srgbClr val="262626"/>
                </a:solidFill>
                <a:latin typeface="Courier New" pitchFamily="49" charset="0"/>
              </a:rPr>
              <a:t>()</a:t>
            </a:r>
            <a:r>
              <a:rPr lang="en-US" sz="2400" dirty="0" smtClean="0">
                <a:solidFill>
                  <a:srgbClr val="262626"/>
                </a:solidFill>
              </a:rPr>
              <a:t/>
            </a:r>
            <a:br>
              <a:rPr lang="en-US" sz="2400" dirty="0" smtClean="0">
                <a:solidFill>
                  <a:srgbClr val="262626"/>
                </a:solidFill>
              </a:rPr>
            </a:br>
            <a:r>
              <a:rPr lang="en-US" sz="2400" dirty="0" smtClean="0">
                <a:solidFill>
                  <a:srgbClr val="262626"/>
                </a:solidFill>
              </a:rPr>
              <a:t>Refreshes the layout (if it changes after the container is onscreen).</a:t>
            </a:r>
          </a:p>
        </p:txBody>
      </p:sp>
    </p:spTree>
    <p:extLst>
      <p:ext uri="{BB962C8B-B14F-4D97-AF65-F5344CB8AC3E}">
        <p14:creationId xmlns:p14="http://schemas.microsoft.com/office/powerpoint/2010/main" val="1254500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17</a:t>
            </a:fld>
            <a:endParaRPr lang="en-US"/>
          </a:p>
        </p:txBody>
      </p:sp>
      <p:sp>
        <p:nvSpPr>
          <p:cNvPr id="8" name="Rectangle 2"/>
          <p:cNvSpPr txBox="1">
            <a:spLocks noChangeArrowheads="1"/>
          </p:cNvSpPr>
          <p:nvPr/>
        </p:nvSpPr>
        <p:spPr>
          <a:xfrm>
            <a:off x="0" y="0"/>
            <a:ext cx="9144000" cy="6458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Event Listeners</a:t>
            </a:r>
            <a:endParaRPr lang="en-US" dirty="0" smtClean="0"/>
          </a:p>
        </p:txBody>
      </p:sp>
      <p:sp>
        <p:nvSpPr>
          <p:cNvPr id="5" name="Rectangle 3"/>
          <p:cNvSpPr txBox="1">
            <a:spLocks noChangeArrowheads="1"/>
          </p:cNvSpPr>
          <p:nvPr/>
        </p:nvSpPr>
        <p:spPr>
          <a:xfrm>
            <a:off x="152400" y="838200"/>
            <a:ext cx="91440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b="1" dirty="0"/>
              <a:t>Graphical events</a:t>
            </a:r>
            <a:endParaRPr lang="en-US" sz="4000" b="1" dirty="0" smtClean="0">
              <a:solidFill>
                <a:srgbClr val="262626"/>
              </a:solidFill>
            </a:endParaRPr>
          </a:p>
          <a:p>
            <a:r>
              <a:rPr lang="en-US" sz="2400" b="1" dirty="0" smtClean="0">
                <a:solidFill>
                  <a:srgbClr val="262626"/>
                </a:solidFill>
              </a:rPr>
              <a:t>event</a:t>
            </a:r>
            <a:r>
              <a:rPr lang="en-US" sz="2400" dirty="0" smtClean="0">
                <a:solidFill>
                  <a:srgbClr val="262626"/>
                </a:solidFill>
              </a:rPr>
              <a:t>: An object that represents a user's interaction with a GUI component; can be "handled" to create interactive components.</a:t>
            </a:r>
          </a:p>
          <a:p>
            <a:pPr lvl="1"/>
            <a:endParaRPr lang="en-US" sz="2400" dirty="0" smtClean="0">
              <a:solidFill>
                <a:srgbClr val="404040"/>
              </a:solidFill>
            </a:endParaRPr>
          </a:p>
          <a:p>
            <a:r>
              <a:rPr lang="en-US" sz="2400" b="1" dirty="0" smtClean="0">
                <a:solidFill>
                  <a:srgbClr val="262626"/>
                </a:solidFill>
              </a:rPr>
              <a:t>listener</a:t>
            </a:r>
            <a:r>
              <a:rPr lang="en-US" sz="2400" dirty="0" smtClean="0">
                <a:solidFill>
                  <a:srgbClr val="262626"/>
                </a:solidFill>
              </a:rPr>
              <a:t>: An object that waits for events and responds to them.</a:t>
            </a:r>
          </a:p>
          <a:p>
            <a:pPr lvl="1"/>
            <a:r>
              <a:rPr lang="en-US" sz="2400" dirty="0" smtClean="0">
                <a:solidFill>
                  <a:srgbClr val="404040"/>
                </a:solidFill>
              </a:rPr>
              <a:t>To handle an event, attach a </a:t>
            </a:r>
            <a:r>
              <a:rPr lang="en-US" sz="2400" i="1" dirty="0" smtClean="0">
                <a:solidFill>
                  <a:srgbClr val="404040"/>
                </a:solidFill>
              </a:rPr>
              <a:t>listener </a:t>
            </a:r>
            <a:r>
              <a:rPr lang="en-US" sz="2400" dirty="0" smtClean="0">
                <a:solidFill>
                  <a:srgbClr val="404040"/>
                </a:solidFill>
              </a:rPr>
              <a:t>to a component.</a:t>
            </a:r>
          </a:p>
          <a:p>
            <a:pPr lvl="1"/>
            <a:r>
              <a:rPr lang="en-US" sz="2400" dirty="0" smtClean="0">
                <a:solidFill>
                  <a:srgbClr val="404040"/>
                </a:solidFill>
              </a:rPr>
              <a:t>The listener will be notified when the event occurs (e.g. button click).</a:t>
            </a:r>
          </a:p>
        </p:txBody>
      </p:sp>
      <p:pic>
        <p:nvPicPr>
          <p:cNvPr id="7" name="Picture 4" descr="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4102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592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18</a:t>
            </a:fld>
            <a:endParaRPr lang="en-US"/>
          </a:p>
        </p:txBody>
      </p:sp>
      <p:sp>
        <p:nvSpPr>
          <p:cNvPr id="8" name="Rectangle 2"/>
          <p:cNvSpPr txBox="1">
            <a:spLocks noChangeArrowheads="1"/>
          </p:cNvSpPr>
          <p:nvPr/>
        </p:nvSpPr>
        <p:spPr>
          <a:xfrm>
            <a:off x="0" y="0"/>
            <a:ext cx="9144000" cy="6458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Java Applet</a:t>
            </a:r>
          </a:p>
        </p:txBody>
      </p:sp>
      <p:sp>
        <p:nvSpPr>
          <p:cNvPr id="6" name="Rectangle 7"/>
          <p:cNvSpPr txBox="1">
            <a:spLocks noChangeArrowheads="1"/>
          </p:cNvSpPr>
          <p:nvPr/>
        </p:nvSpPr>
        <p:spPr>
          <a:xfrm>
            <a:off x="228600" y="1066800"/>
            <a:ext cx="8726488" cy="50657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dirty="0" smtClean="0"/>
              <a:t>   </a:t>
            </a:r>
            <a:r>
              <a:rPr lang="en-US" b="1" dirty="0" smtClean="0">
                <a:solidFill>
                  <a:srgbClr val="009900"/>
                </a:solidFill>
              </a:rPr>
              <a:t>Java applets</a:t>
            </a:r>
            <a:r>
              <a:rPr lang="en-US" dirty="0" smtClean="0"/>
              <a:t> are one of three kinds of Java programs:</a:t>
            </a:r>
          </a:p>
          <a:p>
            <a:pPr lvl="1">
              <a:buClr>
                <a:srgbClr val="FF0000"/>
              </a:buClr>
              <a:buFont typeface="Wingdings" pitchFamily="2" charset="2"/>
              <a:buChar char="§"/>
            </a:pPr>
            <a:r>
              <a:rPr lang="en-US" dirty="0" smtClean="0"/>
              <a:t>An </a:t>
            </a:r>
            <a:r>
              <a:rPr lang="en-US" b="1" i="1" dirty="0" smtClean="0">
                <a:solidFill>
                  <a:srgbClr val="009900"/>
                </a:solidFill>
              </a:rPr>
              <a:t>application</a:t>
            </a:r>
            <a:r>
              <a:rPr lang="en-US" dirty="0" smtClean="0"/>
              <a:t> is a standalone program that can be invoked from the </a:t>
            </a:r>
            <a:r>
              <a:rPr lang="en-US" dirty="0" smtClean="0">
                <a:solidFill>
                  <a:schemeClr val="folHlink"/>
                </a:solidFill>
              </a:rPr>
              <a:t>command line</a:t>
            </a:r>
            <a:r>
              <a:rPr lang="en-US" dirty="0" smtClean="0"/>
              <a:t>.</a:t>
            </a:r>
          </a:p>
          <a:p>
            <a:pPr lvl="1">
              <a:buClr>
                <a:srgbClr val="FF0000"/>
              </a:buClr>
              <a:buFont typeface="Wingdings" pitchFamily="2" charset="2"/>
              <a:buChar char="§"/>
            </a:pPr>
            <a:r>
              <a:rPr lang="en-US" dirty="0" smtClean="0"/>
              <a:t>An </a:t>
            </a:r>
            <a:r>
              <a:rPr lang="en-US" b="1" i="1" dirty="0" smtClean="0">
                <a:solidFill>
                  <a:srgbClr val="009900"/>
                </a:solidFill>
              </a:rPr>
              <a:t>applet</a:t>
            </a:r>
            <a:r>
              <a:rPr lang="en-US" dirty="0" smtClean="0"/>
              <a:t> is a program that </a:t>
            </a:r>
            <a:r>
              <a:rPr lang="en-US" dirty="0" smtClean="0">
                <a:solidFill>
                  <a:srgbClr val="009900"/>
                </a:solidFill>
              </a:rPr>
              <a:t>runs in the context of a </a:t>
            </a:r>
            <a:r>
              <a:rPr lang="en-US" dirty="0" smtClean="0">
                <a:solidFill>
                  <a:schemeClr val="folHlink"/>
                </a:solidFill>
              </a:rPr>
              <a:t>browser session</a:t>
            </a:r>
            <a:r>
              <a:rPr lang="en-US" dirty="0" smtClean="0"/>
              <a:t>.</a:t>
            </a:r>
          </a:p>
          <a:p>
            <a:pPr lvl="1">
              <a:buClr>
                <a:srgbClr val="FF0000"/>
              </a:buClr>
              <a:buFont typeface="Wingdings" pitchFamily="2" charset="2"/>
              <a:buChar char="§"/>
            </a:pPr>
            <a:r>
              <a:rPr lang="en-US" dirty="0" smtClean="0"/>
              <a:t>A </a:t>
            </a:r>
            <a:r>
              <a:rPr lang="en-US" b="1" i="1" dirty="0" smtClean="0">
                <a:solidFill>
                  <a:srgbClr val="009900"/>
                </a:solidFill>
              </a:rPr>
              <a:t>servlet</a:t>
            </a:r>
            <a:r>
              <a:rPr lang="en-US" b="1" i="1" dirty="0" smtClean="0"/>
              <a:t> </a:t>
            </a:r>
            <a:r>
              <a:rPr lang="en-US" dirty="0" smtClean="0"/>
              <a:t>is a program that is invoked on a server program, and it </a:t>
            </a:r>
            <a:r>
              <a:rPr lang="en-US" dirty="0" smtClean="0">
                <a:solidFill>
                  <a:srgbClr val="009900"/>
                </a:solidFill>
              </a:rPr>
              <a:t>runs in the context of a </a:t>
            </a:r>
            <a:r>
              <a:rPr lang="en-US" dirty="0" smtClean="0">
                <a:solidFill>
                  <a:schemeClr val="folHlink"/>
                </a:solidFill>
              </a:rPr>
              <a:t>web server process</a:t>
            </a:r>
            <a:r>
              <a:rPr lang="en-US" dirty="0" smtClean="0">
                <a:solidFill>
                  <a:srgbClr val="009900"/>
                </a:solidFill>
              </a:rPr>
              <a:t>.</a:t>
            </a:r>
          </a:p>
          <a:p>
            <a:pPr>
              <a:buFont typeface="Wingdings" pitchFamily="2" charset="2"/>
              <a:buNone/>
            </a:pPr>
            <a:endParaRPr lang="en-US" dirty="0">
              <a:solidFill>
                <a:srgbClr val="009900"/>
              </a:solidFill>
            </a:endParaRPr>
          </a:p>
        </p:txBody>
      </p:sp>
    </p:spTree>
    <p:extLst>
      <p:ext uri="{BB962C8B-B14F-4D97-AF65-F5344CB8AC3E}">
        <p14:creationId xmlns:p14="http://schemas.microsoft.com/office/powerpoint/2010/main" val="426199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19</a:t>
            </a:fld>
            <a:endParaRPr lang="en-US"/>
          </a:p>
        </p:txBody>
      </p:sp>
      <p:sp>
        <p:nvSpPr>
          <p:cNvPr id="8" name="Rectangle 2"/>
          <p:cNvSpPr txBox="1">
            <a:spLocks noChangeArrowheads="1"/>
          </p:cNvSpPr>
          <p:nvPr/>
        </p:nvSpPr>
        <p:spPr>
          <a:xfrm>
            <a:off x="0" y="0"/>
            <a:ext cx="9144000" cy="6458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More Applet….</a:t>
            </a:r>
            <a:endParaRPr lang="en-US" dirty="0"/>
          </a:p>
        </p:txBody>
      </p:sp>
      <p:sp>
        <p:nvSpPr>
          <p:cNvPr id="7" name="Rectangle 7"/>
          <p:cNvSpPr txBox="1">
            <a:spLocks noChangeArrowheads="1"/>
          </p:cNvSpPr>
          <p:nvPr/>
        </p:nvSpPr>
        <p:spPr>
          <a:xfrm>
            <a:off x="0" y="645863"/>
            <a:ext cx="9220200" cy="26307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Char char="§"/>
            </a:pPr>
            <a:r>
              <a:rPr lang="en-US" sz="2450" b="1" dirty="0" smtClean="0">
                <a:solidFill>
                  <a:schemeClr val="folHlink"/>
                </a:solidFill>
              </a:rPr>
              <a:t>Applets</a:t>
            </a:r>
            <a:r>
              <a:rPr lang="en-US" sz="2450" b="1" dirty="0" smtClean="0"/>
              <a:t> are programs stored on a </a:t>
            </a:r>
            <a:r>
              <a:rPr lang="en-US" sz="2450" b="1" dirty="0" smtClean="0">
                <a:solidFill>
                  <a:schemeClr val="folHlink"/>
                </a:solidFill>
              </a:rPr>
              <a:t>web server</a:t>
            </a:r>
            <a:r>
              <a:rPr lang="en-US" sz="2450" b="1" dirty="0" smtClean="0"/>
              <a:t>, similar to web pages.</a:t>
            </a:r>
          </a:p>
          <a:p>
            <a:pPr>
              <a:buClr>
                <a:srgbClr val="FF0000"/>
              </a:buClr>
              <a:buFont typeface="Wingdings" pitchFamily="2" charset="2"/>
              <a:buChar char="§"/>
            </a:pPr>
            <a:r>
              <a:rPr lang="en-US" sz="2450" b="1" dirty="0" smtClean="0"/>
              <a:t>When an applet is referred to in a web page that has been fetched and processed by a browser, </a:t>
            </a:r>
            <a:r>
              <a:rPr lang="en-US" sz="2450" b="1" dirty="0" smtClean="0">
                <a:solidFill>
                  <a:srgbClr val="009900"/>
                </a:solidFill>
              </a:rPr>
              <a:t>the browser</a:t>
            </a:r>
            <a:r>
              <a:rPr lang="en-US" sz="2450" b="1" dirty="0" smtClean="0"/>
              <a:t> </a:t>
            </a:r>
            <a:r>
              <a:rPr lang="en-US" sz="2450" b="1" dirty="0" smtClean="0">
                <a:solidFill>
                  <a:srgbClr val="003399"/>
                </a:solidFill>
              </a:rPr>
              <a:t>generates</a:t>
            </a:r>
            <a:r>
              <a:rPr lang="en-US" sz="2450" b="1" dirty="0" smtClean="0"/>
              <a:t> a request to </a:t>
            </a:r>
            <a:r>
              <a:rPr lang="en-US" sz="2450" b="1" dirty="0" smtClean="0">
                <a:solidFill>
                  <a:schemeClr val="folHlink"/>
                </a:solidFill>
              </a:rPr>
              <a:t>fetch</a:t>
            </a:r>
            <a:r>
              <a:rPr lang="en-US" sz="2450" b="1" dirty="0" smtClean="0"/>
              <a:t> (or </a:t>
            </a:r>
            <a:r>
              <a:rPr lang="en-US" sz="2450" b="1" dirty="0" smtClean="0">
                <a:solidFill>
                  <a:schemeClr val="folHlink"/>
                </a:solidFill>
              </a:rPr>
              <a:t>download</a:t>
            </a:r>
            <a:r>
              <a:rPr lang="en-US" sz="2450" b="1" dirty="0" smtClean="0"/>
              <a:t>) </a:t>
            </a:r>
            <a:r>
              <a:rPr lang="en-US" sz="2450" b="1" dirty="0" smtClean="0">
                <a:solidFill>
                  <a:srgbClr val="009900"/>
                </a:solidFill>
              </a:rPr>
              <a:t>the applet program</a:t>
            </a:r>
            <a:r>
              <a:rPr lang="en-US" sz="2450" b="1" dirty="0" smtClean="0"/>
              <a:t>, then </a:t>
            </a:r>
            <a:r>
              <a:rPr lang="en-US" sz="2450" b="1" dirty="0" smtClean="0">
                <a:solidFill>
                  <a:srgbClr val="003399"/>
                </a:solidFill>
              </a:rPr>
              <a:t>executes</a:t>
            </a:r>
            <a:r>
              <a:rPr lang="en-US" sz="2450" b="1" dirty="0" smtClean="0"/>
              <a:t> </a:t>
            </a:r>
            <a:r>
              <a:rPr lang="en-US" sz="2450" b="1" dirty="0" smtClean="0">
                <a:solidFill>
                  <a:srgbClr val="009900"/>
                </a:solidFill>
              </a:rPr>
              <a:t>the applet program</a:t>
            </a:r>
            <a:r>
              <a:rPr lang="en-US" sz="2450" b="1" dirty="0" smtClean="0"/>
              <a:t> in the browser’s execution context </a:t>
            </a:r>
            <a:r>
              <a:rPr lang="en-US" sz="2450" b="1" dirty="0" smtClean="0">
                <a:solidFill>
                  <a:schemeClr val="hlink"/>
                </a:solidFill>
              </a:rPr>
              <a:t>on the client host</a:t>
            </a:r>
            <a:r>
              <a:rPr lang="en-US" sz="2450" b="1" dirty="0" smtClean="0">
                <a:solidFill>
                  <a:srgbClr val="003399"/>
                </a:solidFill>
              </a:rPr>
              <a:t>.</a:t>
            </a:r>
            <a:endParaRPr lang="en-US" sz="2450" b="1" dirty="0">
              <a:solidFill>
                <a:srgbClr val="00339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22745376"/>
              </p:ext>
            </p:extLst>
          </p:nvPr>
        </p:nvGraphicFramePr>
        <p:xfrm>
          <a:off x="69273" y="2743200"/>
          <a:ext cx="8988425" cy="3684588"/>
        </p:xfrm>
        <a:graphic>
          <a:graphicData uri="http://schemas.openxmlformats.org/presentationml/2006/ole">
            <mc:AlternateContent xmlns:mc="http://schemas.openxmlformats.org/markup-compatibility/2006">
              <mc:Choice xmlns:v="urn:schemas-microsoft-com:vml" Requires="v">
                <p:oleObj spid="_x0000_s1054" name="SmartDraw" r:id="rId3" imgW="6496812" imgH="3236976" progId="SmartDraw.2">
                  <p:embed/>
                </p:oleObj>
              </mc:Choice>
              <mc:Fallback>
                <p:oleObj name="SmartDraw" r:id="rId3" imgW="6496812" imgH="3236976"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3" y="2743200"/>
                        <a:ext cx="8988425" cy="3684588"/>
                      </a:xfrm>
                      <a:prstGeom prst="rect">
                        <a:avLst/>
                      </a:prstGeom>
                      <a:noFill/>
                      <a:ln>
                        <a:noFill/>
                      </a:ln>
                      <a:effectLst/>
                    </p:spPr>
                  </p:pic>
                </p:oleObj>
              </mc:Fallback>
            </mc:AlternateContent>
          </a:graphicData>
        </a:graphic>
      </p:graphicFrame>
      <p:sp>
        <p:nvSpPr>
          <p:cNvPr id="4" name="Rectangle 3"/>
          <p:cNvSpPr/>
          <p:nvPr/>
        </p:nvSpPr>
        <p:spPr>
          <a:xfrm>
            <a:off x="2954121" y="6304002"/>
            <a:ext cx="3235758" cy="369332"/>
          </a:xfrm>
          <a:prstGeom prst="rect">
            <a:avLst/>
          </a:prstGeom>
        </p:spPr>
        <p:txBody>
          <a:bodyPr wrap="none">
            <a:spAutoFit/>
          </a:bodyPr>
          <a:lstStyle/>
          <a:p>
            <a:r>
              <a:rPr lang="en-US" dirty="0"/>
              <a:t>Applets, web page, client, server</a:t>
            </a:r>
          </a:p>
        </p:txBody>
      </p:sp>
    </p:spTree>
    <p:extLst>
      <p:ext uri="{BB962C8B-B14F-4D97-AF65-F5344CB8AC3E}">
        <p14:creationId xmlns:p14="http://schemas.microsoft.com/office/powerpoint/2010/main" val="642125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1"/>
            <a:ext cx="7772400" cy="380999"/>
          </a:xfrm>
        </p:spPr>
        <p:txBody>
          <a:bodyPr>
            <a:normAutofit fontScale="90000"/>
          </a:bodyPr>
          <a:lstStyle/>
          <a:p>
            <a:r>
              <a:rPr lang="en-US" dirty="0" smtClean="0"/>
              <a:t>Java GUI API Basics</a:t>
            </a:r>
            <a:endParaRPr lang="en-US" dirty="0"/>
          </a:p>
        </p:txBody>
      </p:sp>
      <p:sp>
        <p:nvSpPr>
          <p:cNvPr id="3" name="Rectangle 2"/>
          <p:cNvSpPr/>
          <p:nvPr/>
        </p:nvSpPr>
        <p:spPr>
          <a:xfrm>
            <a:off x="304800" y="748145"/>
            <a:ext cx="8839200" cy="5816977"/>
          </a:xfrm>
          <a:prstGeom prst="rect">
            <a:avLst/>
          </a:prstGeom>
        </p:spPr>
        <p:txBody>
          <a:bodyPr wrap="square">
            <a:spAutoFit/>
          </a:bodyPr>
          <a:lstStyle/>
          <a:p>
            <a:pPr marL="285750" indent="-285750" algn="just">
              <a:buFont typeface="Wingdings" pitchFamily="2" charset="2"/>
              <a:buChar char="ü"/>
            </a:pPr>
            <a:r>
              <a:rPr lang="en-US" sz="2400" dirty="0"/>
              <a:t>GUI (Graphical User Interface) actually represents </a:t>
            </a:r>
            <a:r>
              <a:rPr lang="en-US" sz="2400" dirty="0" smtClean="0"/>
              <a:t>that </a:t>
            </a:r>
            <a:r>
              <a:rPr lang="en-US" sz="2400" dirty="0"/>
              <a:t>you see on your desktop which interacts with the user using a Graphical interface ( it has buttons, menu bar, or anything you can imagine). </a:t>
            </a:r>
            <a:endParaRPr lang="en-US" sz="2400" dirty="0" smtClean="0"/>
          </a:p>
          <a:p>
            <a:pPr marL="285750" indent="-285750" algn="just">
              <a:buFont typeface="Wingdings" pitchFamily="2" charset="2"/>
              <a:buChar char="ü"/>
            </a:pPr>
            <a:r>
              <a:rPr lang="en-US" sz="2400" dirty="0" smtClean="0"/>
              <a:t>Using </a:t>
            </a:r>
            <a:r>
              <a:rPr lang="en-US" sz="2400" dirty="0"/>
              <a:t>GUI makes it easy for the user to use the feature of an application. </a:t>
            </a:r>
            <a:endParaRPr lang="en-US" sz="2400" dirty="0" smtClean="0"/>
          </a:p>
          <a:p>
            <a:pPr marL="285750" indent="-285750" algn="just">
              <a:buFont typeface="Wingdings" pitchFamily="2" charset="2"/>
              <a:buChar char="ü"/>
            </a:pPr>
            <a:r>
              <a:rPr lang="en-US" sz="2400" dirty="0" smtClean="0"/>
              <a:t>In </a:t>
            </a:r>
            <a:r>
              <a:rPr lang="en-US" sz="2400" dirty="0"/>
              <a:t>Java, you can create your own desktop applications using two GUI APIs i.e. AWT (abstract window toolkit &amp; Swing (its better than AWT) ) </a:t>
            </a:r>
            <a:r>
              <a:rPr lang="en-US" sz="2400" dirty="0" smtClean="0"/>
              <a:t>.</a:t>
            </a:r>
          </a:p>
          <a:p>
            <a:pPr marL="285750" indent="-285750" algn="just">
              <a:buFont typeface="Wingdings" pitchFamily="2" charset="2"/>
              <a:buChar char="ü"/>
            </a:pPr>
            <a:r>
              <a:rPr lang="en-US" sz="2400" dirty="0"/>
              <a:t>API stands for Application Programming Interface that enable two software components to communicate with each other using a set of definitions and protocols. </a:t>
            </a:r>
            <a:r>
              <a:rPr lang="en-US" sz="2400" dirty="0" smtClean="0"/>
              <a:t> </a:t>
            </a:r>
          </a:p>
          <a:p>
            <a:pPr marL="285750" indent="-285750" algn="just">
              <a:buFont typeface="Wingdings" pitchFamily="2" charset="2"/>
              <a:buChar char="ü"/>
            </a:pPr>
            <a:r>
              <a:rPr lang="en-US" sz="2400" dirty="0" smtClean="0"/>
              <a:t>In java APIs </a:t>
            </a:r>
            <a:r>
              <a:rPr lang="en-US" sz="2400" dirty="0"/>
              <a:t>are important software components bundled with the JDK. APIs in Java include classes, interfaces, and user Interfaces</a:t>
            </a:r>
            <a:r>
              <a:rPr lang="en-US" sz="2400" dirty="0" smtClean="0"/>
              <a:t>.</a:t>
            </a:r>
          </a:p>
          <a:p>
            <a:pPr marL="285750" indent="-285750" algn="just">
              <a:buFont typeface="Wingdings" pitchFamily="2" charset="2"/>
              <a:buChar char="ü"/>
            </a:pPr>
            <a:r>
              <a:rPr lang="en-US" sz="2000" dirty="0"/>
              <a:t>For example, the weather bureau's software system contains daily weather data. The weather app on your phone “talks” to this system via APIs and shows you daily weather updates on your phone.</a:t>
            </a:r>
          </a:p>
        </p:txBody>
      </p:sp>
    </p:spTree>
    <p:extLst>
      <p:ext uri="{BB962C8B-B14F-4D97-AF65-F5344CB8AC3E}">
        <p14:creationId xmlns:p14="http://schemas.microsoft.com/office/powerpoint/2010/main" val="131310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152400"/>
            <a:ext cx="8229600" cy="609600"/>
          </a:xfrm>
        </p:spPr>
        <p:txBody>
          <a:bodyPr>
            <a:normAutofit fontScale="90000"/>
          </a:bodyPr>
          <a:lstStyle/>
          <a:p>
            <a:r>
              <a:rPr lang="en-US" dirty="0"/>
              <a:t>Applet Execution </a:t>
            </a:r>
            <a:r>
              <a:rPr lang="en-US" dirty="0" smtClean="0"/>
              <a:t>and Security</a:t>
            </a:r>
            <a:endParaRPr lang="en-US" dirty="0"/>
          </a:p>
        </p:txBody>
      </p:sp>
      <p:sp>
        <p:nvSpPr>
          <p:cNvPr id="29699" name="Rectangle 3"/>
          <p:cNvSpPr>
            <a:spLocks noGrp="1" noChangeArrowheads="1"/>
          </p:cNvSpPr>
          <p:nvPr>
            <p:ph idx="1"/>
          </p:nvPr>
        </p:nvSpPr>
        <p:spPr>
          <a:xfrm>
            <a:off x="76200" y="838201"/>
            <a:ext cx="9067800" cy="2438400"/>
          </a:xfrm>
        </p:spPr>
        <p:txBody>
          <a:bodyPr/>
          <a:lstStyle/>
          <a:p>
            <a:r>
              <a:rPr lang="en-US" sz="2800" b="1" dirty="0">
                <a:solidFill>
                  <a:srgbClr val="006600"/>
                </a:solidFill>
              </a:rPr>
              <a:t>An applet program is a written as a </a:t>
            </a:r>
            <a:r>
              <a:rPr lang="en-US" sz="2800" b="1" dirty="0">
                <a:solidFill>
                  <a:srgbClr val="FF0000"/>
                </a:solidFill>
              </a:rPr>
              <a:t>subclass</a:t>
            </a:r>
            <a:r>
              <a:rPr lang="en-US" sz="2800" b="1" dirty="0">
                <a:solidFill>
                  <a:srgbClr val="006600"/>
                </a:solidFill>
              </a:rPr>
              <a:t> of the</a:t>
            </a:r>
            <a:r>
              <a:rPr lang="en-US" sz="2800" b="1" dirty="0"/>
              <a:t> </a:t>
            </a:r>
            <a:r>
              <a:rPr lang="en-US" sz="2800" b="1" dirty="0" err="1">
                <a:solidFill>
                  <a:schemeClr val="folHlink"/>
                </a:solidFill>
              </a:rPr>
              <a:t>java.Applet</a:t>
            </a:r>
            <a:r>
              <a:rPr lang="en-US" sz="2800" b="1" dirty="0"/>
              <a:t> </a:t>
            </a:r>
            <a:r>
              <a:rPr lang="en-US" sz="2800" b="1" dirty="0">
                <a:solidFill>
                  <a:schemeClr val="folHlink"/>
                </a:solidFill>
              </a:rPr>
              <a:t>class</a:t>
            </a:r>
            <a:r>
              <a:rPr lang="en-US" sz="2800" b="1" dirty="0"/>
              <a:t> or the </a:t>
            </a:r>
            <a:r>
              <a:rPr lang="en-US" sz="2800" b="1" dirty="0" err="1">
                <a:solidFill>
                  <a:schemeClr val="folHlink"/>
                </a:solidFill>
              </a:rPr>
              <a:t>javax.swing.Japplet</a:t>
            </a:r>
            <a:r>
              <a:rPr lang="en-US" sz="2800" b="1" dirty="0"/>
              <a:t> </a:t>
            </a:r>
            <a:r>
              <a:rPr lang="en-US" sz="2800" b="1" dirty="0">
                <a:solidFill>
                  <a:schemeClr val="folHlink"/>
                </a:solidFill>
              </a:rPr>
              <a:t>class</a:t>
            </a:r>
            <a:r>
              <a:rPr lang="en-US" sz="2800" b="1" dirty="0"/>
              <a:t>.</a:t>
            </a:r>
          </a:p>
          <a:p>
            <a:r>
              <a:rPr lang="en-US" sz="2800" b="1" dirty="0"/>
              <a:t>There is </a:t>
            </a:r>
            <a:r>
              <a:rPr lang="en-US" sz="2800" b="1" dirty="0">
                <a:solidFill>
                  <a:srgbClr val="FF0000"/>
                </a:solidFill>
              </a:rPr>
              <a:t>no main</a:t>
            </a:r>
            <a:r>
              <a:rPr lang="en-US" sz="2800" b="1" dirty="0">
                <a:solidFill>
                  <a:schemeClr val="folHlink"/>
                </a:solidFill>
              </a:rPr>
              <a:t>()</a:t>
            </a:r>
            <a:r>
              <a:rPr lang="en-US" sz="2800" b="1" dirty="0"/>
              <a:t> method in an Applet. </a:t>
            </a:r>
          </a:p>
          <a:p>
            <a:r>
              <a:rPr lang="en-US" sz="2800" b="1" dirty="0"/>
              <a:t>An applet uses </a:t>
            </a:r>
            <a:r>
              <a:rPr lang="en-US" sz="2800" b="1" dirty="0">
                <a:solidFill>
                  <a:schemeClr val="folHlink"/>
                </a:solidFill>
              </a:rPr>
              <a:t>AWT</a:t>
            </a:r>
            <a:r>
              <a:rPr lang="en-US" sz="2800" b="1" dirty="0"/>
              <a:t> for graphics, or </a:t>
            </a:r>
            <a:r>
              <a:rPr lang="en-US" sz="2800" b="1" dirty="0" err="1"/>
              <a:t>JApplet</a:t>
            </a:r>
            <a:r>
              <a:rPr lang="en-US" sz="2800" b="1" dirty="0"/>
              <a:t>, a subclass of </a:t>
            </a:r>
            <a:r>
              <a:rPr lang="en-US" sz="2800" b="1" dirty="0" err="1"/>
              <a:t>javax.</a:t>
            </a:r>
            <a:r>
              <a:rPr lang="en-US" sz="2800" b="1" dirty="0" err="1">
                <a:solidFill>
                  <a:schemeClr val="folHlink"/>
                </a:solidFill>
              </a:rPr>
              <a:t>swing</a:t>
            </a:r>
            <a:r>
              <a:rPr lang="en-US" sz="2800" b="1" dirty="0"/>
              <a:t>.</a:t>
            </a:r>
            <a:endParaRPr lang="en-US" sz="2800" b="1" dirty="0">
              <a:solidFill>
                <a:schemeClr val="folHlink"/>
              </a:solidFill>
            </a:endParaRPr>
          </a:p>
        </p:txBody>
      </p:sp>
      <p:sp>
        <p:nvSpPr>
          <p:cNvPr id="5" name="Slide Number Placeholder 4"/>
          <p:cNvSpPr>
            <a:spLocks noGrp="1"/>
          </p:cNvSpPr>
          <p:nvPr>
            <p:ph type="sldNum" sz="quarter" idx="12"/>
          </p:nvPr>
        </p:nvSpPr>
        <p:spPr/>
        <p:txBody>
          <a:bodyPr/>
          <a:lstStyle/>
          <a:p>
            <a:fld id="{59358114-F7D8-4DA1-98EC-82A29C90F9D2}" type="slidenum">
              <a:rPr lang="en-US"/>
              <a:pPr/>
              <a:t>20</a:t>
            </a:fld>
            <a:endParaRPr lang="en-US"/>
          </a:p>
        </p:txBody>
      </p:sp>
      <p:sp>
        <p:nvSpPr>
          <p:cNvPr id="3" name="Rectangle 2"/>
          <p:cNvSpPr/>
          <p:nvPr/>
        </p:nvSpPr>
        <p:spPr>
          <a:xfrm>
            <a:off x="0" y="3276600"/>
            <a:ext cx="9144000" cy="3311676"/>
          </a:xfrm>
          <a:prstGeom prst="rect">
            <a:avLst/>
          </a:prstGeom>
        </p:spPr>
        <p:txBody>
          <a:bodyPr wrap="square">
            <a:spAutoFit/>
          </a:bodyPr>
          <a:lstStyle/>
          <a:p>
            <a:pPr marL="342900" indent="-342900">
              <a:lnSpc>
                <a:spcPct val="90000"/>
              </a:lnSpc>
              <a:spcBef>
                <a:spcPct val="20000"/>
              </a:spcBef>
              <a:buFont typeface="Arial" pitchFamily="34" charset="0"/>
              <a:buChar char="•"/>
            </a:pPr>
            <a:r>
              <a:rPr lang="en-US" sz="2800" b="1" dirty="0">
                <a:solidFill>
                  <a:srgbClr val="009900"/>
                </a:solidFill>
              </a:rPr>
              <a:t>Applet Security</a:t>
            </a:r>
          </a:p>
          <a:p>
            <a:pPr algn="just">
              <a:buFont typeface="Wingdings" pitchFamily="2" charset="2"/>
              <a:buNone/>
            </a:pPr>
            <a:r>
              <a:rPr lang="en-US" sz="2800" dirty="0" smtClean="0"/>
              <a:t>For </a:t>
            </a:r>
            <a:r>
              <a:rPr lang="en-US" sz="2800" dirty="0"/>
              <a:t>security reasons, applets that are loaded over the network have </a:t>
            </a:r>
            <a:r>
              <a:rPr lang="en-US" sz="2800" dirty="0">
                <a:solidFill>
                  <a:srgbClr val="009900"/>
                </a:solidFill>
              </a:rPr>
              <a:t>several</a:t>
            </a:r>
            <a:r>
              <a:rPr lang="en-US" sz="2800" dirty="0"/>
              <a:t> </a:t>
            </a:r>
            <a:r>
              <a:rPr lang="en-US" sz="2800" dirty="0">
                <a:solidFill>
                  <a:srgbClr val="009900"/>
                </a:solidFill>
              </a:rPr>
              <a:t>restrictions</a:t>
            </a:r>
            <a:r>
              <a:rPr lang="en-US" sz="2800" dirty="0"/>
              <a:t>. </a:t>
            </a:r>
          </a:p>
          <a:p>
            <a:pPr marL="914400" lvl="1" indent="-457200" algn="just">
              <a:buFont typeface="Wingdings" pitchFamily="2" charset="2"/>
              <a:buChar char="ü"/>
            </a:pPr>
            <a:r>
              <a:rPr lang="en-US" sz="3200" dirty="0"/>
              <a:t>an </a:t>
            </a:r>
            <a:r>
              <a:rPr lang="en-US" sz="3200" dirty="0">
                <a:solidFill>
                  <a:srgbClr val="009900"/>
                </a:solidFill>
              </a:rPr>
              <a:t>applet</a:t>
            </a:r>
            <a:r>
              <a:rPr lang="en-US" sz="3200" dirty="0"/>
              <a:t> </a:t>
            </a:r>
            <a:r>
              <a:rPr lang="en-US" sz="3200" b="1" dirty="0"/>
              <a:t>cannot</a:t>
            </a:r>
            <a:r>
              <a:rPr lang="en-US" sz="3200" dirty="0"/>
              <a:t> ordinarily </a:t>
            </a:r>
            <a:r>
              <a:rPr lang="en-US" sz="3200" b="1" dirty="0">
                <a:solidFill>
                  <a:schemeClr val="hlink"/>
                </a:solidFill>
              </a:rPr>
              <a:t>read</a:t>
            </a:r>
            <a:r>
              <a:rPr lang="en-US" sz="3200" dirty="0"/>
              <a:t> or </a:t>
            </a:r>
            <a:r>
              <a:rPr lang="en-US" sz="3200" b="1" dirty="0">
                <a:solidFill>
                  <a:schemeClr val="hlink"/>
                </a:solidFill>
              </a:rPr>
              <a:t>write</a:t>
            </a:r>
            <a:r>
              <a:rPr lang="en-US" sz="3200" dirty="0"/>
              <a:t> </a:t>
            </a:r>
            <a:r>
              <a:rPr lang="en-US" sz="3200" dirty="0">
                <a:solidFill>
                  <a:srgbClr val="009900"/>
                </a:solidFill>
              </a:rPr>
              <a:t>files on the computer that it's executing on.</a:t>
            </a:r>
            <a:r>
              <a:rPr lang="en-US" sz="3200" dirty="0"/>
              <a:t> </a:t>
            </a:r>
          </a:p>
          <a:p>
            <a:pPr marL="914400" lvl="1" indent="-457200" algn="just">
              <a:buFont typeface="Wingdings" pitchFamily="2" charset="2"/>
              <a:buChar char="ü"/>
            </a:pPr>
            <a:r>
              <a:rPr lang="en-US" sz="3200" dirty="0"/>
              <a:t>an applet </a:t>
            </a:r>
            <a:r>
              <a:rPr lang="en-US" sz="3200" b="1" dirty="0"/>
              <a:t>cannot</a:t>
            </a:r>
            <a:r>
              <a:rPr lang="en-US" sz="3200" dirty="0"/>
              <a:t> </a:t>
            </a:r>
            <a:r>
              <a:rPr lang="en-US" sz="3200" b="1" dirty="0">
                <a:solidFill>
                  <a:schemeClr val="hlink"/>
                </a:solidFill>
              </a:rPr>
              <a:t>make</a:t>
            </a:r>
            <a:r>
              <a:rPr lang="en-US" sz="3200" dirty="0"/>
              <a:t> </a:t>
            </a:r>
            <a:r>
              <a:rPr lang="en-US" sz="3200" dirty="0">
                <a:solidFill>
                  <a:schemeClr val="folHlink"/>
                </a:solidFill>
              </a:rPr>
              <a:t>network connections</a:t>
            </a:r>
            <a:r>
              <a:rPr lang="en-US" sz="3200" dirty="0"/>
              <a:t> except to the </a:t>
            </a:r>
            <a:r>
              <a:rPr lang="en-US" sz="3200" b="1" dirty="0">
                <a:solidFill>
                  <a:srgbClr val="009900"/>
                </a:solidFill>
              </a:rPr>
              <a:t>host</a:t>
            </a:r>
            <a:r>
              <a:rPr lang="en-US" sz="3200" dirty="0"/>
              <a:t> that it came from. </a:t>
            </a:r>
          </a:p>
        </p:txBody>
      </p:sp>
    </p:spTree>
    <p:extLst>
      <p:ext uri="{BB962C8B-B14F-4D97-AF65-F5344CB8AC3E}">
        <p14:creationId xmlns:p14="http://schemas.microsoft.com/office/powerpoint/2010/main" val="347187106"/>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1564"/>
            <a:ext cx="8229600" cy="595745"/>
          </a:xfrm>
        </p:spPr>
        <p:txBody>
          <a:bodyPr>
            <a:noAutofit/>
          </a:bodyPr>
          <a:lstStyle/>
          <a:p>
            <a:r>
              <a:rPr lang="en-US" sz="3600" dirty="0"/>
              <a:t>Applet </a:t>
            </a:r>
            <a:r>
              <a:rPr lang="en-US" sz="3600" dirty="0" smtClean="0"/>
              <a:t>Life Cycle</a:t>
            </a:r>
            <a:endParaRPr lang="en-US" sz="3600" dirty="0"/>
          </a:p>
        </p:txBody>
      </p:sp>
      <p:sp>
        <p:nvSpPr>
          <p:cNvPr id="5" name="Slide Number Placeholder 4"/>
          <p:cNvSpPr>
            <a:spLocks noGrp="1"/>
          </p:cNvSpPr>
          <p:nvPr>
            <p:ph type="sldNum" sz="quarter" idx="12"/>
          </p:nvPr>
        </p:nvSpPr>
        <p:spPr/>
        <p:txBody>
          <a:bodyPr/>
          <a:lstStyle/>
          <a:p>
            <a:fld id="{72A58C76-9E93-445E-BCE6-4F53A351DFD7}" type="slidenum">
              <a:rPr lang="en-US"/>
              <a:pPr/>
              <a:t>21</a:t>
            </a:fld>
            <a:endParaRPr lang="en-US"/>
          </a:p>
        </p:txBody>
      </p:sp>
      <p:pic>
        <p:nvPicPr>
          <p:cNvPr id="7172" name="Picture 4" descr="Life cycle of Applet in hin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5" y="4586817"/>
            <a:ext cx="7924800" cy="22711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533400"/>
            <a:ext cx="8763000" cy="4053417"/>
          </a:xfrm>
          <a:prstGeom prst="rect">
            <a:avLst/>
          </a:prstGeom>
        </p:spPr>
        <p:txBody>
          <a:bodyPr wrap="square">
            <a:spAutoFit/>
          </a:bodyPr>
          <a:lstStyle/>
          <a:p>
            <a:pPr marL="342900" indent="-342900" algn="just">
              <a:lnSpc>
                <a:spcPct val="90000"/>
              </a:lnSpc>
              <a:buSzPct val="109000"/>
              <a:buFont typeface="Calibri" pitchFamily="34" charset="0"/>
              <a:buChar char="—"/>
            </a:pPr>
            <a:r>
              <a:rPr lang="en-US" sz="2200" b="1" dirty="0" err="1" smtClean="0">
                <a:solidFill>
                  <a:schemeClr val="folHlink"/>
                </a:solidFill>
              </a:rPr>
              <a:t>init</a:t>
            </a:r>
            <a:r>
              <a:rPr lang="en-US" sz="2200" b="1" dirty="0">
                <a:solidFill>
                  <a:schemeClr val="folHlink"/>
                </a:solidFill>
              </a:rPr>
              <a:t>()</a:t>
            </a:r>
            <a:r>
              <a:rPr lang="en-US" sz="2200" b="1" dirty="0"/>
              <a:t>: This method is intended for whatever initialization is needed for an applet. </a:t>
            </a:r>
          </a:p>
          <a:p>
            <a:pPr marL="342900" indent="-342900" algn="just">
              <a:lnSpc>
                <a:spcPct val="90000"/>
              </a:lnSpc>
              <a:buSzPct val="109000"/>
              <a:buFont typeface="Calibri" pitchFamily="34" charset="0"/>
              <a:buChar char="—"/>
            </a:pPr>
            <a:r>
              <a:rPr lang="en-US" sz="2200" b="1" dirty="0">
                <a:solidFill>
                  <a:schemeClr val="folHlink"/>
                </a:solidFill>
              </a:rPr>
              <a:t>start()</a:t>
            </a:r>
            <a:r>
              <a:rPr lang="en-US" sz="2200" b="1" dirty="0"/>
              <a:t>: This method is automatically called after </a:t>
            </a:r>
            <a:r>
              <a:rPr lang="en-US" sz="2200" b="1" dirty="0" err="1"/>
              <a:t>init</a:t>
            </a:r>
            <a:r>
              <a:rPr lang="en-US" sz="2200" b="1" dirty="0"/>
              <a:t> method. It is also called whenever user returns to the page containing the applet after visiting other pages. </a:t>
            </a:r>
          </a:p>
          <a:p>
            <a:pPr marL="342900" indent="-342900" algn="just">
              <a:lnSpc>
                <a:spcPct val="90000"/>
              </a:lnSpc>
              <a:buSzPct val="109000"/>
              <a:buFont typeface="Calibri" pitchFamily="34" charset="0"/>
              <a:buChar char="—"/>
            </a:pPr>
            <a:r>
              <a:rPr lang="en-US" sz="2200" b="1" dirty="0">
                <a:solidFill>
                  <a:schemeClr val="folHlink"/>
                </a:solidFill>
              </a:rPr>
              <a:t>stop()</a:t>
            </a:r>
            <a:r>
              <a:rPr lang="en-US" sz="2200" b="1" dirty="0"/>
              <a:t>: This method is automatically called whenever the user moves away from the page containing applets. This method can be used to stop an animation. </a:t>
            </a:r>
          </a:p>
          <a:p>
            <a:pPr marL="342900" indent="-342900" algn="just">
              <a:lnSpc>
                <a:spcPct val="90000"/>
              </a:lnSpc>
              <a:buSzPct val="109000"/>
              <a:buFont typeface="Calibri" pitchFamily="34" charset="0"/>
              <a:buChar char="—"/>
            </a:pPr>
            <a:r>
              <a:rPr lang="en-US" sz="2200" b="1" dirty="0">
                <a:solidFill>
                  <a:schemeClr val="folHlink"/>
                </a:solidFill>
              </a:rPr>
              <a:t>destroy()</a:t>
            </a:r>
            <a:r>
              <a:rPr lang="en-US" sz="2200" b="1" dirty="0"/>
              <a:t>: This method is only called when the browser shuts down normally.</a:t>
            </a:r>
            <a:r>
              <a:rPr lang="en-US" sz="2200" dirty="0"/>
              <a:t> </a:t>
            </a:r>
          </a:p>
          <a:p>
            <a:pPr marL="342900" indent="-342900" algn="just">
              <a:lnSpc>
                <a:spcPct val="90000"/>
              </a:lnSpc>
              <a:buSzPct val="109000"/>
              <a:buFont typeface="Calibri" pitchFamily="34" charset="0"/>
              <a:buChar char="—"/>
            </a:pPr>
            <a:r>
              <a:rPr lang="en-US" sz="2200" b="1" dirty="0">
                <a:solidFill>
                  <a:schemeClr val="folHlink"/>
                </a:solidFill>
              </a:rPr>
              <a:t>paint()</a:t>
            </a:r>
            <a:r>
              <a:rPr lang="en-US" sz="2200" b="1" dirty="0"/>
              <a:t>: This method is used to draw shapes like circle, square, trapezium, etc., in the applet. It is executed after the start() method and when the browser or applet windows are resized.</a:t>
            </a:r>
            <a:endParaRPr lang="en-US" sz="2200" dirty="0"/>
          </a:p>
        </p:txBody>
      </p:sp>
    </p:spTree>
    <p:extLst>
      <p:ext uri="{BB962C8B-B14F-4D97-AF65-F5344CB8AC3E}">
        <p14:creationId xmlns:p14="http://schemas.microsoft.com/office/powerpoint/2010/main" val="1216715306"/>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0"/>
            <a:ext cx="8229600" cy="1143000"/>
          </a:xfrm>
        </p:spPr>
        <p:txBody>
          <a:bodyPr>
            <a:normAutofit/>
          </a:bodyPr>
          <a:lstStyle/>
          <a:p>
            <a:r>
              <a:rPr lang="en-US" sz="4000" dirty="0" smtClean="0"/>
              <a:t>More Applet Life Cycle….</a:t>
            </a:r>
            <a:endParaRPr lang="en-US" sz="4000" dirty="0"/>
          </a:p>
        </p:txBody>
      </p:sp>
      <p:sp>
        <p:nvSpPr>
          <p:cNvPr id="7175" name="Rectangle 7"/>
          <p:cNvSpPr>
            <a:spLocks noGrp="1" noChangeArrowheads="1"/>
          </p:cNvSpPr>
          <p:nvPr>
            <p:ph idx="1"/>
          </p:nvPr>
        </p:nvSpPr>
        <p:spPr>
          <a:xfrm>
            <a:off x="304800" y="1204913"/>
            <a:ext cx="8107363" cy="5065712"/>
          </a:xfrm>
        </p:spPr>
        <p:txBody>
          <a:bodyPr/>
          <a:lstStyle/>
          <a:p>
            <a:r>
              <a:rPr lang="en-US" b="1" dirty="0"/>
              <a:t>The applet is running and rendered </a:t>
            </a:r>
            <a:r>
              <a:rPr lang="en-US" b="1" dirty="0">
                <a:solidFill>
                  <a:srgbClr val="009900"/>
                </a:solidFill>
              </a:rPr>
              <a:t>on</a:t>
            </a:r>
            <a:r>
              <a:rPr lang="en-US" b="1" dirty="0"/>
              <a:t> </a:t>
            </a:r>
            <a:r>
              <a:rPr lang="en-US" b="1" dirty="0">
                <a:solidFill>
                  <a:srgbClr val="009900"/>
                </a:solidFill>
              </a:rPr>
              <a:t>the web page.</a:t>
            </a:r>
          </a:p>
          <a:p>
            <a:r>
              <a:rPr lang="en-US" b="1" dirty="0"/>
              <a:t>Every Applet needs to implement </a:t>
            </a:r>
            <a:r>
              <a:rPr lang="en-US" b="1" dirty="0">
                <a:solidFill>
                  <a:schemeClr val="folHlink"/>
                </a:solidFill>
              </a:rPr>
              <a:t>one of more</a:t>
            </a:r>
            <a:r>
              <a:rPr lang="en-US" b="1" dirty="0"/>
              <a:t> of the </a:t>
            </a:r>
            <a:r>
              <a:rPr lang="en-US" b="1" dirty="0" err="1">
                <a:solidFill>
                  <a:schemeClr val="folHlink"/>
                </a:solidFill>
              </a:rPr>
              <a:t>init</a:t>
            </a:r>
            <a:r>
              <a:rPr lang="en-US" b="1" dirty="0"/>
              <a:t>(), the </a:t>
            </a:r>
            <a:r>
              <a:rPr lang="en-US" b="1" dirty="0">
                <a:solidFill>
                  <a:schemeClr val="folHlink"/>
                </a:solidFill>
              </a:rPr>
              <a:t>start</a:t>
            </a:r>
            <a:r>
              <a:rPr lang="en-US" b="1" dirty="0"/>
              <a:t>( ) and the </a:t>
            </a:r>
            <a:r>
              <a:rPr lang="en-US" b="1" dirty="0">
                <a:solidFill>
                  <a:schemeClr val="folHlink"/>
                </a:solidFill>
              </a:rPr>
              <a:t>paint</a:t>
            </a:r>
            <a:r>
              <a:rPr lang="en-US" b="1" dirty="0"/>
              <a:t>( ) methods. </a:t>
            </a:r>
          </a:p>
          <a:p>
            <a:r>
              <a:rPr lang="en-US" b="1" dirty="0"/>
              <a:t>At the end of the execution, the </a:t>
            </a:r>
            <a:r>
              <a:rPr lang="en-US" b="1" dirty="0">
                <a:solidFill>
                  <a:schemeClr val="folHlink"/>
                </a:solidFill>
              </a:rPr>
              <a:t>stop</a:t>
            </a:r>
            <a:r>
              <a:rPr lang="en-US" b="1" dirty="0"/>
              <a:t>( ) method is invoked, followed by the </a:t>
            </a:r>
            <a:r>
              <a:rPr lang="en-US" b="1" dirty="0">
                <a:solidFill>
                  <a:schemeClr val="folHlink"/>
                </a:solidFill>
              </a:rPr>
              <a:t>destroy</a:t>
            </a:r>
            <a:r>
              <a:rPr lang="en-US" b="1" dirty="0"/>
              <a:t>( ) method to </a:t>
            </a:r>
            <a:r>
              <a:rPr lang="en-US" b="1" dirty="0" err="1">
                <a:solidFill>
                  <a:srgbClr val="009900"/>
                </a:solidFill>
              </a:rPr>
              <a:t>deallocate</a:t>
            </a:r>
            <a:r>
              <a:rPr lang="en-US" b="1" dirty="0">
                <a:solidFill>
                  <a:srgbClr val="009900"/>
                </a:solidFill>
              </a:rPr>
              <a:t> the applet’s resources</a:t>
            </a:r>
            <a:r>
              <a:rPr lang="en-US" b="1" dirty="0"/>
              <a:t>.</a:t>
            </a:r>
          </a:p>
        </p:txBody>
      </p:sp>
      <p:sp>
        <p:nvSpPr>
          <p:cNvPr id="5" name="Slide Number Placeholder 4"/>
          <p:cNvSpPr>
            <a:spLocks noGrp="1"/>
          </p:cNvSpPr>
          <p:nvPr>
            <p:ph type="sldNum" sz="quarter" idx="12"/>
          </p:nvPr>
        </p:nvSpPr>
        <p:spPr/>
        <p:txBody>
          <a:bodyPr/>
          <a:lstStyle/>
          <a:p>
            <a:fld id="{D18C0E8C-5F18-49D3-98AB-67BED93E88A3}" type="slidenum">
              <a:rPr lang="en-US"/>
              <a:pPr/>
              <a:t>22</a:t>
            </a:fld>
            <a:endParaRPr lang="en-US"/>
          </a:p>
        </p:txBody>
      </p:sp>
    </p:spTree>
    <p:extLst>
      <p:ext uri="{BB962C8B-B14F-4D97-AF65-F5344CB8AC3E}">
        <p14:creationId xmlns:p14="http://schemas.microsoft.com/office/powerpoint/2010/main" val="797572708"/>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709"/>
            <a:ext cx="8229600" cy="658091"/>
          </a:xfrm>
        </p:spPr>
        <p:txBody>
          <a:bodyPr>
            <a:normAutofit fontScale="90000"/>
          </a:bodyPr>
          <a:lstStyle/>
          <a:p>
            <a:r>
              <a:rPr lang="en-US" dirty="0"/>
              <a:t>HTML tags for </a:t>
            </a:r>
            <a:r>
              <a:rPr lang="en-US" dirty="0" smtClean="0"/>
              <a:t>applets</a:t>
            </a:r>
            <a:endParaRPr lang="en-US" sz="2000" dirty="0"/>
          </a:p>
        </p:txBody>
      </p:sp>
      <p:sp>
        <p:nvSpPr>
          <p:cNvPr id="23555" name="Rectangle 3"/>
          <p:cNvSpPr>
            <a:spLocks noGrp="1" noChangeArrowheads="1"/>
          </p:cNvSpPr>
          <p:nvPr>
            <p:ph idx="1"/>
          </p:nvPr>
        </p:nvSpPr>
        <p:spPr>
          <a:xfrm>
            <a:off x="152400" y="685800"/>
            <a:ext cx="8991600" cy="3962400"/>
          </a:xfrm>
        </p:spPr>
        <p:txBody>
          <a:bodyPr>
            <a:normAutofit fontScale="92500" lnSpcReduction="10000"/>
          </a:bodyPr>
          <a:lstStyle/>
          <a:p>
            <a:pPr>
              <a:lnSpc>
                <a:spcPct val="90000"/>
              </a:lnSpc>
              <a:buFont typeface="Wingdings" pitchFamily="2" charset="2"/>
              <a:buNone/>
            </a:pPr>
            <a:r>
              <a:rPr lang="en-US" sz="2000" b="1" dirty="0">
                <a:solidFill>
                  <a:srgbClr val="000000"/>
                </a:solidFill>
                <a:latin typeface="Verdana" pitchFamily="34" charset="0"/>
              </a:rPr>
              <a:t>&lt;</a:t>
            </a:r>
            <a:r>
              <a:rPr lang="en-US" sz="2000" b="1" dirty="0">
                <a:solidFill>
                  <a:schemeClr val="folHlink"/>
                </a:solidFill>
                <a:latin typeface="Verdana" pitchFamily="34" charset="0"/>
              </a:rPr>
              <a:t>APPLET</a:t>
            </a:r>
            <a:endParaRPr lang="en-US" sz="2000" b="1" dirty="0"/>
          </a:p>
          <a:p>
            <a:pPr>
              <a:lnSpc>
                <a:spcPct val="90000"/>
              </a:lnSpc>
              <a:buFont typeface="Wingdings" pitchFamily="2" charset="2"/>
              <a:buNone/>
            </a:pPr>
            <a:r>
              <a:rPr lang="en-US" sz="2000" b="1" dirty="0"/>
              <a:t>    // the beginning of the HTML applet code </a:t>
            </a:r>
          </a:p>
          <a:p>
            <a:pPr>
              <a:lnSpc>
                <a:spcPct val="90000"/>
              </a:lnSpc>
              <a:buFont typeface="Wingdings" pitchFamily="2" charset="2"/>
              <a:buNone/>
            </a:pPr>
            <a:r>
              <a:rPr lang="en-US" sz="2000" b="1" dirty="0"/>
              <a:t>	</a:t>
            </a:r>
            <a:r>
              <a:rPr lang="en-US" sz="2000" b="1" dirty="0">
                <a:solidFill>
                  <a:srgbClr val="003399"/>
                </a:solidFill>
                <a:latin typeface="Verdana" pitchFamily="34" charset="0"/>
              </a:rPr>
              <a:t>CODE</a:t>
            </a:r>
            <a:r>
              <a:rPr lang="en-US" sz="2000" b="1" dirty="0">
                <a:solidFill>
                  <a:srgbClr val="009900"/>
                </a:solidFill>
                <a:latin typeface="Verdana" pitchFamily="34" charset="0"/>
              </a:rPr>
              <a:t>="</a:t>
            </a:r>
            <a:r>
              <a:rPr lang="en-US" sz="2000" b="1" dirty="0" err="1">
                <a:solidFill>
                  <a:srgbClr val="009900"/>
                </a:solidFill>
                <a:latin typeface="Verdana" pitchFamily="34" charset="0"/>
              </a:rPr>
              <a:t>demoxx.class</a:t>
            </a:r>
            <a:r>
              <a:rPr lang="en-US" sz="2000" b="1" dirty="0">
                <a:solidFill>
                  <a:srgbClr val="009900"/>
                </a:solidFill>
                <a:latin typeface="Verdana" pitchFamily="34" charset="0"/>
              </a:rPr>
              <a:t>"</a:t>
            </a:r>
            <a:r>
              <a:rPr lang="en-US" sz="2000" b="1" dirty="0"/>
              <a:t> </a:t>
            </a:r>
          </a:p>
          <a:p>
            <a:pPr>
              <a:lnSpc>
                <a:spcPct val="90000"/>
              </a:lnSpc>
              <a:buFont typeface="Wingdings" pitchFamily="2" charset="2"/>
              <a:buNone/>
            </a:pPr>
            <a:r>
              <a:rPr lang="en-US" sz="2000" b="1" dirty="0"/>
              <a:t>	// the actual name of the applet (usually a 'class' file) </a:t>
            </a:r>
          </a:p>
          <a:p>
            <a:pPr>
              <a:lnSpc>
                <a:spcPct val="90000"/>
              </a:lnSpc>
              <a:buFont typeface="Wingdings" pitchFamily="2" charset="2"/>
              <a:buNone/>
            </a:pPr>
            <a:r>
              <a:rPr lang="en-US" sz="2000" b="1" dirty="0">
                <a:solidFill>
                  <a:srgbClr val="009900"/>
                </a:solidFill>
                <a:latin typeface="Verdana" pitchFamily="34" charset="0"/>
              </a:rPr>
              <a:t>    </a:t>
            </a:r>
            <a:r>
              <a:rPr lang="en-US" sz="2000" b="1" dirty="0">
                <a:solidFill>
                  <a:srgbClr val="003399"/>
                </a:solidFill>
                <a:latin typeface="Verdana" pitchFamily="34" charset="0"/>
              </a:rPr>
              <a:t>CODEBASE</a:t>
            </a:r>
            <a:r>
              <a:rPr lang="en-US" sz="2000" b="1" dirty="0">
                <a:solidFill>
                  <a:srgbClr val="009900"/>
                </a:solidFill>
                <a:latin typeface="Verdana" pitchFamily="34" charset="0"/>
              </a:rPr>
              <a:t>="demos/"</a:t>
            </a:r>
            <a:endParaRPr lang="en-US" sz="2000" b="1" dirty="0"/>
          </a:p>
          <a:p>
            <a:pPr>
              <a:lnSpc>
                <a:spcPct val="90000"/>
              </a:lnSpc>
              <a:buFont typeface="Wingdings" pitchFamily="2" charset="2"/>
              <a:buNone/>
            </a:pPr>
            <a:r>
              <a:rPr lang="en-US" sz="2000" b="1" dirty="0"/>
              <a:t>	// the location of the applet (relative as here, or a full URL) </a:t>
            </a:r>
          </a:p>
          <a:p>
            <a:pPr lvl="1">
              <a:lnSpc>
                <a:spcPct val="90000"/>
              </a:lnSpc>
              <a:buFont typeface="Wingdings" pitchFamily="2" charset="2"/>
              <a:buNone/>
            </a:pPr>
            <a:r>
              <a:rPr lang="en-US" sz="2000" b="1" dirty="0">
                <a:solidFill>
                  <a:srgbClr val="003399"/>
                </a:solidFill>
                <a:latin typeface="Verdana" pitchFamily="34" charset="0"/>
              </a:rPr>
              <a:t>NAME</a:t>
            </a:r>
            <a:r>
              <a:rPr lang="en-US" sz="2000" b="1" dirty="0">
                <a:solidFill>
                  <a:srgbClr val="009900"/>
                </a:solidFill>
                <a:latin typeface="Verdana" pitchFamily="34" charset="0"/>
              </a:rPr>
              <a:t>=“SWE622"</a:t>
            </a:r>
            <a:r>
              <a:rPr lang="en-US" sz="2000" b="1" dirty="0">
                <a:solidFill>
                  <a:srgbClr val="009900"/>
                </a:solidFill>
              </a:rPr>
              <a:t> </a:t>
            </a:r>
          </a:p>
          <a:p>
            <a:pPr lvl="1">
              <a:lnSpc>
                <a:spcPct val="90000"/>
              </a:lnSpc>
              <a:buFont typeface="Wingdings" pitchFamily="2" charset="2"/>
              <a:buNone/>
            </a:pPr>
            <a:r>
              <a:rPr lang="en-US" sz="2000" b="1" dirty="0"/>
              <a:t>// the </a:t>
            </a:r>
            <a:r>
              <a:rPr lang="en-US" sz="2000" b="1" dirty="0">
                <a:solidFill>
                  <a:srgbClr val="003399"/>
                </a:solidFill>
              </a:rPr>
              <a:t>name of the instance of the applet</a:t>
            </a:r>
            <a:r>
              <a:rPr lang="en-US" sz="2000" b="1" dirty="0"/>
              <a:t> on this page </a:t>
            </a:r>
          </a:p>
          <a:p>
            <a:pPr lvl="1">
              <a:lnSpc>
                <a:spcPct val="90000"/>
              </a:lnSpc>
              <a:buFont typeface="Wingdings" pitchFamily="2" charset="2"/>
              <a:buNone/>
            </a:pPr>
            <a:r>
              <a:rPr lang="en-US" sz="2000" b="1" dirty="0">
                <a:solidFill>
                  <a:srgbClr val="000000"/>
                </a:solidFill>
                <a:latin typeface="Verdana" pitchFamily="34" charset="0"/>
              </a:rPr>
              <a:t>WIDTH="100"</a:t>
            </a:r>
            <a:r>
              <a:rPr lang="en-US" sz="2000" b="1" dirty="0"/>
              <a:t> </a:t>
            </a:r>
          </a:p>
          <a:p>
            <a:pPr lvl="1">
              <a:lnSpc>
                <a:spcPct val="90000"/>
              </a:lnSpc>
              <a:buFont typeface="Wingdings" pitchFamily="2" charset="2"/>
              <a:buNone/>
            </a:pPr>
            <a:r>
              <a:rPr lang="en-US" sz="2000" b="1" dirty="0"/>
              <a:t>// the physical width of the applet on the page</a:t>
            </a:r>
          </a:p>
          <a:p>
            <a:pPr lvl="1">
              <a:lnSpc>
                <a:spcPct val="90000"/>
              </a:lnSpc>
              <a:buFont typeface="Wingdings" pitchFamily="2" charset="2"/>
              <a:buNone/>
            </a:pPr>
            <a:r>
              <a:rPr lang="en-US" sz="2000" b="1" dirty="0">
                <a:solidFill>
                  <a:srgbClr val="000000"/>
                </a:solidFill>
                <a:latin typeface="Verdana" pitchFamily="34" charset="0"/>
              </a:rPr>
              <a:t>HEIGHT="50"</a:t>
            </a:r>
            <a:r>
              <a:rPr lang="en-US" sz="2000" b="1" dirty="0"/>
              <a:t> </a:t>
            </a:r>
          </a:p>
          <a:p>
            <a:pPr lvl="1">
              <a:lnSpc>
                <a:spcPct val="90000"/>
              </a:lnSpc>
              <a:buFont typeface="Wingdings" pitchFamily="2" charset="2"/>
              <a:buNone/>
            </a:pPr>
            <a:r>
              <a:rPr lang="en-US" sz="2000" b="1" dirty="0"/>
              <a:t>// the physical height of the applet on the </a:t>
            </a:r>
            <a:r>
              <a:rPr lang="en-US" sz="2000" b="1" dirty="0" smtClean="0"/>
              <a:t>page</a:t>
            </a:r>
          </a:p>
          <a:p>
            <a:pPr lvl="1">
              <a:lnSpc>
                <a:spcPct val="90000"/>
              </a:lnSpc>
              <a:buFont typeface="Wingdings" pitchFamily="2" charset="2"/>
              <a:buNone/>
            </a:pPr>
            <a:r>
              <a:rPr lang="en-US" sz="2000" b="1" dirty="0" smtClean="0">
                <a:solidFill>
                  <a:srgbClr val="000000"/>
                </a:solidFill>
                <a:latin typeface="Verdana" pitchFamily="34" charset="0"/>
              </a:rPr>
              <a:t>ALIGN</a:t>
            </a:r>
            <a:r>
              <a:rPr lang="en-US" sz="2000" b="1" dirty="0">
                <a:solidFill>
                  <a:srgbClr val="000000"/>
                </a:solidFill>
                <a:latin typeface="Verdana" pitchFamily="34" charset="0"/>
              </a:rPr>
              <a:t>="Top"</a:t>
            </a:r>
            <a:r>
              <a:rPr lang="en-US" sz="2000" b="1" dirty="0"/>
              <a:t> </a:t>
            </a:r>
            <a:r>
              <a:rPr lang="en-US" sz="2000" b="1" dirty="0" smtClean="0"/>
              <a:t> // </a:t>
            </a:r>
            <a:r>
              <a:rPr lang="en-US" sz="2000" b="1" dirty="0"/>
              <a:t>align the applet within its page space (top, bottom, center) </a:t>
            </a:r>
            <a:endParaRPr lang="en-US" sz="1800" b="1" dirty="0"/>
          </a:p>
        </p:txBody>
      </p:sp>
      <p:sp>
        <p:nvSpPr>
          <p:cNvPr id="5" name="Slide Number Placeholder 4"/>
          <p:cNvSpPr>
            <a:spLocks noGrp="1"/>
          </p:cNvSpPr>
          <p:nvPr>
            <p:ph type="sldNum" sz="quarter" idx="12"/>
          </p:nvPr>
        </p:nvSpPr>
        <p:spPr/>
        <p:txBody>
          <a:bodyPr/>
          <a:lstStyle/>
          <a:p>
            <a:fld id="{A52A1FF7-BDB1-4254-A127-F4EAAE434D41}" type="slidenum">
              <a:rPr lang="en-US"/>
              <a:pPr/>
              <a:t>23</a:t>
            </a:fld>
            <a:endParaRPr lang="en-US"/>
          </a:p>
        </p:txBody>
      </p:sp>
      <p:sp>
        <p:nvSpPr>
          <p:cNvPr id="6" name="Text Box 5"/>
          <p:cNvSpPr txBox="1">
            <a:spLocks noChangeArrowheads="1"/>
          </p:cNvSpPr>
          <p:nvPr/>
        </p:nvSpPr>
        <p:spPr bwMode="auto">
          <a:xfrm>
            <a:off x="193964" y="4572000"/>
            <a:ext cx="87201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dirty="0" smtClean="0">
                <a:solidFill>
                  <a:schemeClr val="hlink"/>
                </a:solidFill>
              </a:rPr>
              <a:t>&lt;</a:t>
            </a:r>
            <a:r>
              <a:rPr lang="en-US" b="1" i="1" dirty="0">
                <a:solidFill>
                  <a:schemeClr val="folHlink"/>
                </a:solidFill>
              </a:rPr>
              <a:t>APPLET</a:t>
            </a:r>
            <a:r>
              <a:rPr lang="en-US" i="1" dirty="0"/>
              <a:t> </a:t>
            </a:r>
            <a:r>
              <a:rPr lang="en-US" b="1" i="1" dirty="0">
                <a:solidFill>
                  <a:schemeClr val="hlink"/>
                </a:solidFill>
              </a:rPr>
              <a:t>CODE</a:t>
            </a:r>
            <a:r>
              <a:rPr lang="en-US" i="1" dirty="0"/>
              <a:t>=“SWE622.class" </a:t>
            </a:r>
            <a:r>
              <a:rPr lang="en-US" b="1" i="1" dirty="0">
                <a:solidFill>
                  <a:schemeClr val="hlink"/>
                </a:solidFill>
              </a:rPr>
              <a:t>CODEBASE</a:t>
            </a:r>
            <a:r>
              <a:rPr lang="en-US" i="1" dirty="0"/>
              <a:t>="example/" </a:t>
            </a:r>
          </a:p>
          <a:p>
            <a:r>
              <a:rPr lang="en-US" i="1" dirty="0"/>
              <a:t>                            WIDTH=460 HEIGHT=160</a:t>
            </a:r>
          </a:p>
          <a:p>
            <a:r>
              <a:rPr lang="en-US" i="1" dirty="0"/>
              <a:t>			</a:t>
            </a:r>
            <a:r>
              <a:rPr lang="en-US" b="1" i="1" dirty="0">
                <a:solidFill>
                  <a:srgbClr val="003399"/>
                </a:solidFill>
              </a:rPr>
              <a:t>NAME</a:t>
            </a:r>
            <a:r>
              <a:rPr lang="en-US" i="1" dirty="0"/>
              <a:t>="buddy" </a:t>
            </a:r>
            <a:r>
              <a:rPr lang="en-US" b="1" i="1" dirty="0">
                <a:solidFill>
                  <a:schemeClr val="hlink"/>
                </a:solidFill>
              </a:rPr>
              <a:t>&gt;</a:t>
            </a:r>
            <a:r>
              <a:rPr lang="en-US" i="1" dirty="0"/>
              <a:t> </a:t>
            </a:r>
          </a:p>
          <a:p>
            <a:r>
              <a:rPr lang="en-US" i="1" dirty="0"/>
              <a:t>&lt;</a:t>
            </a:r>
            <a:r>
              <a:rPr lang="en-US" b="1" i="1" dirty="0">
                <a:solidFill>
                  <a:srgbClr val="006600"/>
                </a:solidFill>
              </a:rPr>
              <a:t>PARAM</a:t>
            </a:r>
            <a:r>
              <a:rPr lang="en-US" b="1" i="1" dirty="0"/>
              <a:t> </a:t>
            </a:r>
            <a:r>
              <a:rPr lang="en-US" b="1" i="1" dirty="0">
                <a:solidFill>
                  <a:srgbClr val="009900"/>
                </a:solidFill>
              </a:rPr>
              <a:t>NAME</a:t>
            </a:r>
            <a:r>
              <a:rPr lang="en-US" i="1" dirty="0"/>
              <a:t>="</a:t>
            </a:r>
            <a:r>
              <a:rPr lang="en-US" i="1" dirty="0" err="1"/>
              <a:t>imageSource</a:t>
            </a:r>
            <a:r>
              <a:rPr lang="en-US" i="1" dirty="0"/>
              <a:t>" </a:t>
            </a:r>
            <a:r>
              <a:rPr lang="en-US" b="1" i="1" dirty="0">
                <a:solidFill>
                  <a:srgbClr val="009900"/>
                </a:solidFill>
              </a:rPr>
              <a:t>VALUE</a:t>
            </a:r>
            <a:r>
              <a:rPr lang="en-US" i="1" dirty="0"/>
              <a:t>="images/Beans"&gt; </a:t>
            </a:r>
          </a:p>
          <a:p>
            <a:r>
              <a:rPr lang="en-US" i="1" dirty="0"/>
              <a:t>&lt;</a:t>
            </a:r>
            <a:r>
              <a:rPr lang="en-US" b="1" i="1" dirty="0"/>
              <a:t>PARAM NAME</a:t>
            </a:r>
            <a:r>
              <a:rPr lang="en-US" i="1" dirty="0"/>
              <a:t>="</a:t>
            </a:r>
            <a:r>
              <a:rPr lang="en-US" i="1" dirty="0" err="1"/>
              <a:t>backgroundColor</a:t>
            </a:r>
            <a:r>
              <a:rPr lang="en-US" i="1" dirty="0"/>
              <a:t>" </a:t>
            </a:r>
            <a:r>
              <a:rPr lang="en-US" b="1" i="1" dirty="0"/>
              <a:t>VALUE</a:t>
            </a:r>
            <a:r>
              <a:rPr lang="en-US" i="1" dirty="0"/>
              <a:t>="0xc0c0c0"&gt; &lt;</a:t>
            </a:r>
            <a:r>
              <a:rPr lang="en-US" b="1" i="1" dirty="0"/>
              <a:t>PARAM NAME</a:t>
            </a:r>
            <a:r>
              <a:rPr lang="en-US" i="1" dirty="0"/>
              <a:t>="</a:t>
            </a:r>
            <a:r>
              <a:rPr lang="en-US" i="1" dirty="0" err="1"/>
              <a:t>endImage</a:t>
            </a:r>
            <a:r>
              <a:rPr lang="en-US" i="1" dirty="0"/>
              <a:t>" </a:t>
            </a:r>
            <a:r>
              <a:rPr lang="en-US" b="1" i="1" dirty="0"/>
              <a:t>VALUE</a:t>
            </a:r>
            <a:r>
              <a:rPr lang="en-US" i="1" dirty="0"/>
              <a:t>=10&gt; </a:t>
            </a:r>
          </a:p>
          <a:p>
            <a:r>
              <a:rPr lang="en-US" i="1" dirty="0"/>
              <a:t>&lt;/</a:t>
            </a:r>
            <a:r>
              <a:rPr lang="en-US" b="1" i="1" dirty="0">
                <a:solidFill>
                  <a:schemeClr val="folHlink"/>
                </a:solidFill>
              </a:rPr>
              <a:t>APPLET</a:t>
            </a:r>
            <a:r>
              <a:rPr lang="en-US" i="1" dirty="0"/>
              <a:t>&gt; </a:t>
            </a:r>
            <a:r>
              <a:rPr lang="en-US" i="1" dirty="0" smtClean="0"/>
              <a:t>            </a:t>
            </a:r>
            <a:endParaRPr lang="en-US" i="1" dirty="0"/>
          </a:p>
        </p:txBody>
      </p:sp>
    </p:spTree>
    <p:extLst>
      <p:ext uri="{BB962C8B-B14F-4D97-AF65-F5344CB8AC3E}">
        <p14:creationId xmlns:p14="http://schemas.microsoft.com/office/powerpoint/2010/main" val="2319274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152400"/>
            <a:ext cx="8229600" cy="715962"/>
          </a:xfrm>
        </p:spPr>
        <p:txBody>
          <a:bodyPr>
            <a:normAutofit fontScale="90000"/>
          </a:bodyPr>
          <a:lstStyle/>
          <a:p>
            <a:r>
              <a:rPr lang="en-US" dirty="0"/>
              <a:t>The </a:t>
            </a:r>
            <a:r>
              <a:rPr lang="en-US" dirty="0" err="1"/>
              <a:t>HelloWorld</a:t>
            </a:r>
            <a:r>
              <a:rPr lang="en-US" dirty="0"/>
              <a:t> </a:t>
            </a:r>
            <a:r>
              <a:rPr lang="en-US" dirty="0" smtClean="0"/>
              <a:t>Applet Example</a:t>
            </a:r>
            <a:endParaRPr lang="en-US" dirty="0"/>
          </a:p>
        </p:txBody>
      </p:sp>
      <p:sp>
        <p:nvSpPr>
          <p:cNvPr id="25603" name="Rectangle 3"/>
          <p:cNvSpPr>
            <a:spLocks noGrp="1" noChangeArrowheads="1"/>
          </p:cNvSpPr>
          <p:nvPr>
            <p:ph sz="half" idx="1"/>
          </p:nvPr>
        </p:nvSpPr>
        <p:spPr>
          <a:xfrm>
            <a:off x="228600" y="1204913"/>
            <a:ext cx="4765675" cy="5065712"/>
          </a:xfrm>
        </p:spPr>
        <p:txBody>
          <a:bodyPr/>
          <a:lstStyle/>
          <a:p>
            <a:pPr>
              <a:lnSpc>
                <a:spcPct val="90000"/>
              </a:lnSpc>
              <a:buFont typeface="Wingdings" pitchFamily="2" charset="2"/>
              <a:buNone/>
            </a:pPr>
            <a:r>
              <a:rPr lang="en-US" sz="1600" b="1"/>
              <a:t>&lt;HTML&gt;</a:t>
            </a:r>
          </a:p>
          <a:p>
            <a:pPr>
              <a:lnSpc>
                <a:spcPct val="90000"/>
              </a:lnSpc>
              <a:buFont typeface="Wingdings" pitchFamily="2" charset="2"/>
              <a:buNone/>
            </a:pPr>
            <a:r>
              <a:rPr lang="en-US" sz="1600" b="1"/>
              <a:t>&lt;BODY&gt;</a:t>
            </a:r>
          </a:p>
          <a:p>
            <a:pPr>
              <a:lnSpc>
                <a:spcPct val="90000"/>
              </a:lnSpc>
              <a:buFont typeface="Wingdings" pitchFamily="2" charset="2"/>
              <a:buNone/>
            </a:pPr>
            <a:r>
              <a:rPr lang="en-US" sz="1600" b="1"/>
              <a:t>&lt;APPLET code=hello.class width=900 height=300&gt;</a:t>
            </a:r>
          </a:p>
          <a:p>
            <a:pPr>
              <a:lnSpc>
                <a:spcPct val="90000"/>
              </a:lnSpc>
              <a:buFont typeface="Wingdings" pitchFamily="2" charset="2"/>
              <a:buNone/>
            </a:pPr>
            <a:r>
              <a:rPr lang="en-US" sz="1600" b="1"/>
              <a:t>&lt;/APPLET&gt;</a:t>
            </a:r>
          </a:p>
          <a:p>
            <a:pPr>
              <a:lnSpc>
                <a:spcPct val="90000"/>
              </a:lnSpc>
              <a:buFont typeface="Wingdings" pitchFamily="2" charset="2"/>
              <a:buNone/>
            </a:pPr>
            <a:r>
              <a:rPr lang="en-US" sz="1600" b="1"/>
              <a:t>&lt;/BODY&gt;</a:t>
            </a:r>
          </a:p>
          <a:p>
            <a:pPr>
              <a:lnSpc>
                <a:spcPct val="90000"/>
              </a:lnSpc>
              <a:buFont typeface="Wingdings" pitchFamily="2" charset="2"/>
              <a:buNone/>
            </a:pPr>
            <a:r>
              <a:rPr lang="en-US" sz="1600" b="1"/>
              <a:t>&lt;/HTML&gt;</a:t>
            </a:r>
          </a:p>
          <a:p>
            <a:pPr>
              <a:lnSpc>
                <a:spcPct val="90000"/>
              </a:lnSpc>
              <a:buFont typeface="Wingdings" pitchFamily="2" charset="2"/>
              <a:buNone/>
            </a:pPr>
            <a:endParaRPr lang="en-US" sz="1600" b="1"/>
          </a:p>
          <a:p>
            <a:pPr>
              <a:lnSpc>
                <a:spcPct val="90000"/>
              </a:lnSpc>
              <a:buFont typeface="Wingdings" pitchFamily="2" charset="2"/>
              <a:buNone/>
            </a:pPr>
            <a:r>
              <a:rPr lang="en-US" sz="2000" b="1"/>
              <a:t>// applet to display a message in a window</a:t>
            </a:r>
          </a:p>
          <a:p>
            <a:pPr>
              <a:lnSpc>
                <a:spcPct val="90000"/>
              </a:lnSpc>
              <a:buFont typeface="Wingdings" pitchFamily="2" charset="2"/>
              <a:buNone/>
            </a:pPr>
            <a:r>
              <a:rPr lang="en-US" sz="2000" b="1"/>
              <a:t>import java.</a:t>
            </a:r>
            <a:r>
              <a:rPr lang="en-US" sz="2000" b="1">
                <a:solidFill>
                  <a:srgbClr val="FF0000"/>
                </a:solidFill>
              </a:rPr>
              <a:t>awt</a:t>
            </a:r>
            <a:r>
              <a:rPr lang="en-US" sz="2000" b="1"/>
              <a:t>.*;</a:t>
            </a:r>
          </a:p>
          <a:p>
            <a:pPr>
              <a:lnSpc>
                <a:spcPct val="90000"/>
              </a:lnSpc>
              <a:buFont typeface="Wingdings" pitchFamily="2" charset="2"/>
              <a:buNone/>
            </a:pPr>
            <a:r>
              <a:rPr lang="en-US" sz="2000" b="1"/>
              <a:t>import java.applet.*;</a:t>
            </a:r>
          </a:p>
          <a:p>
            <a:pPr>
              <a:lnSpc>
                <a:spcPct val="90000"/>
              </a:lnSpc>
              <a:buFont typeface="Wingdings" pitchFamily="2" charset="2"/>
              <a:buNone/>
            </a:pPr>
            <a:endParaRPr lang="en-US" sz="2000" b="1"/>
          </a:p>
          <a:p>
            <a:pPr>
              <a:lnSpc>
                <a:spcPct val="90000"/>
              </a:lnSpc>
              <a:buFont typeface="Wingdings" pitchFamily="2" charset="2"/>
              <a:buNone/>
            </a:pPr>
            <a:r>
              <a:rPr lang="en-US" sz="2000" b="1">
                <a:solidFill>
                  <a:srgbClr val="003399"/>
                </a:solidFill>
              </a:rPr>
              <a:t>public class </a:t>
            </a:r>
            <a:r>
              <a:rPr lang="en-US" sz="2000" b="1">
                <a:solidFill>
                  <a:schemeClr val="hlink"/>
                </a:solidFill>
              </a:rPr>
              <a:t>hello</a:t>
            </a:r>
            <a:r>
              <a:rPr lang="en-US" sz="2000" b="1">
                <a:solidFill>
                  <a:srgbClr val="003399"/>
                </a:solidFill>
              </a:rPr>
              <a:t> extends Applet </a:t>
            </a:r>
            <a:r>
              <a:rPr lang="en-US" sz="2000">
                <a:solidFill>
                  <a:srgbClr val="003399"/>
                </a:solidFill>
              </a:rPr>
              <a:t>{</a:t>
            </a:r>
          </a:p>
          <a:p>
            <a:pPr>
              <a:lnSpc>
                <a:spcPct val="90000"/>
              </a:lnSpc>
              <a:buFont typeface="Wingdings" pitchFamily="2" charset="2"/>
              <a:buNone/>
            </a:pPr>
            <a:r>
              <a:rPr lang="en-US" sz="2000" b="1"/>
              <a:t>	</a:t>
            </a:r>
            <a:r>
              <a:rPr lang="en-US" sz="1800" b="1">
                <a:solidFill>
                  <a:srgbClr val="006600"/>
                </a:solidFill>
              </a:rPr>
              <a:t>public void </a:t>
            </a:r>
            <a:r>
              <a:rPr lang="en-US" sz="2000" b="1">
                <a:solidFill>
                  <a:schemeClr val="folHlink"/>
                </a:solidFill>
              </a:rPr>
              <a:t>init</a:t>
            </a:r>
            <a:r>
              <a:rPr lang="en-US" sz="1800" b="1">
                <a:solidFill>
                  <a:srgbClr val="006600"/>
                </a:solidFill>
              </a:rPr>
              <a:t>( ) </a:t>
            </a:r>
            <a:r>
              <a:rPr lang="en-US" sz="1800" b="1"/>
              <a:t>{</a:t>
            </a:r>
          </a:p>
          <a:p>
            <a:pPr>
              <a:lnSpc>
                <a:spcPct val="90000"/>
              </a:lnSpc>
              <a:buFont typeface="Wingdings" pitchFamily="2" charset="2"/>
              <a:buNone/>
            </a:pPr>
            <a:r>
              <a:rPr lang="en-US" sz="1800" b="1">
                <a:solidFill>
                  <a:srgbClr val="006600"/>
                </a:solidFill>
              </a:rPr>
              <a:t>		setBackground(Color.yellow);</a:t>
            </a:r>
          </a:p>
          <a:p>
            <a:pPr>
              <a:lnSpc>
                <a:spcPct val="90000"/>
              </a:lnSpc>
              <a:buFont typeface="Wingdings" pitchFamily="2" charset="2"/>
              <a:buNone/>
            </a:pPr>
            <a:r>
              <a:rPr lang="en-US" sz="2000" b="1">
                <a:solidFill>
                  <a:srgbClr val="006600"/>
                </a:solidFill>
              </a:rPr>
              <a:t>	</a:t>
            </a:r>
            <a:r>
              <a:rPr lang="en-US" sz="2000" b="1"/>
              <a:t>}</a:t>
            </a:r>
            <a:r>
              <a:rPr lang="en-US" sz="2000" b="1">
                <a:solidFill>
                  <a:srgbClr val="006600"/>
                </a:solidFill>
              </a:rPr>
              <a:t> </a:t>
            </a:r>
            <a:r>
              <a:rPr lang="en-US" sz="2000" b="1"/>
              <a:t>// end of init()</a:t>
            </a:r>
          </a:p>
        </p:txBody>
      </p:sp>
      <p:sp>
        <p:nvSpPr>
          <p:cNvPr id="25604" name="Rectangle 4"/>
          <p:cNvSpPr>
            <a:spLocks noGrp="1" noChangeArrowheads="1"/>
          </p:cNvSpPr>
          <p:nvPr>
            <p:ph sz="half" idx="2"/>
          </p:nvPr>
        </p:nvSpPr>
        <p:spPr>
          <a:xfrm>
            <a:off x="4667250" y="1066800"/>
            <a:ext cx="4244975" cy="5065713"/>
          </a:xfrm>
        </p:spPr>
        <p:txBody>
          <a:bodyPr/>
          <a:lstStyle/>
          <a:p>
            <a:pPr>
              <a:lnSpc>
                <a:spcPct val="90000"/>
              </a:lnSpc>
              <a:buFont typeface="Wingdings" pitchFamily="2" charset="2"/>
              <a:buNone/>
            </a:pPr>
            <a:r>
              <a:rPr lang="en-US" sz="1800"/>
              <a:t>     </a:t>
            </a:r>
            <a:r>
              <a:rPr lang="en-US" sz="2000" b="1">
                <a:solidFill>
                  <a:srgbClr val="009900"/>
                </a:solidFill>
              </a:rPr>
              <a:t>public void </a:t>
            </a:r>
            <a:r>
              <a:rPr lang="en-US" sz="2000" b="1">
                <a:solidFill>
                  <a:schemeClr val="folHlink"/>
                </a:solidFill>
              </a:rPr>
              <a:t>paint</a:t>
            </a:r>
            <a:r>
              <a:rPr lang="en-US" sz="2000" b="1">
                <a:solidFill>
                  <a:srgbClr val="009900"/>
                </a:solidFill>
              </a:rPr>
              <a:t>(Graphics g) </a:t>
            </a:r>
            <a:r>
              <a:rPr lang="en-US" sz="2000" b="1"/>
              <a:t>{</a:t>
            </a:r>
          </a:p>
          <a:p>
            <a:pPr>
              <a:lnSpc>
                <a:spcPct val="90000"/>
              </a:lnSpc>
              <a:buFont typeface="Wingdings" pitchFamily="2" charset="2"/>
              <a:buNone/>
            </a:pPr>
            <a:r>
              <a:rPr lang="en-US" sz="2000" b="1">
                <a:solidFill>
                  <a:srgbClr val="009900"/>
                </a:solidFill>
              </a:rPr>
              <a:t>          </a:t>
            </a:r>
            <a:r>
              <a:rPr lang="en-US" sz="1800" b="1"/>
              <a:t>final int FONT_SIZE = 42;</a:t>
            </a:r>
          </a:p>
          <a:p>
            <a:pPr>
              <a:lnSpc>
                <a:spcPct val="90000"/>
              </a:lnSpc>
              <a:buFont typeface="Wingdings" pitchFamily="2" charset="2"/>
              <a:buNone/>
            </a:pPr>
            <a:r>
              <a:rPr lang="en-US" sz="1800" b="1"/>
              <a:t>	     Font font = new Font("Serif",   </a:t>
            </a:r>
          </a:p>
          <a:p>
            <a:pPr>
              <a:lnSpc>
                <a:spcPct val="90000"/>
              </a:lnSpc>
              <a:buFont typeface="Wingdings" pitchFamily="2" charset="2"/>
              <a:buNone/>
            </a:pPr>
            <a:r>
              <a:rPr lang="en-US" sz="1800" b="1"/>
              <a:t>                Font.BOLD, FONT_SIZE);</a:t>
            </a:r>
          </a:p>
          <a:p>
            <a:pPr>
              <a:lnSpc>
                <a:spcPct val="90000"/>
              </a:lnSpc>
              <a:buFont typeface="Wingdings" pitchFamily="2" charset="2"/>
              <a:buNone/>
            </a:pPr>
            <a:r>
              <a:rPr lang="en-US" sz="1800" b="1">
                <a:solidFill>
                  <a:srgbClr val="009900"/>
                </a:solidFill>
              </a:rPr>
              <a:t>// set font, and color and display message</a:t>
            </a:r>
          </a:p>
          <a:p>
            <a:pPr>
              <a:lnSpc>
                <a:spcPct val="90000"/>
              </a:lnSpc>
              <a:buFont typeface="Wingdings" pitchFamily="2" charset="2"/>
              <a:buNone/>
            </a:pPr>
            <a:r>
              <a:rPr lang="en-US" sz="1800" b="1">
                <a:solidFill>
                  <a:srgbClr val="009900"/>
                </a:solidFill>
              </a:rPr>
              <a:t>// on the screen at position 250,150</a:t>
            </a:r>
          </a:p>
          <a:p>
            <a:pPr>
              <a:lnSpc>
                <a:spcPct val="90000"/>
              </a:lnSpc>
              <a:buFont typeface="Wingdings" pitchFamily="2" charset="2"/>
              <a:buNone/>
            </a:pPr>
            <a:r>
              <a:rPr lang="en-US" sz="2000" b="1">
                <a:solidFill>
                  <a:srgbClr val="009900"/>
                </a:solidFill>
              </a:rPr>
              <a:t>		</a:t>
            </a:r>
            <a:r>
              <a:rPr lang="en-US" sz="2000" b="1"/>
              <a:t>g.setFont(font);</a:t>
            </a:r>
          </a:p>
          <a:p>
            <a:pPr>
              <a:lnSpc>
                <a:spcPct val="90000"/>
              </a:lnSpc>
              <a:buFont typeface="Wingdings" pitchFamily="2" charset="2"/>
              <a:buNone/>
            </a:pPr>
            <a:r>
              <a:rPr lang="en-US" sz="2000" b="1"/>
              <a:t>		g.setColor(Color.blue);</a:t>
            </a:r>
          </a:p>
          <a:p>
            <a:pPr>
              <a:lnSpc>
                <a:spcPct val="90000"/>
              </a:lnSpc>
              <a:buFont typeface="Wingdings" pitchFamily="2" charset="2"/>
              <a:buNone/>
            </a:pPr>
            <a:r>
              <a:rPr lang="en-US" sz="1800" b="1">
                <a:solidFill>
                  <a:srgbClr val="009900"/>
                </a:solidFill>
              </a:rPr>
              <a:t>// The message in the next line is the one</a:t>
            </a:r>
          </a:p>
          <a:p>
            <a:pPr>
              <a:lnSpc>
                <a:spcPct val="90000"/>
              </a:lnSpc>
              <a:buFont typeface="Wingdings" pitchFamily="2" charset="2"/>
              <a:buNone/>
            </a:pPr>
            <a:r>
              <a:rPr lang="en-US" sz="1800" b="1">
                <a:solidFill>
                  <a:srgbClr val="009900"/>
                </a:solidFill>
              </a:rPr>
              <a:t>// you will see</a:t>
            </a:r>
          </a:p>
          <a:p>
            <a:pPr>
              <a:lnSpc>
                <a:spcPct val="90000"/>
              </a:lnSpc>
              <a:buFont typeface="Wingdings" pitchFamily="2" charset="2"/>
              <a:buNone/>
            </a:pPr>
            <a:r>
              <a:rPr lang="en-US" sz="2000" b="1">
                <a:solidFill>
                  <a:srgbClr val="009900"/>
                </a:solidFill>
              </a:rPr>
              <a:t>		</a:t>
            </a:r>
            <a:r>
              <a:rPr lang="en-US" sz="2000" b="1"/>
              <a:t>g.drawString("Hello,</a:t>
            </a:r>
          </a:p>
          <a:p>
            <a:pPr>
              <a:lnSpc>
                <a:spcPct val="90000"/>
              </a:lnSpc>
              <a:buFont typeface="Wingdings" pitchFamily="2" charset="2"/>
              <a:buNone/>
            </a:pPr>
            <a:r>
              <a:rPr lang="en-US" sz="2000" b="1"/>
              <a:t>                         world!",250,150);</a:t>
            </a:r>
          </a:p>
          <a:p>
            <a:pPr>
              <a:lnSpc>
                <a:spcPct val="90000"/>
              </a:lnSpc>
              <a:buFont typeface="Wingdings" pitchFamily="2" charset="2"/>
              <a:buNone/>
            </a:pPr>
            <a:r>
              <a:rPr lang="en-US" sz="2000" b="1">
                <a:solidFill>
                  <a:srgbClr val="009900"/>
                </a:solidFill>
              </a:rPr>
              <a:t>	</a:t>
            </a:r>
            <a:r>
              <a:rPr lang="en-US" sz="2000" b="1"/>
              <a:t>} // end of paint()</a:t>
            </a:r>
            <a:r>
              <a:rPr lang="en-US" sz="2000" b="1">
                <a:solidFill>
                  <a:srgbClr val="009900"/>
                </a:solidFill>
              </a:rPr>
              <a:t>	</a:t>
            </a:r>
          </a:p>
          <a:p>
            <a:pPr>
              <a:lnSpc>
                <a:spcPct val="90000"/>
              </a:lnSpc>
              <a:buFont typeface="Wingdings" pitchFamily="2" charset="2"/>
              <a:buNone/>
            </a:pPr>
            <a:endParaRPr lang="en-US" sz="2000" b="1">
              <a:solidFill>
                <a:srgbClr val="009900"/>
              </a:solidFill>
            </a:endParaRPr>
          </a:p>
          <a:p>
            <a:pPr>
              <a:lnSpc>
                <a:spcPct val="90000"/>
              </a:lnSpc>
              <a:buFont typeface="Wingdings" pitchFamily="2" charset="2"/>
              <a:buNone/>
            </a:pPr>
            <a:r>
              <a:rPr lang="en-US" sz="2000">
                <a:solidFill>
                  <a:srgbClr val="003399"/>
                </a:solidFill>
              </a:rPr>
              <a:t>}</a:t>
            </a:r>
            <a:r>
              <a:rPr lang="en-US" sz="2000" b="1">
                <a:solidFill>
                  <a:srgbClr val="003399"/>
                </a:solidFill>
              </a:rPr>
              <a:t> // end of hello</a:t>
            </a:r>
          </a:p>
        </p:txBody>
      </p:sp>
      <p:sp>
        <p:nvSpPr>
          <p:cNvPr id="7" name="Slide Number Placeholder 5"/>
          <p:cNvSpPr>
            <a:spLocks noGrp="1"/>
          </p:cNvSpPr>
          <p:nvPr>
            <p:ph type="sldNum" sz="quarter" idx="12"/>
          </p:nvPr>
        </p:nvSpPr>
        <p:spPr/>
        <p:txBody>
          <a:bodyPr/>
          <a:lstStyle/>
          <a:p>
            <a:fld id="{1F1863A1-393D-4AA6-A26A-78BE7D1C4A21}" type="slidenum">
              <a:rPr lang="en-US"/>
              <a:pPr/>
              <a:t>24</a:t>
            </a:fld>
            <a:endParaRPr lang="en-US"/>
          </a:p>
        </p:txBody>
      </p:sp>
      <p:sp>
        <p:nvSpPr>
          <p:cNvPr id="25605" name="Rectangle 5"/>
          <p:cNvSpPr>
            <a:spLocks noChangeArrowheads="1"/>
          </p:cNvSpPr>
          <p:nvPr/>
        </p:nvSpPr>
        <p:spPr bwMode="auto">
          <a:xfrm>
            <a:off x="152400" y="914400"/>
            <a:ext cx="4572000" cy="2133600"/>
          </a:xfrm>
          <a:prstGeom prst="rect">
            <a:avLst/>
          </a:prstGeom>
          <a:solidFill>
            <a:srgbClr val="CC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32938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152400"/>
            <a:ext cx="8229600" cy="715962"/>
          </a:xfrm>
        </p:spPr>
        <p:txBody>
          <a:bodyPr>
            <a:normAutofit fontScale="90000"/>
          </a:bodyPr>
          <a:lstStyle/>
          <a:p>
            <a:r>
              <a:rPr lang="en-US" dirty="0" smtClean="0"/>
              <a:t>Graphics </a:t>
            </a:r>
            <a:endParaRPr lang="en-US" dirty="0"/>
          </a:p>
        </p:txBody>
      </p:sp>
      <p:sp>
        <p:nvSpPr>
          <p:cNvPr id="7" name="Slide Number Placeholder 5"/>
          <p:cNvSpPr>
            <a:spLocks noGrp="1"/>
          </p:cNvSpPr>
          <p:nvPr>
            <p:ph type="sldNum" sz="quarter" idx="12"/>
          </p:nvPr>
        </p:nvSpPr>
        <p:spPr/>
        <p:txBody>
          <a:bodyPr/>
          <a:lstStyle/>
          <a:p>
            <a:fld id="{1F1863A1-393D-4AA6-A26A-78BE7D1C4A21}" type="slidenum">
              <a:rPr lang="en-US"/>
              <a:pPr/>
              <a:t>25</a:t>
            </a:fld>
            <a:endParaRPr lang="en-US"/>
          </a:p>
        </p:txBody>
      </p:sp>
      <p:sp>
        <p:nvSpPr>
          <p:cNvPr id="4" name="Rectangle 3"/>
          <p:cNvSpPr/>
          <p:nvPr/>
        </p:nvSpPr>
        <p:spPr>
          <a:xfrm>
            <a:off x="228601" y="914400"/>
            <a:ext cx="8915400" cy="6124754"/>
          </a:xfrm>
          <a:prstGeom prst="rect">
            <a:avLst/>
          </a:prstGeom>
        </p:spPr>
        <p:txBody>
          <a:bodyPr wrap="square">
            <a:spAutoFit/>
          </a:bodyPr>
          <a:lstStyle/>
          <a:p>
            <a:pPr marL="285750" indent="-285750">
              <a:buFont typeface="Wingdings" pitchFamily="2" charset="2"/>
              <a:buChar char="v"/>
            </a:pPr>
            <a:r>
              <a:rPr lang="en-US" sz="2800" b="1" dirty="0"/>
              <a:t>Drawing on Your </a:t>
            </a:r>
            <a:r>
              <a:rPr lang="en-US" sz="2800" b="1" dirty="0" smtClean="0"/>
              <a:t>Own</a:t>
            </a:r>
          </a:p>
          <a:p>
            <a:pPr marL="285750" indent="-285750" algn="just">
              <a:buFont typeface="Wingdings" pitchFamily="2" charset="2"/>
              <a:buChar char="ü"/>
            </a:pPr>
            <a:r>
              <a:rPr lang="en-US" sz="2400" dirty="0"/>
              <a:t>Sometimes you want to have more control than just using the GUI components provided </a:t>
            </a:r>
            <a:r>
              <a:rPr lang="en-US" sz="2400" dirty="0" smtClean="0"/>
              <a:t>by </a:t>
            </a:r>
            <a:r>
              <a:rPr lang="en-US" sz="2400" dirty="0"/>
              <a:t>the Java libraries.  In these situations you might want to have custom control </a:t>
            </a:r>
            <a:r>
              <a:rPr lang="en-US" sz="2400" dirty="0" smtClean="0"/>
              <a:t>over what  gets </a:t>
            </a:r>
            <a:r>
              <a:rPr lang="en-US" sz="2400" dirty="0"/>
              <a:t>drawn to the space inhabited by a given component.</a:t>
            </a:r>
          </a:p>
          <a:p>
            <a:pPr marL="285750" indent="-285750" algn="just">
              <a:buFont typeface="Wingdings" pitchFamily="2" charset="2"/>
              <a:buChar char="ü"/>
            </a:pPr>
            <a:r>
              <a:rPr lang="en-US" sz="2400" dirty="0" smtClean="0"/>
              <a:t>The </a:t>
            </a:r>
            <a:r>
              <a:rPr lang="en-US" sz="2400" dirty="0"/>
              <a:t>power and quality of this was enhanced with the Graphics 2D library in Swing</a:t>
            </a:r>
            <a:r>
              <a:rPr lang="en-US" sz="2400" dirty="0" smtClean="0"/>
              <a:t>.</a:t>
            </a:r>
          </a:p>
          <a:p>
            <a:pPr algn="just"/>
            <a:endParaRPr lang="en-US" sz="900" dirty="0" smtClean="0"/>
          </a:p>
          <a:p>
            <a:pPr marL="285750" indent="-285750">
              <a:buFont typeface="Wingdings" pitchFamily="2" charset="2"/>
              <a:buChar char="v"/>
            </a:pPr>
            <a:r>
              <a:rPr lang="en-US" sz="2800" b="1" dirty="0"/>
              <a:t>Overriding the paint </a:t>
            </a:r>
            <a:r>
              <a:rPr lang="en-US" sz="2800" b="1" dirty="0" smtClean="0"/>
              <a:t>Method</a:t>
            </a:r>
          </a:p>
          <a:p>
            <a:pPr marL="342900" indent="-342900" algn="just">
              <a:buFont typeface="Wingdings" pitchFamily="2" charset="2"/>
              <a:buChar char="ü"/>
            </a:pPr>
            <a:r>
              <a:rPr lang="en-US" sz="2400" dirty="0"/>
              <a:t>The way that you can control what is drawn on a component is to override the paint method of that component (for </a:t>
            </a:r>
            <a:r>
              <a:rPr lang="en-US" sz="2400" dirty="0" smtClean="0"/>
              <a:t>AWT use </a:t>
            </a:r>
            <a:r>
              <a:rPr lang="en-US" sz="2400" b="1" dirty="0" smtClean="0"/>
              <a:t>paint </a:t>
            </a:r>
            <a:r>
              <a:rPr lang="en-US" sz="2400" dirty="0" smtClean="0"/>
              <a:t>and Swing </a:t>
            </a:r>
            <a:r>
              <a:rPr lang="en-US" sz="2400" dirty="0"/>
              <a:t>use </a:t>
            </a:r>
            <a:r>
              <a:rPr lang="en-US" sz="2400" b="1" dirty="0" err="1" smtClean="0"/>
              <a:t>paintComponent</a:t>
            </a:r>
            <a:r>
              <a:rPr lang="en-US" sz="2400" dirty="0" smtClean="0"/>
              <a:t>).  </a:t>
            </a:r>
            <a:r>
              <a:rPr lang="en-US" sz="2400" dirty="0"/>
              <a:t>This means that you need to create a subclass of a component.  I typically do custom components from </a:t>
            </a:r>
            <a:r>
              <a:rPr lang="en-US" sz="2400" dirty="0" err="1"/>
              <a:t>JPanels</a:t>
            </a:r>
            <a:r>
              <a:rPr lang="en-US" sz="2400" dirty="0"/>
              <a:t>.</a:t>
            </a:r>
          </a:p>
          <a:p>
            <a:pPr marL="342900" indent="-342900" algn="just">
              <a:buFont typeface="Wingdings" pitchFamily="2" charset="2"/>
              <a:buChar char="ü"/>
            </a:pPr>
            <a:r>
              <a:rPr lang="en-US" sz="2400" dirty="0"/>
              <a:t>The paint method takes a </a:t>
            </a:r>
            <a:r>
              <a:rPr lang="en-US" sz="2400" b="1" dirty="0" err="1"/>
              <a:t>java.awt.Graphics</a:t>
            </a:r>
            <a:r>
              <a:rPr lang="en-US" sz="2400" dirty="0"/>
              <a:t> object.  What you draw with that object shows up on the Component</a:t>
            </a:r>
            <a:r>
              <a:rPr lang="en-US" sz="2400" dirty="0" smtClean="0"/>
              <a:t>.</a:t>
            </a:r>
            <a:endParaRPr lang="en-US" sz="2400" b="1" dirty="0"/>
          </a:p>
        </p:txBody>
      </p:sp>
    </p:spTree>
    <p:extLst>
      <p:ext uri="{BB962C8B-B14F-4D97-AF65-F5344CB8AC3E}">
        <p14:creationId xmlns:p14="http://schemas.microsoft.com/office/powerpoint/2010/main" val="912339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152400"/>
            <a:ext cx="8229600" cy="715962"/>
          </a:xfrm>
        </p:spPr>
        <p:txBody>
          <a:bodyPr>
            <a:normAutofit fontScale="90000"/>
          </a:bodyPr>
          <a:lstStyle/>
          <a:p>
            <a:r>
              <a:rPr lang="en-US" dirty="0" smtClean="0"/>
              <a:t>AWT Graphics </a:t>
            </a:r>
            <a:endParaRPr lang="en-US" dirty="0"/>
          </a:p>
        </p:txBody>
      </p:sp>
      <p:sp>
        <p:nvSpPr>
          <p:cNvPr id="7" name="Slide Number Placeholder 5"/>
          <p:cNvSpPr>
            <a:spLocks noGrp="1"/>
          </p:cNvSpPr>
          <p:nvPr>
            <p:ph type="sldNum" sz="quarter" idx="12"/>
          </p:nvPr>
        </p:nvSpPr>
        <p:spPr/>
        <p:txBody>
          <a:bodyPr/>
          <a:lstStyle/>
          <a:p>
            <a:fld id="{1F1863A1-393D-4AA6-A26A-78BE7D1C4A21}" type="slidenum">
              <a:rPr lang="en-US"/>
              <a:pPr/>
              <a:t>26</a:t>
            </a:fld>
            <a:endParaRPr lang="en-US"/>
          </a:p>
        </p:txBody>
      </p:sp>
      <p:sp>
        <p:nvSpPr>
          <p:cNvPr id="4" name="Rectangle 3"/>
          <p:cNvSpPr/>
          <p:nvPr/>
        </p:nvSpPr>
        <p:spPr>
          <a:xfrm>
            <a:off x="0" y="762000"/>
            <a:ext cx="9144001" cy="7201972"/>
          </a:xfrm>
          <a:prstGeom prst="rect">
            <a:avLst/>
          </a:prstGeom>
        </p:spPr>
        <p:txBody>
          <a:bodyPr wrap="square">
            <a:spAutoFit/>
          </a:bodyPr>
          <a:lstStyle/>
          <a:p>
            <a:pPr marL="342900" indent="-342900" algn="just">
              <a:buFont typeface="Wingdings" pitchFamily="2" charset="2"/>
              <a:buChar char="ü"/>
            </a:pPr>
            <a:r>
              <a:rPr lang="en-US" sz="2600" dirty="0"/>
              <a:t>Graphics is an abstract class provided by Java AWT which is used to draw or paint on the components. </a:t>
            </a:r>
            <a:endParaRPr lang="en-US" sz="2600" dirty="0" smtClean="0"/>
          </a:p>
          <a:p>
            <a:pPr marL="342900" indent="-342900" algn="just">
              <a:buFont typeface="Wingdings" pitchFamily="2" charset="2"/>
              <a:buChar char="ü"/>
            </a:pPr>
            <a:r>
              <a:rPr lang="en-US" sz="2600" dirty="0" smtClean="0"/>
              <a:t>It </a:t>
            </a:r>
            <a:r>
              <a:rPr lang="en-US" sz="2600" dirty="0"/>
              <a:t>consists of various fields which hold information like components to be painted, font, color, XOR mode, etc., and methods that allow drawing various shapes on the GUI components</a:t>
            </a:r>
            <a:r>
              <a:rPr lang="en-US" sz="2600" dirty="0" smtClean="0"/>
              <a:t>.</a:t>
            </a:r>
          </a:p>
          <a:p>
            <a:pPr marL="342900" indent="-342900" algn="just">
              <a:buFont typeface="Wingdings" pitchFamily="2" charset="2"/>
              <a:buChar char="ü"/>
            </a:pPr>
            <a:r>
              <a:rPr lang="en-US" sz="2600" dirty="0" smtClean="0"/>
              <a:t> </a:t>
            </a:r>
            <a:r>
              <a:rPr lang="en-US" sz="2600" dirty="0"/>
              <a:t>Graphics is an abstract class and thus cannot be initialized directly</a:t>
            </a:r>
            <a:r>
              <a:rPr lang="en-US" sz="2600" dirty="0" smtClean="0"/>
              <a:t>.</a:t>
            </a:r>
          </a:p>
          <a:p>
            <a:pPr marL="342900" indent="-342900" algn="just">
              <a:buFont typeface="Wingdings" pitchFamily="2" charset="2"/>
              <a:buChar char="ü"/>
            </a:pPr>
            <a:r>
              <a:rPr lang="en-US" sz="2600" dirty="0" smtClean="0"/>
              <a:t> </a:t>
            </a:r>
            <a:r>
              <a:rPr lang="en-US" sz="2600" dirty="0"/>
              <a:t>Objects of its child classes can be obtained in the following two ways: </a:t>
            </a:r>
            <a:endParaRPr lang="en-US" sz="2600" dirty="0" smtClean="0"/>
          </a:p>
          <a:p>
            <a:pPr marL="971550" lvl="1" indent="-514350" algn="just">
              <a:buFont typeface="+mj-lt"/>
              <a:buAutoNum type="arabicPeriod"/>
            </a:pPr>
            <a:r>
              <a:rPr lang="en-US" sz="2800" b="1" dirty="0" smtClean="0"/>
              <a:t>Inside </a:t>
            </a:r>
            <a:r>
              <a:rPr lang="en-US" sz="2800" b="1" dirty="0"/>
              <a:t>paint() or update() method </a:t>
            </a:r>
            <a:r>
              <a:rPr lang="en-US" dirty="0" smtClean="0"/>
              <a:t>(paint</a:t>
            </a:r>
            <a:r>
              <a:rPr lang="en-US" dirty="0"/>
              <a:t>() and update() methods are present in the Component class and thus can be overridden for the component to be </a:t>
            </a:r>
            <a:r>
              <a:rPr lang="en-US" dirty="0" smtClean="0"/>
              <a:t>painted. Example: void </a:t>
            </a:r>
            <a:r>
              <a:rPr lang="en-US" dirty="0"/>
              <a:t>paint(Graphics </a:t>
            </a:r>
            <a:r>
              <a:rPr lang="en-US" dirty="0" smtClean="0"/>
              <a:t>g), void </a:t>
            </a:r>
            <a:r>
              <a:rPr lang="en-US" dirty="0"/>
              <a:t>update(Graphics g</a:t>
            </a:r>
            <a:r>
              <a:rPr lang="en-US" dirty="0" smtClean="0"/>
              <a:t>).</a:t>
            </a:r>
          </a:p>
          <a:p>
            <a:pPr marL="971550" lvl="1" indent="-514350" algn="just">
              <a:buFont typeface="+mj-lt"/>
              <a:buAutoNum type="arabicPeriod"/>
            </a:pPr>
            <a:r>
              <a:rPr lang="en-US" sz="2800" b="1" dirty="0" err="1"/>
              <a:t>getGraphics</a:t>
            </a:r>
            <a:r>
              <a:rPr lang="en-US" sz="2800" b="1" dirty="0"/>
              <a:t>() </a:t>
            </a:r>
            <a:r>
              <a:rPr lang="en-US" sz="2800" b="1" dirty="0" smtClean="0"/>
              <a:t>method </a:t>
            </a:r>
            <a:r>
              <a:rPr lang="en-US" dirty="0" smtClean="0"/>
              <a:t>(This </a:t>
            </a:r>
            <a:r>
              <a:rPr lang="en-US" dirty="0"/>
              <a:t>method is present in the Component class and thus can be called on any Component in order to get the Graphics object for the component</a:t>
            </a:r>
            <a:r>
              <a:rPr lang="en-US" dirty="0" smtClean="0"/>
              <a:t>.)</a:t>
            </a:r>
          </a:p>
          <a:p>
            <a:pPr marL="971550" lvl="1" indent="-514350" algn="just">
              <a:buFont typeface="+mj-lt"/>
              <a:buAutoNum type="arabicPeriod"/>
            </a:pPr>
            <a:endParaRPr lang="en-US" sz="2800" dirty="0" smtClean="0"/>
          </a:p>
          <a:p>
            <a:pPr marL="1428750" lvl="2" indent="-514350" algn="just">
              <a:buFont typeface="+mj-lt"/>
              <a:buAutoNum type="arabicPeriod"/>
            </a:pPr>
            <a:endParaRPr lang="en-US" dirty="0"/>
          </a:p>
          <a:p>
            <a:pPr marL="1428750" lvl="2" indent="-514350" algn="just">
              <a:buFont typeface="+mj-lt"/>
              <a:buAutoNum type="arabicPeriod"/>
            </a:pPr>
            <a:endParaRPr lang="en-US" sz="2800" dirty="0" smtClean="0"/>
          </a:p>
        </p:txBody>
      </p:sp>
    </p:spTree>
    <p:extLst>
      <p:ext uri="{BB962C8B-B14F-4D97-AF65-F5344CB8AC3E}">
        <p14:creationId xmlns:p14="http://schemas.microsoft.com/office/powerpoint/2010/main" val="4294302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87036" y="0"/>
            <a:ext cx="8229600" cy="715962"/>
          </a:xfrm>
        </p:spPr>
        <p:txBody>
          <a:bodyPr>
            <a:normAutofit fontScale="90000"/>
          </a:bodyPr>
          <a:lstStyle/>
          <a:p>
            <a:r>
              <a:rPr lang="en-US" dirty="0" smtClean="0"/>
              <a:t>AWT Graphics Example </a:t>
            </a:r>
            <a:endParaRPr lang="en-US" dirty="0"/>
          </a:p>
        </p:txBody>
      </p:sp>
      <p:sp>
        <p:nvSpPr>
          <p:cNvPr id="7" name="Slide Number Placeholder 5"/>
          <p:cNvSpPr>
            <a:spLocks noGrp="1"/>
          </p:cNvSpPr>
          <p:nvPr>
            <p:ph type="sldNum" sz="quarter" idx="12"/>
          </p:nvPr>
        </p:nvSpPr>
        <p:spPr/>
        <p:txBody>
          <a:bodyPr/>
          <a:lstStyle/>
          <a:p>
            <a:fld id="{1F1863A1-393D-4AA6-A26A-78BE7D1C4A21}" type="slidenum">
              <a:rPr lang="en-US"/>
              <a:pPr/>
              <a:t>27</a:t>
            </a:fld>
            <a:endParaRPr lang="en-US"/>
          </a:p>
        </p:txBody>
      </p:sp>
      <p:sp>
        <p:nvSpPr>
          <p:cNvPr id="3" name="TextBox 2"/>
          <p:cNvSpPr txBox="1"/>
          <p:nvPr/>
        </p:nvSpPr>
        <p:spPr>
          <a:xfrm>
            <a:off x="152400" y="493952"/>
            <a:ext cx="5410200" cy="6370975"/>
          </a:xfrm>
          <a:prstGeom prst="rect">
            <a:avLst/>
          </a:prstGeom>
          <a:noFill/>
        </p:spPr>
        <p:txBody>
          <a:bodyPr wrap="square" rtlCol="0">
            <a:spAutoFit/>
          </a:bodyPr>
          <a:lstStyle/>
          <a:p>
            <a:r>
              <a:rPr lang="en-US" sz="2800" dirty="0">
                <a:solidFill>
                  <a:srgbClr val="0070C0"/>
                </a:solidFill>
              </a:rPr>
              <a:t>Use </a:t>
            </a:r>
            <a:r>
              <a:rPr lang="en-US" sz="2800" dirty="0" smtClean="0">
                <a:solidFill>
                  <a:srgbClr val="0070C0"/>
                </a:solidFill>
              </a:rPr>
              <a:t>paint() </a:t>
            </a:r>
            <a:r>
              <a:rPr lang="en-US" sz="2800" dirty="0">
                <a:solidFill>
                  <a:srgbClr val="0070C0"/>
                </a:solidFill>
              </a:rPr>
              <a:t>Method</a:t>
            </a:r>
            <a:r>
              <a:rPr lang="en-US" sz="2800" dirty="0" smtClean="0">
                <a:solidFill>
                  <a:srgbClr val="0070C0"/>
                </a:solidFill>
              </a:rPr>
              <a:t>:</a:t>
            </a:r>
            <a:endParaRPr lang="en-US" sz="2800" b="1" dirty="0" smtClean="0">
              <a:solidFill>
                <a:schemeClr val="accent2"/>
              </a:solidFill>
            </a:endParaRPr>
          </a:p>
          <a:p>
            <a:r>
              <a:rPr lang="en-US" sz="1900" b="1" dirty="0" smtClean="0">
                <a:solidFill>
                  <a:schemeClr val="accent2"/>
                </a:solidFill>
              </a:rPr>
              <a:t>import</a:t>
            </a:r>
            <a:r>
              <a:rPr lang="en-US" sz="1900" b="1" dirty="0" smtClean="0"/>
              <a:t> </a:t>
            </a:r>
            <a:r>
              <a:rPr lang="en-US" sz="1900" dirty="0" err="1"/>
              <a:t>java.awt</a:t>
            </a:r>
            <a:r>
              <a:rPr lang="en-US" sz="1900" dirty="0"/>
              <a:t>.*;</a:t>
            </a:r>
          </a:p>
          <a:p>
            <a:r>
              <a:rPr lang="en-US" sz="1900" b="1" dirty="0" smtClean="0">
                <a:solidFill>
                  <a:schemeClr val="accent2"/>
                </a:solidFill>
              </a:rPr>
              <a:t>public </a:t>
            </a:r>
            <a:r>
              <a:rPr lang="en-US" sz="1900" b="1" dirty="0">
                <a:solidFill>
                  <a:schemeClr val="accent2"/>
                </a:solidFill>
              </a:rPr>
              <a:t>class </a:t>
            </a:r>
            <a:r>
              <a:rPr lang="en-US" sz="1900" dirty="0" err="1" smtClean="0"/>
              <a:t>Myframe</a:t>
            </a:r>
            <a:r>
              <a:rPr lang="en-US" sz="1900" b="1" dirty="0" smtClean="0"/>
              <a:t> </a:t>
            </a:r>
            <a:r>
              <a:rPr lang="en-US" sz="1900" b="1" dirty="0">
                <a:solidFill>
                  <a:schemeClr val="accent2"/>
                </a:solidFill>
              </a:rPr>
              <a:t>extends</a:t>
            </a:r>
            <a:r>
              <a:rPr lang="en-US" sz="1900" b="1" dirty="0"/>
              <a:t> </a:t>
            </a:r>
            <a:r>
              <a:rPr lang="en-US" sz="1900" dirty="0"/>
              <a:t>Frame</a:t>
            </a:r>
            <a:r>
              <a:rPr lang="en-US" sz="1900" b="1" dirty="0"/>
              <a:t> </a:t>
            </a:r>
            <a:r>
              <a:rPr lang="en-US" sz="1900" dirty="0"/>
              <a:t>{</a:t>
            </a:r>
          </a:p>
          <a:p>
            <a:r>
              <a:rPr lang="en-US" sz="1900" dirty="0"/>
              <a:t>    </a:t>
            </a:r>
            <a:r>
              <a:rPr lang="en-US" sz="1900" b="1" dirty="0">
                <a:solidFill>
                  <a:schemeClr val="accent2"/>
                </a:solidFill>
              </a:rPr>
              <a:t>public</a:t>
            </a:r>
            <a:r>
              <a:rPr lang="en-US" sz="1900" b="1" dirty="0"/>
              <a:t> </a:t>
            </a:r>
            <a:r>
              <a:rPr lang="en-US" sz="1900" dirty="0" err="1" smtClean="0"/>
              <a:t>Myframe</a:t>
            </a:r>
            <a:r>
              <a:rPr lang="en-US" sz="1900" dirty="0" smtClean="0"/>
              <a:t>()</a:t>
            </a:r>
            <a:endParaRPr lang="en-US" sz="1900" dirty="0"/>
          </a:p>
          <a:p>
            <a:r>
              <a:rPr lang="en-US" sz="1900" dirty="0"/>
              <a:t>    {</a:t>
            </a:r>
          </a:p>
          <a:p>
            <a:r>
              <a:rPr lang="en-US" sz="1900" dirty="0"/>
              <a:t>        </a:t>
            </a:r>
            <a:r>
              <a:rPr lang="en-US" sz="1900" dirty="0" err="1"/>
              <a:t>setVisible</a:t>
            </a:r>
            <a:r>
              <a:rPr lang="en-US" sz="1900" dirty="0"/>
              <a:t>(</a:t>
            </a:r>
            <a:r>
              <a:rPr lang="en-US" sz="1900" b="1" dirty="0">
                <a:solidFill>
                  <a:schemeClr val="accent2"/>
                </a:solidFill>
              </a:rPr>
              <a:t>true</a:t>
            </a:r>
            <a:r>
              <a:rPr lang="en-US" sz="1900" b="1" dirty="0"/>
              <a:t>);</a:t>
            </a:r>
          </a:p>
          <a:p>
            <a:r>
              <a:rPr lang="en-US" sz="1900" dirty="0"/>
              <a:t>        </a:t>
            </a:r>
            <a:r>
              <a:rPr lang="en-US" sz="1900" dirty="0" err="1"/>
              <a:t>setSize</a:t>
            </a:r>
            <a:r>
              <a:rPr lang="en-US" sz="1900" dirty="0"/>
              <a:t>(300, 200);</a:t>
            </a:r>
          </a:p>
          <a:p>
            <a:r>
              <a:rPr lang="en-US" sz="1900" dirty="0"/>
              <a:t>        </a:t>
            </a:r>
            <a:r>
              <a:rPr lang="en-US" sz="1900" dirty="0" err="1"/>
              <a:t>setBackground</a:t>
            </a:r>
            <a:r>
              <a:rPr lang="en-US" sz="1900" dirty="0"/>
              <a:t>(</a:t>
            </a:r>
            <a:r>
              <a:rPr lang="en-US" sz="1900" dirty="0" err="1"/>
              <a:t>Color.</a:t>
            </a:r>
            <a:r>
              <a:rPr lang="en-US" sz="1900" b="1" i="1" dirty="0" err="1">
                <a:solidFill>
                  <a:srgbClr val="00B050"/>
                </a:solidFill>
              </a:rPr>
              <a:t>red</a:t>
            </a:r>
            <a:r>
              <a:rPr lang="en-US" sz="1900" i="1" dirty="0"/>
              <a:t>);</a:t>
            </a:r>
          </a:p>
          <a:p>
            <a:r>
              <a:rPr lang="en-US" sz="1900" dirty="0">
                <a:solidFill>
                  <a:srgbClr val="92D050"/>
                </a:solidFill>
              </a:rPr>
              <a:t>//        </a:t>
            </a:r>
            <a:r>
              <a:rPr lang="en-US" sz="1900" dirty="0" err="1">
                <a:solidFill>
                  <a:srgbClr val="92D050"/>
                </a:solidFill>
              </a:rPr>
              <a:t>addWindowListener</a:t>
            </a:r>
            <a:r>
              <a:rPr lang="en-US" sz="1900" dirty="0">
                <a:solidFill>
                  <a:srgbClr val="92D050"/>
                </a:solidFill>
              </a:rPr>
              <a:t>(new </a:t>
            </a:r>
            <a:r>
              <a:rPr lang="en-US" sz="1900" dirty="0" err="1">
                <a:solidFill>
                  <a:srgbClr val="92D050"/>
                </a:solidFill>
              </a:rPr>
              <a:t>WindowAdapter</a:t>
            </a:r>
            <a:r>
              <a:rPr lang="en-US" sz="1900" dirty="0">
                <a:solidFill>
                  <a:srgbClr val="92D050"/>
                </a:solidFill>
              </a:rPr>
              <a:t>() {</a:t>
            </a:r>
          </a:p>
          <a:p>
            <a:r>
              <a:rPr lang="en-US" sz="1900" dirty="0" smtClean="0">
                <a:solidFill>
                  <a:srgbClr val="92D050"/>
                </a:solidFill>
              </a:rPr>
              <a:t>//            </a:t>
            </a:r>
            <a:r>
              <a:rPr lang="en-US" sz="1900" dirty="0">
                <a:solidFill>
                  <a:srgbClr val="92D050"/>
                </a:solidFill>
              </a:rPr>
              <a:t>public void </a:t>
            </a:r>
            <a:r>
              <a:rPr lang="en-US" sz="1900" dirty="0" err="1">
                <a:solidFill>
                  <a:srgbClr val="92D050"/>
                </a:solidFill>
              </a:rPr>
              <a:t>windowClosing</a:t>
            </a:r>
            <a:r>
              <a:rPr lang="en-US" sz="1900" dirty="0">
                <a:solidFill>
                  <a:srgbClr val="92D050"/>
                </a:solidFill>
              </a:rPr>
              <a:t>(</a:t>
            </a:r>
            <a:r>
              <a:rPr lang="en-US" sz="1900" dirty="0" err="1">
                <a:solidFill>
                  <a:srgbClr val="92D050"/>
                </a:solidFill>
              </a:rPr>
              <a:t>WindowEvent</a:t>
            </a:r>
            <a:r>
              <a:rPr lang="en-US" sz="1900" dirty="0">
                <a:solidFill>
                  <a:srgbClr val="92D050"/>
                </a:solidFill>
              </a:rPr>
              <a:t> e)</a:t>
            </a:r>
          </a:p>
          <a:p>
            <a:r>
              <a:rPr lang="en-US" sz="1900" dirty="0">
                <a:solidFill>
                  <a:srgbClr val="92D050"/>
                </a:solidFill>
              </a:rPr>
              <a:t>//            </a:t>
            </a:r>
            <a:r>
              <a:rPr lang="en-US" sz="1900" dirty="0" smtClean="0">
                <a:solidFill>
                  <a:srgbClr val="92D050"/>
                </a:solidFill>
              </a:rPr>
              <a:t>{ </a:t>
            </a:r>
            <a:r>
              <a:rPr lang="en-US" sz="1900" dirty="0" err="1">
                <a:solidFill>
                  <a:srgbClr val="92D050"/>
                </a:solidFill>
              </a:rPr>
              <a:t>System.exit</a:t>
            </a:r>
            <a:r>
              <a:rPr lang="en-US" sz="1900" dirty="0">
                <a:solidFill>
                  <a:srgbClr val="92D050"/>
                </a:solidFill>
              </a:rPr>
              <a:t>(0</a:t>
            </a:r>
            <a:r>
              <a:rPr lang="en-US" sz="1900" dirty="0" smtClean="0">
                <a:solidFill>
                  <a:srgbClr val="92D050"/>
                </a:solidFill>
              </a:rPr>
              <a:t>);   }  </a:t>
            </a:r>
            <a:r>
              <a:rPr lang="en-US" sz="1900" dirty="0">
                <a:solidFill>
                  <a:srgbClr val="92D050"/>
                </a:solidFill>
              </a:rPr>
              <a:t>});</a:t>
            </a:r>
          </a:p>
          <a:p>
            <a:r>
              <a:rPr lang="en-US" sz="1900" dirty="0"/>
              <a:t>    }</a:t>
            </a:r>
          </a:p>
          <a:p>
            <a:r>
              <a:rPr lang="en-US" sz="1900" dirty="0"/>
              <a:t>    </a:t>
            </a:r>
            <a:r>
              <a:rPr lang="en-US" sz="1900" b="1" dirty="0">
                <a:solidFill>
                  <a:schemeClr val="accent2"/>
                </a:solidFill>
              </a:rPr>
              <a:t>public void </a:t>
            </a:r>
            <a:r>
              <a:rPr lang="en-US" sz="1900" b="1" dirty="0"/>
              <a:t>paint(Graphics g)</a:t>
            </a:r>
          </a:p>
          <a:p>
            <a:r>
              <a:rPr lang="en-US" sz="1900" dirty="0"/>
              <a:t>    {</a:t>
            </a:r>
          </a:p>
          <a:p>
            <a:r>
              <a:rPr lang="en-US" sz="1900" dirty="0"/>
              <a:t>        </a:t>
            </a:r>
            <a:r>
              <a:rPr lang="en-US" sz="1900" dirty="0" err="1"/>
              <a:t>g.setColor</a:t>
            </a:r>
            <a:r>
              <a:rPr lang="en-US" sz="1900" dirty="0"/>
              <a:t>(</a:t>
            </a:r>
            <a:r>
              <a:rPr lang="en-US" sz="1900" dirty="0" err="1"/>
              <a:t>Color.</a:t>
            </a:r>
            <a:r>
              <a:rPr lang="en-US" sz="1900" b="1" i="1" dirty="0" err="1">
                <a:solidFill>
                  <a:srgbClr val="00B050"/>
                </a:solidFill>
              </a:rPr>
              <a:t>green</a:t>
            </a:r>
            <a:r>
              <a:rPr lang="en-US" sz="1900" i="1" dirty="0"/>
              <a:t>);</a:t>
            </a:r>
          </a:p>
          <a:p>
            <a:r>
              <a:rPr lang="en-US" sz="1900" dirty="0"/>
              <a:t>        </a:t>
            </a:r>
            <a:r>
              <a:rPr lang="en-US" sz="1900" dirty="0" err="1"/>
              <a:t>g.setXORMode</a:t>
            </a:r>
            <a:r>
              <a:rPr lang="en-US" sz="1900" dirty="0"/>
              <a:t>(</a:t>
            </a:r>
            <a:r>
              <a:rPr lang="en-US" sz="1900" dirty="0" err="1"/>
              <a:t>Color.</a:t>
            </a:r>
            <a:r>
              <a:rPr lang="en-US" sz="1900" b="1" i="1" dirty="0" err="1">
                <a:solidFill>
                  <a:srgbClr val="00B050"/>
                </a:solidFill>
              </a:rPr>
              <a:t>black</a:t>
            </a:r>
            <a:r>
              <a:rPr lang="en-US" sz="1900" i="1" dirty="0"/>
              <a:t>);</a:t>
            </a:r>
          </a:p>
          <a:p>
            <a:r>
              <a:rPr lang="en-US" sz="1900" dirty="0"/>
              <a:t>        </a:t>
            </a:r>
            <a:r>
              <a:rPr lang="en-US" sz="1900" dirty="0" err="1"/>
              <a:t>g.fillRect</a:t>
            </a:r>
            <a:r>
              <a:rPr lang="en-US" sz="1900" dirty="0"/>
              <a:t>(100, 100, 100, 50</a:t>
            </a:r>
            <a:r>
              <a:rPr lang="en-US" sz="1900" dirty="0" smtClean="0"/>
              <a:t>);</a:t>
            </a:r>
          </a:p>
          <a:p>
            <a:r>
              <a:rPr lang="en-US" sz="1900" dirty="0" smtClean="0"/>
              <a:t>  }</a:t>
            </a:r>
            <a:endParaRPr lang="en-US" sz="1900" dirty="0"/>
          </a:p>
          <a:p>
            <a:r>
              <a:rPr lang="en-US" sz="1900" dirty="0"/>
              <a:t>    </a:t>
            </a:r>
            <a:r>
              <a:rPr lang="en-US" sz="1900" b="1" dirty="0">
                <a:solidFill>
                  <a:schemeClr val="accent2"/>
                </a:solidFill>
              </a:rPr>
              <a:t>public static void </a:t>
            </a:r>
            <a:r>
              <a:rPr lang="en-US" sz="1900" dirty="0"/>
              <a:t>main(String[] </a:t>
            </a:r>
            <a:r>
              <a:rPr lang="en-US" sz="1900" dirty="0" err="1"/>
              <a:t>args</a:t>
            </a:r>
            <a:r>
              <a:rPr lang="en-US" sz="1900" dirty="0"/>
              <a:t>)</a:t>
            </a:r>
          </a:p>
          <a:p>
            <a:r>
              <a:rPr lang="en-US" sz="1900" dirty="0"/>
              <a:t>    {</a:t>
            </a:r>
          </a:p>
          <a:p>
            <a:r>
              <a:rPr lang="en-US" sz="1900" dirty="0"/>
              <a:t>        </a:t>
            </a:r>
            <a:r>
              <a:rPr lang="en-US" sz="1900" b="1" dirty="0">
                <a:solidFill>
                  <a:schemeClr val="accent2"/>
                </a:solidFill>
              </a:rPr>
              <a:t>new</a:t>
            </a:r>
            <a:r>
              <a:rPr lang="en-US" sz="1900" b="1" dirty="0"/>
              <a:t> </a:t>
            </a:r>
            <a:r>
              <a:rPr lang="en-US" sz="1900" dirty="0" err="1" smtClean="0"/>
              <a:t>Myframe</a:t>
            </a:r>
            <a:r>
              <a:rPr lang="en-US" sz="1900" dirty="0" smtClean="0"/>
              <a:t>();</a:t>
            </a:r>
            <a:r>
              <a:rPr lang="en-US" sz="1900" dirty="0"/>
              <a:t> </a:t>
            </a:r>
            <a:r>
              <a:rPr lang="en-US" sz="1900" dirty="0" smtClean="0"/>
              <a:t>}   }</a:t>
            </a:r>
            <a:endParaRPr lang="en-US" sz="1900" dirty="0"/>
          </a:p>
        </p:txBody>
      </p:sp>
      <p:pic>
        <p:nvPicPr>
          <p:cNvPr id="10244"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743074"/>
            <a:ext cx="3429000" cy="2219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35468" y="969818"/>
            <a:ext cx="3227531" cy="769441"/>
          </a:xfrm>
          <a:prstGeom prst="rect">
            <a:avLst/>
          </a:prstGeom>
          <a:noFill/>
        </p:spPr>
        <p:txBody>
          <a:bodyPr wrap="square" rtlCol="0">
            <a:spAutoFit/>
          </a:bodyPr>
          <a:lstStyle/>
          <a:p>
            <a:r>
              <a:rPr lang="en-US" sz="2400" dirty="0" smtClean="0"/>
              <a:t>Output: </a:t>
            </a:r>
          </a:p>
          <a:p>
            <a:r>
              <a:rPr lang="en-US" sz="2000" dirty="0" smtClean="0"/>
              <a:t>Rectangle Shape</a:t>
            </a:r>
            <a:endParaRPr lang="en-US" sz="2000" dirty="0"/>
          </a:p>
        </p:txBody>
      </p:sp>
    </p:spTree>
    <p:extLst>
      <p:ext uri="{BB962C8B-B14F-4D97-AF65-F5344CB8AC3E}">
        <p14:creationId xmlns:p14="http://schemas.microsoft.com/office/powerpoint/2010/main" val="3196493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76200"/>
            <a:ext cx="8229600" cy="715962"/>
          </a:xfrm>
        </p:spPr>
        <p:txBody>
          <a:bodyPr>
            <a:normAutofit fontScale="90000"/>
          </a:bodyPr>
          <a:lstStyle/>
          <a:p>
            <a:r>
              <a:rPr lang="en-US" dirty="0" smtClean="0"/>
              <a:t>AWT Graphics Example </a:t>
            </a:r>
            <a:endParaRPr lang="en-US" dirty="0"/>
          </a:p>
        </p:txBody>
      </p:sp>
      <p:sp>
        <p:nvSpPr>
          <p:cNvPr id="7" name="Slide Number Placeholder 5"/>
          <p:cNvSpPr>
            <a:spLocks noGrp="1"/>
          </p:cNvSpPr>
          <p:nvPr>
            <p:ph type="sldNum" sz="quarter" idx="12"/>
          </p:nvPr>
        </p:nvSpPr>
        <p:spPr/>
        <p:txBody>
          <a:bodyPr/>
          <a:lstStyle/>
          <a:p>
            <a:fld id="{1F1863A1-393D-4AA6-A26A-78BE7D1C4A21}" type="slidenum">
              <a:rPr lang="en-US"/>
              <a:pPr/>
              <a:t>28</a:t>
            </a:fld>
            <a:endParaRPr lang="en-US"/>
          </a:p>
        </p:txBody>
      </p:sp>
      <p:sp>
        <p:nvSpPr>
          <p:cNvPr id="3" name="TextBox 2"/>
          <p:cNvSpPr txBox="1"/>
          <p:nvPr/>
        </p:nvSpPr>
        <p:spPr>
          <a:xfrm>
            <a:off x="152400" y="685800"/>
            <a:ext cx="5410200" cy="5816977"/>
          </a:xfrm>
          <a:prstGeom prst="rect">
            <a:avLst/>
          </a:prstGeom>
          <a:noFill/>
        </p:spPr>
        <p:txBody>
          <a:bodyPr wrap="square" rtlCol="0">
            <a:spAutoFit/>
          </a:bodyPr>
          <a:lstStyle/>
          <a:p>
            <a:r>
              <a:rPr lang="en-US" sz="3200" dirty="0" smtClean="0">
                <a:solidFill>
                  <a:srgbClr val="0070C0"/>
                </a:solidFill>
              </a:rPr>
              <a:t>Use </a:t>
            </a:r>
            <a:r>
              <a:rPr lang="en-US" sz="3200" dirty="0" err="1" smtClean="0">
                <a:solidFill>
                  <a:srgbClr val="0070C0"/>
                </a:solidFill>
              </a:rPr>
              <a:t>getGraphics</a:t>
            </a:r>
            <a:r>
              <a:rPr lang="en-US" sz="3200" dirty="0" smtClean="0">
                <a:solidFill>
                  <a:srgbClr val="0070C0"/>
                </a:solidFill>
              </a:rPr>
              <a:t>() Method:</a:t>
            </a:r>
          </a:p>
          <a:p>
            <a:r>
              <a:rPr lang="en-US" sz="2000" b="1" dirty="0" smtClean="0">
                <a:solidFill>
                  <a:schemeClr val="accent2"/>
                </a:solidFill>
              </a:rPr>
              <a:t>import</a:t>
            </a:r>
            <a:r>
              <a:rPr lang="en-US" sz="2000" b="1" dirty="0" smtClean="0"/>
              <a:t> </a:t>
            </a:r>
            <a:r>
              <a:rPr lang="en-US" sz="2000" dirty="0" err="1"/>
              <a:t>java.awt</a:t>
            </a:r>
            <a:r>
              <a:rPr lang="en-US" sz="2000" dirty="0" smtClean="0"/>
              <a:t>.*;</a:t>
            </a:r>
            <a:endParaRPr lang="en-US" sz="2000" dirty="0"/>
          </a:p>
          <a:p>
            <a:r>
              <a:rPr lang="en-US" sz="2000" b="1" dirty="0">
                <a:solidFill>
                  <a:schemeClr val="accent2"/>
                </a:solidFill>
              </a:rPr>
              <a:t>import</a:t>
            </a:r>
            <a:r>
              <a:rPr lang="en-US" sz="2000" b="1" dirty="0"/>
              <a:t> </a:t>
            </a:r>
            <a:r>
              <a:rPr lang="en-US" sz="2000" dirty="0" err="1"/>
              <a:t>javax.swing.JFrame</a:t>
            </a:r>
            <a:r>
              <a:rPr lang="en-US" sz="2000" dirty="0"/>
              <a:t>;</a:t>
            </a:r>
          </a:p>
          <a:p>
            <a:r>
              <a:rPr lang="en-US" sz="2000" b="1" dirty="0">
                <a:solidFill>
                  <a:schemeClr val="accent2"/>
                </a:solidFill>
              </a:rPr>
              <a:t>public class </a:t>
            </a:r>
            <a:r>
              <a:rPr lang="en-US" sz="2000" dirty="0" err="1"/>
              <a:t>GetGraphics</a:t>
            </a:r>
            <a:r>
              <a:rPr lang="en-US" sz="2000" b="1" dirty="0"/>
              <a:t> </a:t>
            </a:r>
            <a:r>
              <a:rPr lang="en-US" sz="2000" dirty="0"/>
              <a:t>{</a:t>
            </a:r>
          </a:p>
          <a:p>
            <a:r>
              <a:rPr lang="en-US" sz="2000" b="1" dirty="0">
                <a:solidFill>
                  <a:schemeClr val="accent2"/>
                </a:solidFill>
              </a:rPr>
              <a:t>public static void </a:t>
            </a:r>
            <a:r>
              <a:rPr lang="en-US" sz="2000" dirty="0"/>
              <a:t>main(String[] </a:t>
            </a:r>
            <a:r>
              <a:rPr lang="en-US" sz="2000" dirty="0" err="1"/>
              <a:t>args</a:t>
            </a:r>
            <a:r>
              <a:rPr lang="en-US" sz="2000" dirty="0"/>
              <a:t>) {</a:t>
            </a:r>
          </a:p>
          <a:p>
            <a:r>
              <a:rPr lang="en-US" sz="2000" dirty="0" err="1"/>
              <a:t>JFrame</a:t>
            </a:r>
            <a:r>
              <a:rPr lang="en-US" sz="2000" dirty="0"/>
              <a:t> panel = new </a:t>
            </a:r>
            <a:r>
              <a:rPr lang="en-US" sz="2000" dirty="0" err="1"/>
              <a:t>JFrame</a:t>
            </a:r>
            <a:r>
              <a:rPr lang="en-US" sz="2000" dirty="0"/>
              <a:t>();</a:t>
            </a:r>
          </a:p>
          <a:p>
            <a:r>
              <a:rPr lang="en-US" sz="2000" dirty="0" err="1"/>
              <a:t>panel.setSize</a:t>
            </a:r>
            <a:r>
              <a:rPr lang="en-US" sz="2000" dirty="0"/>
              <a:t>(300,300);</a:t>
            </a:r>
          </a:p>
          <a:p>
            <a:r>
              <a:rPr lang="en-US" sz="2000" dirty="0" err="1"/>
              <a:t>panel.setVisible</a:t>
            </a:r>
            <a:r>
              <a:rPr lang="en-US" sz="2000" dirty="0"/>
              <a:t>(</a:t>
            </a:r>
            <a:r>
              <a:rPr lang="en-US" sz="2000" dirty="0">
                <a:solidFill>
                  <a:srgbClr val="00B050"/>
                </a:solidFill>
              </a:rPr>
              <a:t>true</a:t>
            </a:r>
            <a:r>
              <a:rPr lang="en-US" sz="2000" dirty="0"/>
              <a:t>);</a:t>
            </a:r>
          </a:p>
          <a:p>
            <a:r>
              <a:rPr lang="en-US" sz="2000" dirty="0"/>
              <a:t>Graphics g = </a:t>
            </a:r>
            <a:r>
              <a:rPr lang="en-US" sz="2000" dirty="0" err="1"/>
              <a:t>panel.getGraphics</a:t>
            </a:r>
            <a:r>
              <a:rPr lang="en-US" sz="2000" dirty="0"/>
              <a:t>();</a:t>
            </a:r>
          </a:p>
          <a:p>
            <a:r>
              <a:rPr lang="en-US" sz="2000" dirty="0"/>
              <a:t> </a:t>
            </a:r>
            <a:r>
              <a:rPr lang="en-US" sz="2000" b="1" dirty="0" smtClean="0">
                <a:solidFill>
                  <a:schemeClr val="accent2"/>
                </a:solidFill>
              </a:rPr>
              <a:t>try</a:t>
            </a:r>
            <a:r>
              <a:rPr lang="en-US" sz="2000" b="1" dirty="0" smtClean="0"/>
              <a:t>   </a:t>
            </a:r>
            <a:r>
              <a:rPr lang="en-US" sz="2000" dirty="0" smtClean="0"/>
              <a:t>//without try </a:t>
            </a:r>
            <a:r>
              <a:rPr lang="en-US" sz="2000" dirty="0" err="1" smtClean="0"/>
              <a:t>cath</a:t>
            </a:r>
            <a:r>
              <a:rPr lang="en-US" sz="2000" dirty="0" smtClean="0"/>
              <a:t> output will not shows</a:t>
            </a:r>
            <a:endParaRPr lang="en-US" sz="2000" dirty="0"/>
          </a:p>
          <a:p>
            <a:r>
              <a:rPr lang="en-US" sz="2000" dirty="0"/>
              <a:t>{</a:t>
            </a:r>
          </a:p>
          <a:p>
            <a:r>
              <a:rPr lang="en-US" sz="2000" dirty="0" err="1"/>
              <a:t>Thread.</a:t>
            </a:r>
            <a:r>
              <a:rPr lang="en-US" sz="2000" i="1" dirty="0" err="1"/>
              <a:t>sleep</a:t>
            </a:r>
            <a:r>
              <a:rPr lang="en-US" sz="2000" i="1" dirty="0"/>
              <a:t>(1000);</a:t>
            </a:r>
          </a:p>
          <a:p>
            <a:r>
              <a:rPr lang="en-US" sz="2000" dirty="0"/>
              <a:t>} </a:t>
            </a:r>
            <a:r>
              <a:rPr lang="en-US" sz="2000" b="1" dirty="0">
                <a:solidFill>
                  <a:schemeClr val="accent2"/>
                </a:solidFill>
              </a:rPr>
              <a:t>catch</a:t>
            </a:r>
            <a:r>
              <a:rPr lang="en-US" sz="2000" dirty="0"/>
              <a:t>(</a:t>
            </a:r>
            <a:r>
              <a:rPr lang="en-US" sz="2000" dirty="0">
                <a:solidFill>
                  <a:srgbClr val="00B050"/>
                </a:solidFill>
              </a:rPr>
              <a:t>Exception </a:t>
            </a:r>
            <a:r>
              <a:rPr lang="en-US" sz="2000" dirty="0" smtClean="0">
                <a:solidFill>
                  <a:srgbClr val="00B050"/>
                </a:solidFill>
              </a:rPr>
              <a:t>e</a:t>
            </a:r>
            <a:r>
              <a:rPr lang="en-US" sz="2000" dirty="0" smtClean="0"/>
              <a:t>)</a:t>
            </a:r>
            <a:endParaRPr lang="en-US" sz="2000" dirty="0"/>
          </a:p>
          <a:p>
            <a:r>
              <a:rPr lang="en-US" sz="2000" dirty="0"/>
              <a:t>{</a:t>
            </a:r>
            <a:r>
              <a:rPr lang="en-US" sz="2000" dirty="0" err="1"/>
              <a:t>System.</a:t>
            </a:r>
            <a:r>
              <a:rPr lang="en-US" sz="2000" i="1" dirty="0" err="1"/>
              <a:t>out.println</a:t>
            </a:r>
            <a:r>
              <a:rPr lang="en-US" sz="2000" i="1" dirty="0"/>
              <a:t>(e);</a:t>
            </a:r>
          </a:p>
          <a:p>
            <a:r>
              <a:rPr lang="en-US" sz="2000" dirty="0"/>
              <a:t>}</a:t>
            </a:r>
          </a:p>
          <a:p>
            <a:r>
              <a:rPr lang="en-US" sz="2000" dirty="0" err="1"/>
              <a:t>g.fillRect</a:t>
            </a:r>
            <a:r>
              <a:rPr lang="en-US" sz="2000" dirty="0"/>
              <a:t>(10, 30, 60, 35);</a:t>
            </a:r>
          </a:p>
          <a:p>
            <a:r>
              <a:rPr lang="en-US" sz="2000" dirty="0" err="1"/>
              <a:t>g.fillOval</a:t>
            </a:r>
            <a:r>
              <a:rPr lang="en-US" sz="2000" dirty="0"/>
              <a:t>(80, 40, 50, 70);</a:t>
            </a:r>
          </a:p>
          <a:p>
            <a:r>
              <a:rPr lang="en-US" sz="2000" dirty="0" smtClean="0"/>
              <a:t>}} </a:t>
            </a:r>
            <a:endParaRPr lang="en-US" sz="1900" dirty="0"/>
          </a:p>
        </p:txBody>
      </p:sp>
      <p:sp>
        <p:nvSpPr>
          <p:cNvPr id="5" name="TextBox 4"/>
          <p:cNvSpPr txBox="1"/>
          <p:nvPr/>
        </p:nvSpPr>
        <p:spPr>
          <a:xfrm>
            <a:off x="5535468" y="969818"/>
            <a:ext cx="3227531" cy="769441"/>
          </a:xfrm>
          <a:prstGeom prst="rect">
            <a:avLst/>
          </a:prstGeom>
          <a:noFill/>
        </p:spPr>
        <p:txBody>
          <a:bodyPr wrap="square" rtlCol="0">
            <a:spAutoFit/>
          </a:bodyPr>
          <a:lstStyle/>
          <a:p>
            <a:r>
              <a:rPr lang="en-US" sz="2400" dirty="0" smtClean="0"/>
              <a:t>Output: </a:t>
            </a:r>
          </a:p>
          <a:p>
            <a:r>
              <a:rPr lang="en-US" sz="2000" dirty="0" smtClean="0"/>
              <a:t>Rectangle and Oval Shape</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739258"/>
            <a:ext cx="3657599" cy="3366141"/>
          </a:xfrm>
          <a:prstGeom prst="rect">
            <a:avLst/>
          </a:prstGeom>
        </p:spPr>
      </p:pic>
    </p:spTree>
    <p:extLst>
      <p:ext uri="{BB962C8B-B14F-4D97-AF65-F5344CB8AC3E}">
        <p14:creationId xmlns:p14="http://schemas.microsoft.com/office/powerpoint/2010/main" val="809843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76200"/>
            <a:ext cx="8229600" cy="715962"/>
          </a:xfrm>
        </p:spPr>
        <p:txBody>
          <a:bodyPr>
            <a:normAutofit fontScale="90000"/>
          </a:bodyPr>
          <a:lstStyle/>
          <a:p>
            <a:r>
              <a:rPr lang="en-US" dirty="0" smtClean="0"/>
              <a:t>Swing Graphics Example </a:t>
            </a:r>
            <a:endParaRPr lang="en-US" dirty="0"/>
          </a:p>
        </p:txBody>
      </p:sp>
      <p:sp>
        <p:nvSpPr>
          <p:cNvPr id="7" name="Slide Number Placeholder 5"/>
          <p:cNvSpPr>
            <a:spLocks noGrp="1"/>
          </p:cNvSpPr>
          <p:nvPr>
            <p:ph type="sldNum" sz="quarter" idx="12"/>
          </p:nvPr>
        </p:nvSpPr>
        <p:spPr/>
        <p:txBody>
          <a:bodyPr/>
          <a:lstStyle/>
          <a:p>
            <a:fld id="{1F1863A1-393D-4AA6-A26A-78BE7D1C4A21}" type="slidenum">
              <a:rPr lang="en-US"/>
              <a:pPr/>
              <a:t>29</a:t>
            </a:fld>
            <a:endParaRPr lang="en-US"/>
          </a:p>
        </p:txBody>
      </p:sp>
      <p:sp>
        <p:nvSpPr>
          <p:cNvPr id="3" name="TextBox 2"/>
          <p:cNvSpPr txBox="1"/>
          <p:nvPr/>
        </p:nvSpPr>
        <p:spPr>
          <a:xfrm>
            <a:off x="0" y="651164"/>
            <a:ext cx="7696200" cy="6186309"/>
          </a:xfrm>
          <a:prstGeom prst="rect">
            <a:avLst/>
          </a:prstGeom>
          <a:noFill/>
        </p:spPr>
        <p:txBody>
          <a:bodyPr wrap="square" rtlCol="0">
            <a:spAutoFit/>
          </a:bodyPr>
          <a:lstStyle/>
          <a:p>
            <a:r>
              <a:rPr lang="en-US" sz="2200" dirty="0" smtClean="0">
                <a:solidFill>
                  <a:schemeClr val="accent2"/>
                </a:solidFill>
              </a:rPr>
              <a:t>import </a:t>
            </a:r>
            <a:r>
              <a:rPr lang="en-US" sz="2200" dirty="0" err="1" smtClean="0"/>
              <a:t>java.awt</a:t>
            </a:r>
            <a:r>
              <a:rPr lang="en-US" sz="2200" dirty="0" smtClean="0"/>
              <a:t>.*;</a:t>
            </a:r>
          </a:p>
          <a:p>
            <a:r>
              <a:rPr lang="en-US" sz="2200" dirty="0" smtClean="0">
                <a:solidFill>
                  <a:schemeClr val="accent2"/>
                </a:solidFill>
              </a:rPr>
              <a:t>import </a:t>
            </a:r>
            <a:r>
              <a:rPr lang="en-US" sz="2200" dirty="0" err="1" smtClean="0"/>
              <a:t>javax.swing.JFrame</a:t>
            </a:r>
            <a:r>
              <a:rPr lang="en-US" sz="2200" dirty="0" smtClean="0"/>
              <a:t>;</a:t>
            </a:r>
          </a:p>
          <a:p>
            <a:r>
              <a:rPr lang="en-US" sz="2200" dirty="0" smtClean="0">
                <a:solidFill>
                  <a:schemeClr val="accent2"/>
                </a:solidFill>
              </a:rPr>
              <a:t>public class </a:t>
            </a:r>
            <a:r>
              <a:rPr lang="en-US" sz="2200" dirty="0" err="1" smtClean="0"/>
              <a:t>GraphicsDemo</a:t>
            </a:r>
            <a:r>
              <a:rPr lang="en-US" sz="2200" dirty="0" smtClean="0">
                <a:solidFill>
                  <a:schemeClr val="accent2"/>
                </a:solidFill>
              </a:rPr>
              <a:t> extends </a:t>
            </a:r>
            <a:r>
              <a:rPr lang="en-US" sz="2200" dirty="0" smtClean="0"/>
              <a:t>Canvas </a:t>
            </a:r>
            <a:r>
              <a:rPr lang="en-US" sz="2200" dirty="0" smtClean="0">
                <a:solidFill>
                  <a:schemeClr val="accent2"/>
                </a:solidFill>
              </a:rPr>
              <a:t>{ //or use </a:t>
            </a:r>
            <a:r>
              <a:rPr lang="en-US" sz="2200" dirty="0" err="1" smtClean="0">
                <a:solidFill>
                  <a:schemeClr val="accent2"/>
                </a:solidFill>
              </a:rPr>
              <a:t>JPanel</a:t>
            </a:r>
            <a:endParaRPr lang="en-US" sz="2200" dirty="0" smtClean="0">
              <a:solidFill>
                <a:schemeClr val="accent2"/>
              </a:solidFill>
            </a:endParaRPr>
          </a:p>
          <a:p>
            <a:r>
              <a:rPr lang="en-US" sz="2200" dirty="0" smtClean="0">
                <a:solidFill>
                  <a:schemeClr val="accent2"/>
                </a:solidFill>
              </a:rPr>
              <a:t>public void </a:t>
            </a:r>
            <a:r>
              <a:rPr lang="en-US" sz="2200" dirty="0" smtClean="0"/>
              <a:t>paint(Graphics graphics) {</a:t>
            </a:r>
          </a:p>
          <a:p>
            <a:r>
              <a:rPr lang="en-US" sz="2200" dirty="0" smtClean="0"/>
              <a:t>             //adding the string to graphics</a:t>
            </a:r>
          </a:p>
          <a:p>
            <a:r>
              <a:rPr lang="en-US" sz="2200" dirty="0" smtClean="0"/>
              <a:t>             </a:t>
            </a:r>
            <a:r>
              <a:rPr lang="en-US" sz="2200" dirty="0" err="1" smtClean="0"/>
              <a:t>graphics.drawString</a:t>
            </a:r>
            <a:r>
              <a:rPr lang="en-US" sz="2200" dirty="0" smtClean="0"/>
              <a:t>("</a:t>
            </a:r>
            <a:r>
              <a:rPr lang="en-US" sz="2200" dirty="0" smtClean="0">
                <a:solidFill>
                  <a:srgbClr val="FF0000"/>
                </a:solidFill>
              </a:rPr>
              <a:t>WELCOME TO ICE</a:t>
            </a:r>
            <a:r>
              <a:rPr lang="en-US" sz="2200" dirty="0" smtClean="0"/>
              <a:t>", 50, 50);</a:t>
            </a:r>
          </a:p>
          <a:p>
            <a:r>
              <a:rPr lang="en-US" sz="2200" dirty="0" smtClean="0"/>
              <a:t>             </a:t>
            </a:r>
            <a:r>
              <a:rPr lang="en-US" sz="2200" dirty="0" err="1" smtClean="0"/>
              <a:t>setBackground</a:t>
            </a:r>
            <a:r>
              <a:rPr lang="en-US" sz="2200" dirty="0" smtClean="0"/>
              <a:t>(</a:t>
            </a:r>
            <a:r>
              <a:rPr lang="en-US" sz="2200" dirty="0" err="1" smtClean="0"/>
              <a:t>Color.</a:t>
            </a:r>
            <a:r>
              <a:rPr lang="en-US" sz="2200" dirty="0" err="1" smtClean="0">
                <a:solidFill>
                  <a:srgbClr val="00B050"/>
                </a:solidFill>
              </a:rPr>
              <a:t>GRAY</a:t>
            </a:r>
            <a:r>
              <a:rPr lang="en-US" sz="2200" dirty="0" smtClean="0"/>
              <a:t>); //background color</a:t>
            </a:r>
          </a:p>
          <a:p>
            <a:r>
              <a:rPr lang="en-US" sz="2200" dirty="0" smtClean="0"/>
              <a:t>             </a:t>
            </a:r>
            <a:r>
              <a:rPr lang="en-US" sz="2200" dirty="0" err="1" smtClean="0"/>
              <a:t>graphics.fillRect</a:t>
            </a:r>
            <a:r>
              <a:rPr lang="en-US" sz="2200" dirty="0" smtClean="0"/>
              <a:t>(150, 140, 100, 81); //rectangle shape</a:t>
            </a:r>
          </a:p>
          <a:p>
            <a:r>
              <a:rPr lang="en-US" sz="2200" dirty="0" smtClean="0"/>
              <a:t>             </a:t>
            </a:r>
            <a:r>
              <a:rPr lang="en-US" sz="2200" dirty="0" err="1" smtClean="0"/>
              <a:t>graphics.drawOval</a:t>
            </a:r>
            <a:r>
              <a:rPr lang="en-US" sz="2200" dirty="0" smtClean="0"/>
              <a:t>(30, 131, 51, 61); //oval shape</a:t>
            </a:r>
          </a:p>
          <a:p>
            <a:r>
              <a:rPr lang="en-US" sz="2200" dirty="0" smtClean="0"/>
              <a:t>             </a:t>
            </a:r>
            <a:r>
              <a:rPr lang="en-US" sz="2200" dirty="0" err="1" smtClean="0"/>
              <a:t>setForeground</a:t>
            </a:r>
            <a:r>
              <a:rPr lang="en-US" sz="2200" dirty="0" smtClean="0"/>
              <a:t>(</a:t>
            </a:r>
            <a:r>
              <a:rPr lang="en-US" sz="2200" dirty="0" err="1" smtClean="0"/>
              <a:t>Color.</a:t>
            </a:r>
            <a:r>
              <a:rPr lang="en-US" sz="2200" dirty="0" err="1" smtClean="0">
                <a:solidFill>
                  <a:srgbClr val="00B050"/>
                </a:solidFill>
              </a:rPr>
              <a:t>pink</a:t>
            </a:r>
            <a:r>
              <a:rPr lang="en-US" sz="2200" dirty="0" smtClean="0"/>
              <a:t>); //setting object color</a:t>
            </a:r>
          </a:p>
          <a:p>
            <a:r>
              <a:rPr lang="en-US" sz="2200" dirty="0" smtClean="0"/>
              <a:t>                    }</a:t>
            </a:r>
          </a:p>
          <a:p>
            <a:r>
              <a:rPr lang="en-US" sz="2200" dirty="0" smtClean="0">
                <a:solidFill>
                  <a:schemeClr val="accent2"/>
                </a:solidFill>
              </a:rPr>
              <a:t>public static void </a:t>
            </a:r>
            <a:r>
              <a:rPr lang="en-US" sz="2200" dirty="0" smtClean="0"/>
              <a:t>main(String[] </a:t>
            </a:r>
            <a:r>
              <a:rPr lang="en-US" sz="2200" dirty="0" err="1" smtClean="0"/>
              <a:t>args</a:t>
            </a:r>
            <a:r>
              <a:rPr lang="en-US" sz="2200" dirty="0" smtClean="0"/>
              <a:t>) {</a:t>
            </a:r>
          </a:p>
          <a:p>
            <a:pPr lvl="1"/>
            <a:r>
              <a:rPr lang="en-US" sz="2200" dirty="0" err="1" smtClean="0"/>
              <a:t>GraphicsDemo</a:t>
            </a:r>
            <a:r>
              <a:rPr lang="en-US" sz="2200" dirty="0" smtClean="0"/>
              <a:t> </a:t>
            </a:r>
            <a:r>
              <a:rPr lang="en-US" sz="2200" dirty="0" err="1" smtClean="0"/>
              <a:t>graphicsDemo</a:t>
            </a:r>
            <a:r>
              <a:rPr lang="en-US" sz="2200" dirty="0" smtClean="0"/>
              <a:t> = </a:t>
            </a:r>
            <a:r>
              <a:rPr lang="en-US" sz="2200" dirty="0" smtClean="0">
                <a:solidFill>
                  <a:schemeClr val="accent2"/>
                </a:solidFill>
              </a:rPr>
              <a:t>new</a:t>
            </a:r>
            <a:r>
              <a:rPr lang="en-US" sz="2200" dirty="0" smtClean="0"/>
              <a:t> </a:t>
            </a:r>
            <a:r>
              <a:rPr lang="en-US" sz="2200" dirty="0" err="1" smtClean="0"/>
              <a:t>GraphicsDemo</a:t>
            </a:r>
            <a:r>
              <a:rPr lang="en-US" sz="2200" dirty="0" smtClean="0"/>
              <a:t>();            </a:t>
            </a:r>
            <a:r>
              <a:rPr lang="en-US" sz="2200" dirty="0" err="1" smtClean="0"/>
              <a:t>JFrame</a:t>
            </a:r>
            <a:r>
              <a:rPr lang="en-US" sz="2200" dirty="0" smtClean="0"/>
              <a:t> </a:t>
            </a:r>
            <a:r>
              <a:rPr lang="en-US" sz="2200" dirty="0" err="1" smtClean="0"/>
              <a:t>jFrame</a:t>
            </a:r>
            <a:r>
              <a:rPr lang="en-US" sz="2200" dirty="0" smtClean="0"/>
              <a:t> = </a:t>
            </a:r>
            <a:r>
              <a:rPr lang="en-US" sz="2200" dirty="0" smtClean="0">
                <a:solidFill>
                  <a:schemeClr val="accent2"/>
                </a:solidFill>
              </a:rPr>
              <a:t>new</a:t>
            </a:r>
            <a:r>
              <a:rPr lang="en-US" sz="2200" dirty="0" smtClean="0"/>
              <a:t> </a:t>
            </a:r>
            <a:r>
              <a:rPr lang="en-US" sz="2200" dirty="0" err="1" smtClean="0"/>
              <a:t>JFrame</a:t>
            </a:r>
            <a:r>
              <a:rPr lang="en-US" sz="2200" dirty="0" smtClean="0"/>
              <a:t>(); //creating frame object</a:t>
            </a:r>
          </a:p>
          <a:p>
            <a:pPr lvl="1"/>
            <a:r>
              <a:rPr lang="en-US" sz="2200" dirty="0" err="1" smtClean="0"/>
              <a:t>jFrame.add</a:t>
            </a:r>
            <a:r>
              <a:rPr lang="en-US" sz="2200" dirty="0" smtClean="0"/>
              <a:t>(</a:t>
            </a:r>
            <a:r>
              <a:rPr lang="en-US" sz="2200" dirty="0" err="1" smtClean="0"/>
              <a:t>graphicsDemo</a:t>
            </a:r>
            <a:r>
              <a:rPr lang="en-US" sz="2200" dirty="0" smtClean="0"/>
              <a:t>); //adding graphics to the </a:t>
            </a:r>
            <a:r>
              <a:rPr lang="en-US" sz="2200" dirty="0"/>
              <a:t>frame </a:t>
            </a:r>
            <a:r>
              <a:rPr lang="en-US" sz="2200" dirty="0" err="1"/>
              <a:t>jFrame.setSize</a:t>
            </a:r>
            <a:r>
              <a:rPr lang="en-US" sz="2200" dirty="0"/>
              <a:t>(300</a:t>
            </a:r>
            <a:r>
              <a:rPr lang="en-US" sz="2200" dirty="0" smtClean="0"/>
              <a:t>, 300);   // </a:t>
            </a:r>
            <a:r>
              <a:rPr lang="en-US" sz="2200" dirty="0" err="1" smtClean="0"/>
              <a:t>f.setLayout</a:t>
            </a:r>
            <a:r>
              <a:rPr lang="en-US" sz="2200" dirty="0" smtClean="0"/>
              <a:t>(null);</a:t>
            </a:r>
          </a:p>
          <a:p>
            <a:pPr lvl="1"/>
            <a:r>
              <a:rPr lang="en-US" sz="2200" dirty="0" err="1" smtClean="0"/>
              <a:t>jFrame.setVisible</a:t>
            </a:r>
            <a:r>
              <a:rPr lang="en-US" sz="2200" dirty="0" smtClean="0"/>
              <a:t>(</a:t>
            </a:r>
            <a:r>
              <a:rPr lang="en-US" sz="2200" dirty="0" smtClean="0">
                <a:solidFill>
                  <a:srgbClr val="00B050"/>
                </a:solidFill>
              </a:rPr>
              <a:t>true</a:t>
            </a:r>
            <a:r>
              <a:rPr lang="en-US" sz="2200" dirty="0" smtClean="0"/>
              <a:t>);  </a:t>
            </a:r>
          </a:p>
          <a:p>
            <a:pPr lvl="1"/>
            <a:r>
              <a:rPr lang="en-US" sz="2200" dirty="0" smtClean="0"/>
              <a:t>} }</a:t>
            </a:r>
            <a:endParaRPr lang="en-US" sz="2200" dirty="0"/>
          </a:p>
        </p:txBody>
      </p:sp>
      <p:sp>
        <p:nvSpPr>
          <p:cNvPr id="5" name="TextBox 4"/>
          <p:cNvSpPr txBox="1"/>
          <p:nvPr/>
        </p:nvSpPr>
        <p:spPr>
          <a:xfrm>
            <a:off x="7079673" y="671946"/>
            <a:ext cx="1989647" cy="1323439"/>
          </a:xfrm>
          <a:prstGeom prst="rect">
            <a:avLst/>
          </a:prstGeom>
          <a:noFill/>
        </p:spPr>
        <p:txBody>
          <a:bodyPr wrap="none" rtlCol="0">
            <a:spAutoFit/>
          </a:bodyPr>
          <a:lstStyle/>
          <a:p>
            <a:pPr algn="ctr"/>
            <a:r>
              <a:rPr lang="en-US" sz="2400" b="1" dirty="0" smtClean="0"/>
              <a:t>  Output: </a:t>
            </a:r>
          </a:p>
          <a:p>
            <a:pPr algn="ctr"/>
            <a:r>
              <a:rPr lang="en-US" sz="1600" b="1" dirty="0" smtClean="0"/>
              <a:t>Drawing </a:t>
            </a:r>
            <a:r>
              <a:rPr lang="en-US" sz="1600" b="1" dirty="0"/>
              <a:t>Rectangle </a:t>
            </a:r>
            <a:endParaRPr lang="en-US" sz="1600" b="1" dirty="0" smtClean="0"/>
          </a:p>
          <a:p>
            <a:pPr algn="ctr"/>
            <a:r>
              <a:rPr lang="en-US" sz="1600" b="1" dirty="0" smtClean="0"/>
              <a:t>and </a:t>
            </a:r>
            <a:r>
              <a:rPr lang="en-US" sz="1600" b="1" dirty="0"/>
              <a:t>Oval shape</a:t>
            </a:r>
          </a:p>
          <a:p>
            <a:endParaRPr lang="en-US" sz="2400" dirty="0"/>
          </a:p>
        </p:txBody>
      </p:sp>
      <p:sp>
        <p:nvSpPr>
          <p:cNvPr id="2" name="AutoShape 3" descr="graphics in java swing output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graphics in java swing output 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752600"/>
            <a:ext cx="2057400" cy="2924175"/>
          </a:xfrm>
          <a:prstGeom prst="rect">
            <a:avLst/>
          </a:prstGeom>
        </p:spPr>
      </p:pic>
    </p:spTree>
    <p:extLst>
      <p:ext uri="{BB962C8B-B14F-4D97-AF65-F5344CB8AC3E}">
        <p14:creationId xmlns:p14="http://schemas.microsoft.com/office/powerpoint/2010/main" val="3703645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1"/>
            <a:ext cx="7772400" cy="380999"/>
          </a:xfrm>
        </p:spPr>
        <p:txBody>
          <a:bodyPr>
            <a:normAutofit fontScale="90000"/>
          </a:bodyPr>
          <a:lstStyle/>
          <a:p>
            <a:r>
              <a:rPr lang="en-US" dirty="0" smtClean="0"/>
              <a:t>Java GUI API Basics</a:t>
            </a:r>
            <a:endParaRPr lang="en-US" dirty="0"/>
          </a:p>
        </p:txBody>
      </p:sp>
      <p:sp>
        <p:nvSpPr>
          <p:cNvPr id="4" name="Rectangle 3"/>
          <p:cNvSpPr/>
          <p:nvPr/>
        </p:nvSpPr>
        <p:spPr>
          <a:xfrm>
            <a:off x="0" y="609600"/>
            <a:ext cx="9144000" cy="1200329"/>
          </a:xfrm>
          <a:prstGeom prst="rect">
            <a:avLst/>
          </a:prstGeom>
        </p:spPr>
        <p:txBody>
          <a:bodyPr wrap="square">
            <a:spAutoFit/>
          </a:bodyPr>
          <a:lstStyle/>
          <a:p>
            <a:pPr marL="342900" indent="-342900" algn="just">
              <a:buFont typeface="Wingdings" pitchFamily="2" charset="2"/>
              <a:buChar char="ü"/>
            </a:pPr>
            <a:r>
              <a:rPr lang="en-US" sz="2400" dirty="0"/>
              <a:t>Three sets of Java APIs for graphics programming: AWT, Swing and </a:t>
            </a:r>
            <a:r>
              <a:rPr lang="en-US" sz="2400" dirty="0" err="1"/>
              <a:t>JavaFX</a:t>
            </a:r>
            <a:r>
              <a:rPr lang="en-US" sz="2400" dirty="0" smtClean="0"/>
              <a:t>.</a:t>
            </a:r>
          </a:p>
          <a:p>
            <a:pPr marL="342900" indent="-342900" algn="just">
              <a:buFont typeface="Wingdings" pitchFamily="2" charset="2"/>
              <a:buChar char="ü"/>
            </a:pPr>
            <a:r>
              <a:rPr lang="en-US" sz="2400" dirty="0" smtClean="0"/>
              <a:t>The </a:t>
            </a:r>
            <a:r>
              <a:rPr lang="en-US" sz="2400" dirty="0"/>
              <a:t>fundamental components of the Java </a:t>
            </a:r>
            <a:r>
              <a:rPr lang="en-US" sz="2400" dirty="0" smtClean="0"/>
              <a:t>API are follows:</a:t>
            </a:r>
            <a:endParaRPr lang="en-US" sz="2400" dirty="0"/>
          </a:p>
        </p:txBody>
      </p:sp>
      <p:pic>
        <p:nvPicPr>
          <p:cNvPr id="6" name="Picture 2" descr="APIs-in-Java-API-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254" y="1828800"/>
            <a:ext cx="6553200" cy="20781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4038600"/>
            <a:ext cx="9143999" cy="2677656"/>
          </a:xfrm>
          <a:prstGeom prst="rect">
            <a:avLst/>
          </a:prstGeom>
        </p:spPr>
        <p:txBody>
          <a:bodyPr wrap="square">
            <a:spAutoFit/>
          </a:bodyPr>
          <a:lstStyle/>
          <a:p>
            <a:r>
              <a:rPr lang="en-US" sz="2400" b="1" dirty="0" smtClean="0"/>
              <a:t>Advantages </a:t>
            </a:r>
            <a:r>
              <a:rPr lang="en-US" sz="2400" b="1" dirty="0"/>
              <a:t>of </a:t>
            </a:r>
            <a:r>
              <a:rPr lang="en-US" sz="2400" b="1" dirty="0" smtClean="0"/>
              <a:t>GUI: </a:t>
            </a:r>
            <a:endParaRPr lang="en-US" sz="2400" b="1" dirty="0"/>
          </a:p>
          <a:p>
            <a:pPr marL="342900" indent="-342900" algn="just">
              <a:buFont typeface="Wingdings" pitchFamily="2" charset="2"/>
              <a:buChar char="ü"/>
            </a:pPr>
            <a:r>
              <a:rPr lang="en-US" sz="2400" dirty="0"/>
              <a:t>The graphical User Interface is visually very appealing and detailed oriented. </a:t>
            </a:r>
            <a:endParaRPr lang="en-US" sz="2400" dirty="0" smtClean="0"/>
          </a:p>
          <a:p>
            <a:pPr marL="342900" indent="-342900" algn="just">
              <a:buFont typeface="Wingdings" pitchFamily="2" charset="2"/>
              <a:buChar char="ü"/>
            </a:pPr>
            <a:r>
              <a:rPr lang="en-US" sz="2400" dirty="0" smtClean="0"/>
              <a:t>It </a:t>
            </a:r>
            <a:r>
              <a:rPr lang="en-US" sz="2400" dirty="0"/>
              <a:t>ensures that people with little or even no knowledge of computers can use it and perform basic computer functions. </a:t>
            </a:r>
            <a:endParaRPr lang="en-US" sz="2400" dirty="0" smtClean="0"/>
          </a:p>
          <a:p>
            <a:pPr marL="342900" indent="-342900" algn="just">
              <a:buFont typeface="Wingdings" pitchFamily="2" charset="2"/>
              <a:buChar char="ü"/>
            </a:pPr>
            <a:r>
              <a:rPr lang="en-US" sz="2400" dirty="0" smtClean="0"/>
              <a:t>Graphical </a:t>
            </a:r>
            <a:r>
              <a:rPr lang="en-US" sz="2400" dirty="0"/>
              <a:t>User Interface is easy to use since it does not require the user to use any command.</a:t>
            </a:r>
          </a:p>
        </p:txBody>
      </p:sp>
    </p:spTree>
    <p:extLst>
      <p:ext uri="{BB962C8B-B14F-4D97-AF65-F5344CB8AC3E}">
        <p14:creationId xmlns:p14="http://schemas.microsoft.com/office/powerpoint/2010/main" val="21925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1"/>
            <a:ext cx="7772400" cy="380999"/>
          </a:xfrm>
        </p:spPr>
        <p:txBody>
          <a:bodyPr>
            <a:normAutofit fontScale="90000"/>
          </a:bodyPr>
          <a:lstStyle/>
          <a:p>
            <a:r>
              <a:rPr lang="en-US" dirty="0" smtClean="0"/>
              <a:t>Java GUI History </a:t>
            </a:r>
            <a:endParaRPr lang="en-US" dirty="0"/>
          </a:p>
        </p:txBody>
      </p:sp>
      <p:sp>
        <p:nvSpPr>
          <p:cNvPr id="5" name="Rectangle 4"/>
          <p:cNvSpPr/>
          <p:nvPr/>
        </p:nvSpPr>
        <p:spPr>
          <a:xfrm>
            <a:off x="27710" y="630382"/>
            <a:ext cx="9143999" cy="6093976"/>
          </a:xfrm>
          <a:prstGeom prst="rect">
            <a:avLst/>
          </a:prstGeom>
        </p:spPr>
        <p:txBody>
          <a:bodyPr wrap="square">
            <a:spAutoFit/>
          </a:bodyPr>
          <a:lstStyle/>
          <a:p>
            <a:r>
              <a:rPr lang="en-US" sz="2600" b="1" dirty="0" smtClean="0">
                <a:solidFill>
                  <a:srgbClr val="262626"/>
                </a:solidFill>
              </a:rPr>
              <a:t>Abstract </a:t>
            </a:r>
            <a:r>
              <a:rPr lang="en-US" sz="2600" b="1" dirty="0">
                <a:solidFill>
                  <a:srgbClr val="262626"/>
                </a:solidFill>
              </a:rPr>
              <a:t>Windowing Toolkit</a:t>
            </a:r>
            <a:r>
              <a:rPr lang="en-US" sz="2600" dirty="0">
                <a:solidFill>
                  <a:srgbClr val="262626"/>
                </a:solidFill>
              </a:rPr>
              <a:t> (</a:t>
            </a:r>
            <a:r>
              <a:rPr lang="en-US" sz="2600" b="1" dirty="0">
                <a:solidFill>
                  <a:srgbClr val="262626"/>
                </a:solidFill>
              </a:rPr>
              <a:t>AWT</a:t>
            </a:r>
            <a:r>
              <a:rPr lang="en-US" sz="2600" dirty="0">
                <a:solidFill>
                  <a:srgbClr val="262626"/>
                </a:solidFill>
              </a:rPr>
              <a:t>): Sun's initial effort to create a set of cross-platform GUI classes.  </a:t>
            </a:r>
            <a:r>
              <a:rPr lang="en-US" sz="2600" i="1" dirty="0">
                <a:solidFill>
                  <a:srgbClr val="262626"/>
                </a:solidFill>
              </a:rPr>
              <a:t>(JDK 1.0 - 1.1)</a:t>
            </a:r>
          </a:p>
          <a:p>
            <a:pPr marL="914400" lvl="1" indent="-457200">
              <a:buFont typeface="Calibri" pitchFamily="34" charset="0"/>
              <a:buChar char="—"/>
            </a:pPr>
            <a:r>
              <a:rPr lang="en-US" sz="2600" dirty="0">
                <a:solidFill>
                  <a:srgbClr val="404040"/>
                </a:solidFill>
              </a:rPr>
              <a:t>Maps general Java code to each operating system's real GUI system.</a:t>
            </a:r>
          </a:p>
          <a:p>
            <a:pPr marL="914400" lvl="1" indent="-457200">
              <a:buFont typeface="Calibri" pitchFamily="34" charset="0"/>
              <a:buChar char="—"/>
            </a:pPr>
            <a:r>
              <a:rPr lang="en-US" sz="2600" i="1" dirty="0">
                <a:solidFill>
                  <a:srgbClr val="404040"/>
                </a:solidFill>
              </a:rPr>
              <a:t>Problems:</a:t>
            </a:r>
            <a:r>
              <a:rPr lang="en-US" sz="2600" dirty="0">
                <a:solidFill>
                  <a:srgbClr val="404040"/>
                </a:solidFill>
              </a:rPr>
              <a:t> Limited to lowest common Component class and Container </a:t>
            </a:r>
            <a:r>
              <a:rPr lang="en-US" sz="2600" dirty="0" smtClean="0">
                <a:solidFill>
                  <a:srgbClr val="404040"/>
                </a:solidFill>
              </a:rPr>
              <a:t> ; heavy </a:t>
            </a:r>
            <a:r>
              <a:rPr lang="en-US" sz="2600" dirty="0">
                <a:solidFill>
                  <a:srgbClr val="404040"/>
                </a:solidFill>
              </a:rPr>
              <a:t>to use.</a:t>
            </a:r>
          </a:p>
          <a:p>
            <a:pPr lvl="1"/>
            <a:endParaRPr lang="en-US" sz="2600" dirty="0">
              <a:solidFill>
                <a:srgbClr val="404040"/>
              </a:solidFill>
            </a:endParaRPr>
          </a:p>
          <a:p>
            <a:r>
              <a:rPr lang="en-US" sz="2600" b="1" dirty="0">
                <a:solidFill>
                  <a:srgbClr val="262626"/>
                </a:solidFill>
              </a:rPr>
              <a:t>Swing</a:t>
            </a:r>
            <a:r>
              <a:rPr lang="en-US" sz="2600" dirty="0">
                <a:solidFill>
                  <a:srgbClr val="262626"/>
                </a:solidFill>
              </a:rPr>
              <a:t>: A newer GUI library written from the ground up that allows much more powerful graphics and GUI construction.  </a:t>
            </a:r>
            <a:r>
              <a:rPr lang="en-US" sz="2600" i="1" dirty="0">
                <a:solidFill>
                  <a:srgbClr val="262626"/>
                </a:solidFill>
              </a:rPr>
              <a:t>(JDK 1.2+)</a:t>
            </a:r>
          </a:p>
          <a:p>
            <a:pPr marL="914400" lvl="1" indent="-457200">
              <a:buFont typeface="Calibri" pitchFamily="34" charset="0"/>
              <a:buChar char="—"/>
            </a:pPr>
            <a:r>
              <a:rPr lang="en-US" sz="2600" dirty="0">
                <a:solidFill>
                  <a:srgbClr val="404040"/>
                </a:solidFill>
              </a:rPr>
              <a:t>Paints GUI controls itself pixel-by-pixel rather than handing off to OS.</a:t>
            </a:r>
          </a:p>
          <a:p>
            <a:pPr marL="914400" lvl="1" indent="-457200">
              <a:buFont typeface="Calibri" pitchFamily="34" charset="0"/>
              <a:buChar char="—"/>
            </a:pPr>
            <a:r>
              <a:rPr lang="en-US" sz="2600" i="1" dirty="0">
                <a:solidFill>
                  <a:srgbClr val="404040"/>
                </a:solidFill>
              </a:rPr>
              <a:t>Benefits:  </a:t>
            </a:r>
            <a:r>
              <a:rPr lang="en-US" sz="2600" dirty="0">
                <a:solidFill>
                  <a:srgbClr val="404040"/>
                </a:solidFill>
              </a:rPr>
              <a:t>Features; compatibility; OO design</a:t>
            </a:r>
            <a:r>
              <a:rPr lang="en-US" sz="2600" dirty="0" smtClean="0">
                <a:solidFill>
                  <a:srgbClr val="404040"/>
                </a:solidFill>
              </a:rPr>
              <a:t>.</a:t>
            </a:r>
          </a:p>
          <a:p>
            <a:pPr lvl="1"/>
            <a:endParaRPr lang="en-US" sz="2600" dirty="0">
              <a:solidFill>
                <a:srgbClr val="404040"/>
              </a:solidFill>
            </a:endParaRPr>
          </a:p>
          <a:p>
            <a:pPr marL="914400" lvl="1" indent="-457200">
              <a:buFont typeface="Calibri" pitchFamily="34" charset="0"/>
              <a:buChar char="—"/>
            </a:pPr>
            <a:r>
              <a:rPr lang="en-US" sz="2600" i="1" dirty="0">
                <a:solidFill>
                  <a:srgbClr val="404040"/>
                </a:solidFill>
              </a:rPr>
              <a:t>Problem: </a:t>
            </a:r>
            <a:r>
              <a:rPr lang="en-US" sz="2600" dirty="0">
                <a:solidFill>
                  <a:srgbClr val="404040"/>
                </a:solidFill>
              </a:rPr>
              <a:t>Both exist in Java now; easy to get them</a:t>
            </a:r>
            <a:br>
              <a:rPr lang="en-US" sz="2600" dirty="0">
                <a:solidFill>
                  <a:srgbClr val="404040"/>
                </a:solidFill>
              </a:rPr>
            </a:br>
            <a:r>
              <a:rPr lang="en-US" sz="2600" dirty="0">
                <a:solidFill>
                  <a:srgbClr val="404040"/>
                </a:solidFill>
              </a:rPr>
              <a:t>mixed up; still have to use both in various places.</a:t>
            </a:r>
          </a:p>
        </p:txBody>
      </p:sp>
    </p:spTree>
    <p:extLst>
      <p:ext uri="{BB962C8B-B14F-4D97-AF65-F5344CB8AC3E}">
        <p14:creationId xmlns:p14="http://schemas.microsoft.com/office/powerpoint/2010/main" val="47446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1"/>
            <a:ext cx="7772400" cy="380999"/>
          </a:xfrm>
        </p:spPr>
        <p:txBody>
          <a:bodyPr>
            <a:normAutofit fontScale="90000"/>
          </a:bodyPr>
          <a:lstStyle/>
          <a:p>
            <a:r>
              <a:rPr lang="en-US" dirty="0"/>
              <a:t>GUI </a:t>
            </a:r>
            <a:r>
              <a:rPr lang="en-US" dirty="0" smtClean="0"/>
              <a:t>terminology </a:t>
            </a:r>
            <a:endParaRPr lang="en-US" dirty="0"/>
          </a:p>
        </p:txBody>
      </p:sp>
      <p:sp>
        <p:nvSpPr>
          <p:cNvPr id="5" name="Rectangle 4"/>
          <p:cNvSpPr/>
          <p:nvPr/>
        </p:nvSpPr>
        <p:spPr>
          <a:xfrm>
            <a:off x="27710" y="762000"/>
            <a:ext cx="9143999" cy="4401205"/>
          </a:xfrm>
          <a:prstGeom prst="rect">
            <a:avLst/>
          </a:prstGeom>
        </p:spPr>
        <p:txBody>
          <a:bodyPr wrap="square">
            <a:spAutoFit/>
          </a:bodyPr>
          <a:lstStyle/>
          <a:p>
            <a:r>
              <a:rPr lang="en-US" sz="2800" b="1" dirty="0">
                <a:solidFill>
                  <a:srgbClr val="262626"/>
                </a:solidFill>
              </a:rPr>
              <a:t>window</a:t>
            </a:r>
            <a:r>
              <a:rPr lang="en-US" sz="2800" dirty="0">
                <a:solidFill>
                  <a:srgbClr val="262626"/>
                </a:solidFill>
              </a:rPr>
              <a:t>: A first-class citizen of the graphical desktop.</a:t>
            </a:r>
          </a:p>
          <a:p>
            <a:pPr lvl="1"/>
            <a:r>
              <a:rPr lang="en-US" sz="2800" dirty="0">
                <a:solidFill>
                  <a:srgbClr val="404040"/>
                </a:solidFill>
              </a:rPr>
              <a:t>Also called a </a:t>
            </a:r>
            <a:r>
              <a:rPr lang="en-US" sz="2800" i="1" dirty="0">
                <a:solidFill>
                  <a:srgbClr val="404040"/>
                </a:solidFill>
              </a:rPr>
              <a:t>top-level container</a:t>
            </a:r>
            <a:r>
              <a:rPr lang="en-US" sz="2800" dirty="0">
                <a:solidFill>
                  <a:srgbClr val="404040"/>
                </a:solidFill>
              </a:rPr>
              <a:t>.</a:t>
            </a:r>
          </a:p>
          <a:p>
            <a:pPr lvl="1"/>
            <a:r>
              <a:rPr lang="en-US" sz="2800" dirty="0">
                <a:solidFill>
                  <a:srgbClr val="404040"/>
                </a:solidFill>
              </a:rPr>
              <a:t>examples: frame, dialog box, applet</a:t>
            </a:r>
          </a:p>
          <a:p>
            <a:pPr lvl="1"/>
            <a:endParaRPr lang="en-US" sz="2800" dirty="0">
              <a:solidFill>
                <a:srgbClr val="404040"/>
              </a:solidFill>
            </a:endParaRPr>
          </a:p>
          <a:p>
            <a:r>
              <a:rPr lang="en-US" sz="2800" b="1" dirty="0">
                <a:solidFill>
                  <a:srgbClr val="262626"/>
                </a:solidFill>
              </a:rPr>
              <a:t>component</a:t>
            </a:r>
            <a:r>
              <a:rPr lang="en-US" sz="2800" dirty="0">
                <a:solidFill>
                  <a:srgbClr val="262626"/>
                </a:solidFill>
              </a:rPr>
              <a:t>: A GUI widget that resides in a window.</a:t>
            </a:r>
          </a:p>
          <a:p>
            <a:pPr lvl="1"/>
            <a:r>
              <a:rPr lang="en-US" sz="2800" dirty="0">
                <a:solidFill>
                  <a:srgbClr val="404040"/>
                </a:solidFill>
              </a:rPr>
              <a:t>Also called </a:t>
            </a:r>
            <a:r>
              <a:rPr lang="en-US" sz="2800" i="1" dirty="0">
                <a:solidFill>
                  <a:srgbClr val="404040"/>
                </a:solidFill>
              </a:rPr>
              <a:t>controls</a:t>
            </a:r>
            <a:r>
              <a:rPr lang="en-US" sz="2800" dirty="0">
                <a:solidFill>
                  <a:srgbClr val="404040"/>
                </a:solidFill>
              </a:rPr>
              <a:t> in many other languages.</a:t>
            </a:r>
          </a:p>
          <a:p>
            <a:pPr lvl="1"/>
            <a:r>
              <a:rPr lang="en-US" sz="2800" dirty="0">
                <a:solidFill>
                  <a:srgbClr val="404040"/>
                </a:solidFill>
              </a:rPr>
              <a:t>examples: button, text box, label</a:t>
            </a:r>
          </a:p>
          <a:p>
            <a:pPr lvl="1"/>
            <a:endParaRPr lang="en-US" sz="2800" dirty="0">
              <a:solidFill>
                <a:srgbClr val="404040"/>
              </a:solidFill>
            </a:endParaRPr>
          </a:p>
          <a:p>
            <a:r>
              <a:rPr lang="en-US" sz="2800" b="1" dirty="0">
                <a:solidFill>
                  <a:srgbClr val="262626"/>
                </a:solidFill>
              </a:rPr>
              <a:t>container</a:t>
            </a:r>
            <a:r>
              <a:rPr lang="en-US" sz="2800" dirty="0">
                <a:solidFill>
                  <a:srgbClr val="262626"/>
                </a:solidFill>
              </a:rPr>
              <a:t>: A logical grouping for storing components.</a:t>
            </a:r>
          </a:p>
          <a:p>
            <a:pPr lvl="1"/>
            <a:r>
              <a:rPr lang="en-US" sz="2800" dirty="0">
                <a:solidFill>
                  <a:srgbClr val="404040"/>
                </a:solidFill>
              </a:rPr>
              <a:t>examples: panel, box</a:t>
            </a:r>
          </a:p>
        </p:txBody>
      </p:sp>
      <p:pic>
        <p:nvPicPr>
          <p:cNvPr id="4" name="Picture 4" descr="7CelsiusConver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095875"/>
            <a:ext cx="8153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251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Grp="1" noChangeArrowheads="1"/>
          </p:cNvSpPr>
          <p:nvPr>
            <p:ph type="sldNum" sz="quarter" idx="12"/>
          </p:nvPr>
        </p:nvSpPr>
        <p:spPr/>
        <p:txBody>
          <a:bodyPr/>
          <a:lstStyle/>
          <a:p>
            <a:pPr>
              <a:defRPr/>
            </a:pPr>
            <a:fld id="{3428CDC2-788A-4E47-9A6F-6A20FE4B3159}" type="slidenum">
              <a:rPr lang="en-US"/>
              <a:pPr>
                <a:defRPr/>
              </a:pPr>
              <a:t>6</a:t>
            </a:fld>
            <a:endParaRPr lang="en-US"/>
          </a:p>
        </p:txBody>
      </p:sp>
      <p:sp>
        <p:nvSpPr>
          <p:cNvPr id="12291" name="Rectangle 2"/>
          <p:cNvSpPr>
            <a:spLocks noGrp="1" noChangeArrowheads="1"/>
          </p:cNvSpPr>
          <p:nvPr>
            <p:ph type="title" idx="4294967295"/>
          </p:nvPr>
        </p:nvSpPr>
        <p:spPr>
          <a:xfrm>
            <a:off x="457200" y="152400"/>
            <a:ext cx="8229600" cy="1143000"/>
          </a:xfrm>
        </p:spPr>
        <p:txBody>
          <a:bodyPr/>
          <a:lstStyle/>
          <a:p>
            <a:pPr eaLnBrk="1" hangingPunct="1"/>
            <a:r>
              <a:rPr lang="en-US" dirty="0" smtClean="0"/>
              <a:t>AWT vs. Swing</a:t>
            </a:r>
          </a:p>
        </p:txBody>
      </p:sp>
      <p:sp>
        <p:nvSpPr>
          <p:cNvPr id="13316" name="Rectangle 3"/>
          <p:cNvSpPr>
            <a:spLocks noGrp="1" noChangeArrowheads="1"/>
          </p:cNvSpPr>
          <p:nvPr>
            <p:ph type="body" idx="4294967295"/>
          </p:nvPr>
        </p:nvSpPr>
        <p:spPr>
          <a:xfrm>
            <a:off x="457200" y="1439863"/>
            <a:ext cx="8507413" cy="5057775"/>
          </a:xfrm>
        </p:spPr>
        <p:txBody>
          <a:bodyPr rtlCol="0">
            <a:normAutofit lnSpcReduction="10000"/>
          </a:bodyPr>
          <a:lstStyle/>
          <a:p>
            <a:pPr eaLnBrk="1" fontAlgn="auto" hangingPunct="1">
              <a:spcAft>
                <a:spcPts val="0"/>
              </a:spcAft>
              <a:buFontTx/>
              <a:buNone/>
              <a:defRPr/>
            </a:pPr>
            <a:r>
              <a:rPr lang="en-US" b="1" dirty="0" smtClean="0"/>
              <a:t>Abstract Windowing Toolkit (AWT)</a:t>
            </a:r>
          </a:p>
          <a:p>
            <a:pPr eaLnBrk="1" fontAlgn="auto" hangingPunct="1">
              <a:spcAft>
                <a:spcPts val="0"/>
              </a:spcAft>
              <a:buFont typeface="Arial" pitchFamily="34" charset="0"/>
              <a:buChar char="•"/>
              <a:defRPr/>
            </a:pPr>
            <a:r>
              <a:rPr lang="en-US" dirty="0" smtClean="0"/>
              <a:t>Original Java GUI toolkit</a:t>
            </a:r>
          </a:p>
          <a:p>
            <a:pPr eaLnBrk="1" fontAlgn="auto" hangingPunct="1">
              <a:spcAft>
                <a:spcPts val="0"/>
              </a:spcAft>
              <a:buFont typeface="Arial" pitchFamily="34" charset="0"/>
              <a:buChar char="•"/>
              <a:defRPr/>
            </a:pPr>
            <a:r>
              <a:rPr lang="en-US" dirty="0" smtClean="0"/>
              <a:t>Wrapper API for native GUI components</a:t>
            </a:r>
          </a:p>
          <a:p>
            <a:pPr eaLnBrk="1" fontAlgn="auto" hangingPunct="1">
              <a:spcAft>
                <a:spcPts val="0"/>
              </a:spcAft>
              <a:buFont typeface="Arial" pitchFamily="34" charset="0"/>
              <a:buChar char="•"/>
              <a:defRPr/>
            </a:pPr>
            <a:r>
              <a:rPr lang="en-US" dirty="0" smtClean="0"/>
              <a:t>Lowest-common denominator for all Java host environments</a:t>
            </a:r>
          </a:p>
          <a:p>
            <a:pPr eaLnBrk="1" fontAlgn="auto" hangingPunct="1">
              <a:spcAft>
                <a:spcPts val="0"/>
              </a:spcAft>
              <a:buFontTx/>
              <a:buNone/>
              <a:defRPr/>
            </a:pPr>
            <a:endParaRPr lang="en-US" sz="1200" dirty="0" smtClean="0"/>
          </a:p>
          <a:p>
            <a:pPr eaLnBrk="1" fontAlgn="auto" hangingPunct="1">
              <a:spcAft>
                <a:spcPts val="0"/>
              </a:spcAft>
              <a:buFontTx/>
              <a:buNone/>
              <a:defRPr/>
            </a:pPr>
            <a:r>
              <a:rPr lang="en-US" b="1" dirty="0" smtClean="0"/>
              <a:t>Swing</a:t>
            </a:r>
          </a:p>
          <a:p>
            <a:pPr eaLnBrk="1" fontAlgn="auto" hangingPunct="1">
              <a:spcAft>
                <a:spcPts val="0"/>
              </a:spcAft>
              <a:buFont typeface="Arial" pitchFamily="34" charset="0"/>
              <a:buChar char="•"/>
              <a:defRPr/>
            </a:pPr>
            <a:r>
              <a:rPr lang="en-US" dirty="0" smtClean="0"/>
              <a:t>Implemented entirely in Java on top of AWT</a:t>
            </a:r>
          </a:p>
          <a:p>
            <a:pPr eaLnBrk="1" fontAlgn="auto" hangingPunct="1">
              <a:spcAft>
                <a:spcPts val="0"/>
              </a:spcAft>
              <a:buFont typeface="Arial" pitchFamily="34" charset="0"/>
              <a:buChar char="•"/>
              <a:defRPr/>
            </a:pPr>
            <a:r>
              <a:rPr lang="en-US" dirty="0" smtClean="0"/>
              <a:t>Richer set of GUI components</a:t>
            </a:r>
          </a:p>
          <a:p>
            <a:pPr>
              <a:defRPr/>
            </a:pPr>
            <a:r>
              <a:rPr lang="en-US" dirty="0"/>
              <a:t>M</a:t>
            </a:r>
            <a:r>
              <a:rPr lang="en-US" dirty="0" smtClean="0"/>
              <a:t>ore </a:t>
            </a:r>
            <a:r>
              <a:rPr lang="en-US" dirty="0"/>
              <a:t>light-weight compared to AWT</a:t>
            </a:r>
            <a:endParaRPr lang="en-US" dirty="0" smtClean="0"/>
          </a:p>
        </p:txBody>
      </p:sp>
    </p:spTree>
    <p:extLst>
      <p:ext uri="{BB962C8B-B14F-4D97-AF65-F5344CB8AC3E}">
        <p14:creationId xmlns:p14="http://schemas.microsoft.com/office/powerpoint/2010/main" val="4117986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Grp="1" noChangeArrowheads="1"/>
          </p:cNvSpPr>
          <p:nvPr>
            <p:ph type="sldNum" sz="quarter" idx="12"/>
          </p:nvPr>
        </p:nvSpPr>
        <p:spPr/>
        <p:txBody>
          <a:bodyPr/>
          <a:lstStyle/>
          <a:p>
            <a:pPr>
              <a:defRPr/>
            </a:pPr>
            <a:fld id="{3428CDC2-788A-4E47-9A6F-6A20FE4B3159}" type="slidenum">
              <a:rPr lang="en-US"/>
              <a:pPr>
                <a:defRPr/>
              </a:pPr>
              <a:t>7</a:t>
            </a:fld>
            <a:endParaRPr lang="en-US"/>
          </a:p>
        </p:txBody>
      </p:sp>
      <p:sp>
        <p:nvSpPr>
          <p:cNvPr id="12291" name="Rectangle 2"/>
          <p:cNvSpPr>
            <a:spLocks noGrp="1" noChangeArrowheads="1"/>
          </p:cNvSpPr>
          <p:nvPr>
            <p:ph type="title" idx="4294967295"/>
          </p:nvPr>
        </p:nvSpPr>
        <p:spPr>
          <a:xfrm>
            <a:off x="457200" y="0"/>
            <a:ext cx="8229600" cy="609600"/>
          </a:xfrm>
        </p:spPr>
        <p:txBody>
          <a:bodyPr>
            <a:normAutofit fontScale="90000"/>
          </a:bodyPr>
          <a:lstStyle/>
          <a:p>
            <a:r>
              <a:rPr lang="en-US" dirty="0"/>
              <a:t>Swing inheritance hierarchy</a:t>
            </a:r>
            <a:endParaRPr lang="en-US" dirty="0" smtClean="0"/>
          </a:p>
        </p:txBody>
      </p:sp>
      <p:pic>
        <p:nvPicPr>
          <p:cNvPr id="1026" name="Picture 2" descr="https://voyager.deanza.edu/~hso/cis35a/lecture/java15/images/Pic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0" y="533400"/>
            <a:ext cx="8752900" cy="571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5888182" y="2266949"/>
            <a:ext cx="3255818" cy="1818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lvl="1">
              <a:lnSpc>
                <a:spcPct val="85000"/>
              </a:lnSpc>
            </a:pPr>
            <a:r>
              <a:rPr lang="en-US" sz="2000" b="1" dirty="0" err="1">
                <a:latin typeface="+mn-lt"/>
              </a:rPr>
              <a:t>JComponent</a:t>
            </a:r>
            <a:r>
              <a:rPr lang="en-US" sz="2000" b="1" dirty="0">
                <a:latin typeface="+mn-lt"/>
              </a:rPr>
              <a:t>  (Swing)</a:t>
            </a:r>
          </a:p>
          <a:p>
            <a:pPr>
              <a:lnSpc>
                <a:spcPct val="85000"/>
              </a:lnSpc>
              <a:buClr>
                <a:srgbClr val="4D4D4D"/>
              </a:buClr>
              <a:buFontTx/>
              <a:buChar char="•"/>
            </a:pPr>
            <a:r>
              <a:rPr lang="en-US" sz="1400" dirty="0" err="1">
                <a:latin typeface="+mn-lt"/>
              </a:rPr>
              <a:t>JButton</a:t>
            </a:r>
            <a:r>
              <a:rPr lang="en-US" sz="1400" dirty="0">
                <a:latin typeface="+mn-lt"/>
              </a:rPr>
              <a:t>        </a:t>
            </a:r>
            <a:r>
              <a:rPr lang="en-US" sz="1400" dirty="0" err="1" smtClean="0">
                <a:latin typeface="+mn-lt"/>
              </a:rPr>
              <a:t>JColorChooser</a:t>
            </a:r>
            <a:r>
              <a:rPr lang="en-US" sz="1400" dirty="0" smtClean="0">
                <a:latin typeface="+mn-lt"/>
              </a:rPr>
              <a:t>    </a:t>
            </a:r>
            <a:r>
              <a:rPr lang="en-US" sz="1400" dirty="0" err="1">
                <a:latin typeface="+mn-lt"/>
              </a:rPr>
              <a:t>JFileChooser</a:t>
            </a:r>
            <a:endParaRPr lang="en-US" sz="1400" dirty="0">
              <a:latin typeface="+mn-lt"/>
            </a:endParaRPr>
          </a:p>
          <a:p>
            <a:pPr>
              <a:lnSpc>
                <a:spcPct val="85000"/>
              </a:lnSpc>
              <a:buClr>
                <a:srgbClr val="4D4D4D"/>
              </a:buClr>
              <a:buFontTx/>
              <a:buChar char="•"/>
            </a:pPr>
            <a:r>
              <a:rPr lang="en-US" sz="1400" dirty="0" err="1">
                <a:latin typeface="+mn-lt"/>
              </a:rPr>
              <a:t>JComboBox</a:t>
            </a:r>
            <a:r>
              <a:rPr lang="en-US" sz="1400" dirty="0">
                <a:latin typeface="+mn-lt"/>
              </a:rPr>
              <a:t> </a:t>
            </a:r>
            <a:r>
              <a:rPr lang="en-US" sz="1400" dirty="0" smtClean="0">
                <a:latin typeface="+mn-lt"/>
              </a:rPr>
              <a:t>      </a:t>
            </a:r>
            <a:r>
              <a:rPr lang="en-US" sz="1400" dirty="0" err="1" smtClean="0">
                <a:latin typeface="+mn-lt"/>
              </a:rPr>
              <a:t>JLabel</a:t>
            </a:r>
            <a:r>
              <a:rPr lang="en-US" sz="1400" dirty="0" smtClean="0">
                <a:latin typeface="+mn-lt"/>
              </a:rPr>
              <a:t>                  </a:t>
            </a:r>
            <a:r>
              <a:rPr lang="en-US" sz="1400" dirty="0" err="1">
                <a:latin typeface="+mn-lt"/>
              </a:rPr>
              <a:t>JList</a:t>
            </a:r>
            <a:endParaRPr lang="en-US" sz="1400" dirty="0">
              <a:latin typeface="+mn-lt"/>
            </a:endParaRPr>
          </a:p>
          <a:p>
            <a:pPr>
              <a:lnSpc>
                <a:spcPct val="85000"/>
              </a:lnSpc>
              <a:buClr>
                <a:srgbClr val="4D4D4D"/>
              </a:buClr>
              <a:buFontTx/>
              <a:buChar char="•"/>
            </a:pPr>
            <a:r>
              <a:rPr lang="en-US" sz="1400" dirty="0" err="1">
                <a:latin typeface="+mn-lt"/>
              </a:rPr>
              <a:t>JMenuBar</a:t>
            </a:r>
            <a:r>
              <a:rPr lang="en-US" sz="1400" dirty="0">
                <a:latin typeface="+mn-lt"/>
              </a:rPr>
              <a:t>     </a:t>
            </a:r>
            <a:r>
              <a:rPr lang="en-US" sz="1400" dirty="0" smtClean="0">
                <a:latin typeface="+mn-lt"/>
              </a:rPr>
              <a:t>    </a:t>
            </a:r>
            <a:r>
              <a:rPr lang="en-US" sz="1400" dirty="0" err="1" smtClean="0">
                <a:latin typeface="+mn-lt"/>
              </a:rPr>
              <a:t>JOptionPane</a:t>
            </a:r>
            <a:r>
              <a:rPr lang="en-US" sz="1400" dirty="0" smtClean="0">
                <a:latin typeface="+mn-lt"/>
              </a:rPr>
              <a:t>      </a:t>
            </a:r>
            <a:r>
              <a:rPr lang="en-US" sz="1400" dirty="0" err="1">
                <a:latin typeface="+mn-lt"/>
              </a:rPr>
              <a:t>JPanel</a:t>
            </a:r>
            <a:endParaRPr lang="en-US" sz="1400" dirty="0">
              <a:latin typeface="+mn-lt"/>
            </a:endParaRPr>
          </a:p>
          <a:p>
            <a:pPr>
              <a:lnSpc>
                <a:spcPct val="85000"/>
              </a:lnSpc>
              <a:buClr>
                <a:srgbClr val="4D4D4D"/>
              </a:buClr>
              <a:buFontTx/>
              <a:buChar char="•"/>
            </a:pPr>
            <a:r>
              <a:rPr lang="en-US" sz="1400" dirty="0" err="1">
                <a:latin typeface="+mn-lt"/>
              </a:rPr>
              <a:t>JPopupMenu</a:t>
            </a:r>
            <a:r>
              <a:rPr lang="en-US" sz="1400" dirty="0">
                <a:latin typeface="+mn-lt"/>
              </a:rPr>
              <a:t>  </a:t>
            </a:r>
            <a:r>
              <a:rPr lang="en-US" sz="1400" dirty="0" smtClean="0">
                <a:latin typeface="+mn-lt"/>
              </a:rPr>
              <a:t>  </a:t>
            </a:r>
            <a:r>
              <a:rPr lang="en-US" sz="1400" dirty="0" err="1" smtClean="0">
                <a:latin typeface="+mn-lt"/>
              </a:rPr>
              <a:t>JProgressBar</a:t>
            </a:r>
            <a:r>
              <a:rPr lang="en-US" sz="1400" dirty="0" smtClean="0">
                <a:latin typeface="+mn-lt"/>
              </a:rPr>
              <a:t>    </a:t>
            </a:r>
            <a:r>
              <a:rPr lang="en-US" sz="1400" dirty="0" err="1" smtClean="0">
                <a:latin typeface="+mn-lt"/>
              </a:rPr>
              <a:t>JScrollbar</a:t>
            </a:r>
            <a:endParaRPr lang="en-US" sz="1400" dirty="0">
              <a:latin typeface="+mn-lt"/>
            </a:endParaRPr>
          </a:p>
          <a:p>
            <a:pPr>
              <a:lnSpc>
                <a:spcPct val="85000"/>
              </a:lnSpc>
              <a:buClr>
                <a:srgbClr val="4D4D4D"/>
              </a:buClr>
              <a:buFontTx/>
              <a:buChar char="•"/>
            </a:pPr>
            <a:r>
              <a:rPr lang="en-US" sz="1400" dirty="0" err="1">
                <a:latin typeface="+mn-lt"/>
              </a:rPr>
              <a:t>JScrollPane</a:t>
            </a:r>
            <a:r>
              <a:rPr lang="en-US" sz="1400" dirty="0">
                <a:latin typeface="+mn-lt"/>
              </a:rPr>
              <a:t>   </a:t>
            </a:r>
            <a:r>
              <a:rPr lang="en-US" sz="1400" dirty="0" smtClean="0">
                <a:latin typeface="+mn-lt"/>
              </a:rPr>
              <a:t>     </a:t>
            </a:r>
            <a:r>
              <a:rPr lang="en-US" sz="1400" dirty="0" err="1">
                <a:latin typeface="+mn-lt"/>
              </a:rPr>
              <a:t>JSlider</a:t>
            </a:r>
            <a:r>
              <a:rPr lang="en-US" sz="1400" dirty="0">
                <a:latin typeface="+mn-lt"/>
              </a:rPr>
              <a:t>          </a:t>
            </a:r>
            <a:r>
              <a:rPr lang="en-US" sz="1400" dirty="0" smtClean="0">
                <a:latin typeface="+mn-lt"/>
              </a:rPr>
              <a:t>     </a:t>
            </a:r>
            <a:r>
              <a:rPr lang="en-US" sz="1400" dirty="0" err="1" smtClean="0">
                <a:latin typeface="+mn-lt"/>
              </a:rPr>
              <a:t>JSpinner</a:t>
            </a:r>
            <a:endParaRPr lang="en-US" sz="1400" dirty="0">
              <a:latin typeface="+mn-lt"/>
            </a:endParaRPr>
          </a:p>
          <a:p>
            <a:pPr>
              <a:lnSpc>
                <a:spcPct val="85000"/>
              </a:lnSpc>
              <a:buClr>
                <a:srgbClr val="4D4D4D"/>
              </a:buClr>
              <a:buFontTx/>
              <a:buChar char="•"/>
            </a:pPr>
            <a:r>
              <a:rPr lang="en-US" sz="1400" dirty="0" err="1">
                <a:latin typeface="+mn-lt"/>
              </a:rPr>
              <a:t>JSplitPane</a:t>
            </a:r>
            <a:r>
              <a:rPr lang="en-US" sz="1400" dirty="0">
                <a:latin typeface="+mn-lt"/>
              </a:rPr>
              <a:t>    </a:t>
            </a:r>
            <a:r>
              <a:rPr lang="en-US" sz="1400" dirty="0" smtClean="0">
                <a:latin typeface="+mn-lt"/>
              </a:rPr>
              <a:t>     </a:t>
            </a:r>
            <a:r>
              <a:rPr lang="en-US" sz="1400" dirty="0" err="1">
                <a:latin typeface="+mn-lt"/>
              </a:rPr>
              <a:t>JTabbedPane</a:t>
            </a:r>
            <a:r>
              <a:rPr lang="en-US" sz="1400" dirty="0">
                <a:latin typeface="+mn-lt"/>
              </a:rPr>
              <a:t>      </a:t>
            </a:r>
            <a:r>
              <a:rPr lang="en-US" sz="1400" dirty="0" err="1">
                <a:latin typeface="+mn-lt"/>
              </a:rPr>
              <a:t>JTable</a:t>
            </a:r>
            <a:r>
              <a:rPr lang="en-US" sz="1400" dirty="0">
                <a:latin typeface="+mn-lt"/>
              </a:rPr>
              <a:t>         </a:t>
            </a:r>
          </a:p>
          <a:p>
            <a:pPr>
              <a:lnSpc>
                <a:spcPct val="85000"/>
              </a:lnSpc>
              <a:buClr>
                <a:srgbClr val="4D4D4D"/>
              </a:buClr>
              <a:buFontTx/>
              <a:buChar char="•"/>
            </a:pPr>
            <a:r>
              <a:rPr lang="en-US" sz="1400" dirty="0" err="1">
                <a:latin typeface="+mn-lt"/>
              </a:rPr>
              <a:t>JToolbar</a:t>
            </a:r>
            <a:r>
              <a:rPr lang="en-US" sz="1400" dirty="0">
                <a:latin typeface="+mn-lt"/>
              </a:rPr>
              <a:t>       </a:t>
            </a:r>
            <a:r>
              <a:rPr lang="en-US" sz="1400" dirty="0" smtClean="0">
                <a:latin typeface="+mn-lt"/>
              </a:rPr>
              <a:t>       </a:t>
            </a:r>
            <a:r>
              <a:rPr lang="en-US" sz="1400" dirty="0" err="1" smtClean="0">
                <a:latin typeface="+mn-lt"/>
              </a:rPr>
              <a:t>JTree</a:t>
            </a:r>
            <a:r>
              <a:rPr lang="en-US" sz="1400" dirty="0" smtClean="0">
                <a:latin typeface="+mn-lt"/>
              </a:rPr>
              <a:t>                  </a:t>
            </a:r>
            <a:r>
              <a:rPr lang="en-US" sz="1400" dirty="0" err="1">
                <a:latin typeface="+mn-lt"/>
              </a:rPr>
              <a:t>JTextArea</a:t>
            </a:r>
            <a:endParaRPr lang="en-US" sz="1400" dirty="0">
              <a:latin typeface="+mn-lt"/>
            </a:endParaRPr>
          </a:p>
          <a:p>
            <a:pPr>
              <a:lnSpc>
                <a:spcPct val="85000"/>
              </a:lnSpc>
              <a:buClr>
                <a:srgbClr val="4D4D4D"/>
              </a:buClr>
              <a:buFontTx/>
              <a:buChar char="•"/>
            </a:pPr>
            <a:r>
              <a:rPr lang="en-US" sz="1400" dirty="0" err="1">
                <a:latin typeface="+mn-lt"/>
              </a:rPr>
              <a:t>JTextField</a:t>
            </a:r>
            <a:r>
              <a:rPr lang="en-US" sz="1400" dirty="0">
                <a:latin typeface="+mn-lt"/>
              </a:rPr>
              <a:t>     ...</a:t>
            </a:r>
          </a:p>
        </p:txBody>
      </p:sp>
      <p:sp>
        <p:nvSpPr>
          <p:cNvPr id="8" name="Text Box 4"/>
          <p:cNvSpPr txBox="1">
            <a:spLocks noChangeArrowheads="1"/>
          </p:cNvSpPr>
          <p:nvPr/>
        </p:nvSpPr>
        <p:spPr bwMode="auto">
          <a:xfrm>
            <a:off x="1371600" y="3367932"/>
            <a:ext cx="685800"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eaLnBrk="1" hangingPunct="1"/>
            <a:r>
              <a:rPr lang="en-US" dirty="0" smtClean="0">
                <a:latin typeface="Courier New" pitchFamily="49" charset="0"/>
              </a:rPr>
              <a:t>AWT</a:t>
            </a:r>
            <a:endParaRPr lang="en-US" dirty="0">
              <a:latin typeface="Courier New" pitchFamily="49" charset="0"/>
            </a:endParaRPr>
          </a:p>
        </p:txBody>
      </p:sp>
      <p:sp>
        <p:nvSpPr>
          <p:cNvPr id="9" name="Text Box 4"/>
          <p:cNvSpPr txBox="1">
            <a:spLocks noChangeArrowheads="1"/>
          </p:cNvSpPr>
          <p:nvPr/>
        </p:nvSpPr>
        <p:spPr bwMode="auto">
          <a:xfrm>
            <a:off x="1277502" y="4343400"/>
            <a:ext cx="685800"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eaLnBrk="1" hangingPunct="1"/>
            <a:r>
              <a:rPr lang="en-US" dirty="0" smtClean="0">
                <a:latin typeface="Courier New" pitchFamily="49" charset="0"/>
              </a:rPr>
              <a:t>AWT</a:t>
            </a:r>
            <a:endParaRPr lang="en-US" dirty="0">
              <a:latin typeface="Courier New" pitchFamily="49" charset="0"/>
            </a:endParaRPr>
          </a:p>
        </p:txBody>
      </p:sp>
      <p:sp>
        <p:nvSpPr>
          <p:cNvPr id="10" name="Text Box 4"/>
          <p:cNvSpPr txBox="1">
            <a:spLocks noChangeArrowheads="1"/>
          </p:cNvSpPr>
          <p:nvPr/>
        </p:nvSpPr>
        <p:spPr bwMode="auto">
          <a:xfrm>
            <a:off x="1371600" y="5715000"/>
            <a:ext cx="108758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eaLnBrk="1" hangingPunct="1"/>
            <a:r>
              <a:rPr lang="en-US" dirty="0" smtClean="0">
                <a:latin typeface="Courier New" pitchFamily="49" charset="0"/>
              </a:rPr>
              <a:t>Swing</a:t>
            </a:r>
            <a:endParaRPr lang="en-US" dirty="0">
              <a:latin typeface="Courier New" pitchFamily="49" charset="0"/>
            </a:endParaRPr>
          </a:p>
        </p:txBody>
      </p:sp>
      <p:sp>
        <p:nvSpPr>
          <p:cNvPr id="11" name="Text Box 4"/>
          <p:cNvSpPr txBox="1">
            <a:spLocks noChangeArrowheads="1"/>
          </p:cNvSpPr>
          <p:nvPr/>
        </p:nvSpPr>
        <p:spPr bwMode="auto">
          <a:xfrm>
            <a:off x="5410200" y="831850"/>
            <a:ext cx="32893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eaLnBrk="1" hangingPunct="1"/>
            <a:r>
              <a:rPr lang="en-US">
                <a:latin typeface="Courier New" pitchFamily="49" charset="0"/>
              </a:rPr>
              <a:t>import java.awt.*;</a:t>
            </a:r>
          </a:p>
          <a:p>
            <a:pPr algn="l" eaLnBrk="1" hangingPunct="1"/>
            <a:r>
              <a:rPr lang="en-US">
                <a:latin typeface="Courier New" pitchFamily="49" charset="0"/>
              </a:rPr>
              <a:t>import javax.swing.*;</a:t>
            </a:r>
          </a:p>
        </p:txBody>
      </p:sp>
    </p:spTree>
    <p:extLst>
      <p:ext uri="{BB962C8B-B14F-4D97-AF65-F5344CB8AC3E}">
        <p14:creationId xmlns:p14="http://schemas.microsoft.com/office/powerpoint/2010/main" val="3129715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Grp="1" noChangeArrowheads="1"/>
          </p:cNvSpPr>
          <p:nvPr>
            <p:ph type="sldNum" sz="quarter" idx="12"/>
          </p:nvPr>
        </p:nvSpPr>
        <p:spPr/>
        <p:txBody>
          <a:bodyPr/>
          <a:lstStyle/>
          <a:p>
            <a:pPr>
              <a:defRPr/>
            </a:pPr>
            <a:fld id="{3428CDC2-788A-4E47-9A6F-6A20FE4B3159}" type="slidenum">
              <a:rPr lang="en-US"/>
              <a:pPr>
                <a:defRPr/>
              </a:pPr>
              <a:t>8</a:t>
            </a:fld>
            <a:endParaRPr lang="en-US"/>
          </a:p>
        </p:txBody>
      </p:sp>
      <p:sp>
        <p:nvSpPr>
          <p:cNvPr id="12291" name="Rectangle 2"/>
          <p:cNvSpPr>
            <a:spLocks noGrp="1" noChangeArrowheads="1"/>
          </p:cNvSpPr>
          <p:nvPr>
            <p:ph type="title" idx="4294967295"/>
          </p:nvPr>
        </p:nvSpPr>
        <p:spPr>
          <a:xfrm>
            <a:off x="457200" y="0"/>
            <a:ext cx="8229600" cy="609600"/>
          </a:xfrm>
        </p:spPr>
        <p:txBody>
          <a:bodyPr>
            <a:normAutofit fontScale="90000"/>
          </a:bodyPr>
          <a:lstStyle/>
          <a:p>
            <a:r>
              <a:rPr lang="en-US" dirty="0"/>
              <a:t>Swing inheritance hierarchy</a:t>
            </a:r>
            <a:endParaRPr lang="en-US" dirty="0" smtClean="0"/>
          </a:p>
        </p:txBody>
      </p:sp>
      <p:sp>
        <p:nvSpPr>
          <p:cNvPr id="2" name="Rectangle 1"/>
          <p:cNvSpPr/>
          <p:nvPr/>
        </p:nvSpPr>
        <p:spPr>
          <a:xfrm>
            <a:off x="76200" y="533400"/>
            <a:ext cx="8229600" cy="461665"/>
          </a:xfrm>
          <a:prstGeom prst="rect">
            <a:avLst/>
          </a:prstGeom>
        </p:spPr>
        <p:txBody>
          <a:bodyPr wrap="square">
            <a:spAutoFit/>
          </a:bodyPr>
          <a:lstStyle/>
          <a:p>
            <a:r>
              <a:rPr lang="en-US" sz="2400" b="1" dirty="0"/>
              <a:t>A summary of the classes in the Component hierarchy</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4178378549"/>
              </p:ext>
            </p:extLst>
          </p:nvPr>
        </p:nvGraphicFramePr>
        <p:xfrm>
          <a:off x="76200" y="1015843"/>
          <a:ext cx="8991600" cy="5715197"/>
        </p:xfrm>
        <a:graphic>
          <a:graphicData uri="http://schemas.openxmlformats.org/drawingml/2006/table">
            <a:tbl>
              <a:tblPr firstRow="1" bandRow="1">
                <a:tableStyleId>{793D81CF-94F2-401A-BA57-92F5A7B2D0C5}</a:tableStyleId>
              </a:tblPr>
              <a:tblGrid>
                <a:gridCol w="1627790"/>
                <a:gridCol w="7363810"/>
              </a:tblGrid>
              <a:tr h="431759">
                <a:tc>
                  <a:txBody>
                    <a:bodyPr/>
                    <a:lstStyle/>
                    <a:p>
                      <a:pPr algn="ctr" fontAlgn="t"/>
                      <a:r>
                        <a:rPr lang="en-US" sz="2400" dirty="0">
                          <a:effectLst/>
                        </a:rPr>
                        <a:t>Class</a:t>
                      </a:r>
                      <a:endParaRPr lang="en-US" sz="2400" dirty="0">
                        <a:solidFill>
                          <a:srgbClr val="FFFFFF"/>
                        </a:solidFill>
                        <a:effectLst/>
                      </a:endParaRPr>
                    </a:p>
                  </a:txBody>
                  <a:tcPr/>
                </a:tc>
                <a:tc>
                  <a:txBody>
                    <a:bodyPr/>
                    <a:lstStyle/>
                    <a:p>
                      <a:pPr algn="ctr" fontAlgn="t"/>
                      <a:r>
                        <a:rPr lang="en-US" sz="2400" dirty="0">
                          <a:effectLst/>
                        </a:rPr>
                        <a:t>Description</a:t>
                      </a:r>
                      <a:endParaRPr lang="en-US" sz="2400" dirty="0">
                        <a:solidFill>
                          <a:srgbClr val="FFFFFF"/>
                        </a:solidFill>
                        <a:effectLst/>
                      </a:endParaRPr>
                    </a:p>
                  </a:txBody>
                  <a:tcPr/>
                </a:tc>
              </a:tr>
              <a:tr h="431759">
                <a:tc>
                  <a:txBody>
                    <a:bodyPr/>
                    <a:lstStyle/>
                    <a:p>
                      <a:pPr algn="l" fontAlgn="t"/>
                      <a:r>
                        <a:rPr lang="en-US" sz="2200">
                          <a:effectLst/>
                        </a:rPr>
                        <a:t>Component</a:t>
                      </a:r>
                    </a:p>
                  </a:txBody>
                  <a:tcPr/>
                </a:tc>
                <a:tc>
                  <a:txBody>
                    <a:bodyPr/>
                    <a:lstStyle/>
                    <a:p>
                      <a:pPr fontAlgn="t"/>
                      <a:r>
                        <a:rPr lang="en-US" sz="2000">
                          <a:effectLst/>
                        </a:rPr>
                        <a:t>An abstract base class that defines any object that can be displayed.</a:t>
                      </a:r>
                    </a:p>
                  </a:txBody>
                  <a:tcPr/>
                </a:tc>
              </a:tr>
              <a:tr h="745228">
                <a:tc>
                  <a:txBody>
                    <a:bodyPr/>
                    <a:lstStyle/>
                    <a:p>
                      <a:pPr algn="l" fontAlgn="t"/>
                      <a:r>
                        <a:rPr lang="en-US" sz="2200">
                          <a:effectLst/>
                        </a:rPr>
                        <a:t>Container</a:t>
                      </a:r>
                    </a:p>
                  </a:txBody>
                  <a:tcPr/>
                </a:tc>
                <a:tc>
                  <a:txBody>
                    <a:bodyPr/>
                    <a:lstStyle/>
                    <a:p>
                      <a:pPr fontAlgn="t"/>
                      <a:r>
                        <a:rPr lang="en-US" sz="2000">
                          <a:effectLst/>
                        </a:rPr>
                        <a:t>An abstract class that defines any component that can contain other components.</a:t>
                      </a:r>
                    </a:p>
                  </a:txBody>
                  <a:tcPr/>
                </a:tc>
              </a:tr>
              <a:tr h="431759">
                <a:tc>
                  <a:txBody>
                    <a:bodyPr/>
                    <a:lstStyle/>
                    <a:p>
                      <a:pPr algn="l" fontAlgn="t"/>
                      <a:r>
                        <a:rPr lang="en-US" sz="2200">
                          <a:effectLst/>
                        </a:rPr>
                        <a:t>Window</a:t>
                      </a:r>
                    </a:p>
                  </a:txBody>
                  <a:tcPr/>
                </a:tc>
                <a:tc>
                  <a:txBody>
                    <a:bodyPr/>
                    <a:lstStyle/>
                    <a:p>
                      <a:pPr fontAlgn="t"/>
                      <a:r>
                        <a:rPr lang="en-US" sz="2000">
                          <a:effectLst/>
                        </a:rPr>
                        <a:t>The AWT class that defines a window without a title bar or border.</a:t>
                      </a:r>
                    </a:p>
                  </a:txBody>
                  <a:tcPr/>
                </a:tc>
              </a:tr>
              <a:tr h="431759">
                <a:tc>
                  <a:txBody>
                    <a:bodyPr/>
                    <a:lstStyle/>
                    <a:p>
                      <a:pPr algn="l" fontAlgn="t"/>
                      <a:r>
                        <a:rPr lang="en-US" sz="2200">
                          <a:effectLst/>
                        </a:rPr>
                        <a:t>Frame</a:t>
                      </a:r>
                    </a:p>
                  </a:txBody>
                  <a:tcPr/>
                </a:tc>
                <a:tc>
                  <a:txBody>
                    <a:bodyPr/>
                    <a:lstStyle/>
                    <a:p>
                      <a:pPr fontAlgn="t"/>
                      <a:r>
                        <a:rPr lang="en-US" sz="2000">
                          <a:effectLst/>
                        </a:rPr>
                        <a:t>The AWT class that defines a window with a title bar and border.</a:t>
                      </a:r>
                    </a:p>
                  </a:txBody>
                  <a:tcPr/>
                </a:tc>
              </a:tr>
              <a:tr h="431759">
                <a:tc>
                  <a:txBody>
                    <a:bodyPr/>
                    <a:lstStyle/>
                    <a:p>
                      <a:pPr algn="l" fontAlgn="t"/>
                      <a:r>
                        <a:rPr lang="en-US" sz="2200">
                          <a:effectLst/>
                        </a:rPr>
                        <a:t>JFrame</a:t>
                      </a:r>
                    </a:p>
                  </a:txBody>
                  <a:tcPr/>
                </a:tc>
                <a:tc>
                  <a:txBody>
                    <a:bodyPr/>
                    <a:lstStyle/>
                    <a:p>
                      <a:pPr fontAlgn="t"/>
                      <a:r>
                        <a:rPr lang="en-US" sz="2000">
                          <a:effectLst/>
                        </a:rPr>
                        <a:t>The Swing class that defines a window with a title bar and border.</a:t>
                      </a:r>
                    </a:p>
                  </a:txBody>
                  <a:tcPr/>
                </a:tc>
              </a:tr>
              <a:tr h="745228">
                <a:tc>
                  <a:txBody>
                    <a:bodyPr/>
                    <a:lstStyle/>
                    <a:p>
                      <a:pPr algn="l" fontAlgn="t"/>
                      <a:r>
                        <a:rPr lang="en-US" sz="2200">
                          <a:effectLst/>
                        </a:rPr>
                        <a:t>JComponent</a:t>
                      </a:r>
                    </a:p>
                  </a:txBody>
                  <a:tcPr/>
                </a:tc>
                <a:tc>
                  <a:txBody>
                    <a:bodyPr/>
                    <a:lstStyle/>
                    <a:p>
                      <a:pPr fontAlgn="t"/>
                      <a:r>
                        <a:rPr lang="en-US" sz="2000">
                          <a:effectLst/>
                        </a:rPr>
                        <a:t>A base class for Swing components such as JPanel, JButton, JLabel, and JTextField.</a:t>
                      </a:r>
                    </a:p>
                  </a:txBody>
                  <a:tcPr/>
                </a:tc>
              </a:tr>
              <a:tr h="745228">
                <a:tc>
                  <a:txBody>
                    <a:bodyPr/>
                    <a:lstStyle/>
                    <a:p>
                      <a:pPr algn="l" fontAlgn="t"/>
                      <a:r>
                        <a:rPr lang="en-US" sz="2200">
                          <a:effectLst/>
                        </a:rPr>
                        <a:t>JPanel</a:t>
                      </a:r>
                    </a:p>
                  </a:txBody>
                  <a:tcPr/>
                </a:tc>
                <a:tc>
                  <a:txBody>
                    <a:bodyPr/>
                    <a:lstStyle/>
                    <a:p>
                      <a:pPr fontAlgn="t"/>
                      <a:r>
                        <a:rPr lang="en-US" sz="2000">
                          <a:effectLst/>
                        </a:rPr>
                        <a:t>The Swing class that defines a panel, which is used to hold other components.</a:t>
                      </a:r>
                    </a:p>
                  </a:txBody>
                  <a:tcPr/>
                </a:tc>
              </a:tr>
              <a:tr h="431759">
                <a:tc>
                  <a:txBody>
                    <a:bodyPr/>
                    <a:lstStyle/>
                    <a:p>
                      <a:pPr algn="l" fontAlgn="t"/>
                      <a:r>
                        <a:rPr lang="en-US" sz="2200">
                          <a:effectLst/>
                        </a:rPr>
                        <a:t>JLabel</a:t>
                      </a:r>
                    </a:p>
                  </a:txBody>
                  <a:tcPr/>
                </a:tc>
                <a:tc>
                  <a:txBody>
                    <a:bodyPr/>
                    <a:lstStyle/>
                    <a:p>
                      <a:pPr fontAlgn="t"/>
                      <a:r>
                        <a:rPr lang="en-US" sz="2000">
                          <a:effectLst/>
                        </a:rPr>
                        <a:t>The Swing class that defines a label.</a:t>
                      </a:r>
                    </a:p>
                  </a:txBody>
                  <a:tcPr/>
                </a:tc>
              </a:tr>
              <a:tr h="431759">
                <a:tc>
                  <a:txBody>
                    <a:bodyPr/>
                    <a:lstStyle/>
                    <a:p>
                      <a:pPr algn="l" fontAlgn="t"/>
                      <a:r>
                        <a:rPr lang="en-US" sz="2200">
                          <a:effectLst/>
                        </a:rPr>
                        <a:t>JTextField</a:t>
                      </a:r>
                    </a:p>
                  </a:txBody>
                  <a:tcPr/>
                </a:tc>
                <a:tc>
                  <a:txBody>
                    <a:bodyPr/>
                    <a:lstStyle/>
                    <a:p>
                      <a:pPr fontAlgn="t"/>
                      <a:r>
                        <a:rPr lang="en-US" sz="2000">
                          <a:effectLst/>
                        </a:rPr>
                        <a:t>The Swing class that defines a text field.</a:t>
                      </a:r>
                    </a:p>
                  </a:txBody>
                  <a:tcPr/>
                </a:tc>
              </a:tr>
              <a:tr h="431759">
                <a:tc>
                  <a:txBody>
                    <a:bodyPr/>
                    <a:lstStyle/>
                    <a:p>
                      <a:pPr algn="l" fontAlgn="t"/>
                      <a:r>
                        <a:rPr lang="en-US" sz="2200" dirty="0" err="1">
                          <a:effectLst/>
                        </a:rPr>
                        <a:t>JButton</a:t>
                      </a:r>
                      <a:endParaRPr lang="en-US" sz="2200" dirty="0">
                        <a:effectLst/>
                      </a:endParaRPr>
                    </a:p>
                  </a:txBody>
                  <a:tcPr/>
                </a:tc>
                <a:tc>
                  <a:txBody>
                    <a:bodyPr/>
                    <a:lstStyle/>
                    <a:p>
                      <a:pPr fontAlgn="t"/>
                      <a:r>
                        <a:rPr lang="en-US" sz="2000" dirty="0">
                          <a:effectLst/>
                        </a:rPr>
                        <a:t>The Swing class that defines a button.</a:t>
                      </a:r>
                    </a:p>
                  </a:txBody>
                  <a:tcPr/>
                </a:tc>
              </a:tr>
            </a:tbl>
          </a:graphicData>
        </a:graphic>
      </p:graphicFrame>
    </p:spTree>
    <p:extLst>
      <p:ext uri="{BB962C8B-B14F-4D97-AF65-F5344CB8AC3E}">
        <p14:creationId xmlns:p14="http://schemas.microsoft.com/office/powerpoint/2010/main" val="2256480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sldNum" sz="quarter" idx="12"/>
          </p:nvPr>
        </p:nvSpPr>
        <p:spPr/>
        <p:txBody>
          <a:bodyPr/>
          <a:lstStyle/>
          <a:p>
            <a:pPr>
              <a:defRPr/>
            </a:pPr>
            <a:fld id="{62DE816F-7BEE-439C-8F63-79262F37EC61}" type="slidenum">
              <a:rPr lang="en-US"/>
              <a:pPr>
                <a:defRPr/>
              </a:pPr>
              <a:t>9</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Swing Design Principles</a:t>
            </a:r>
          </a:p>
        </p:txBody>
      </p:sp>
      <p:sp>
        <p:nvSpPr>
          <p:cNvPr id="14340" name="Rectangle 3"/>
          <p:cNvSpPr>
            <a:spLocks noGrp="1" noChangeArrowheads="1"/>
          </p:cNvSpPr>
          <p:nvPr>
            <p:ph type="body" idx="4294967295"/>
          </p:nvPr>
        </p:nvSpPr>
        <p:spPr>
          <a:xfrm>
            <a:off x="611188" y="1484313"/>
            <a:ext cx="8229600" cy="4830762"/>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dirty="0" smtClean="0"/>
              <a:t>GUI is built as </a:t>
            </a:r>
            <a:r>
              <a:rPr lang="en-US" b="1" dirty="0" smtClean="0"/>
              <a:t>containment hierarchy</a:t>
            </a:r>
            <a:r>
              <a:rPr lang="en-US" dirty="0" smtClean="0"/>
              <a:t> of widgets (container) </a:t>
            </a:r>
            <a:r>
              <a:rPr lang="en-US" dirty="0"/>
              <a:t> </a:t>
            </a:r>
            <a:r>
              <a:rPr lang="en-US" dirty="0" smtClean="0"/>
              <a:t>(i.e. the parent-child nesting relation between them)</a:t>
            </a:r>
          </a:p>
          <a:p>
            <a:pPr eaLnBrk="1" fontAlgn="auto" hangingPunct="1">
              <a:lnSpc>
                <a:spcPct val="90000"/>
              </a:lnSpc>
              <a:spcAft>
                <a:spcPts val="0"/>
              </a:spcAft>
              <a:buFont typeface="Arial" pitchFamily="34" charset="0"/>
              <a:buChar char="•"/>
              <a:defRPr/>
            </a:pPr>
            <a:r>
              <a:rPr lang="en-US" dirty="0" smtClean="0"/>
              <a:t>Event objects and event listeners</a:t>
            </a:r>
          </a:p>
          <a:p>
            <a:pPr lvl="1" eaLnBrk="1" fontAlgn="auto" hangingPunct="1">
              <a:lnSpc>
                <a:spcPct val="90000"/>
              </a:lnSpc>
              <a:spcAft>
                <a:spcPts val="0"/>
              </a:spcAft>
              <a:buFont typeface="Arial" pitchFamily="34" charset="0"/>
              <a:buChar char="–"/>
              <a:defRPr/>
            </a:pPr>
            <a:r>
              <a:rPr lang="en-US" b="1" dirty="0" smtClean="0"/>
              <a:t>Event object</a:t>
            </a:r>
            <a:r>
              <a:rPr lang="en-US" dirty="0" smtClean="0"/>
              <a:t>: is created when event occurs (e.g. click), contains additional info (e.g. mouse coordinates)</a:t>
            </a:r>
          </a:p>
          <a:p>
            <a:pPr lvl="1" eaLnBrk="1" fontAlgn="auto" hangingPunct="1">
              <a:lnSpc>
                <a:spcPct val="90000"/>
              </a:lnSpc>
              <a:spcAft>
                <a:spcPts val="0"/>
              </a:spcAft>
              <a:buFont typeface="Arial" pitchFamily="34" charset="0"/>
              <a:buChar char="–"/>
              <a:defRPr/>
            </a:pPr>
            <a:r>
              <a:rPr lang="en-US" b="1" dirty="0" smtClean="0"/>
              <a:t>Event listener</a:t>
            </a:r>
            <a:r>
              <a:rPr lang="en-US" dirty="0" smtClean="0"/>
              <a:t>: object implementing an interface with an event handler method that gets an event object as argument </a:t>
            </a:r>
          </a:p>
          <a:p>
            <a:pPr eaLnBrk="1" fontAlgn="auto" hangingPunct="1">
              <a:lnSpc>
                <a:spcPct val="90000"/>
              </a:lnSpc>
              <a:spcAft>
                <a:spcPts val="0"/>
              </a:spcAft>
              <a:buFont typeface="Arial" pitchFamily="34" charset="0"/>
              <a:buChar char="•"/>
              <a:defRPr/>
            </a:pPr>
            <a:r>
              <a:rPr lang="en-US" dirty="0" smtClean="0"/>
              <a:t>Separation of Model and View:</a:t>
            </a:r>
          </a:p>
          <a:p>
            <a:pPr lvl="1" eaLnBrk="1" fontAlgn="auto" hangingPunct="1">
              <a:lnSpc>
                <a:spcPct val="90000"/>
              </a:lnSpc>
              <a:spcAft>
                <a:spcPts val="0"/>
              </a:spcAft>
              <a:buFont typeface="Arial" pitchFamily="34" charset="0"/>
              <a:buChar char="–"/>
              <a:defRPr/>
            </a:pPr>
            <a:r>
              <a:rPr lang="en-US" b="1" dirty="0" smtClean="0"/>
              <a:t>Model</a:t>
            </a:r>
            <a:r>
              <a:rPr lang="en-US" dirty="0" smtClean="0"/>
              <a:t>: the data that is presented by a widget</a:t>
            </a:r>
          </a:p>
          <a:p>
            <a:pPr lvl="1" eaLnBrk="1" fontAlgn="auto" hangingPunct="1">
              <a:lnSpc>
                <a:spcPct val="90000"/>
              </a:lnSpc>
              <a:spcAft>
                <a:spcPts val="0"/>
              </a:spcAft>
              <a:buFont typeface="Arial" pitchFamily="34" charset="0"/>
              <a:buChar char="–"/>
              <a:defRPr/>
            </a:pPr>
            <a:r>
              <a:rPr lang="en-US" b="1" dirty="0" smtClean="0"/>
              <a:t>View</a:t>
            </a:r>
            <a:r>
              <a:rPr lang="en-US" dirty="0" smtClean="0"/>
              <a:t>: the actual presentation on the screen</a:t>
            </a:r>
          </a:p>
        </p:txBody>
      </p:sp>
    </p:spTree>
    <p:extLst>
      <p:ext uri="{BB962C8B-B14F-4D97-AF65-F5344CB8AC3E}">
        <p14:creationId xmlns:p14="http://schemas.microsoft.com/office/powerpoint/2010/main" val="3085174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7A94F50B292B4590BBB0A8489D3498" ma:contentTypeVersion="15" ma:contentTypeDescription="Create a new document." ma:contentTypeScope="" ma:versionID="f8b061e1a53473f2e3ee693b5da9675b">
  <xsd:schema xmlns:xsd="http://www.w3.org/2001/XMLSchema" xmlns:xs="http://www.w3.org/2001/XMLSchema" xmlns:p="http://schemas.microsoft.com/office/2006/metadata/properties" xmlns:ns2="b13afd71-011e-498c-b9b5-f3805e98d409" xmlns:ns3="5f7121ff-231f-44c8-8320-e9308f94a0ba" targetNamespace="http://schemas.microsoft.com/office/2006/metadata/properties" ma:root="true" ma:fieldsID="06db02e2a2b53f3849852f0cfdbbeeb0" ns2:_="" ns3:_="">
    <xsd:import namespace="b13afd71-011e-498c-b9b5-f3805e98d409"/>
    <xsd:import namespace="5f7121ff-231f-44c8-8320-e9308f94a0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3afd71-011e-498c-b9b5-f3805e98d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31aefcd-8254-441c-97d8-bee8394d3ea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f7121ff-231f-44c8-8320-e9308f94a0b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48ca8b7-554b-4e9f-ac8e-1c03071378e0}" ma:internalName="TaxCatchAll" ma:showField="CatchAllData" ma:web="5f7121ff-231f-44c8-8320-e9308f94a0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13afd71-011e-498c-b9b5-f3805e98d409">
      <Terms xmlns="http://schemas.microsoft.com/office/infopath/2007/PartnerControls"/>
    </lcf76f155ced4ddcb4097134ff3c332f>
    <TaxCatchAll xmlns="5f7121ff-231f-44c8-8320-e9308f94a0ba" xsi:nil="true"/>
  </documentManagement>
</p:properties>
</file>

<file path=customXml/itemProps1.xml><?xml version="1.0" encoding="utf-8"?>
<ds:datastoreItem xmlns:ds="http://schemas.openxmlformats.org/officeDocument/2006/customXml" ds:itemID="{1A175885-25FD-497B-B25C-FEB55B1BCA21}"/>
</file>

<file path=customXml/itemProps2.xml><?xml version="1.0" encoding="utf-8"?>
<ds:datastoreItem xmlns:ds="http://schemas.openxmlformats.org/officeDocument/2006/customXml" ds:itemID="{2B0411C8-D6C9-4072-9504-C48EB4B07594}"/>
</file>

<file path=customXml/itemProps3.xml><?xml version="1.0" encoding="utf-8"?>
<ds:datastoreItem xmlns:ds="http://schemas.openxmlformats.org/officeDocument/2006/customXml" ds:itemID="{6303CC5F-4E88-4CEE-9B86-71ECA6B8353E}"/>
</file>

<file path=docProps/app.xml><?xml version="1.0" encoding="utf-8"?>
<Properties xmlns="http://schemas.openxmlformats.org/officeDocument/2006/extended-properties" xmlns:vt="http://schemas.openxmlformats.org/officeDocument/2006/docPropsVTypes">
  <TotalTime>665</TotalTime>
  <Words>2352</Words>
  <Application>Microsoft Office PowerPoint</Application>
  <PresentationFormat>On-screen Show (4:3)</PresentationFormat>
  <Paragraphs>384</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SmartDraw</vt:lpstr>
      <vt:lpstr>Graphical User Interfaces (GUIs) with Swing, Applet and Graphics</vt:lpstr>
      <vt:lpstr>Java GUI API Basics</vt:lpstr>
      <vt:lpstr>Java GUI API Basics</vt:lpstr>
      <vt:lpstr>Java GUI History </vt:lpstr>
      <vt:lpstr>GUI terminology </vt:lpstr>
      <vt:lpstr>AWT vs. Swing</vt:lpstr>
      <vt:lpstr>Swing inheritance hierarchy</vt:lpstr>
      <vt:lpstr>Swing inheritance hierarchy</vt:lpstr>
      <vt:lpstr>Swing Design Principles</vt:lpstr>
      <vt:lpstr>Component properties</vt:lpstr>
      <vt:lpstr>JFrame</vt:lpstr>
      <vt:lpstr>More Jframe…</vt:lpstr>
      <vt:lpstr>JButton</vt:lpstr>
      <vt:lpstr>GUI Example</vt:lpstr>
      <vt:lpstr>PowerPoint Presentation</vt:lpstr>
      <vt:lpstr>PowerPoint Presentation</vt:lpstr>
      <vt:lpstr>PowerPoint Presentation</vt:lpstr>
      <vt:lpstr>PowerPoint Presentation</vt:lpstr>
      <vt:lpstr>PowerPoint Presentation</vt:lpstr>
      <vt:lpstr>Applet Execution and Security</vt:lpstr>
      <vt:lpstr>Applet Life Cycle</vt:lpstr>
      <vt:lpstr>More Applet Life Cycle….</vt:lpstr>
      <vt:lpstr>HTML tags for applets</vt:lpstr>
      <vt:lpstr>The HelloWorld Applet Example</vt:lpstr>
      <vt:lpstr>Graphics </vt:lpstr>
      <vt:lpstr>AWT Graphics </vt:lpstr>
      <vt:lpstr>AWT Graphics Example </vt:lpstr>
      <vt:lpstr>AWT Graphics Example </vt:lpstr>
      <vt:lpstr>Swing Graphics Example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Interfaces (GUIs) with Swing, Applet and Graphics</dc:title>
  <dc:creator>USER-PC</dc:creator>
  <cp:lastModifiedBy>Windows User</cp:lastModifiedBy>
  <cp:revision>70</cp:revision>
  <dcterms:created xsi:type="dcterms:W3CDTF">2006-08-16T00:00:00Z</dcterms:created>
  <dcterms:modified xsi:type="dcterms:W3CDTF">2023-06-06T03:51:18Z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0x010100017A94F50B292B4590BBB0A8489D3498</vt:lpwstr>
  </property>
</Properties>
</file>