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57"/>
  </p:notesMasterIdLst>
  <p:handoutMasterIdLst>
    <p:handoutMasterId r:id="rId58"/>
  </p:handoutMasterIdLst>
  <p:sldIdLst>
    <p:sldId id="256" r:id="rId4"/>
    <p:sldId id="422" r:id="rId5"/>
    <p:sldId id="338" r:id="rId6"/>
    <p:sldId id="334" r:id="rId7"/>
    <p:sldId id="347" r:id="rId8"/>
    <p:sldId id="358" r:id="rId9"/>
    <p:sldId id="411" r:id="rId10"/>
    <p:sldId id="408" r:id="rId11"/>
    <p:sldId id="409" r:id="rId12"/>
    <p:sldId id="348" r:id="rId13"/>
    <p:sldId id="351" r:id="rId14"/>
    <p:sldId id="382" r:id="rId15"/>
    <p:sldId id="417" r:id="rId16"/>
    <p:sldId id="479" r:id="rId17"/>
    <p:sldId id="430" r:id="rId18"/>
    <p:sldId id="424" r:id="rId19"/>
    <p:sldId id="425" r:id="rId20"/>
    <p:sldId id="426" r:id="rId21"/>
    <p:sldId id="434" r:id="rId22"/>
    <p:sldId id="431" r:id="rId23"/>
    <p:sldId id="433" r:id="rId24"/>
    <p:sldId id="435" r:id="rId25"/>
    <p:sldId id="436" r:id="rId26"/>
    <p:sldId id="437" r:id="rId27"/>
    <p:sldId id="438" r:id="rId28"/>
    <p:sldId id="439" r:id="rId29"/>
    <p:sldId id="440" r:id="rId30"/>
    <p:sldId id="441" r:id="rId31"/>
    <p:sldId id="444" r:id="rId32"/>
    <p:sldId id="450" r:id="rId33"/>
    <p:sldId id="451" r:id="rId34"/>
    <p:sldId id="442" r:id="rId35"/>
    <p:sldId id="446" r:id="rId36"/>
    <p:sldId id="447" r:id="rId37"/>
    <p:sldId id="453" r:id="rId38"/>
    <p:sldId id="454" r:id="rId39"/>
    <p:sldId id="469" r:id="rId40"/>
    <p:sldId id="475" r:id="rId41"/>
    <p:sldId id="463" r:id="rId42"/>
    <p:sldId id="464" r:id="rId43"/>
    <p:sldId id="480" r:id="rId44"/>
    <p:sldId id="466" r:id="rId45"/>
    <p:sldId id="465" r:id="rId46"/>
    <p:sldId id="481" r:id="rId47"/>
    <p:sldId id="477" r:id="rId48"/>
    <p:sldId id="478" r:id="rId49"/>
    <p:sldId id="460" r:id="rId50"/>
    <p:sldId id="462" r:id="rId51"/>
    <p:sldId id="455" r:id="rId52"/>
    <p:sldId id="456" r:id="rId53"/>
    <p:sldId id="457" r:id="rId54"/>
    <p:sldId id="482" r:id="rId55"/>
    <p:sldId id="483" r:id="rId56"/>
  </p:sldIdLst>
  <p:sldSz cx="9144000" cy="6858000" type="screen4x3"/>
  <p:notesSz cx="6985000" cy="9271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CC3300"/>
    <a:srgbClr val="FFFF99"/>
    <a:srgbClr val="11FF11"/>
    <a:srgbClr val="003399"/>
    <a:srgbClr val="CCCC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6" autoAdjust="0"/>
    <p:restoredTop sz="92606" autoAdjust="0"/>
  </p:normalViewPr>
  <p:slideViewPr>
    <p:cSldViewPr>
      <p:cViewPr varScale="1">
        <p:scale>
          <a:sx n="68" d="100"/>
          <a:sy n="68" d="100"/>
        </p:scale>
        <p:origin x="-163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2250" y="-96"/>
      </p:cViewPr>
      <p:guideLst>
        <p:guide orient="horz" pos="2920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61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B1CB9C1-ABB7-E46E-4DBF-FD24C2B0DB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AD5D62B-D891-62FB-9BD7-FC67E24DB95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4EAC5F8C-CD32-3011-030F-BD77CFBB33E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1D8C2033-707E-7CE9-AC84-47D9EA248F8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050" y="88058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94A80F74-549C-4631-811F-F290B06656F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D8D1FB4-A743-944B-24A4-B8BFAB647FF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ED867BD-8688-DE25-77C4-ED7551570B6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43C354A3-2950-0573-5C9D-7D50370198CF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7088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4CA390E1-3C0E-DA78-8582-60E1DF92AEC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848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96116218-A418-E4D0-56F3-24EA9727D23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EDDDE71C-1166-D983-EA3D-197B35E72F0B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56050" y="8805863"/>
            <a:ext cx="3027363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99C8B21-1679-40A7-A40B-A5840A1C4C57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A692158A-87C3-4EB5-FA4E-5FC02636299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A8AB72E5-258B-54FB-4559-0E03168986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3540DFA3-8873-CBEC-4CE7-AB7012EE48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498AB8FE-EBA0-ABC8-1E27-3EBC8349A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55AFA140-1C81-DB65-D789-1D24F51D772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56050" y="8805863"/>
            <a:ext cx="3027363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4E8B3D4-EB5B-4DD4-9B1D-F8046891D102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F204084B-0EE9-9F0C-8B8C-8B3ACFC218F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56050" y="8805863"/>
            <a:ext cx="3027363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52DEA8B-7222-4454-9BCC-604736D02F8F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59395" name="Rectangle 1">
            <a:extLst>
              <a:ext uri="{FF2B5EF4-FFF2-40B4-BE49-F238E27FC236}">
                <a16:creationId xmlns:a16="http://schemas.microsoft.com/office/drawing/2014/main" id="{80E28121-4C47-4E68-90BB-5DBF24D53DB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6338" y="695325"/>
            <a:ext cx="4635500" cy="3476625"/>
          </a:xfrm>
          <a:solidFill>
            <a:srgbClr val="FFFFFF"/>
          </a:solidFill>
          <a:ln/>
        </p:spPr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C1A7810B-17B7-DDBE-BC33-E2FCCB6E898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00088" y="4403725"/>
            <a:ext cx="5586412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en-US"/>
              <a:t>In order to use a class from Java API, one needs to include an import statement at the</a:t>
            </a:r>
            <a:br>
              <a:rPr lang="en-US" altLang="en-US"/>
            </a:br>
            <a:r>
              <a:rPr lang="en-US" altLang="en-US"/>
              <a:t>start of the program. For example, in order to use the Scanner class, which allows a</a:t>
            </a:r>
            <a:br>
              <a:rPr lang="en-US" altLang="en-US"/>
            </a:br>
            <a:r>
              <a:rPr lang="en-US" altLang="en-US"/>
              <a:t>program to accept input from the keyboard, one must include the following import</a:t>
            </a:r>
            <a:br>
              <a:rPr lang="en-US" altLang="en-US"/>
            </a:br>
            <a:r>
              <a:rPr lang="en-US" altLang="en-US"/>
              <a:t>statement:</a:t>
            </a:r>
            <a:br>
              <a:rPr lang="en-US" altLang="en-US"/>
            </a:br>
            <a:r>
              <a:rPr lang="en-US" altLang="en-US"/>
              <a:t>import java.util.Scanner;</a:t>
            </a:r>
            <a:br>
              <a:rPr lang="en-US" altLang="en-US"/>
            </a:br>
            <a:r>
              <a:rPr lang="en-US" altLang="en-US"/>
              <a:t>The above import statement allows the programmer to use any method listed in the</a:t>
            </a:r>
            <a:br>
              <a:rPr lang="en-US" altLang="en-US"/>
            </a:br>
            <a:r>
              <a:rPr lang="en-US" altLang="en-US"/>
              <a:t>Scanner class. Another choice for including the import statement is the wildcard option</a:t>
            </a:r>
            <a:br>
              <a:rPr lang="en-US" altLang="en-US"/>
            </a:br>
            <a:r>
              <a:rPr lang="en-US" altLang="en-US"/>
              <a:t>shown below:</a:t>
            </a:r>
            <a:br>
              <a:rPr lang="en-US" altLang="en-US"/>
            </a:br>
            <a:r>
              <a:rPr lang="en-US" altLang="en-US"/>
              <a:t>import java.util.*;</a:t>
            </a:r>
            <a:br>
              <a:rPr lang="en-US" altLang="en-US"/>
            </a:br>
            <a:r>
              <a:rPr lang="en-US" altLang="en-US"/>
              <a:t>This version of the import statement imports all the classes in the API’s java.util</a:t>
            </a:r>
            <a:br>
              <a:rPr lang="en-US" altLang="en-US"/>
            </a:br>
            <a:r>
              <a:rPr lang="en-US" altLang="en-US"/>
              <a:t>package and makes them available to the programmer. If you check the API and look at</a:t>
            </a:r>
            <a:br>
              <a:rPr lang="en-US" altLang="en-US"/>
            </a:br>
            <a:r>
              <a:rPr lang="en-US" altLang="en-US"/>
              <a:t>the classes written in the java.util package, you will observe that it includes some of</a:t>
            </a:r>
            <a:br>
              <a:rPr lang="en-US" altLang="en-US"/>
            </a:br>
            <a:r>
              <a:rPr lang="en-US" altLang="en-US"/>
              <a:t>the classes that are used often, such as Arrays, ArrayList, Formatter, Random, and</a:t>
            </a:r>
            <a:br>
              <a:rPr lang="en-US" altLang="en-US"/>
            </a:br>
            <a:r>
              <a:rPr lang="en-US" altLang="en-US"/>
              <a:t>many others. </a:t>
            </a:r>
            <a:br>
              <a:rPr lang="en-US" altLang="en-US"/>
            </a:b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755198AC-29AE-AE45-1A3B-76F7C49889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6E603055-81A9-88F9-6E4B-5E4F39371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C6E24BF3-5CA3-7542-C796-119ECCD3815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56050" y="8805863"/>
            <a:ext cx="3027363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9C4376-BABE-4048-BC3F-B1CFF8C8C9F4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1D14F97A-4800-33CF-B0B7-B73E9D7D519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56050" y="8805863"/>
            <a:ext cx="3027363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C1C33C-23C0-4248-9C6C-314D8FE92A63}" type="slidenum">
              <a:rPr lang="en-US" altLang="ko-KR">
                <a:ea typeface="Gulim" panose="020B0600000101010101" pitchFamily="34" charset="-127"/>
              </a:rPr>
              <a:pPr eaLnBrk="1" hangingPunct="1"/>
              <a:t>13</a:t>
            </a:fld>
            <a:endParaRPr lang="en-US" altLang="ko-KR">
              <a:ea typeface="Gulim" panose="020B0600000101010101" pitchFamily="34" charset="-127"/>
            </a:endParaRPr>
          </a:p>
        </p:txBody>
      </p:sp>
      <p:sp>
        <p:nvSpPr>
          <p:cNvPr id="61443" name="Rectangle 1">
            <a:extLst>
              <a:ext uri="{FF2B5EF4-FFF2-40B4-BE49-F238E27FC236}">
                <a16:creationId xmlns:a16="http://schemas.microsoft.com/office/drawing/2014/main" id="{12B6C13A-8ED7-8EBF-D82B-DEB1DC5FC1E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76338" y="695325"/>
            <a:ext cx="4635500" cy="3476625"/>
          </a:xfrm>
          <a:solidFill>
            <a:srgbClr val="FFFFFF"/>
          </a:solidFill>
          <a:ln/>
        </p:spPr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FC4A6D5D-38FC-F58A-8E72-4CCB53406EA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00088" y="4403725"/>
            <a:ext cx="5586412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>
            <a:extLst>
              <a:ext uri="{FF2B5EF4-FFF2-40B4-BE49-F238E27FC236}">
                <a16:creationId xmlns:a16="http://schemas.microsoft.com/office/drawing/2014/main" id="{B6962B97-CA99-23B9-BE19-DAEDEFE195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DBBF418D-98BD-11ED-17E8-CE7E7A8DF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0C25577-B85A-1370-B511-4E4E2B390CF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B3D84E-BC2C-4683-89B3-BE0A61B08B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95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258640A-85C8-B168-29D4-01DABC7979B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902E1A-9A73-462F-9780-37D1229DF2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62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-19050"/>
            <a:ext cx="2190750" cy="664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" y="-19050"/>
            <a:ext cx="6419850" cy="664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8E8C55B-8A4A-65FA-348E-9D73776590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206033-8EEF-4032-B424-97FC8901F6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4570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9050"/>
            <a:ext cx="86868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1450" y="838200"/>
            <a:ext cx="4305300" cy="579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9150" y="838200"/>
            <a:ext cx="4305300" cy="2819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29150" y="3810000"/>
            <a:ext cx="4305300" cy="2819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721B59-7293-8F5B-2FDE-69C89A9ABF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C41D9-C1B7-4E49-8B2F-3EE5E8D847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501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BF41F0B-40F9-2F64-FBE5-D9D10A4B7AB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62DD4E-9900-4145-B67C-C02BD1D4FA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102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34E153C-F0CB-0C10-855A-C14F8A014A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784D57-9472-49DE-AB41-DACECC1EFE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37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" y="838200"/>
            <a:ext cx="43053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838200"/>
            <a:ext cx="43053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047C038-BC9D-5F1B-CB65-0B213B3D99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4327E0-EECA-4B75-8723-3A9E0A3BF9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88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B82084-4121-0DC7-7BE2-F914F7EE510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2361A0-1E9F-4002-A5DC-8680D0C319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087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3ADA323-8645-B897-64C4-8B99A33FEE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E98E32-A2B6-4178-B8F5-31683B0129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02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C8BB9523-C811-80F2-F21A-F4A72F3B12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9C6334-EDBD-4463-9783-4D7DFD99EE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837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6E0EADA-340F-1889-DF05-D07721CAAF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B4EB69-83DB-44DF-A2C2-4498D471E0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21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AB362F6-A37D-C81E-6370-B258F8CB3B0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143479-D5F7-437A-A1A2-59E145EE35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919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7B9D57-3F3A-9207-1F96-5694CA8AF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-19050"/>
            <a:ext cx="8686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CFAA773-4DE8-24EB-061D-4D24CDDEFF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1450" y="838200"/>
            <a:ext cx="8763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18F24C2-EBD9-5CB3-8604-AB51DF33A78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5532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AEBF8EC-B050-4BCD-BAF6-47EA69945A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9" name="Line 8">
            <a:extLst>
              <a:ext uri="{FF2B5EF4-FFF2-40B4-BE49-F238E27FC236}">
                <a16:creationId xmlns:a16="http://schemas.microsoft.com/office/drawing/2014/main" id="{4130B3E4-2618-B7EC-C176-DD07B8B03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8200"/>
            <a:ext cx="5715000" cy="0"/>
          </a:xfrm>
          <a:prstGeom prst="line">
            <a:avLst/>
          </a:prstGeom>
          <a:noFill/>
          <a:ln w="571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B73509E4-9D75-76BF-8BC9-69EF76BDE8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19863"/>
            <a:ext cx="121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  <a:latin typeface="Script MT Bold" panose="03040602040607080904" pitchFamily="66" charset="0"/>
              </a:rPr>
              <a:t>I</a:t>
            </a:r>
            <a:r>
              <a:rPr lang="en-US" altLang="en-US" sz="2000" b="1">
                <a:solidFill>
                  <a:srgbClr val="FF0000"/>
                </a:solidFill>
                <a:latin typeface="Script MT Bold" panose="03040602040607080904" pitchFamily="66" charset="0"/>
              </a:rPr>
              <a:t>CE-3211</a:t>
            </a:r>
          </a:p>
        </p:txBody>
      </p:sp>
      <p:sp>
        <p:nvSpPr>
          <p:cNvPr id="1031" name="Rectangle 9">
            <a:extLst>
              <a:ext uri="{FF2B5EF4-FFF2-40B4-BE49-F238E27FC236}">
                <a16:creationId xmlns:a16="http://schemas.microsoft.com/office/drawing/2014/main" id="{7486FC94-7639-2D5E-F269-5BEB7931C1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62800" y="6519863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000099"/>
                </a:solidFill>
                <a:latin typeface="Script MT Bold" panose="03040602040607080904" pitchFamily="66" charset="0"/>
                <a:cs typeface="Times New Roman" panose="02020603050405020304" pitchFamily="18" charset="0"/>
              </a:rPr>
              <a:t>Dr. Firoz Ahmed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30000"/>
        </a:spcBef>
        <a:spcAft>
          <a:spcPct val="0"/>
        </a:spcAft>
        <a:buClr>
          <a:srgbClr val="CC3300"/>
        </a:buClr>
        <a:buFont typeface="Wingdings" panose="05000000000000000000" pitchFamily="2" charset="2"/>
        <a:buBlip>
          <a:blip r:embed="rId14"/>
        </a:buBlip>
        <a:defRPr sz="2600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5000"/>
        </a:lnSpc>
        <a:spcBef>
          <a:spcPct val="30000"/>
        </a:spcBef>
        <a:spcAft>
          <a:spcPct val="0"/>
        </a:spcAft>
        <a:buClr>
          <a:srgbClr val="990000"/>
        </a:buClr>
        <a:buFont typeface="Wingdings" panose="05000000000000000000" pitchFamily="2" charset="2"/>
        <a:buChar char="§"/>
        <a:defRPr sz="23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5000"/>
        </a:lnSpc>
        <a:spcBef>
          <a:spcPct val="30000"/>
        </a:spcBef>
        <a:spcAft>
          <a:spcPct val="0"/>
        </a:spcAft>
        <a:buClr>
          <a:srgbClr val="FF9900"/>
        </a:buClr>
        <a:buSzPct val="120000"/>
        <a:buChar char="•"/>
        <a:defRPr sz="21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105000"/>
        </a:lnSpc>
        <a:spcBef>
          <a:spcPct val="3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105000"/>
        </a:lnSpc>
        <a:spcBef>
          <a:spcPct val="3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105000"/>
        </a:lnSpc>
        <a:spcBef>
          <a:spcPct val="3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105000"/>
        </a:lnSpc>
        <a:spcBef>
          <a:spcPct val="3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105000"/>
        </a:lnSpc>
        <a:spcBef>
          <a:spcPct val="3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105000"/>
        </a:lnSpc>
        <a:spcBef>
          <a:spcPct val="3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it.toolbox.com/wiki/index.php/JCompon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0A8F35F-EB5B-39E0-4548-984DB8B3DAF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1450" y="1295400"/>
            <a:ext cx="8763000" cy="1981200"/>
          </a:xfrm>
        </p:spPr>
        <p:txBody>
          <a:bodyPr/>
          <a:lstStyle/>
          <a:p>
            <a:pPr algn="ctr" eaLnBrk="1" hangingPunct="1"/>
            <a:r>
              <a:rPr lang="en-US" altLang="en-US" sz="9600">
                <a:latin typeface="Times New Roman" panose="02020603050405020304" pitchFamily="18" charset="0"/>
                <a:cs typeface="Times New Roman" panose="02020603050405020304" pitchFamily="18" charset="0"/>
              </a:rPr>
              <a:t>Using Standard Java Packages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B666CEB-33D0-7A17-4C7C-779F40D7C27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7848600" cy="2590800"/>
          </a:xfrm>
        </p:spPr>
        <p:txBody>
          <a:bodyPr/>
          <a:lstStyle/>
          <a:p>
            <a:pPr eaLnBrk="1" hangingPunct="1"/>
            <a:endParaRPr lang="en-US" altLang="en-US" sz="1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Firoz Ahmed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</a:p>
          <a:p>
            <a:pPr eaLnBrk="1" hangingPunct="1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ICE, RU</a:t>
            </a:r>
          </a:p>
          <a:p>
            <a:pPr eaLnBrk="1" hangingPunct="1"/>
            <a:endParaRPr lang="en-US" alt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 21</a:t>
            </a:r>
            <a:r>
              <a:rPr lang="en-US" altLang="en-US" sz="1800" b="1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2014</a:t>
            </a:r>
          </a:p>
          <a:p>
            <a:pPr eaLnBrk="1" hangingPunct="1"/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2" name="Line 5">
            <a:extLst>
              <a:ext uri="{FF2B5EF4-FFF2-40B4-BE49-F238E27FC236}">
                <a16:creationId xmlns:a16="http://schemas.microsoft.com/office/drawing/2014/main" id="{69328688-DF3D-25C5-2989-8BDAEFFD46A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810000"/>
            <a:ext cx="5715000" cy="0"/>
          </a:xfrm>
          <a:prstGeom prst="line">
            <a:avLst/>
          </a:prstGeom>
          <a:noFill/>
          <a:ln w="571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053" name="Picture 6">
            <a:extLst>
              <a:ext uri="{FF2B5EF4-FFF2-40B4-BE49-F238E27FC236}">
                <a16:creationId xmlns:a16="http://schemas.microsoft.com/office/drawing/2014/main" id="{F6520514-55C6-447C-A568-C01C316D3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6988"/>
            <a:ext cx="838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E048A868-A480-3627-957D-ED4ECF9F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Top-level containers </a:t>
            </a:r>
          </a:p>
        </p:txBody>
      </p:sp>
      <p:sp>
        <p:nvSpPr>
          <p:cNvPr id="11267" name="Slide Number Placeholder 3">
            <a:extLst>
              <a:ext uri="{FF2B5EF4-FFF2-40B4-BE49-F238E27FC236}">
                <a16:creationId xmlns:a16="http://schemas.microsoft.com/office/drawing/2014/main" id="{C64D2AEC-5DEB-8B98-B53D-FB3245616E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55EE7E-B220-415E-B693-803485F9B85E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11268" name="Picture 69" descr="http://www3.ntu.edu.sg/home/ehchua/programming/java/images/AWT_Frame.png">
            <a:extLst>
              <a:ext uri="{FF2B5EF4-FFF2-40B4-BE49-F238E27FC236}">
                <a16:creationId xmlns:a16="http://schemas.microsoft.com/office/drawing/2014/main" id="{78DCA0A0-3086-228C-59AA-CDA885AB2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5334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70" descr="http://www3.ntu.edu.sg/home/ehchua/programming/java/images/AWT_Dialog.gif">
            <a:extLst>
              <a:ext uri="{FF2B5EF4-FFF2-40B4-BE49-F238E27FC236}">
                <a16:creationId xmlns:a16="http://schemas.microsoft.com/office/drawing/2014/main" id="{4CD37073-548D-48E6-01C3-324E28B0E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581400"/>
            <a:ext cx="3657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71">
            <a:extLst>
              <a:ext uri="{FF2B5EF4-FFF2-40B4-BE49-F238E27FC236}">
                <a16:creationId xmlns:a16="http://schemas.microsoft.com/office/drawing/2014/main" id="{DB12D64E-4AFB-FF68-AB94-3E6B741E2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436688"/>
            <a:ext cx="3810000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 Frame provides main window </a:t>
            </a:r>
          </a:p>
          <a:p>
            <a:pPr algn="l" eaLnBrk="1" hangingPunct="1">
              <a:buFont typeface="Wingdings" panose="05000000000000000000" pitchFamily="2" charset="2"/>
              <a:buChar char="v"/>
            </a:pP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 title bar</a:t>
            </a:r>
          </a:p>
          <a:p>
            <a:pPr algn="l" eaLnBrk="1" hangingPunct="1">
              <a:buFont typeface="Wingdings" panose="05000000000000000000" pitchFamily="2" charset="2"/>
              <a:buChar char="v"/>
            </a:pP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An optional menu bar, </a:t>
            </a:r>
          </a:p>
          <a:p>
            <a:pPr algn="l" eaLnBrk="1" hangingPunct="1">
              <a:buFont typeface="Wingdings" panose="05000000000000000000" pitchFamily="2" charset="2"/>
              <a:buChar char="v"/>
            </a:pP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The content display area. </a:t>
            </a:r>
          </a:p>
        </p:txBody>
      </p:sp>
      <p:sp>
        <p:nvSpPr>
          <p:cNvPr id="11271" name="Rectangle 72">
            <a:extLst>
              <a:ext uri="{FF2B5EF4-FFF2-40B4-BE49-F238E27FC236}">
                <a16:creationId xmlns:a16="http://schemas.microsoft.com/office/drawing/2014/main" id="{4CC260DF-3E94-D04E-04D2-0300DA1E7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675063"/>
            <a:ext cx="4953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An AWT Dialog is a </a:t>
            </a:r>
            <a:r>
              <a:rPr lang="en-US" alt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"pop-up window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" used for interacting with the users. </a:t>
            </a:r>
          </a:p>
          <a:p>
            <a:pPr algn="l" eaLnBrk="1" hangingPunct="1">
              <a:buFont typeface="Wingdings" panose="05000000000000000000" pitchFamily="2" charset="2"/>
              <a:buChar char="v"/>
            </a:pP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 title bar</a:t>
            </a:r>
          </a:p>
          <a:p>
            <a:pPr algn="l" eaLnBrk="1" hangingPunct="1">
              <a:buFont typeface="Wingdings" panose="05000000000000000000" pitchFamily="2" charset="2"/>
              <a:buChar char="v"/>
            </a:pP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The content display area. </a:t>
            </a:r>
          </a:p>
        </p:txBody>
      </p:sp>
      <p:sp>
        <p:nvSpPr>
          <p:cNvPr id="11272" name="Rectangle 73">
            <a:extLst>
              <a:ext uri="{FF2B5EF4-FFF2-40B4-BE49-F238E27FC236}">
                <a16:creationId xmlns:a16="http://schemas.microsoft.com/office/drawing/2014/main" id="{0E2340A5-7853-61C5-3B05-AE0381AAF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54864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AWT Applet is the top-level container for an applet, which is a Java program running inside a browser.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>
            <a:extLst>
              <a:ext uri="{FF2B5EF4-FFF2-40B4-BE49-F238E27FC236}">
                <a16:creationId xmlns:a16="http://schemas.microsoft.com/office/drawing/2014/main" id="{6E26133C-C650-991B-DC5B-4E31D14F7F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FCF7D45-847C-4D7A-9769-D8885E354799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2291" name="Text Box 2">
            <a:extLst>
              <a:ext uri="{FF2B5EF4-FFF2-40B4-BE49-F238E27FC236}">
                <a16:creationId xmlns:a16="http://schemas.microsoft.com/office/drawing/2014/main" id="{52A21B35-BCC3-32C0-9E63-303EDA9CB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0"/>
            <a:ext cx="8686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 containers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C4C7DE-826C-F2D5-3CF6-2B0D87F05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838200"/>
            <a:ext cx="8743950" cy="2667000"/>
          </a:xfrm>
        </p:spPr>
        <p:txBody>
          <a:bodyPr/>
          <a:lstStyle/>
          <a:p>
            <a:pPr algn="just"/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Panel is a rectangular box under a container, used to </a:t>
            </a:r>
            <a:r>
              <a:rPr lang="en-US" alt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set of related GUI components </a:t>
            </a:r>
          </a:p>
          <a:p>
            <a:pPr algn="just"/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ScrollPane (which provides automatic horizontal and/or vertical scrolling for a single child component)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735509F0-6AD9-9B0B-321D-706E695A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AWT Component Classes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D74E77F1-6E45-18A6-2E0E-EB3053AF2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762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9602ACFE-AF16-44CA-17AD-7EA6362A86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5C56040-545B-4F54-B34E-55F5343D9A77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13317" name="Picture 45" descr="http://www3.ntu.edu.sg/home/ehchua/programming/java/images/AWT_Label.png">
            <a:extLst>
              <a:ext uri="{FF2B5EF4-FFF2-40B4-BE49-F238E27FC236}">
                <a16:creationId xmlns:a16="http://schemas.microsoft.com/office/drawing/2014/main" id="{D1D7E0FC-C441-AAE5-F8E4-13A8079E1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38600"/>
            <a:ext cx="5511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45">
            <a:extLst>
              <a:ext uri="{FF2B5EF4-FFF2-40B4-BE49-F238E27FC236}">
                <a16:creationId xmlns:a16="http://schemas.microsoft.com/office/drawing/2014/main" id="{7A16BABF-0EFC-4754-9E8E-262CEEE4F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14400"/>
            <a:ext cx="7010400" cy="28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46">
            <a:extLst>
              <a:ext uri="{FF2B5EF4-FFF2-40B4-BE49-F238E27FC236}">
                <a16:creationId xmlns:a16="http://schemas.microsoft.com/office/drawing/2014/main" id="{34CC1904-34A4-91F7-2687-9E5F51B75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810000"/>
            <a:ext cx="2514600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1FC5C506-4540-4BEC-28D4-E388E8562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0"/>
            <a:ext cx="8686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FF"/>
              </a:buClr>
            </a:pPr>
            <a:r>
              <a:rPr lang="en-US" altLang="ko-KR" sz="4000">
                <a:solidFill>
                  <a:srgbClr val="C00000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44FD69BF-E523-AE58-7905-E0F2F04E8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838200"/>
            <a:ext cx="8591550" cy="546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java.awt.* ;</a:t>
            </a:r>
          </a:p>
          <a:p>
            <a:pPr algn="l" eaLnBrk="1" hangingPunct="1"/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hello</a:t>
            </a:r>
          </a:p>
          <a:p>
            <a:pPr algn="l" eaLnBrk="1" hangingPunct="1"/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</a:p>
          <a:p>
            <a:pPr algn="l" eaLnBrk="1" hangingPunct="1"/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public static void main(String args[ ] )</a:t>
            </a:r>
          </a:p>
          <a:p>
            <a:pPr algn="l" eaLnBrk="1" hangingPunct="1"/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algn="l" eaLnBrk="1" hangingPunct="1"/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Frame f = new Frame ("My Frame");</a:t>
            </a:r>
          </a:p>
          <a:p>
            <a:pPr algn="l" eaLnBrk="1" hangingPunct="1"/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Button b = new Button("OK");</a:t>
            </a:r>
          </a:p>
          <a:p>
            <a:pPr algn="l" eaLnBrk="1" hangingPunct="1"/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TextField tf = new TextField("Programming in Java", 20);</a:t>
            </a:r>
          </a:p>
          <a:p>
            <a:pPr algn="l" eaLnBrk="1" hangingPunct="1"/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f.setLayout(new FlowLayout());</a:t>
            </a:r>
          </a:p>
          <a:p>
            <a:pPr algn="l" eaLnBrk="1" hangingPunct="1"/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f.add(b);</a:t>
            </a:r>
          </a:p>
          <a:p>
            <a:pPr algn="l" eaLnBrk="1" hangingPunct="1"/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f.add(tf);</a:t>
            </a:r>
          </a:p>
          <a:p>
            <a:pPr algn="l" eaLnBrk="1" hangingPunct="1"/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f.setSize(300, 300);</a:t>
            </a:r>
          </a:p>
          <a:p>
            <a:pPr algn="l" eaLnBrk="1" hangingPunct="1"/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f.setVisible(true);</a:t>
            </a:r>
          </a:p>
          <a:p>
            <a:pPr algn="l" eaLnBrk="1" hangingPunct="1"/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algn="l" eaLnBrk="1" hangingPunct="1"/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en-US" altLang="ko-KR" sz="2400" u="sng">
              <a:solidFill>
                <a:srgbClr val="0000FF"/>
              </a:solidFill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3B80E11F-B3CD-9CCF-B93A-52C3FCE6F5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A874B5-5709-410C-80F7-5076525D81CC}" type="slidenum">
              <a:rPr lang="en-US" altLang="ko-KR" sz="1400">
                <a:latin typeface="Times New Roman" panose="02020603050405020304" pitchFamily="18" charset="0"/>
                <a:ea typeface="Gulim" panose="020B0600000101010101" pitchFamily="34" charset="-127"/>
              </a:rPr>
              <a:pPr eaLnBrk="1" hangingPunct="1"/>
              <a:t>13</a:t>
            </a:fld>
            <a:endParaRPr lang="en-US" altLang="ko-KR" sz="1400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>
            <a:extLst>
              <a:ext uri="{FF2B5EF4-FFF2-40B4-BE49-F238E27FC236}">
                <a16:creationId xmlns:a16="http://schemas.microsoft.com/office/drawing/2014/main" id="{7527C5EB-7DA7-5498-ED7C-638EAFCE65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B58C35C-8790-4728-9A2F-62A2AACEAFAE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B74F72A9-605C-399F-96F4-29351D645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14400"/>
            <a:ext cx="41910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java.awt.* ;</a:t>
            </a:r>
          </a:p>
          <a:p>
            <a:pPr algn="l" eaLnBrk="1" hangingPunct="1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java.awt.event.* ;</a:t>
            </a:r>
          </a:p>
          <a:p>
            <a:pPr algn="l" eaLnBrk="1" hangingPunct="1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hello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 eaLnBrk="1" hangingPunct="1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 args[ ] )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Frame f =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new Frame ("My Frame");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MyGuiAction </a:t>
            </a:r>
            <a:r>
              <a:rPr lang="en-US" altLang="en-US" sz="1800" u="sng">
                <a:latin typeface="Times New Roman" panose="02020603050405020304" pitchFamily="18" charset="0"/>
                <a:cs typeface="Times New Roman" panose="02020603050405020304" pitchFamily="18" charset="0"/>
              </a:rPr>
              <a:t>ga = </a:t>
            </a:r>
            <a:r>
              <a:rPr lang="en-US" altLang="en-US" sz="1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new MyGuiAction(f);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 eaLnBrk="1" hangingPunct="1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class MyGuiAction implements ActionListener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 eaLnBrk="1" hangingPunct="1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static int </a:t>
            </a:r>
            <a:r>
              <a:rPr lang="en-US" altLang="en-US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count = 0;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Button b;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TextField tf;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MyGuiAction(Frame f)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D54B49A-3999-F9B8-D4D7-6B75CB812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914400"/>
            <a:ext cx="45720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= </a:t>
            </a:r>
            <a:r>
              <a:rPr lang="en-US" altLang="en-US" sz="1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Button("OK");</a:t>
            </a:r>
          </a:p>
          <a:p>
            <a:pPr algn="l" eaLnBrk="1" hangingPunct="1"/>
            <a:r>
              <a:rPr lang="en-US" altLang="en-US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b.addActionListener(</a:t>
            </a:r>
            <a:r>
              <a:rPr lang="en-US" altLang="en-US" sz="1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this);</a:t>
            </a:r>
          </a:p>
          <a:p>
            <a:pPr algn="l" eaLnBrk="1" hangingPunct="1"/>
            <a:r>
              <a:rPr lang="en-US" altLang="en-US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 = </a:t>
            </a:r>
            <a:r>
              <a:rPr lang="en-US" altLang="en-US" sz="1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TextField("Hello Java", 20);</a:t>
            </a:r>
          </a:p>
          <a:p>
            <a:pPr algn="l" eaLnBrk="1" hangingPunct="1"/>
            <a:r>
              <a:rPr lang="en-US" altLang="en-US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f.setLayout(</a:t>
            </a:r>
            <a:r>
              <a:rPr lang="en-US" altLang="en-US" sz="1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FlowLayout());</a:t>
            </a:r>
          </a:p>
          <a:p>
            <a:pPr algn="l" eaLnBrk="1" hangingPunct="1"/>
            <a:r>
              <a:rPr lang="en-US" altLang="en-US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f.add(b);</a:t>
            </a:r>
          </a:p>
          <a:p>
            <a:pPr algn="l" eaLnBrk="1" hangingPunct="1"/>
            <a:r>
              <a:rPr lang="en-US" altLang="en-US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f.add(tf);</a:t>
            </a:r>
          </a:p>
          <a:p>
            <a:pPr algn="l" eaLnBrk="1" hangingPunct="1"/>
            <a:r>
              <a:rPr lang="en-US" altLang="en-US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f.setSize(300, 300);</a:t>
            </a:r>
          </a:p>
          <a:p>
            <a:pPr algn="l" eaLnBrk="1" hangingPunct="1"/>
            <a:r>
              <a:rPr lang="en-US" altLang="en-US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f.setVisible(</a:t>
            </a:r>
            <a:r>
              <a:rPr lang="en-US" altLang="en-US" sz="1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true);</a:t>
            </a:r>
          </a:p>
          <a:p>
            <a:pPr algn="l" eaLnBrk="1" hangingPunct="1"/>
            <a:r>
              <a:rPr lang="en-US" altLang="en-US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 eaLnBrk="1" hangingPunct="1"/>
            <a:r>
              <a:rPr lang="en-US" altLang="en-US" sz="1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void actionPerformed( ActionEvent e)</a:t>
            </a:r>
          </a:p>
          <a:p>
            <a:pPr algn="l" eaLnBrk="1" hangingPunct="1"/>
            <a:r>
              <a:rPr lang="en-US" altLang="en-US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 eaLnBrk="1" hangingPunct="1"/>
            <a:r>
              <a:rPr lang="en-US" altLang="en-US" sz="1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if(e.getSource() == b)</a:t>
            </a:r>
          </a:p>
          <a:p>
            <a:pPr algn="l" eaLnBrk="1" hangingPunct="1"/>
            <a:r>
              <a:rPr lang="en-US" altLang="en-US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 eaLnBrk="1" hangingPunct="1"/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count++ ;</a:t>
            </a:r>
          </a:p>
          <a:p>
            <a:pPr algn="l" eaLnBrk="1" hangingPunct="1"/>
            <a:r>
              <a:rPr lang="en-US" altLang="en-US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out.println("Button is Pressed");</a:t>
            </a:r>
          </a:p>
          <a:p>
            <a:pPr algn="l" eaLnBrk="1" hangingPunct="1"/>
            <a:r>
              <a:rPr lang="en-US" altLang="en-US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tf.setText("Hello Java Click "+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count);</a:t>
            </a:r>
          </a:p>
          <a:p>
            <a:pPr algn="l" eaLnBrk="1" hangingPunct="1"/>
            <a:r>
              <a:rPr lang="en-US" altLang="en-US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 eaLnBrk="1" hangingPunct="1"/>
            <a:r>
              <a:rPr lang="en-US" altLang="en-US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 eaLnBrk="1" hangingPunct="1"/>
            <a:r>
              <a:rPr lang="en-US" altLang="en-US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5365" name="Text Box 2">
            <a:extLst>
              <a:ext uri="{FF2B5EF4-FFF2-40B4-BE49-F238E27FC236}">
                <a16:creationId xmlns:a16="http://schemas.microsoft.com/office/drawing/2014/main" id="{59E970EC-7F0F-2ECB-85CA-FC5A028C6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0"/>
            <a:ext cx="8686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FF"/>
              </a:buClr>
            </a:pPr>
            <a:r>
              <a:rPr lang="en-US" altLang="ko-KR" sz="4000">
                <a:solidFill>
                  <a:srgbClr val="C00000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Example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>
            <a:extLst>
              <a:ext uri="{FF2B5EF4-FFF2-40B4-BE49-F238E27FC236}">
                <a16:creationId xmlns:a16="http://schemas.microsoft.com/office/drawing/2014/main" id="{311C4C06-3C15-B89D-7657-3ECB3D5288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9B9EAF4-BD97-4127-9CE7-44F304460D98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DD3886A1-079F-1C6A-DE22-2D2AD05EF7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Outlines of Presentation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FA11234-5262-AD11-5EE3-5A9E21F8F9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1450" y="838200"/>
            <a:ext cx="8591550" cy="5791200"/>
          </a:xfrm>
        </p:spPr>
        <p:txBody>
          <a:bodyPr/>
          <a:lstStyle/>
          <a:p>
            <a:pPr eaLnBrk="1" hangingPunct="1">
              <a:defRPr/>
            </a:pPr>
            <a:endParaRPr lang="en-US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Creating Graphical User Interfaces with AWT</a:t>
            </a:r>
          </a:p>
          <a:p>
            <a:pPr eaLnBrk="1" hangingPunct="1">
              <a:defRPr/>
            </a:pPr>
            <a:endParaRPr lang="en-US" sz="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Managing Graphics Objects with GUI Layout Managers</a:t>
            </a:r>
          </a:p>
          <a:p>
            <a:pPr eaLnBrk="1" hangingPunct="1">
              <a:defRPr/>
            </a:pPr>
            <a:endParaRPr lang="en-US" sz="600" dirty="0">
              <a:solidFill>
                <a:schemeClr val="bg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Event Handling of Various Components</a:t>
            </a:r>
          </a:p>
          <a:p>
            <a:pPr eaLnBrk="1" hangingPunct="1"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>
            <a:extLst>
              <a:ext uri="{FF2B5EF4-FFF2-40B4-BE49-F238E27FC236}">
                <a16:creationId xmlns:a16="http://schemas.microsoft.com/office/drawing/2014/main" id="{245D93AA-78FC-A4BE-2179-937E7F46EE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2671BC4-CEA1-4CAF-B0CF-6C05B1491640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28BA74-1DDD-8BF1-5EC3-2E633B48F718}"/>
              </a:ext>
            </a:extLst>
          </p:cNvPr>
          <p:cNvSpPr txBox="1">
            <a:spLocks/>
          </p:cNvSpPr>
          <p:nvPr/>
        </p:nvSpPr>
        <p:spPr>
          <a:xfrm>
            <a:off x="171450" y="838200"/>
            <a:ext cx="8591550" cy="5562600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Java’s layout managers provide a level of abstraction to automatically map your user interface on all window systems</a:t>
            </a:r>
          </a:p>
          <a:p>
            <a:pPr marL="342900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UI components are placed in containers  </a:t>
            </a:r>
          </a:p>
          <a:p>
            <a:pPr marL="342900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Each container has a layout manager to arrange the UI components within the container</a:t>
            </a:r>
          </a:p>
          <a:p>
            <a:pPr marL="342900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 container has a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setLayout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() method to set its layout manager</a:t>
            </a:r>
          </a:p>
          <a:p>
            <a:pPr algn="l">
              <a:defRPr/>
            </a:pPr>
            <a:r>
              <a:rPr lang="en-US" sz="2400" dirty="0"/>
              <a:t>	</a:t>
            </a:r>
            <a:r>
              <a:rPr lang="en-US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2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java.awt.Container</a:t>
            </a:r>
            <a:endParaRPr lang="en-US" sz="2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defRPr/>
            </a:pPr>
            <a:r>
              <a:rPr lang="en-US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   public void </a:t>
            </a:r>
            <a:r>
              <a:rPr lang="en-US" sz="2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setLayout</a:t>
            </a:r>
            <a:r>
              <a:rPr lang="en-US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LayoutManager</a:t>
            </a:r>
            <a:r>
              <a:rPr lang="en-US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mgr)</a:t>
            </a:r>
          </a:p>
          <a:p>
            <a:pPr marL="342900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A2972B-6F73-E5B6-0801-65A0DAD3EF30}"/>
              </a:ext>
            </a:extLst>
          </p:cNvPr>
          <p:cNvSpPr txBox="1">
            <a:spLocks/>
          </p:cNvSpPr>
          <p:nvPr/>
        </p:nvSpPr>
        <p:spPr>
          <a:xfrm>
            <a:off x="228600" y="-19050"/>
            <a:ext cx="8686800" cy="8382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Layout Managers</a:t>
            </a:r>
            <a:endParaRPr lang="en-US" sz="4000" kern="0" dirty="0">
              <a:solidFill>
                <a:srgbClr val="C00000"/>
              </a:solidFill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>
            <a:extLst>
              <a:ext uri="{FF2B5EF4-FFF2-40B4-BE49-F238E27FC236}">
                <a16:creationId xmlns:a16="http://schemas.microsoft.com/office/drawing/2014/main" id="{618E7AAE-2BB7-50CA-193F-478C852B69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4AC10D4-6EE0-477D-8F47-F8F0E0902D23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C3DE2-36E5-4915-8CC8-52E036E23055}"/>
              </a:ext>
            </a:extLst>
          </p:cNvPr>
          <p:cNvSpPr txBox="1">
            <a:spLocks/>
          </p:cNvSpPr>
          <p:nvPr/>
        </p:nvSpPr>
        <p:spPr bwMode="auto">
          <a:xfrm>
            <a:off x="171450" y="838200"/>
            <a:ext cx="87439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r>
              <a:rPr lang="en-US" altLang="en-US" sz="2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layout manager classes in the AWT</a:t>
            </a: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r>
              <a:rPr lang="en-US" altLang="en-US" sz="2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Java platform supplies six commonly used layout managers</a:t>
            </a:r>
          </a:p>
          <a:p>
            <a:pPr lvl="1"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Flow Layout</a:t>
            </a:r>
          </a:p>
          <a:p>
            <a:pPr lvl="1"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Grid Layout</a:t>
            </a:r>
          </a:p>
          <a:p>
            <a:pPr lvl="1"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Border Layout</a:t>
            </a:r>
          </a:p>
          <a:p>
            <a:pPr lvl="1"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Box Layout </a:t>
            </a:r>
          </a:p>
          <a:p>
            <a:pPr lvl="1"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Card Layout</a:t>
            </a:r>
          </a:p>
          <a:p>
            <a:pPr lvl="1"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GridBag Layout</a:t>
            </a: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7D7597-9D1A-877B-53BA-1A78685B6340}"/>
              </a:ext>
            </a:extLst>
          </p:cNvPr>
          <p:cNvSpPr txBox="1">
            <a:spLocks/>
          </p:cNvSpPr>
          <p:nvPr/>
        </p:nvSpPr>
        <p:spPr>
          <a:xfrm>
            <a:off x="228600" y="-19050"/>
            <a:ext cx="8686800" cy="8382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Layout Managers</a:t>
            </a:r>
            <a:endParaRPr lang="en-US" sz="4000" kern="0" dirty="0">
              <a:solidFill>
                <a:srgbClr val="C00000"/>
              </a:solidFill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046AD5-78EF-2D9C-F7C3-652752AF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947863"/>
            <a:ext cx="2286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15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115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7AA6C2-07AB-D6F6-EA64-A52B95505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395663"/>
            <a:ext cx="2286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15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115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08135-DE0A-E446-A9A0-10C2E0809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350" y="2819400"/>
            <a:ext cx="34321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Layout Managers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9042B0-F3C3-6AC1-0B01-B6CFE2D13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200525"/>
            <a:ext cx="40417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6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Layout Managers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>
            <a:extLst>
              <a:ext uri="{FF2B5EF4-FFF2-40B4-BE49-F238E27FC236}">
                <a16:creationId xmlns:a16="http://schemas.microsoft.com/office/drawing/2014/main" id="{113F62AC-EA54-E244-9510-0C39CACD2D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770533-F78E-45E8-B6B1-538F45F5B68C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A5E01-11BD-2762-9BA3-7B21C387FC3A}"/>
              </a:ext>
            </a:extLst>
          </p:cNvPr>
          <p:cNvSpPr txBox="1">
            <a:spLocks/>
          </p:cNvSpPr>
          <p:nvPr/>
        </p:nvSpPr>
        <p:spPr bwMode="auto">
          <a:xfrm>
            <a:off x="171450" y="838200"/>
            <a:ext cx="87439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It is the default layout manager for panels and applets. </a:t>
            </a: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It always arranges the components in horizontal rows.</a:t>
            </a: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components always appear left to right in the order. </a:t>
            </a: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To change this default behavior , we can use setLayout( )</a:t>
            </a:r>
          </a:p>
          <a:p>
            <a:pPr lvl="1"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r>
              <a:rPr lang="en-US" altLang="en-US" sz="22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setLayout(new FlowLayout(FlowLayout.RIGHT))</a:t>
            </a: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3B61DB-6DF5-97F6-1601-20D7150B98AE}"/>
              </a:ext>
            </a:extLst>
          </p:cNvPr>
          <p:cNvSpPr txBox="1">
            <a:spLocks/>
          </p:cNvSpPr>
          <p:nvPr/>
        </p:nvSpPr>
        <p:spPr>
          <a:xfrm>
            <a:off x="228600" y="-19050"/>
            <a:ext cx="8686800" cy="8382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r>
              <a:rPr lang="en-US" sz="4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Flow Layout</a:t>
            </a:r>
            <a:endParaRPr lang="en-US" sz="4000" kern="0" dirty="0">
              <a:solidFill>
                <a:srgbClr val="0000FF"/>
              </a:solidFill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  <p:pic>
        <p:nvPicPr>
          <p:cNvPr id="21509" name="Picture 4">
            <a:extLst>
              <a:ext uri="{FF2B5EF4-FFF2-40B4-BE49-F238E27FC236}">
                <a16:creationId xmlns:a16="http://schemas.microsoft.com/office/drawing/2014/main" id="{520DDB65-2FB7-C01B-6359-2068A591A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14600"/>
            <a:ext cx="4191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>
            <a:extLst>
              <a:ext uri="{FF2B5EF4-FFF2-40B4-BE49-F238E27FC236}">
                <a16:creationId xmlns:a16="http://schemas.microsoft.com/office/drawing/2014/main" id="{93DB24E2-26A9-0B90-1220-438BC8EDF1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8694FC-8DBD-4112-9826-7CA94A9B5026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0BFFB-2228-2E2A-8AD0-8802BAF5DC28}"/>
              </a:ext>
            </a:extLst>
          </p:cNvPr>
          <p:cNvSpPr txBox="1">
            <a:spLocks/>
          </p:cNvSpPr>
          <p:nvPr/>
        </p:nvSpPr>
        <p:spPr bwMode="auto">
          <a:xfrm>
            <a:off x="171450" y="838200"/>
            <a:ext cx="874395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FlowLayout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algn="l"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FlowLayout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align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l"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FlowLayout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align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</a:rPr>
              <a:t>hgap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</a:rPr>
              <a:t>vgap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l"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defRPr/>
            </a:pP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26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align</a:t>
            </a: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  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FlowLayout.LEFT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(or LEADING),       	 		  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FlowLayout.RIGHT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(or TRAILING), or  	 		  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FlowLayout.CENTER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defRPr/>
            </a:pP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26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hgap</a:t>
            </a: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vgap</a:t>
            </a: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 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horizontal/vertical gap between the components</a:t>
            </a:r>
          </a:p>
          <a:p>
            <a:pPr algn="l"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defRPr/>
            </a:pP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By default: 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hgap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=5,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vgap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=5, align=CENTER</a:t>
            </a:r>
          </a:p>
          <a:p>
            <a:pPr marL="342900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6F5006-3FB9-57E8-1A4F-C81733F1C75D}"/>
              </a:ext>
            </a:extLst>
          </p:cNvPr>
          <p:cNvSpPr txBox="1">
            <a:spLocks/>
          </p:cNvSpPr>
          <p:nvPr/>
        </p:nvSpPr>
        <p:spPr>
          <a:xfrm>
            <a:off x="228600" y="-19050"/>
            <a:ext cx="8686800" cy="8382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r>
              <a:rPr lang="en-US" sz="4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Flow Layout</a:t>
            </a:r>
            <a:endParaRPr lang="en-US" sz="4000" kern="0" dirty="0">
              <a:solidFill>
                <a:srgbClr val="000099"/>
              </a:solidFill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EA5B6ED7-3967-B590-E48A-A44B4B5B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3D3575FE-831D-3E2C-BC07-EF25F1CD3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package is a namespace that organizes a set of related classes and interfaces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package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mechanism for organizing Java Classes into namespaces 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Java packages can be stored in compressed files called JAR files</a:t>
            </a:r>
            <a:endParaRPr lang="en-US" altLang="en-US" sz="320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DF92A8C7-0F59-8BC5-F097-608ED9CEB2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9CFE633-9011-40FD-B0C3-82B0F5682613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>
            <a:extLst>
              <a:ext uri="{FF2B5EF4-FFF2-40B4-BE49-F238E27FC236}">
                <a16:creationId xmlns:a16="http://schemas.microsoft.com/office/drawing/2014/main" id="{816C5D0D-44A1-2081-FF7A-F6B80B64FF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60C4C74-3FBC-4D35-8974-1829782F9D12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DFFE22E-9871-FE79-FAFE-2ECB14BC49FE}"/>
              </a:ext>
            </a:extLst>
          </p:cNvPr>
          <p:cNvSpPr txBox="1">
            <a:spLocks/>
          </p:cNvSpPr>
          <p:nvPr/>
        </p:nvSpPr>
        <p:spPr>
          <a:xfrm>
            <a:off x="228600" y="-19050"/>
            <a:ext cx="8686800" cy="8382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(Flow Layout)</a:t>
            </a:r>
            <a:endParaRPr lang="en-US" sz="4000" kern="0" dirty="0">
              <a:solidFill>
                <a:srgbClr val="C00000"/>
              </a:solidFill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21508" name="Rectangle 1">
            <a:extLst>
              <a:ext uri="{FF2B5EF4-FFF2-40B4-BE49-F238E27FC236}">
                <a16:creationId xmlns:a16="http://schemas.microsoft.com/office/drawing/2014/main" id="{43D50BFB-F0C8-DB59-03EF-FBC917351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914400"/>
            <a:ext cx="4419600" cy="48006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java.awt.*;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java.awt.event.*;</a:t>
            </a:r>
          </a:p>
          <a:p>
            <a:pPr algn="l" eaLnBrk="1" hangingPunct="1"/>
            <a:r>
              <a:rPr lang="en-US" altLang="en-US" sz="1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An AWT GUI program inherits the </a:t>
            </a:r>
          </a:p>
          <a:p>
            <a:pPr algn="l" eaLnBrk="1" hangingPunct="1"/>
            <a:r>
              <a:rPr lang="en-US" altLang="en-US" sz="1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//top-level container java.awt.Frame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AWTFlowLayout extends Frame </a:t>
            </a:r>
            <a:r>
              <a:rPr lang="en-US" altLang="en-US" sz="1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 eaLnBrk="1" hangingPunct="1"/>
            <a:r>
              <a:rPr lang="en-US" altLang="en-US" sz="1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Constructor to setup GUI components */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public AWTFlowLayout () {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setLayout(new FlowLayout());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en-US" sz="1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Frame sets layout to FlowLayout, </a:t>
            </a:r>
          </a:p>
          <a:p>
            <a:pPr algn="l" eaLnBrk="1" hangingPunct="1"/>
            <a:r>
              <a:rPr lang="en-US" altLang="en-US" sz="1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//which arranges the components</a:t>
            </a:r>
          </a:p>
          <a:p>
            <a:pPr algn="l" eaLnBrk="1" hangingPunct="1"/>
            <a:r>
              <a:rPr lang="en-US" altLang="en-US" sz="1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from left-to-right, and flow from </a:t>
            </a:r>
          </a:p>
          <a:p>
            <a:pPr algn="l" eaLnBrk="1" hangingPunct="1"/>
            <a:r>
              <a:rPr lang="en-US" altLang="en-US" sz="1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//top-to-bottom.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add(new Button("Button 1"));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add(new Button("This is Button 2"));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add(new Button("3"));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add(new Button("Another Button 4"));</a:t>
            </a:r>
          </a:p>
        </p:txBody>
      </p:sp>
      <p:sp>
        <p:nvSpPr>
          <p:cNvPr id="21509" name="Rectangle 6">
            <a:extLst>
              <a:ext uri="{FF2B5EF4-FFF2-40B4-BE49-F238E27FC236}">
                <a16:creationId xmlns:a16="http://schemas.microsoft.com/office/drawing/2014/main" id="{B2D571FA-491F-4829-9195-B8A69ACFC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885825"/>
            <a:ext cx="4419600" cy="48021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add(new Button("Button 5"));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add(new Button("One More Button 6"));</a:t>
            </a:r>
          </a:p>
          <a:p>
            <a:pPr algn="l" eaLnBrk="1" hangingPunct="1"/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setTitle("FlowLayout"); </a:t>
            </a:r>
          </a:p>
          <a:p>
            <a:pPr algn="l" eaLnBrk="1" hangingPunct="1"/>
            <a:r>
              <a:rPr lang="en-US" altLang="en-US" sz="1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Frame sets title</a:t>
            </a:r>
          </a:p>
          <a:p>
            <a:pPr algn="l" eaLnBrk="1" hangingPunct="1"/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setSize(280, 150);     </a:t>
            </a:r>
          </a:p>
          <a:p>
            <a:pPr algn="l" eaLnBrk="1" hangingPunct="1"/>
            <a:r>
              <a:rPr lang="en-US" altLang="en-US" sz="1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Frame sets initial size</a:t>
            </a:r>
          </a:p>
          <a:p>
            <a:pPr algn="l" eaLnBrk="1" hangingPunct="1"/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setVisible(true);      </a:t>
            </a:r>
          </a:p>
          <a:p>
            <a:pPr algn="l" eaLnBrk="1" hangingPunct="1"/>
            <a:r>
              <a:rPr lang="en-US" altLang="en-US" sz="1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"this" Frame shows</a:t>
            </a:r>
          </a:p>
          <a:p>
            <a:pPr algn="l" eaLnBrk="1" hangingPunct="1"/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 algn="l" eaLnBrk="1" hangingPunct="1"/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eaLnBrk="1" hangingPunct="1"/>
            <a:r>
              <a:rPr lang="en-US" altLang="en-US" sz="1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/** The entry main() method */</a:t>
            </a:r>
          </a:p>
          <a:p>
            <a:pPr algn="l" eaLnBrk="1" hangingPunct="1"/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public static void main(String[] args)</a:t>
            </a:r>
          </a:p>
          <a:p>
            <a:pPr algn="l" eaLnBrk="1" hangingPunct="1"/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 eaLnBrk="1" hangingPunct="1"/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new AWTFlowLayout();  </a:t>
            </a:r>
          </a:p>
          <a:p>
            <a:pPr algn="l" eaLnBrk="1" hangingPunct="1"/>
            <a:r>
              <a:rPr lang="en-US" altLang="en-US" sz="1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Let the constructor do the job</a:t>
            </a:r>
          </a:p>
          <a:p>
            <a:pPr algn="l" eaLnBrk="1" hangingPunct="1"/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 algn="l" eaLnBrk="1" hangingPunct="1"/>
            <a:r>
              <a:rPr lang="en-US" altLang="en-US" sz="1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>
            <a:extLst>
              <a:ext uri="{FF2B5EF4-FFF2-40B4-BE49-F238E27FC236}">
                <a16:creationId xmlns:a16="http://schemas.microsoft.com/office/drawing/2014/main" id="{AE1E7D78-3047-2202-C1B3-F2E9CD3104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ED4C7E-3C33-49B9-83B5-4405462A3EF0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FF65F-B2B7-FFBD-ADC9-EA0990143751}"/>
              </a:ext>
            </a:extLst>
          </p:cNvPr>
          <p:cNvSpPr txBox="1">
            <a:spLocks/>
          </p:cNvSpPr>
          <p:nvPr/>
        </p:nvSpPr>
        <p:spPr bwMode="auto">
          <a:xfrm>
            <a:off x="171450" y="838200"/>
            <a:ext cx="87439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In GridLayout, components are arranged in a grid (matrix) of rows and columns inside the Container</a:t>
            </a: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are added in a left-to-right, top-to-bottom manner in the order they are added</a:t>
            </a: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 Every component in the applet in this case is exactly the same size</a:t>
            </a: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65E49FE-4492-086E-3706-EBAD071461C0}"/>
              </a:ext>
            </a:extLst>
          </p:cNvPr>
          <p:cNvSpPr txBox="1">
            <a:spLocks/>
          </p:cNvSpPr>
          <p:nvPr/>
        </p:nvSpPr>
        <p:spPr>
          <a:xfrm>
            <a:off x="228600" y="-19050"/>
            <a:ext cx="8686800" cy="8382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r>
              <a:rPr lang="en-US" sz="4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Grid Layout</a:t>
            </a:r>
            <a:endParaRPr lang="en-US" sz="4000" kern="0" dirty="0">
              <a:solidFill>
                <a:srgbClr val="0000FF"/>
              </a:solidFill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  <p:pic>
        <p:nvPicPr>
          <p:cNvPr id="24581" name="Picture 5" descr="http://www3.ntu.edu.sg/home/ehchua/programming/java/images/AWT_GridLayout.gif">
            <a:extLst>
              <a:ext uri="{FF2B5EF4-FFF2-40B4-BE49-F238E27FC236}">
                <a16:creationId xmlns:a16="http://schemas.microsoft.com/office/drawing/2014/main" id="{852011F3-2632-289F-B560-0FC1B6B74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75" y="3663950"/>
            <a:ext cx="5019675" cy="291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>
            <a:extLst>
              <a:ext uri="{FF2B5EF4-FFF2-40B4-BE49-F238E27FC236}">
                <a16:creationId xmlns:a16="http://schemas.microsoft.com/office/drawing/2014/main" id="{DE38E3D2-430D-ACFD-631C-AFE5156983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8981F93-B4B1-4F93-B6FF-1665137DD62F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B12E3-FD6F-ECDF-1E8F-ED581A56E9C8}"/>
              </a:ext>
            </a:extLst>
          </p:cNvPr>
          <p:cNvSpPr txBox="1">
            <a:spLocks/>
          </p:cNvSpPr>
          <p:nvPr/>
        </p:nvSpPr>
        <p:spPr bwMode="auto">
          <a:xfrm>
            <a:off x="171450" y="838200"/>
            <a:ext cx="874395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GridLayout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rows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columns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GridLayout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rows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columns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hgap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vgap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defRPr/>
            </a:pP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By default:   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rows=1, cols=0,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hgap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=0,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vgap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=0</a:t>
            </a:r>
          </a:p>
          <a:p>
            <a:pPr marL="342900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5B4205-1800-FE2B-33FB-A174063DD9FE}"/>
              </a:ext>
            </a:extLst>
          </p:cNvPr>
          <p:cNvSpPr txBox="1">
            <a:spLocks/>
          </p:cNvSpPr>
          <p:nvPr/>
        </p:nvSpPr>
        <p:spPr>
          <a:xfrm>
            <a:off x="228600" y="-19050"/>
            <a:ext cx="8686800" cy="8382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r>
              <a:rPr lang="en-US" sz="4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Grid Layout</a:t>
            </a:r>
            <a:endParaRPr lang="en-US" sz="4000" kern="0" dirty="0">
              <a:solidFill>
                <a:srgbClr val="0000FF"/>
              </a:solidFill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>
            <a:extLst>
              <a:ext uri="{FF2B5EF4-FFF2-40B4-BE49-F238E27FC236}">
                <a16:creationId xmlns:a16="http://schemas.microsoft.com/office/drawing/2014/main" id="{AD52B71C-9503-E304-1D62-BE246C8EDD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80702B4-5E7F-408C-89E2-D65564EDDA9C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E6F37E-9355-5ED3-452C-B4815F237AFC}"/>
              </a:ext>
            </a:extLst>
          </p:cNvPr>
          <p:cNvSpPr txBox="1">
            <a:spLocks/>
          </p:cNvSpPr>
          <p:nvPr/>
        </p:nvSpPr>
        <p:spPr>
          <a:xfrm>
            <a:off x="228600" y="-19050"/>
            <a:ext cx="8686800" cy="8382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(Grid Layout)</a:t>
            </a:r>
            <a:endParaRPr lang="en-US" sz="4000" kern="0" dirty="0">
              <a:solidFill>
                <a:srgbClr val="C00000"/>
              </a:solidFill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24580" name="Rectangle 5">
            <a:extLst>
              <a:ext uri="{FF2B5EF4-FFF2-40B4-BE49-F238E27FC236}">
                <a16:creationId xmlns:a16="http://schemas.microsoft.com/office/drawing/2014/main" id="{90D2EEAD-594A-1E45-8204-C91E838EF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8200"/>
            <a:ext cx="4724400" cy="347821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java.awt.*;</a:t>
            </a:r>
          </a:p>
          <a:p>
            <a:pPr algn="l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java.awt.event.*;</a:t>
            </a:r>
          </a:p>
          <a:p>
            <a:pPr algn="l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AWTGridLayout extends Frame {</a:t>
            </a:r>
          </a:p>
          <a:p>
            <a:pPr algn="l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public AWTGridLayout () </a:t>
            </a:r>
          </a:p>
          <a:p>
            <a:pPr algn="l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setLayout(new GridLayout(3, 2, 3, 3));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add(new Button("Button 1"));</a:t>
            </a:r>
          </a:p>
          <a:p>
            <a:pPr algn="l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add(new Button("This is Button 2"));</a:t>
            </a:r>
          </a:p>
          <a:p>
            <a:pPr algn="l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add(new Button("3"));</a:t>
            </a:r>
          </a:p>
          <a:p>
            <a:pPr algn="l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add(new Button("Another Button 4"));    </a:t>
            </a:r>
            <a:r>
              <a:rPr lang="en-US" altLang="en-US" sz="1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1" name="Rectangle 6">
            <a:extLst>
              <a:ext uri="{FF2B5EF4-FFF2-40B4-BE49-F238E27FC236}">
                <a16:creationId xmlns:a16="http://schemas.microsoft.com/office/drawing/2014/main" id="{C86215C7-D972-F115-053B-58684D7D3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838200"/>
            <a:ext cx="4343400" cy="347821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add(new Button("Another Button 4")); add(new Button("Button 5"));</a:t>
            </a:r>
          </a:p>
          <a:p>
            <a:pPr algn="l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add(new Button("One More Button 6"));</a:t>
            </a:r>
          </a:p>
          <a:p>
            <a:pPr algn="l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setTitle("GridLayout"); </a:t>
            </a:r>
          </a:p>
          <a:p>
            <a:pPr algn="l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setSize(280, 150);      </a:t>
            </a:r>
          </a:p>
          <a:p>
            <a:pPr algn="l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setVisible(true);       </a:t>
            </a:r>
          </a:p>
          <a:p>
            <a:pPr algn="l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public static void main(String[] args) {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AWTGridLayout();  </a:t>
            </a:r>
          </a:p>
          <a:p>
            <a:pPr algn="l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>
            <a:extLst>
              <a:ext uri="{FF2B5EF4-FFF2-40B4-BE49-F238E27FC236}">
                <a16:creationId xmlns:a16="http://schemas.microsoft.com/office/drawing/2014/main" id="{6874CC20-B7BF-59E8-EA23-15DE928FA1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90ED29-A977-41AB-97E4-64FDBC613507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C068-71FF-F93D-9AD5-7AE7D7E645BB}"/>
              </a:ext>
            </a:extLst>
          </p:cNvPr>
          <p:cNvSpPr txBox="1">
            <a:spLocks/>
          </p:cNvSpPr>
          <p:nvPr/>
        </p:nvSpPr>
        <p:spPr bwMode="auto">
          <a:xfrm>
            <a:off x="171450" y="838200"/>
            <a:ext cx="87439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In BorderLayout, the container is divided into 5 zones: EAST, WEST, SOUTH, NORTH, and CENTER</a:t>
            </a: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A component at east or west extends vertically up to the bottom of the North component or to the top of the container (if there is no North component)</a:t>
            </a: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Similarly for south component</a:t>
            </a: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3D5507-914F-6484-19F1-8F5BC9C178AE}"/>
              </a:ext>
            </a:extLst>
          </p:cNvPr>
          <p:cNvSpPr txBox="1">
            <a:spLocks/>
          </p:cNvSpPr>
          <p:nvPr/>
        </p:nvSpPr>
        <p:spPr>
          <a:xfrm>
            <a:off x="228600" y="-19050"/>
            <a:ext cx="8686800" cy="8382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r>
              <a:rPr lang="en-US" sz="4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Border Layout</a:t>
            </a:r>
            <a:endParaRPr lang="en-US" sz="4000" kern="0" dirty="0">
              <a:solidFill>
                <a:srgbClr val="0000FF"/>
              </a:solidFill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  <p:pic>
        <p:nvPicPr>
          <p:cNvPr id="27653" name="Picture 6" descr="http://www3.ntu.edu.sg/home/ehchua/programming/java/images/AWT_BorderLayout.gif">
            <a:extLst>
              <a:ext uri="{FF2B5EF4-FFF2-40B4-BE49-F238E27FC236}">
                <a16:creationId xmlns:a16="http://schemas.microsoft.com/office/drawing/2014/main" id="{A71DA5E3-0688-EB83-DD04-EDF0C6BE3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63" y="3630613"/>
            <a:ext cx="457200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>
            <a:extLst>
              <a:ext uri="{FF2B5EF4-FFF2-40B4-BE49-F238E27FC236}">
                <a16:creationId xmlns:a16="http://schemas.microsoft.com/office/drawing/2014/main" id="{89FFC532-BFCD-4E22-3776-9839EF34CF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F926E7E-03B1-4A41-B3F8-F058876FEB0B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CCD19-4DDF-CFE1-BC22-588F1EAFF3B6}"/>
              </a:ext>
            </a:extLst>
          </p:cNvPr>
          <p:cNvSpPr txBox="1">
            <a:spLocks/>
          </p:cNvSpPr>
          <p:nvPr/>
        </p:nvSpPr>
        <p:spPr bwMode="auto">
          <a:xfrm>
            <a:off x="171450" y="838200"/>
            <a:ext cx="874395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BorderLayout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algn="l"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BorderLayout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</a:rPr>
              <a:t>hgap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</a:rPr>
              <a:t>vgap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l"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defRPr/>
            </a:pP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By default:   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hgap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=0,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vgap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=0</a:t>
            </a:r>
          </a:p>
          <a:p>
            <a:pPr marL="342900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0B529B-FE5D-35B9-688B-8587D6F0E4EF}"/>
              </a:ext>
            </a:extLst>
          </p:cNvPr>
          <p:cNvSpPr txBox="1">
            <a:spLocks/>
          </p:cNvSpPr>
          <p:nvPr/>
        </p:nvSpPr>
        <p:spPr>
          <a:xfrm>
            <a:off x="228600" y="-19050"/>
            <a:ext cx="8686800" cy="8382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r>
              <a:rPr lang="en-US" sz="4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Border Layout</a:t>
            </a:r>
            <a:endParaRPr lang="en-US" sz="4000" kern="0" dirty="0">
              <a:solidFill>
                <a:srgbClr val="0000FF"/>
              </a:solidFill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>
            <a:extLst>
              <a:ext uri="{FF2B5EF4-FFF2-40B4-BE49-F238E27FC236}">
                <a16:creationId xmlns:a16="http://schemas.microsoft.com/office/drawing/2014/main" id="{888455A2-5CF5-8E6E-3C68-28FE67413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E5BD3B-9ECF-45B5-BDFC-33939E3A3B52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A7AB21-7E10-A4C2-8E96-E82401C4F1DB}"/>
              </a:ext>
            </a:extLst>
          </p:cNvPr>
          <p:cNvSpPr txBox="1">
            <a:spLocks/>
          </p:cNvSpPr>
          <p:nvPr/>
        </p:nvSpPr>
        <p:spPr>
          <a:xfrm>
            <a:off x="228600" y="-19050"/>
            <a:ext cx="8686800" cy="8382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(Border Layout)</a:t>
            </a:r>
            <a:endParaRPr lang="en-US" sz="4000" kern="0" dirty="0">
              <a:solidFill>
                <a:srgbClr val="C00000"/>
              </a:solidFill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27652" name="Rectangle 5">
            <a:extLst>
              <a:ext uri="{FF2B5EF4-FFF2-40B4-BE49-F238E27FC236}">
                <a16:creationId xmlns:a16="http://schemas.microsoft.com/office/drawing/2014/main" id="{08039003-91E3-62A5-41BA-4E867CFCD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882650"/>
            <a:ext cx="4876800" cy="3308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java.awt.*;</a:t>
            </a:r>
          </a:p>
          <a:p>
            <a:pPr algn="l" eaLnBrk="1" hangingPunct="1"/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java.awt.event.*;</a:t>
            </a:r>
          </a:p>
          <a:p>
            <a:pPr algn="l" eaLnBrk="1" hangingPunct="1"/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AWTBorderLayout extends Frame{</a:t>
            </a:r>
          </a:p>
          <a:p>
            <a:pPr algn="l" eaLnBrk="1" hangingPunct="1"/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public AWTBorderLayout () {</a:t>
            </a:r>
          </a:p>
          <a:p>
            <a:pPr algn="l" eaLnBrk="1" hangingPunct="1"/>
            <a:r>
              <a:rPr lang="en-US" altLang="en-US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setLayout(new BorderLayout(3, 3));</a:t>
            </a:r>
            <a:endParaRPr lang="en-US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add(new Button("NORTH"), </a:t>
            </a:r>
          </a:p>
          <a:p>
            <a:pPr algn="l" eaLnBrk="1" hangingPunct="1"/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	BorderLayout.NORTH);</a:t>
            </a:r>
          </a:p>
          <a:p>
            <a:pPr algn="l" eaLnBrk="1" hangingPunct="1"/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add(new Button("SOUTH"), </a:t>
            </a:r>
          </a:p>
          <a:p>
            <a:pPr algn="l" eaLnBrk="1" hangingPunct="1"/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	BorderLayout.SOUTH);</a:t>
            </a:r>
          </a:p>
          <a:p>
            <a:pPr algn="l" eaLnBrk="1" hangingPunct="1"/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add(new Button("CENTER"), </a:t>
            </a:r>
          </a:p>
          <a:p>
            <a:pPr algn="l" eaLnBrk="1" hangingPunct="1"/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	BorderLayout.CENTER);</a:t>
            </a:r>
          </a:p>
        </p:txBody>
      </p:sp>
      <p:sp>
        <p:nvSpPr>
          <p:cNvPr id="27653" name="Rectangle 6">
            <a:extLst>
              <a:ext uri="{FF2B5EF4-FFF2-40B4-BE49-F238E27FC236}">
                <a16:creationId xmlns:a16="http://schemas.microsoft.com/office/drawing/2014/main" id="{CB1059D1-A7C6-8B62-A72D-771401574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882650"/>
            <a:ext cx="4038600" cy="3308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add(new Button("EAST"), </a:t>
            </a:r>
          </a:p>
          <a:p>
            <a:pPr algn="l" eaLnBrk="1" hangingPunct="1"/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	BorderLayout.EAST);</a:t>
            </a:r>
          </a:p>
          <a:p>
            <a:pPr algn="l" eaLnBrk="1" hangingPunct="1"/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add(new Button("WEST"), </a:t>
            </a:r>
          </a:p>
          <a:p>
            <a:pPr algn="l" eaLnBrk="1" hangingPunct="1"/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	BorderLayout.WEST);</a:t>
            </a:r>
            <a:r>
              <a:rPr lang="en-US" altLang="en-US" sz="19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setTitle("BorderLayout"); </a:t>
            </a:r>
          </a:p>
          <a:p>
            <a:pPr algn="l" eaLnBrk="1" hangingPunct="1"/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setSize(280, 150);        </a:t>
            </a:r>
          </a:p>
          <a:p>
            <a:pPr algn="l" eaLnBrk="1" hangingPunct="1"/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setVisible(true);         </a:t>
            </a:r>
          </a:p>
          <a:p>
            <a:pPr algn="l" eaLnBrk="1" hangingPunct="1"/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 eaLnBrk="1" hangingPunct="1"/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args) {</a:t>
            </a:r>
          </a:p>
          <a:p>
            <a:pPr algn="l" eaLnBrk="1" hangingPunct="1"/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new AWTBorderLayout();  </a:t>
            </a:r>
          </a:p>
          <a:p>
            <a:pPr algn="l" eaLnBrk="1" hangingPunct="1"/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>
            <a:extLst>
              <a:ext uri="{FF2B5EF4-FFF2-40B4-BE49-F238E27FC236}">
                <a16:creationId xmlns:a16="http://schemas.microsoft.com/office/drawing/2014/main" id="{B3E807E4-B967-3C15-414D-5EFEECF487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022C67C-184A-49F1-B497-4EFC6135F8E0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77F3A-69DA-5293-774C-B1A2B250A226}"/>
              </a:ext>
            </a:extLst>
          </p:cNvPr>
          <p:cNvSpPr txBox="1">
            <a:spLocks/>
          </p:cNvSpPr>
          <p:nvPr/>
        </p:nvSpPr>
        <p:spPr bwMode="auto">
          <a:xfrm>
            <a:off x="171450" y="838200"/>
            <a:ext cx="874395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A CardLayout object is a layout manager for a container, such as a panel</a:t>
            </a: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Conceptually, each component that a CardLayout manages is like a playing card or trading card in a stack, where only the top card is visible at any time </a:t>
            </a: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The CardLayout class manages two or more components that share the same display space</a:t>
            </a: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C9E584-D853-8D0D-73C4-318919552366}"/>
              </a:ext>
            </a:extLst>
          </p:cNvPr>
          <p:cNvSpPr txBox="1">
            <a:spLocks/>
          </p:cNvSpPr>
          <p:nvPr/>
        </p:nvSpPr>
        <p:spPr>
          <a:xfrm>
            <a:off x="228600" y="-19050"/>
            <a:ext cx="8686800" cy="8382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r>
              <a:rPr lang="en-US" sz="4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Card Layout</a:t>
            </a:r>
            <a:endParaRPr lang="en-US" sz="4000" kern="0" dirty="0">
              <a:solidFill>
                <a:srgbClr val="0000FF"/>
              </a:solidFill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  <p:pic>
        <p:nvPicPr>
          <p:cNvPr id="30725" name="Picture 5">
            <a:extLst>
              <a:ext uri="{FF2B5EF4-FFF2-40B4-BE49-F238E27FC236}">
                <a16:creationId xmlns:a16="http://schemas.microsoft.com/office/drawing/2014/main" id="{B9C6A8BA-A9B9-8AAA-BFA5-F30214678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30675"/>
            <a:ext cx="57308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>
            <a:extLst>
              <a:ext uri="{FF2B5EF4-FFF2-40B4-BE49-F238E27FC236}">
                <a16:creationId xmlns:a16="http://schemas.microsoft.com/office/drawing/2014/main" id="{C7FB40A8-46B0-85D9-6730-AE523AE507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911E863-EE2D-4C24-9C04-5ADE0E5BA582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28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3C887C-E49E-A63F-8EB2-C191A0D47E1C}"/>
              </a:ext>
            </a:extLst>
          </p:cNvPr>
          <p:cNvSpPr txBox="1">
            <a:spLocks/>
          </p:cNvSpPr>
          <p:nvPr/>
        </p:nvSpPr>
        <p:spPr>
          <a:xfrm>
            <a:off x="228600" y="-19050"/>
            <a:ext cx="8686800" cy="8382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(Card Layout)</a:t>
            </a:r>
            <a:endParaRPr lang="en-US" sz="4000" kern="0" dirty="0">
              <a:solidFill>
                <a:srgbClr val="C00000"/>
              </a:solidFill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29700" name="Rectangle 5">
            <a:extLst>
              <a:ext uri="{FF2B5EF4-FFF2-40B4-BE49-F238E27FC236}">
                <a16:creationId xmlns:a16="http://schemas.microsoft.com/office/drawing/2014/main" id="{2352B2E0-849F-5EBA-4210-EA08C1EC5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20750"/>
            <a:ext cx="4724400" cy="56324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javax.swing.*;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java.awt.*;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java.awt.event.*;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CardDeck extends JFrame implements ActionListener {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private CardLayout cardManager;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private JPanel deck;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private JButton controls[];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private String names[] = { "First card", "Next card", "Previous card", "Last card" };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   public CardDeck(){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super( "CardLayout " );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       Container c = getContentPane();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deck = new JPanel();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cardManager = new CardLayout(); 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deck.setLayout( cardManager );  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JLabel label1 = new JLabel( "card one", SwingConstants.CENTER );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JPanel card1 = new JPanel();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card1.add( label1 ); </a:t>
            </a:r>
          </a:p>
        </p:txBody>
      </p:sp>
      <p:sp>
        <p:nvSpPr>
          <p:cNvPr id="29701" name="Rectangle 6">
            <a:extLst>
              <a:ext uri="{FF2B5EF4-FFF2-40B4-BE49-F238E27FC236}">
                <a16:creationId xmlns:a16="http://schemas.microsoft.com/office/drawing/2014/main" id="{E462BD71-CF17-A6D4-740B-0F18241B6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6963" y="920750"/>
            <a:ext cx="4191000" cy="56022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deck.add( card1, label1.getText() ); JLabel label2 = new JLabel( "card two", SwingConstants.CENTER );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JPanel card2 = new JPanel();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card2.setBackground( Color.yellow );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card2.add( label2 );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deck.add( card2, label2.getText() );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JLabel label3 = new JLabel( "card three" );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JPanel card3 = new JPanel();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card3.setLayout( new BorderLayout() );  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card3.add( new JButton( "North" ), BorderLayout.NORTH );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card3.add( new JButton( "West" ), BorderLayout.WEST );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card3.add( new JButton( "East" ), BorderLayout.EAST );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card3.add( new JButton( "South" ), BorderLayout.SOUTH );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card3.add( label3, BorderLayout.CENTER );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>
            <a:extLst>
              <a:ext uri="{FF2B5EF4-FFF2-40B4-BE49-F238E27FC236}">
                <a16:creationId xmlns:a16="http://schemas.microsoft.com/office/drawing/2014/main" id="{08E1817E-DAC8-7899-12C1-1D46A7AC05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0E41CF6-0DE8-4542-9E9A-30BADD619D54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29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2781B5-CB1A-014F-96D2-6D338A712495}"/>
              </a:ext>
            </a:extLst>
          </p:cNvPr>
          <p:cNvSpPr txBox="1">
            <a:spLocks/>
          </p:cNvSpPr>
          <p:nvPr/>
        </p:nvSpPr>
        <p:spPr>
          <a:xfrm>
            <a:off x="228600" y="-19050"/>
            <a:ext cx="8686800" cy="8382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(Card Layout)</a:t>
            </a:r>
            <a:endParaRPr lang="en-US" sz="4000" kern="0" dirty="0">
              <a:solidFill>
                <a:srgbClr val="C00000"/>
              </a:solidFill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30724" name="Rectangle 5">
            <a:extLst>
              <a:ext uri="{FF2B5EF4-FFF2-40B4-BE49-F238E27FC236}">
                <a16:creationId xmlns:a16="http://schemas.microsoft.com/office/drawing/2014/main" id="{58F1B936-C725-625C-067A-1A4296EA6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3" y="920750"/>
            <a:ext cx="4800600" cy="56324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deck.add( card3, label3.getText() );    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JPanel buttons = new JPanel();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buttons.setLayout( new GridLayout( 2, 2 ) );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controls = new JButton[ names.length ];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for ( int i = 0; i &lt; controls.length; i++ ) {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controls[ i ] = new JButton( names[ i ] );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controls[ i ].addActionListener( this );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buttons.add( controls[ i ] );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c.add( buttons, BorderLayout.WEST );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c.add( deck, BorderLayout.EAST );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setSize( 450, 200 );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show();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public void actionPerformed( ActionEvent e )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if ( e.getSource() == controls[ 0 ] )    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cardManager.first( deck ); // show first card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else if ( e.getSource() == controls[ 1 ] )    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cardManager.next( deck );  // show next card</a:t>
            </a:r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50D3973D-7AA1-5A6D-BBB6-571F89EB1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6963" y="914400"/>
            <a:ext cx="4191000" cy="56324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else if ( e.getSource() == controls[ 2 ] )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cardManager.previous( deck );  // show previous card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else if ( e.getSource() == controls[ 3 ] )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cardManager.last( deck );  // show last card            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   public static void main( String args[] )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CardDeck cardDeckDemo = new CardDeck();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cardDeckDemo.addWindowListener(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new WindowAdapter() {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public void windowClosing( WindowEvent e )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System.exit( 0 );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 }); 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>
            <a:extLst>
              <a:ext uri="{FF2B5EF4-FFF2-40B4-BE49-F238E27FC236}">
                <a16:creationId xmlns:a16="http://schemas.microsoft.com/office/drawing/2014/main" id="{024F96F7-61CB-15C0-8A6E-846347B9CB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52D9F8C-CBA4-4745-B594-98913E19B5F8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D9116471-3479-7C4F-3FBC-37AA0D7D5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Outlines of Presentation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F99E893-E41F-80B9-EBA4-18199ADAE6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1450" y="838200"/>
            <a:ext cx="8591550" cy="5791200"/>
          </a:xfrm>
        </p:spPr>
        <p:txBody>
          <a:bodyPr/>
          <a:lstStyle/>
          <a:p>
            <a:pPr eaLnBrk="1" hangingPunct="1"/>
            <a:endParaRPr lang="en-US" altLang="en-US" sz="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Graphical User Interfaces with AWT</a:t>
            </a:r>
          </a:p>
          <a:p>
            <a:pPr eaLnBrk="1" hangingPunct="1"/>
            <a:endParaRPr lang="en-US" altLang="en-US" sz="6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Managing Graphics Objects with GUI Layout Managers</a:t>
            </a:r>
          </a:p>
          <a:p>
            <a:pPr eaLnBrk="1" hangingPunct="1"/>
            <a:endParaRPr lang="en-US" altLang="en-US" sz="6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Handling of Various Components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1">
            <a:extLst>
              <a:ext uri="{FF2B5EF4-FFF2-40B4-BE49-F238E27FC236}">
                <a16:creationId xmlns:a16="http://schemas.microsoft.com/office/drawing/2014/main" id="{2B2E666E-2F47-F40B-F71C-7690D70DF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5354120-218A-4BA6-A0F5-B78333190A24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30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36D-6640-7B65-25FD-D2591DF273C3}"/>
              </a:ext>
            </a:extLst>
          </p:cNvPr>
          <p:cNvSpPr txBox="1">
            <a:spLocks/>
          </p:cNvSpPr>
          <p:nvPr/>
        </p:nvSpPr>
        <p:spPr bwMode="auto">
          <a:xfrm>
            <a:off x="171450" y="838200"/>
            <a:ext cx="87439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Frame is part of java.awt package and exists since JDK1.0</a:t>
            </a: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JFrame is part of javax.swing package and exists since JDK1.1.3 or something</a:t>
            </a: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Frame extends Window</a:t>
            </a: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JFrame extends Frame</a:t>
            </a: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We can directly add components to Frame </a:t>
            </a: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We add components to JFrame.getContentPane()</a:t>
            </a: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B0CA32-96C3-311F-2C6F-172A64525DB0}"/>
              </a:ext>
            </a:extLst>
          </p:cNvPr>
          <p:cNvSpPr txBox="1">
            <a:spLocks/>
          </p:cNvSpPr>
          <p:nvPr/>
        </p:nvSpPr>
        <p:spPr>
          <a:xfrm>
            <a:off x="228600" y="-19050"/>
            <a:ext cx="8686800" cy="8382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r>
              <a:rPr lang="en-US" sz="4000" kern="0" dirty="0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Frame and </a:t>
            </a:r>
            <a:r>
              <a:rPr lang="en-US" sz="4000" kern="0" dirty="0" err="1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JFrame</a:t>
            </a:r>
            <a:endParaRPr lang="en-US" sz="4000" kern="0" dirty="0">
              <a:solidFill>
                <a:srgbClr val="0000FF"/>
              </a:solidFill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>
            <a:extLst>
              <a:ext uri="{FF2B5EF4-FFF2-40B4-BE49-F238E27FC236}">
                <a16:creationId xmlns:a16="http://schemas.microsoft.com/office/drawing/2014/main" id="{A459922B-FF2C-A4A9-64E2-1DC4348070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F8C7885-7187-460F-96E0-2C6DBA5FA5B6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31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F7B2E-E2D4-764E-2B2B-88F7FE4A7012}"/>
              </a:ext>
            </a:extLst>
          </p:cNvPr>
          <p:cNvSpPr txBox="1">
            <a:spLocks/>
          </p:cNvSpPr>
          <p:nvPr/>
        </p:nvSpPr>
        <p:spPr bwMode="auto">
          <a:xfrm>
            <a:off x="171450" y="838200"/>
            <a:ext cx="87439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JPanel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is a public java swing class which is used to create a general-purpose container </a:t>
            </a:r>
          </a:p>
          <a:p>
            <a:pPr marL="342900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JPanel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panel objects can add color to their background and also can be customized</a:t>
            </a:r>
          </a:p>
          <a:p>
            <a:pPr marL="342900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JPanel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inherits methods from it’s super classes namely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JComponent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Container, and Component java classes</a:t>
            </a:r>
          </a:p>
          <a:p>
            <a:pPr marL="342900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JPanel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is an extension of java swing </a:t>
            </a:r>
            <a:r>
              <a:rPr lang="en-US" sz="2600" u="sng" dirty="0" err="1">
                <a:latin typeface="Times New Roman" pitchFamily="18" charset="0"/>
                <a:cs typeface="Times New Roman" pitchFamily="18" charset="0"/>
                <a:hlinkClick r:id="rId3" tooltip="JComponent"/>
              </a:rPr>
              <a:t>JComponent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 class.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JPanel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342900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65C9C1-7332-46FE-6912-9DD6037C83AD}"/>
              </a:ext>
            </a:extLst>
          </p:cNvPr>
          <p:cNvSpPr txBox="1">
            <a:spLocks/>
          </p:cNvSpPr>
          <p:nvPr/>
        </p:nvSpPr>
        <p:spPr>
          <a:xfrm>
            <a:off x="228600" y="-19050"/>
            <a:ext cx="8686800" cy="8382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r>
              <a:rPr lang="en-US" sz="4000" kern="0" dirty="0" err="1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JPanel</a:t>
            </a:r>
            <a:endParaRPr lang="en-US" sz="4000" kern="0" dirty="0">
              <a:solidFill>
                <a:srgbClr val="0000FF"/>
              </a:solidFill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>
            <a:extLst>
              <a:ext uri="{FF2B5EF4-FFF2-40B4-BE49-F238E27FC236}">
                <a16:creationId xmlns:a16="http://schemas.microsoft.com/office/drawing/2014/main" id="{A8E611CE-C8BE-AF6A-5BA6-13D365663E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4504886-FC1B-47F1-B437-FA5CC2A43261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32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AC2C7-8358-75D0-8DE6-EE01D5578B4E}"/>
              </a:ext>
            </a:extLst>
          </p:cNvPr>
          <p:cNvSpPr txBox="1">
            <a:spLocks/>
          </p:cNvSpPr>
          <p:nvPr/>
        </p:nvSpPr>
        <p:spPr bwMode="auto">
          <a:xfrm>
            <a:off x="171450" y="838200"/>
            <a:ext cx="87439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The GridBagLayout class is a flexible layout manager that aligns components vertically and horizontally, without requiring that the components be of the same size</a:t>
            </a: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Each GridBagLayout object maintains a dynamic, rectangular grid of cells, with each component occupying one or more cells</a:t>
            </a: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The position and behavior of each element is specified by an instance of the GridBagConstraints class</a:t>
            </a: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FC851D-3CF2-3691-1044-DC61A2378386}"/>
              </a:ext>
            </a:extLst>
          </p:cNvPr>
          <p:cNvSpPr txBox="1">
            <a:spLocks/>
          </p:cNvSpPr>
          <p:nvPr/>
        </p:nvSpPr>
        <p:spPr>
          <a:xfrm>
            <a:off x="228600" y="-19050"/>
            <a:ext cx="8686800" cy="8382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r>
              <a:rPr lang="en-US" sz="4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GridBag</a:t>
            </a:r>
            <a:r>
              <a:rPr lang="en-US" sz="4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Layout</a:t>
            </a:r>
            <a:endParaRPr lang="en-US" sz="4000" kern="0" dirty="0">
              <a:solidFill>
                <a:srgbClr val="0000FF"/>
              </a:solidFill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  <p:pic>
        <p:nvPicPr>
          <p:cNvPr id="36869" name="Picture 5">
            <a:extLst>
              <a:ext uri="{FF2B5EF4-FFF2-40B4-BE49-F238E27FC236}">
                <a16:creationId xmlns:a16="http://schemas.microsoft.com/office/drawing/2014/main" id="{550F0899-58A7-A0AE-5760-690386CAD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545013"/>
            <a:ext cx="4800600" cy="208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>
            <a:extLst>
              <a:ext uri="{FF2B5EF4-FFF2-40B4-BE49-F238E27FC236}">
                <a16:creationId xmlns:a16="http://schemas.microsoft.com/office/drawing/2014/main" id="{6076E0D1-729C-5DC2-2655-E2D4653B67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79B752-4B42-464E-ACAC-72469543C9E6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33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D7326C0B-D2F9-E167-15B4-27F2172CE9FF}"/>
              </a:ext>
            </a:extLst>
          </p:cNvPr>
          <p:cNvSpPr txBox="1">
            <a:spLocks/>
          </p:cNvSpPr>
          <p:nvPr/>
        </p:nvSpPr>
        <p:spPr bwMode="auto">
          <a:xfrm>
            <a:off x="171450" y="838200"/>
            <a:ext cx="87439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JPanel pane = new JPanel(new GridBagLayout()); GridBagConstraints c = new GridBagConstraints();</a:t>
            </a:r>
          </a:p>
          <a:p>
            <a:pPr algn="l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pane.add(theComponent, c);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99362B-AAC8-AF8E-3D8F-E49631CDE340}"/>
              </a:ext>
            </a:extLst>
          </p:cNvPr>
          <p:cNvSpPr txBox="1">
            <a:spLocks/>
          </p:cNvSpPr>
          <p:nvPr/>
        </p:nvSpPr>
        <p:spPr>
          <a:xfrm>
            <a:off x="228600" y="-19050"/>
            <a:ext cx="8686800" cy="8382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r>
              <a:rPr lang="en-US" sz="4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GridBag</a:t>
            </a:r>
            <a:r>
              <a:rPr lang="en-US" sz="4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Layout</a:t>
            </a:r>
            <a:endParaRPr lang="en-US" sz="4000" kern="0" dirty="0">
              <a:solidFill>
                <a:srgbClr val="0000FF"/>
              </a:solidFill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>
            <a:extLst>
              <a:ext uri="{FF2B5EF4-FFF2-40B4-BE49-F238E27FC236}">
                <a16:creationId xmlns:a16="http://schemas.microsoft.com/office/drawing/2014/main" id="{80FA1099-2687-BD1F-FD33-32953A927B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18687B1-6F3D-4C4D-827B-508F9E3ECB52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34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BE3D64-CCF2-B2A5-106E-0083BC9F3566}"/>
              </a:ext>
            </a:extLst>
          </p:cNvPr>
          <p:cNvSpPr txBox="1">
            <a:spLocks/>
          </p:cNvSpPr>
          <p:nvPr/>
        </p:nvSpPr>
        <p:spPr>
          <a:xfrm>
            <a:off x="228600" y="-19050"/>
            <a:ext cx="8686800" cy="8382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(</a:t>
            </a:r>
            <a:r>
              <a:rPr lang="en-US" sz="4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GridBag</a:t>
            </a:r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Layout)</a:t>
            </a:r>
            <a:endParaRPr lang="en-US" sz="4000" kern="0" dirty="0">
              <a:solidFill>
                <a:srgbClr val="C00000"/>
              </a:solidFill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35844" name="Rectangle 5">
            <a:extLst>
              <a:ext uri="{FF2B5EF4-FFF2-40B4-BE49-F238E27FC236}">
                <a16:creationId xmlns:a16="http://schemas.microsoft.com/office/drawing/2014/main" id="{9E8E2314-21D3-3BB3-C4BF-79EDF6B6C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920750"/>
            <a:ext cx="4267200" cy="56324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java.applet.*;</a:t>
            </a:r>
            <a:b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java.awt.*;</a:t>
            </a:r>
            <a:b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MyGridBag extends Applet{</a:t>
            </a:r>
            <a:b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   TextArea ObjTa;</a:t>
            </a:r>
            <a:b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   TextField ObjTf;</a:t>
            </a:r>
            <a:b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   Button butta, buttf;</a:t>
            </a:r>
            <a:b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   CheckboxGroup cbg;</a:t>
            </a:r>
            <a:b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   Checkbox cbbold, cbitalic, cbplain, cbboth;</a:t>
            </a:r>
            <a:b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   GridBagLayout gb;</a:t>
            </a:r>
            <a:b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   GridBagConstraints gbc;</a:t>
            </a:r>
            <a:b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   public void init(){</a:t>
            </a:r>
            <a:b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 gb = new GridBagLayout();</a:t>
            </a:r>
            <a:b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 setLayout(gb);</a:t>
            </a:r>
          </a:p>
          <a:p>
            <a:pPr algn="l" eaLnBrk="1" hangingPunct="1"/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gbc = new GridBagConstraints();</a:t>
            </a:r>
            <a:b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 ObjTa = new TextArea("TextArea ", 5, 10);</a:t>
            </a:r>
            <a:b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 ObjTf = new TextField("enter your Name");</a:t>
            </a:r>
            <a:b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 butta = new Button("TextArea");</a:t>
            </a:r>
            <a:b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 buttf = new Button("TextField");</a:t>
            </a:r>
          </a:p>
          <a:p>
            <a:pPr algn="l" eaLnBrk="1" hangingPunct="1"/>
            <a:r>
              <a:rPr lang="en-US" altLang="en-US" sz="15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cbg = new CheckboxGroup();</a:t>
            </a:r>
          </a:p>
          <a:p>
            <a:pPr algn="l" eaLnBrk="1" hangingPunct="1"/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cbbold = new Checkbox("Bold", cbg, false);</a:t>
            </a:r>
            <a:b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cbitalic = new Checkbox("Italic", cbg, false);</a:t>
            </a:r>
          </a:p>
          <a:p>
            <a:pPr algn="l" eaLnBrk="1" hangingPunct="1"/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cbplain = new Checkbox("Plain", cbg, false);        </a:t>
            </a:r>
            <a:b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cbboth = new Checkbox("Bold/Italic", cbg, true);</a:t>
            </a:r>
          </a:p>
          <a:p>
            <a:pPr algn="l" eaLnBrk="1" hangingPunct="1"/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gbc.fill = GridBagConstraints.BOTH;       </a:t>
            </a:r>
          </a:p>
        </p:txBody>
      </p:sp>
      <p:sp>
        <p:nvSpPr>
          <p:cNvPr id="35845" name="Rectangle 6">
            <a:extLst>
              <a:ext uri="{FF2B5EF4-FFF2-40B4-BE49-F238E27FC236}">
                <a16:creationId xmlns:a16="http://schemas.microsoft.com/office/drawing/2014/main" id="{97363F34-E36C-A5F3-681D-04E8CB2A4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922338"/>
            <a:ext cx="4648200" cy="56324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addComponent(ObjTa, 0,0,4,1);</a:t>
            </a:r>
            <a:b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gbc.fill = GridBagConstraints.HORIZONTAL;</a:t>
            </a:r>
            <a:b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 addComponent(butta, 0,1,1,1);</a:t>
            </a:r>
            <a:b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gbc.fill = GridBagConstraints.HORIZONTAL;</a:t>
            </a:r>
            <a:b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 addComponent(buttf, 0,2,1,1);</a:t>
            </a:r>
            <a:b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 gbc.fill = GridBagConstraints.HORIZONTAL;</a:t>
            </a:r>
            <a:b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 addComponent(cbbold, 2,1,1,1);</a:t>
            </a:r>
            <a:b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 gbc.fill = GridBagConstraints.HORIZONTAL;</a:t>
            </a:r>
            <a:b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 addComponent(cbitalic, 2,2,1,1);</a:t>
            </a:r>
            <a:b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 gbc.fill = GridBagConstraints.HORIZONTAL;</a:t>
            </a:r>
            <a:b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 addComponent(cbplain, 3,1,1,1);</a:t>
            </a:r>
            <a:b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  gbc.fill = GridBagConstraints.HORIZONTAL; </a:t>
            </a:r>
          </a:p>
          <a:p>
            <a:pPr algn="l" eaLnBrk="1" hangingPunct="1"/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  addComponent(cbboth, 3,2,1,1);</a:t>
            </a:r>
            <a:b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 gbc.fill = GridBagConstraints.HORIZONTAL;</a:t>
            </a:r>
            <a:b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 addComponent(ObjTf, 4,0,1,3);    }</a:t>
            </a:r>
            <a:b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public void addComponent(Component comp, int row, int col, int nrow, int ncol){</a:t>
            </a:r>
            <a:b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 gbc.gridx = col;</a:t>
            </a:r>
            <a:b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 gbc.gridy = row;</a:t>
            </a:r>
            <a:b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 gbc.gridwidth = ncol;</a:t>
            </a:r>
            <a:b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 gbc.gridheight = nrow;</a:t>
            </a:r>
            <a:b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 gb.setConstraints(comp,gbc);</a:t>
            </a:r>
            <a:b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 add(comp); }</a:t>
            </a:r>
          </a:p>
          <a:p>
            <a:pPr algn="l" eaLnBrk="1" hangingPunct="1"/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}      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>
            <a:extLst>
              <a:ext uri="{FF2B5EF4-FFF2-40B4-BE49-F238E27FC236}">
                <a16:creationId xmlns:a16="http://schemas.microsoft.com/office/drawing/2014/main" id="{E4ABE666-8406-0F93-228B-FF084DEDA2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02AB2C-0B63-4D57-B169-55EFEF6CF90E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35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ED6BEB29-5849-93A2-49B5-D1967DF9E4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Outlines of Presentation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B2BF0B-554B-EA62-90C1-124A18EE4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1450" y="838200"/>
            <a:ext cx="8591550" cy="3124200"/>
          </a:xfrm>
        </p:spPr>
        <p:txBody>
          <a:bodyPr/>
          <a:lstStyle/>
          <a:p>
            <a:pPr eaLnBrk="1" hangingPunct="1">
              <a:defRPr/>
            </a:pPr>
            <a:endParaRPr lang="en-US" sz="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Creating Graphical User Interfaces with AWT</a:t>
            </a:r>
          </a:p>
          <a:p>
            <a:pPr eaLnBrk="1" hangingPunct="1">
              <a:defRPr/>
            </a:pPr>
            <a:endParaRPr lang="en-US" sz="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Managing Graphics Objects with GUI Layout Managers</a:t>
            </a:r>
          </a:p>
          <a:p>
            <a:pPr eaLnBrk="1" hangingPunct="1">
              <a:defRPr/>
            </a:pPr>
            <a:endParaRPr lang="en-US" sz="600" dirty="0">
              <a:solidFill>
                <a:schemeClr val="bg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Event Handling of Various Components</a:t>
            </a:r>
          </a:p>
          <a:p>
            <a:pPr eaLnBrk="1" hangingPunct="1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>
            <a:extLst>
              <a:ext uri="{FF2B5EF4-FFF2-40B4-BE49-F238E27FC236}">
                <a16:creationId xmlns:a16="http://schemas.microsoft.com/office/drawing/2014/main" id="{1995E536-7FEE-BBFC-232F-C5DEC19F96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36D66E4-AC01-46FC-9A1D-888E3141445E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36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B06EE-6DD7-4B5F-8694-E4132C7D733D}"/>
              </a:ext>
            </a:extLst>
          </p:cNvPr>
          <p:cNvSpPr txBox="1">
            <a:spLocks/>
          </p:cNvSpPr>
          <p:nvPr/>
        </p:nvSpPr>
        <p:spPr bwMode="auto">
          <a:xfrm>
            <a:off x="171450" y="838200"/>
            <a:ext cx="874395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event-driven programming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code is executed upon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activation of events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eaLnBrk="0" hangingPunct="0"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event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can be defined as a type of signal to the program that something </a:t>
            </a:r>
            <a:r>
              <a:rPr lang="en-US" sz="2600">
                <a:latin typeface="Times New Roman" pitchFamily="18" charset="0"/>
                <a:cs typeface="Times New Roman" pitchFamily="18" charset="0"/>
              </a:rPr>
              <a:t>has happened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eaLnBrk="0" hangingPunct="0"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event is generated by external user actions such as:</a:t>
            </a:r>
          </a:p>
          <a:p>
            <a:pPr marL="800100" lvl="1" indent="-342900" algn="just" eaLnBrk="0" hangingPunct="0"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Moving the mouse               	  			</a:t>
            </a:r>
          </a:p>
          <a:p>
            <a:pPr marL="800100" lvl="1" indent="-342900" algn="just" eaLnBrk="0" hangingPunct="0"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Clicking the button                                         		</a:t>
            </a:r>
          </a:p>
          <a:p>
            <a:pPr marL="800100" lvl="1" indent="-342900" algn="just" eaLnBrk="0" hangingPunct="0"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Pressing a key                               			</a:t>
            </a:r>
          </a:p>
          <a:p>
            <a:pPr marL="800100" lvl="1" indent="-342900" algn="just" eaLnBrk="0" hangingPunct="0"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Sliding the scrollbar thumb            		</a:t>
            </a:r>
          </a:p>
          <a:p>
            <a:pPr marL="800100" lvl="1" indent="-342900" algn="just" eaLnBrk="0" hangingPunct="0"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Choosing an item from a menu</a:t>
            </a:r>
          </a:p>
          <a:p>
            <a:pPr marL="342900" lvl="1" indent="-342900" algn="just" eaLnBrk="0" hangingPunct="0"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Events are responded to by event </a:t>
            </a:r>
            <a:r>
              <a:rPr lang="en-US" sz="26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listeners</a:t>
            </a:r>
            <a:endParaRPr lang="en-US" sz="26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0C7CAB-5ACF-BF26-DB44-A9D5A7D7D9CC}"/>
              </a:ext>
            </a:extLst>
          </p:cNvPr>
          <p:cNvSpPr txBox="1">
            <a:spLocks/>
          </p:cNvSpPr>
          <p:nvPr/>
        </p:nvSpPr>
        <p:spPr>
          <a:xfrm>
            <a:off x="228600" y="-19050"/>
            <a:ext cx="8686800" cy="8382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r>
              <a:rPr lang="en-US" sz="4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Events and Listeners</a:t>
            </a:r>
            <a:endParaRPr lang="en-US" sz="4000" kern="0" dirty="0">
              <a:solidFill>
                <a:srgbClr val="0000FF"/>
              </a:solidFill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3637FA9-F346-0520-0AAF-ECA151D77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Event Handling Model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F24883F-7296-288A-C2F1-228C88D41D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1450" y="838200"/>
            <a:ext cx="8763000" cy="3276600"/>
          </a:xfrm>
        </p:spPr>
        <p:txBody>
          <a:bodyPr/>
          <a:lstStyle/>
          <a:p>
            <a:pPr algn="just"/>
            <a:r>
              <a:rPr lang="en-US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process an event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Register an </a:t>
            </a:r>
            <a:r>
              <a:rPr lang="en-US" altLang="en-US" sz="24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listener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altLang="en-US" sz="24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handler</a:t>
            </a:r>
          </a:p>
          <a:p>
            <a:pPr lvl="2" algn="just"/>
            <a:r>
              <a:rPr lang="en-US" altLang="en-US" sz="2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that is called in response to an event</a:t>
            </a:r>
          </a:p>
          <a:p>
            <a:pPr lvl="2" algn="just"/>
            <a:r>
              <a:rPr lang="en-US" altLang="en-US" sz="2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event handling interface has one or more event handling methods that must be defined</a:t>
            </a: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02DB040B-022F-20DF-4C9B-666917D8BD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2F35CD-6A9F-47C3-83FF-BB4060DE2433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37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1A7CBF7-B0E7-FFCF-BCDA-6E31ED4272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900" y="228600"/>
            <a:ext cx="7302500" cy="4572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Event Handling process</a:t>
            </a:r>
          </a:p>
        </p:txBody>
      </p:sp>
      <p:sp>
        <p:nvSpPr>
          <p:cNvPr id="39939" name="Rectangle 5">
            <a:extLst>
              <a:ext uri="{FF2B5EF4-FFF2-40B4-BE49-F238E27FC236}">
                <a16:creationId xmlns:a16="http://schemas.microsoft.com/office/drawing/2014/main" id="{66454EEE-A32B-F7EF-459F-021894BD1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066800"/>
            <a:ext cx="8458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Tx/>
              <a:buChar char="•"/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2AA5CD-3257-1016-B687-DAA83BD69F68}"/>
              </a:ext>
            </a:extLst>
          </p:cNvPr>
          <p:cNvSpPr txBox="1">
            <a:spLocks/>
          </p:cNvSpPr>
          <p:nvPr/>
        </p:nvSpPr>
        <p:spPr bwMode="auto">
          <a:xfrm>
            <a:off x="95250" y="838200"/>
            <a:ext cx="87439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001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When an event is triggered, the JAVA runtime first determines its source and type</a:t>
            </a:r>
          </a:p>
          <a:p>
            <a:pPr lvl="1"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If a listener for this type of event is registered with the source, </a:t>
            </a:r>
            <a:r>
              <a:rPr lang="en-US" altLang="en-US" sz="2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event object is created</a:t>
            </a:r>
          </a:p>
          <a:p>
            <a:pPr lvl="1"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For each listener to this type of an event</a:t>
            </a:r>
          </a:p>
          <a:p>
            <a:pPr lvl="2"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r>
              <a:rPr lang="en-US" altLang="en-US" sz="22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JAVA runtime invokes the appropriate event handling method to the listener and passes the event object as the parameter</a:t>
            </a:r>
          </a:p>
          <a:p>
            <a:pPr lvl="1"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</a:pPr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41" name="Slide Number Placeholder 3">
            <a:extLst>
              <a:ext uri="{FF2B5EF4-FFF2-40B4-BE49-F238E27FC236}">
                <a16:creationId xmlns:a16="http://schemas.microsoft.com/office/drawing/2014/main" id="{06C4FC81-AC9D-B266-DCD6-C27005B77B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375FC2-045E-4077-BF98-FE0960D432F2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38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3613C2F-2C78-4AE6-994B-D38FBADFD8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7772400" cy="762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Selected User Actions</a:t>
            </a: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D87A29AD-C6C0-9F7E-05AD-0DA471717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838200"/>
            <a:ext cx="33528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719513" algn="l"/>
                <a:tab pos="6110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3719513" algn="l"/>
                <a:tab pos="6110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3719513" algn="l"/>
                <a:tab pos="6110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3719513" algn="l"/>
                <a:tab pos="6110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3719513" algn="l"/>
                <a:tab pos="6110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719513" algn="l"/>
                <a:tab pos="6110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719513" algn="l"/>
                <a:tab pos="6110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719513" algn="l"/>
                <a:tab pos="6110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719513" algn="l"/>
                <a:tab pos="6110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Action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Click a button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Select a new item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Select an item from a List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Window opened, closed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Mouse pressed, released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Key released, pressed </a:t>
            </a: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A148E622-EAD0-B54C-A3C8-7C86BD46E0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60FE389-9397-4567-A164-062DD52455A1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39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3013" name="Text Box 3">
            <a:extLst>
              <a:ext uri="{FF2B5EF4-FFF2-40B4-BE49-F238E27FC236}">
                <a16:creationId xmlns:a16="http://schemas.microsoft.com/office/drawing/2014/main" id="{FFEDCD1F-6078-A7F9-730A-B078B1D5F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838200"/>
            <a:ext cx="3200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719513" algn="l"/>
                <a:tab pos="6110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3719513" algn="l"/>
                <a:tab pos="6110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3719513" algn="l"/>
                <a:tab pos="6110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3719513" algn="l"/>
                <a:tab pos="6110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3719513" algn="l"/>
                <a:tab pos="6110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719513" algn="l"/>
                <a:tab pos="6110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719513" algn="l"/>
                <a:tab pos="6110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719513" algn="l"/>
                <a:tab pos="6110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719513" algn="l"/>
                <a:tab pos="6110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Type Generated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ActionEvent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ItemEvent, ActionEvent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ListSelectionEvent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WindowEvent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MouseEvent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KeyEvent </a:t>
            </a:r>
          </a:p>
        </p:txBody>
      </p:sp>
      <p:sp>
        <p:nvSpPr>
          <p:cNvPr id="43014" name="Text Box 3">
            <a:extLst>
              <a:ext uri="{FF2B5EF4-FFF2-40B4-BE49-F238E27FC236}">
                <a16:creationId xmlns:a16="http://schemas.microsoft.com/office/drawing/2014/main" id="{09AC728E-B2A1-6F56-5BD7-E50253F68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841375"/>
            <a:ext cx="23622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719513" algn="l"/>
                <a:tab pos="6110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3719513" algn="l"/>
                <a:tab pos="6110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3719513" algn="l"/>
                <a:tab pos="6110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3719513" algn="l"/>
                <a:tab pos="6110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3719513" algn="l"/>
                <a:tab pos="6110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719513" algn="l"/>
                <a:tab pos="6110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719513" algn="l"/>
                <a:tab pos="6110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719513" algn="l"/>
                <a:tab pos="6110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719513" algn="l"/>
                <a:tab pos="6110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Object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Jbutton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JComboBox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Jlist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MouseEvent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KeyEvent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3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3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3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30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30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3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3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>
            <a:extLst>
              <a:ext uri="{FF2B5EF4-FFF2-40B4-BE49-F238E27FC236}">
                <a16:creationId xmlns:a16="http://schemas.microsoft.com/office/drawing/2014/main" id="{BA6805CA-56FD-F2C8-5118-93CD3036AE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64DDBB-1E6A-460B-B935-CE49E749A837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84670EAE-1FD8-8AC5-2B7E-4E8AB1962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Creating Graphical User Interfaces with AWT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7137466E-AA12-6136-C581-FD1D345024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1450" y="838200"/>
            <a:ext cx="8763000" cy="5638800"/>
          </a:xfrm>
        </p:spPr>
        <p:txBody>
          <a:bodyPr/>
          <a:lstStyle/>
          <a:p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AWT Packages</a:t>
            </a:r>
          </a:p>
          <a:p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Containers and Components</a:t>
            </a:r>
          </a:p>
          <a:p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AWT Container Classes</a:t>
            </a:r>
          </a:p>
          <a:p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AWT Component Classes</a:t>
            </a:r>
          </a:p>
          <a:p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1CE373F-4A55-59BA-3E83-C1B83AC4AB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229600" cy="685800"/>
          </a:xfrm>
          <a:effectLst>
            <a:outerShdw dist="13470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Java AWT Event Listener Interfaces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7ABCDF5-010D-40D3-9299-4396547CE3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363" y="1066800"/>
            <a:ext cx="4033837" cy="4114800"/>
          </a:xfrm>
        </p:spPr>
        <p:txBody>
          <a:bodyPr lIns="92075" tIns="46038" rIns="92075" bIns="46038"/>
          <a:lstStyle/>
          <a:p>
            <a:pPr algn="just" eaLnBrk="1" hangingPunct="1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ActionListener</a:t>
            </a:r>
          </a:p>
          <a:p>
            <a:pPr algn="just" eaLnBrk="1" hangingPunct="1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ItemListener</a:t>
            </a:r>
          </a:p>
          <a:p>
            <a:pPr algn="just" eaLnBrk="1" hangingPunct="1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t>KeyListener</a:t>
            </a:r>
          </a:p>
          <a:p>
            <a:pPr algn="just" eaLnBrk="1" hangingPunct="1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t>MouseListener</a:t>
            </a:r>
          </a:p>
          <a:p>
            <a:pPr algn="just" eaLnBrk="1" hangingPunct="1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t>WindowListener</a:t>
            </a:r>
          </a:p>
          <a:p>
            <a:pPr algn="just" eaLnBrk="1" hangingPunct="1">
              <a:lnSpc>
                <a:spcPct val="10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t>ListSelectionListener</a:t>
            </a: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E9D77FB9-E71F-FEA3-A381-4276F589F9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78FCBE2-7D7A-47D6-8D0D-529258FE6364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40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543135C1-C94D-6F08-7874-B4ABD28B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EventListner and ActionListener</a:t>
            </a:r>
            <a:endParaRPr lang="en-US" altLang="en-US"/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208DDC07-18DB-5E01-4D38-FA2740641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Event Listener, once set to an applet object waits for some action to be performed on it</a:t>
            </a:r>
          </a:p>
          <a:p>
            <a:pPr lvl="1" algn="just"/>
            <a:r>
              <a:rPr lang="en-US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mouse click, mouse hover, pressing of keys, click of button, etc</a:t>
            </a:r>
          </a:p>
          <a:p>
            <a:pPr algn="just"/>
            <a:r>
              <a:rPr lang="en-US" altLang="en-US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ActionListener</a:t>
            </a:r>
            <a:r>
              <a:rPr lang="en-US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interface that could be implemented in order to determine how certain event should be handled</a:t>
            </a:r>
          </a:p>
          <a:p>
            <a:pPr algn="just"/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implementing an interface, all methods in that interface should be implemented, </a:t>
            </a:r>
            <a:r>
              <a:rPr lang="en-US" altLang="en-US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ActionListener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 has one method to implement named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actionPerformed()</a:t>
            </a:r>
          </a:p>
          <a:p>
            <a:pPr algn="just"/>
            <a:endParaRPr lang="en-US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CBFDE125-7604-C89E-6BCD-69A9413EE3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B14180C-5A5E-481F-857C-C58AE402B7DB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41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BA73AF9C-03AA-8279-1D00-85FC97171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Selected Event Handlers </a:t>
            </a:r>
          </a:p>
        </p:txBody>
      </p:sp>
      <p:sp>
        <p:nvSpPr>
          <p:cNvPr id="46083" name="Text Box 4">
            <a:extLst>
              <a:ext uri="{FF2B5EF4-FFF2-40B4-BE49-F238E27FC236}">
                <a16:creationId xmlns:a16="http://schemas.microsoft.com/office/drawing/2014/main" id="{E912809A-38C0-5FEF-B1AC-7C0E96A73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914400"/>
            <a:ext cx="87630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000250" algn="l"/>
                <a:tab pos="44577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2000250" algn="l"/>
                <a:tab pos="44577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2000250" algn="l"/>
                <a:tab pos="44577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2000250" algn="l"/>
                <a:tab pos="44577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2000250" algn="l"/>
                <a:tab pos="44577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000250" algn="l"/>
                <a:tab pos="44577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000250" algn="l"/>
                <a:tab pos="44577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000250" algn="l"/>
                <a:tab pos="44577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000250" algn="l"/>
                <a:tab pos="44577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Class	Listener Interface		   Listener Methods (Handlers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ActionEvent	ActionListener	      actionPerformed(ActionEvent)</a:t>
            </a:r>
          </a:p>
          <a:p>
            <a:pPr algn="just" eaLnBrk="1" hangingPunct="1"/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ItemEvent	ItemListener	      itemStateChanged(ItemEvent)</a:t>
            </a:r>
          </a:p>
          <a:p>
            <a:pPr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ListSelection	ListSelection	      valueChanged (ListSelectionEvent)</a:t>
            </a:r>
          </a:p>
          <a:p>
            <a:pPr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Event	Listener			</a:t>
            </a:r>
          </a:p>
          <a:p>
            <a:pPr algn="just" eaLnBrk="1" hangingPunct="1">
              <a:spcBef>
                <a:spcPct val="50000"/>
              </a:spcBef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BFE502CA-2101-C268-487B-E957A1AEC5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5B3F983-0FF2-4A21-8E31-4030B9B5880E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42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1E05491C-1E94-32CF-ACF3-66A2C4E7B6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57150"/>
            <a:ext cx="8686800" cy="62865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How to Implement a Listener Interface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DA7A77-7900-F4A5-98C7-9964D4ED449C}"/>
              </a:ext>
            </a:extLst>
          </p:cNvPr>
          <p:cNvSpPr txBox="1">
            <a:spLocks/>
          </p:cNvSpPr>
          <p:nvPr/>
        </p:nvSpPr>
        <p:spPr bwMode="auto">
          <a:xfrm>
            <a:off x="228600" y="838200"/>
            <a:ext cx="85153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keyword in the class declaration</a:t>
            </a:r>
          </a:p>
          <a:p>
            <a:pPr algn="just"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Register the object as a listener for a component’s event, using the component’s </a:t>
            </a:r>
            <a:r>
              <a:rPr lang="en-US" alt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altLang="en-US" sz="2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Listener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method. (where X is the type of event). </a:t>
            </a:r>
          </a:p>
          <a:p>
            <a:pPr algn="just"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Declare and fully define all methods for the interface that you are implementing</a:t>
            </a: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endParaRPr lang="en-US" alt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951C510F-8E77-B1FF-A299-FCE00BC772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E375C0A-2069-4E35-AF38-9DE247DD160F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43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1">
            <a:extLst>
              <a:ext uri="{FF2B5EF4-FFF2-40B4-BE49-F238E27FC236}">
                <a16:creationId xmlns:a16="http://schemas.microsoft.com/office/drawing/2014/main" id="{8A4F1C01-DFA7-7A02-35CC-C561F914D5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FB4CBDB-C115-48FE-A495-7E386047F447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44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EE08DB49-047F-6E22-7981-EA638B707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14400"/>
            <a:ext cx="41910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java.awt.* ;</a:t>
            </a:r>
          </a:p>
          <a:p>
            <a:pPr algn="l" eaLnBrk="1" hangingPunct="1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java.awt.event.* ;</a:t>
            </a:r>
          </a:p>
          <a:p>
            <a:pPr algn="l" eaLnBrk="1" hangingPunct="1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hello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 eaLnBrk="1" hangingPunct="1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 args[ ] )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Frame f =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new Frame ("My Frame");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MyGuiAction </a:t>
            </a:r>
            <a:r>
              <a:rPr lang="en-US" altLang="en-US" sz="1800" u="sng">
                <a:latin typeface="Times New Roman" panose="02020603050405020304" pitchFamily="18" charset="0"/>
                <a:cs typeface="Times New Roman" panose="02020603050405020304" pitchFamily="18" charset="0"/>
              </a:rPr>
              <a:t>ga = </a:t>
            </a:r>
            <a:r>
              <a:rPr lang="en-US" altLang="en-US" sz="1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new MyGuiAction(f);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 eaLnBrk="1" hangingPunct="1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class MyGuiAction </a:t>
            </a:r>
            <a:r>
              <a:rPr lang="en-US" altLang="en-US" sz="1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ActionListener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 eaLnBrk="1" hangingPunct="1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static int </a:t>
            </a:r>
            <a:r>
              <a:rPr lang="en-US" altLang="en-US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count = 0;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Button b;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TextField tf;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MyGuiAction(Frame f)</a:t>
            </a:r>
          </a:p>
          <a:p>
            <a:pPr algn="l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1C5565B1-2972-06EB-5634-3B127E829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914400"/>
            <a:ext cx="45720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= </a:t>
            </a:r>
            <a:r>
              <a:rPr lang="en-US" altLang="en-US" sz="1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Button("OK");</a:t>
            </a:r>
          </a:p>
          <a:p>
            <a:pPr algn="l" eaLnBrk="1" hangingPunct="1"/>
            <a:r>
              <a:rPr lang="en-US" altLang="en-US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b.addActionListener(</a:t>
            </a:r>
            <a:r>
              <a:rPr lang="en-US" altLang="en-US" sz="1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this);</a:t>
            </a:r>
          </a:p>
          <a:p>
            <a:pPr algn="l" eaLnBrk="1" hangingPunct="1"/>
            <a:r>
              <a:rPr lang="en-US" altLang="en-US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 = </a:t>
            </a:r>
            <a:r>
              <a:rPr lang="en-US" altLang="en-US" sz="1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TextField("Hello Java", 20);</a:t>
            </a:r>
          </a:p>
          <a:p>
            <a:pPr algn="l" eaLnBrk="1" hangingPunct="1"/>
            <a:r>
              <a:rPr lang="en-US" altLang="en-US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f.setLayout(</a:t>
            </a:r>
            <a:r>
              <a:rPr lang="en-US" altLang="en-US" sz="1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FlowLayout());</a:t>
            </a:r>
          </a:p>
          <a:p>
            <a:pPr algn="l" eaLnBrk="1" hangingPunct="1"/>
            <a:r>
              <a:rPr lang="en-US" altLang="en-US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f.add(b);</a:t>
            </a:r>
          </a:p>
          <a:p>
            <a:pPr algn="l" eaLnBrk="1" hangingPunct="1"/>
            <a:r>
              <a:rPr lang="en-US" altLang="en-US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f.add(tf);</a:t>
            </a:r>
          </a:p>
          <a:p>
            <a:pPr algn="l" eaLnBrk="1" hangingPunct="1"/>
            <a:r>
              <a:rPr lang="en-US" altLang="en-US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f.setSize(300, 300);</a:t>
            </a:r>
          </a:p>
          <a:p>
            <a:pPr algn="l" eaLnBrk="1" hangingPunct="1"/>
            <a:r>
              <a:rPr lang="en-US" altLang="en-US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f.setVisible(</a:t>
            </a:r>
            <a:r>
              <a:rPr lang="en-US" altLang="en-US" sz="1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true);</a:t>
            </a:r>
          </a:p>
          <a:p>
            <a:pPr algn="l" eaLnBrk="1" hangingPunct="1"/>
            <a:r>
              <a:rPr lang="en-US" altLang="en-US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 eaLnBrk="1" hangingPunct="1"/>
            <a:r>
              <a:rPr lang="en-US" altLang="en-US" sz="1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void actionPerformed( ActionEvent e)</a:t>
            </a:r>
          </a:p>
          <a:p>
            <a:pPr algn="l" eaLnBrk="1" hangingPunct="1"/>
            <a:r>
              <a:rPr lang="en-US" altLang="en-US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 eaLnBrk="1" hangingPunct="1"/>
            <a:r>
              <a:rPr lang="en-US" altLang="en-US" sz="1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if(e.getSource() == b)</a:t>
            </a:r>
          </a:p>
          <a:p>
            <a:pPr algn="l" eaLnBrk="1" hangingPunct="1"/>
            <a:r>
              <a:rPr lang="en-US" altLang="en-US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 eaLnBrk="1" hangingPunct="1"/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count++ ;</a:t>
            </a:r>
          </a:p>
          <a:p>
            <a:pPr algn="l" eaLnBrk="1" hangingPunct="1"/>
            <a:r>
              <a:rPr lang="en-US" altLang="en-US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out.println("Button is Pressed");</a:t>
            </a:r>
          </a:p>
          <a:p>
            <a:pPr algn="l" eaLnBrk="1" hangingPunct="1"/>
            <a:r>
              <a:rPr lang="en-US" altLang="en-US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tf.setText("Hello Java Click "+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count);</a:t>
            </a:r>
          </a:p>
          <a:p>
            <a:pPr algn="l" eaLnBrk="1" hangingPunct="1"/>
            <a:r>
              <a:rPr lang="en-US" altLang="en-US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 eaLnBrk="1" hangingPunct="1"/>
            <a:r>
              <a:rPr lang="en-US" altLang="en-US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 eaLnBrk="1" hangingPunct="1"/>
            <a:r>
              <a:rPr lang="en-US" altLang="en-US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6085" name="Text Box 2">
            <a:extLst>
              <a:ext uri="{FF2B5EF4-FFF2-40B4-BE49-F238E27FC236}">
                <a16:creationId xmlns:a16="http://schemas.microsoft.com/office/drawing/2014/main" id="{BCDAAB6A-D421-C987-BFA3-E25DEDDF6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0"/>
            <a:ext cx="8686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FF"/>
              </a:buClr>
            </a:pPr>
            <a:r>
              <a:rPr lang="en-US" altLang="ko-KR" sz="4000">
                <a:solidFill>
                  <a:srgbClr val="C00000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Example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1">
            <a:extLst>
              <a:ext uri="{FF2B5EF4-FFF2-40B4-BE49-F238E27FC236}">
                <a16:creationId xmlns:a16="http://schemas.microsoft.com/office/drawing/2014/main" id="{C292EEB0-14D2-5E5C-724F-55D97D02A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EDD6152-8D06-4DE2-B00A-95036165A904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45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719F3-0751-BE14-CEA0-6BB27D0DBCF8}"/>
              </a:ext>
            </a:extLst>
          </p:cNvPr>
          <p:cNvSpPr txBox="1">
            <a:spLocks/>
          </p:cNvSpPr>
          <p:nvPr/>
        </p:nvSpPr>
        <p:spPr bwMode="auto">
          <a:xfrm>
            <a:off x="171450" y="838200"/>
            <a:ext cx="87439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001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Prepare to accept events                                     	</a:t>
            </a:r>
          </a:p>
          <a:p>
            <a:pPr lvl="2"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</a:pPr>
            <a:r>
              <a:rPr lang="en-US" altLang="en-US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package java.awt.event</a:t>
            </a:r>
          </a:p>
          <a:p>
            <a:pPr lvl="1"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Start listening for events                                  	</a:t>
            </a:r>
          </a:p>
          <a:p>
            <a:pPr lvl="2"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</a:pPr>
            <a:r>
              <a:rPr lang="en-US" altLang="en-US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 appropriate methods   </a:t>
            </a:r>
          </a:p>
          <a:p>
            <a:pPr lvl="1"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Respond to events                                            	</a:t>
            </a:r>
          </a:p>
          <a:p>
            <a:pPr lvl="2"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</a:pPr>
            <a:r>
              <a:rPr lang="en-US" altLang="en-US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appropriate abstract method</a:t>
            </a:r>
          </a:p>
          <a:p>
            <a:pPr lvl="1"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</a:pPr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945A1C-0F99-EB0E-FDE2-853EB17F5B5B}"/>
              </a:ext>
            </a:extLst>
          </p:cNvPr>
          <p:cNvSpPr txBox="1">
            <a:spLocks/>
          </p:cNvSpPr>
          <p:nvPr/>
        </p:nvSpPr>
        <p:spPr>
          <a:xfrm>
            <a:off x="228600" y="-19050"/>
            <a:ext cx="8686800" cy="8382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r>
              <a:rPr lang="en-US" sz="4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Three Steps of Event Handling </a:t>
            </a:r>
            <a:endParaRPr lang="en-US" sz="4000" kern="0" dirty="0">
              <a:solidFill>
                <a:srgbClr val="0000FF"/>
              </a:solidFill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4B23415F-B68A-F93F-6079-484BEBF448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Prepare to accept events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4D90189E-F6E8-8B7F-B0AC-7FE9097F80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package java.awt.event</a:t>
            </a:r>
          </a:p>
          <a:p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Applet manifests its desire to accept events by promising to “implement” certain methods</a:t>
            </a:r>
          </a:p>
          <a:p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                                                         	</a:t>
            </a:r>
          </a:p>
          <a:p>
            <a:pPr lvl="1"/>
            <a:r>
              <a:rPr lang="en-US" altLang="en-US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“ActionListener” for Button events         	</a:t>
            </a:r>
          </a:p>
          <a:p>
            <a:pPr lvl="1"/>
            <a:r>
              <a:rPr lang="en-US" altLang="en-US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“AdjustmentListener”  for Scrollbar events  </a:t>
            </a:r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D8BAA9F3-1FF5-C6E2-6F1A-C59BFA25C7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1EAA213-1BF4-4F4E-BFA9-F44871749354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46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443CA5CA-7E1D-DAFC-71B6-397D68D14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 listening for events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445FA1F-6C8E-D68C-CBCB-69CCD4C83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1450" y="838200"/>
            <a:ext cx="8763000" cy="5486400"/>
          </a:xfrm>
        </p:spPr>
        <p:txBody>
          <a:bodyPr/>
          <a:lstStyle/>
          <a:p>
            <a:pPr algn="just"/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make the applet “listen” to a particular event, include the appropriate “addxxxListener”.</a:t>
            </a:r>
          </a:p>
          <a:p>
            <a:pPr algn="just"/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                                                              	</a:t>
            </a:r>
            <a:r>
              <a:rPr lang="en-US" altLang="en-US" sz="24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addActionListener(this)                         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1" algn="just"/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that the applet is interested in listening to events generated by the pushing of a certain button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4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addAdjustmentListener(this)                          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1" algn="just"/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that the applet is interested in listening to events generated by the sliding of a certain scroll bar thumb</a:t>
            </a:r>
          </a:p>
          <a:p>
            <a:pPr lvl="1" algn="just"/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A24D0C47-C33A-EE04-EC6F-93FCD67633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9947A15-909A-4B1B-A28A-A95E69B0954B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47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E840A64-CF45-0B57-BBB8-798C289143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Respond to events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AF37A29B-A2A1-1D17-AD44-8B58ACD5D0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1450" y="838200"/>
            <a:ext cx="8763000" cy="5029200"/>
          </a:xfrm>
        </p:spPr>
        <p:txBody>
          <a:bodyPr/>
          <a:lstStyle/>
          <a:p>
            <a:pPr algn="just"/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appropriate abstract methods are implemented.</a:t>
            </a:r>
          </a:p>
          <a:p>
            <a:pPr algn="just"/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 algn="just"/>
            <a:r>
              <a:rPr lang="en-US" altLang="en-US" sz="24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actionPerformed()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automatically  called whenever the user clicks the button</a:t>
            </a:r>
          </a:p>
          <a:p>
            <a:pPr lvl="2"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Thus, implement </a:t>
            </a:r>
            <a:r>
              <a:rPr lang="en-US" altLang="en-US" sz="22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actionPerformed()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to respond to the button event</a:t>
            </a:r>
          </a:p>
          <a:p>
            <a:pPr lvl="1" algn="just"/>
            <a:r>
              <a:rPr lang="en-US" altLang="en-US" sz="24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adjustmentValueChanged()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automatically invoked whenever the user slides the scroll bar thumb                                           </a:t>
            </a:r>
          </a:p>
          <a:p>
            <a:pPr lvl="2"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altLang="en-US" sz="22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adjustmentValueChanged()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needs to be implemented</a:t>
            </a:r>
          </a:p>
          <a:p>
            <a:pPr algn="just"/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actionPerformed(ActionEvent evt),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ActionEvent is a class in java.awt.event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A69B4019-760C-DCDE-0D42-2334F8D2F0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E53D938-4421-4F7A-B4D6-A24FCB73F893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48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1">
            <a:extLst>
              <a:ext uri="{FF2B5EF4-FFF2-40B4-BE49-F238E27FC236}">
                <a16:creationId xmlns:a16="http://schemas.microsoft.com/office/drawing/2014/main" id="{022DE223-C369-FC4A-2C26-99D782DB94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F9C1CD8-6EC8-4D0D-B88C-636D5637C177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49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A568-0BC5-3BE6-3418-CB9107E49693}"/>
              </a:ext>
            </a:extLst>
          </p:cNvPr>
          <p:cNvSpPr txBox="1">
            <a:spLocks/>
          </p:cNvSpPr>
          <p:nvPr/>
        </p:nvSpPr>
        <p:spPr bwMode="auto">
          <a:xfrm>
            <a:off x="171450" y="838200"/>
            <a:ext cx="874395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 Java, most components have a special event called an </a:t>
            </a:r>
            <a:r>
              <a:rPr lang="en-US" sz="26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ActionEvent</a:t>
            </a:r>
            <a:endParaRPr lang="en-US" sz="2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This is loosely speaking the most common or canonical event for that component</a:t>
            </a:r>
          </a:p>
          <a:p>
            <a:pPr marL="342900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 good example is a click for a button</a:t>
            </a:r>
          </a:p>
          <a:p>
            <a:pPr marL="342900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To have any component listen for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ActionEvents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you must register the component with an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ActionListener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e.g.     </a:t>
            </a:r>
            <a:r>
              <a:rPr lang="en-US" sz="24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button.addActionListener</a:t>
            </a:r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(new </a:t>
            </a:r>
            <a:r>
              <a:rPr lang="en-US" sz="24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MyAL</a:t>
            </a:r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 marL="342900" lvl="1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50ED0F-4E3C-C3C2-3FB7-B5F7B074B6BB}"/>
              </a:ext>
            </a:extLst>
          </p:cNvPr>
          <p:cNvSpPr txBox="1">
            <a:spLocks/>
          </p:cNvSpPr>
          <p:nvPr/>
        </p:nvSpPr>
        <p:spPr>
          <a:xfrm>
            <a:off x="228600" y="-19050"/>
            <a:ext cx="8686800" cy="8382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r>
              <a:rPr lang="en-US" sz="4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ActionEvent</a:t>
            </a:r>
            <a:endParaRPr lang="en-US" sz="4000" kern="0" dirty="0">
              <a:solidFill>
                <a:srgbClr val="0000FF"/>
              </a:solidFill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F174930B-1760-DD3E-1133-A2508FC6A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1013283-D84B-4188-A123-4978D22D43C3}" type="slidenum"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pPr eaLnBrk="1" hangingPunct="1"/>
              <a:t>5</a:t>
            </a:fld>
            <a:endParaRPr lang="en-US" altLang="en-US" sz="1400" b="1">
              <a:solidFill>
                <a:srgbClr val="000000"/>
              </a:solidFill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EA455AA4-0A46-E364-4BF9-3CC59BB99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-19050"/>
            <a:ext cx="8686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AWT Packages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1DC0D97-24B0-295D-7CA6-416BCBF16FD3}"/>
              </a:ext>
            </a:extLst>
          </p:cNvPr>
          <p:cNvSpPr txBox="1">
            <a:spLocks noChangeArrowheads="1"/>
          </p:cNvSpPr>
          <p:nvPr/>
        </p:nvSpPr>
        <p:spPr>
          <a:xfrm>
            <a:off x="171450" y="838200"/>
            <a:ext cx="8591550" cy="563880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3"/>
              </a:buBlip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Abstract Window Toolkit (AWT) is a set of Application Program Interfaces (API s) used by Java programmers to create Graphical User Interface(GUI) objects, such as </a:t>
            </a:r>
            <a:r>
              <a:rPr lang="en-US" sz="26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buttons, scroll bars,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6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windows</a:t>
            </a:r>
            <a:endParaRPr lang="en-US" sz="2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3"/>
              </a:buBlip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AWT provides a platform-independent and device-independent interface to develop graphic programs that runs on all platforms </a:t>
            </a:r>
          </a:p>
          <a:p>
            <a:pPr marL="800100" lvl="1" indent="-342900" algn="just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3"/>
              </a:buBlip>
              <a:defRPr/>
            </a:pPr>
            <a:r>
              <a:rPr lang="en-US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Windows, Mac, Unix, etc.</a:t>
            </a:r>
          </a:p>
          <a:p>
            <a:pPr marL="342900" indent="-342900" algn="l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3"/>
              </a:buBlip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AWT is huge! It consists of 12 packages </a:t>
            </a:r>
            <a:endParaRPr lang="en-US" sz="2600" kern="0" dirty="0">
              <a:solidFill>
                <a:srgbClr val="D9D9D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 typeface="Wingdings" pitchFamily="2" charset="2"/>
              <a:buBlip>
                <a:blip r:embed="rId3"/>
              </a:buBlip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Fortunately, only 2 packages are commonly-used</a:t>
            </a:r>
          </a:p>
          <a:p>
            <a:pPr marL="800100" lvl="1" indent="-342900" algn="l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3"/>
              </a:buBlip>
              <a:defRPr/>
            </a:pPr>
            <a:r>
              <a:rPr lang="en-US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java.awt </a:t>
            </a:r>
          </a:p>
          <a:p>
            <a:pPr marL="800100" lvl="1" indent="-342900" algn="l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3"/>
              </a:buBlip>
              <a:defRPr/>
            </a:pPr>
            <a:r>
              <a:rPr lang="en-US" sz="2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java.awt.event</a:t>
            </a:r>
            <a:endParaRPr lang="en-US" sz="2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 typeface="Wingdings" pitchFamily="2" charset="2"/>
              <a:buBlip>
                <a:blip r:embed="rId3"/>
              </a:buBlip>
              <a:defRPr/>
            </a:pPr>
            <a:endParaRPr lang="en-US" sz="2600" kern="0" dirty="0">
              <a:latin typeface="Times New Roman" pitchFamily="18" charset="0"/>
              <a:cs typeface="Times New Roman" pitchFamily="18" charset="0"/>
            </a:endParaRPr>
          </a:p>
          <a:p>
            <a:pPr marL="1257300" lvl="2" indent="-342900" algn="l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 typeface="Wingdings" pitchFamily="2" charset="2"/>
              <a:buBlip>
                <a:blip r:embed="rId3"/>
              </a:buBlip>
              <a:defRPr/>
            </a:pPr>
            <a:endParaRPr lang="en-US" sz="2600" kern="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5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1">
            <a:extLst>
              <a:ext uri="{FF2B5EF4-FFF2-40B4-BE49-F238E27FC236}">
                <a16:creationId xmlns:a16="http://schemas.microsoft.com/office/drawing/2014/main" id="{ED3B33DF-8B19-A6A3-6057-743F4DD1EB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143EA10-FDEF-4897-9374-4A3651A7CC8C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50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0BD31-8F6A-64F4-3356-D54CCD878DA5}"/>
              </a:ext>
            </a:extLst>
          </p:cNvPr>
          <p:cNvSpPr txBox="1">
            <a:spLocks/>
          </p:cNvSpPr>
          <p:nvPr/>
        </p:nvSpPr>
        <p:spPr bwMode="auto">
          <a:xfrm>
            <a:off x="171450" y="838200"/>
            <a:ext cx="874395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actionPerformed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method has the following signature:</a:t>
            </a:r>
          </a:p>
          <a:p>
            <a:pPr marL="2171700" lvl="4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defRPr/>
            </a:pPr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4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actionPerformed</a:t>
            </a:r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ActionEvent</a:t>
            </a:r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object of type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ActionEvent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passed to the event handler is used to query information about the event</a:t>
            </a:r>
          </a:p>
          <a:p>
            <a:pPr marL="342900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Some common methods are:</a:t>
            </a:r>
          </a:p>
          <a:p>
            <a:pPr marL="800100" lvl="1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getSource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</a:p>
          <a:p>
            <a:pPr marL="1257300" lvl="2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object reference to component generating event</a:t>
            </a:r>
          </a:p>
          <a:p>
            <a:pPr marL="800100" lvl="1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getActionCommand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1257300" lvl="2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some text associated with event (text on button, etc)</a:t>
            </a:r>
          </a:p>
          <a:p>
            <a:pPr marL="342900" lvl="1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eaLnBrk="0" hangingPunct="0">
              <a:lnSpc>
                <a:spcPct val="105000"/>
              </a:lnSpc>
              <a:spcBef>
                <a:spcPct val="30000"/>
              </a:spcBef>
              <a:buClr>
                <a:srgbClr val="CC3300"/>
              </a:buClr>
              <a:buFontTx/>
              <a:buBlip>
                <a:blip r:embed="rId2"/>
              </a:buBlip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179B3C-99E4-A18F-E3E8-53A740A2B2CF}"/>
              </a:ext>
            </a:extLst>
          </p:cNvPr>
          <p:cNvSpPr txBox="1">
            <a:spLocks/>
          </p:cNvSpPr>
          <p:nvPr/>
        </p:nvSpPr>
        <p:spPr>
          <a:xfrm>
            <a:off x="228600" y="-19050"/>
            <a:ext cx="8686800" cy="8382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r>
              <a:rPr lang="en-US" sz="4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ActionPerformed</a:t>
            </a:r>
            <a:endParaRPr lang="en-US" sz="4000" kern="0" dirty="0">
              <a:solidFill>
                <a:srgbClr val="0000FF"/>
              </a:solidFill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1">
            <a:extLst>
              <a:ext uri="{FF2B5EF4-FFF2-40B4-BE49-F238E27FC236}">
                <a16:creationId xmlns:a16="http://schemas.microsoft.com/office/drawing/2014/main" id="{113E1FDA-AF6C-8EF3-DC5C-6B72850E78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EBF1D17-9211-400F-BEA3-CC691A43EAD4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51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A26E7BB8-E654-0352-DF3F-BBEE06208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955675"/>
            <a:ext cx="837565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en-US" sz="2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MyActionListener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implements </a:t>
            </a:r>
            <a:r>
              <a:rPr lang="en-US" altLang="en-US" sz="2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ActionListener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 eaLnBrk="1" hangingPunct="1"/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  public void </a:t>
            </a:r>
            <a:r>
              <a:rPr lang="en-US" altLang="en-US" sz="26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actionPerformed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(ActionEvent ae){</a:t>
            </a:r>
          </a:p>
          <a:p>
            <a:pPr algn="l" eaLnBrk="1" hangingPunct="1"/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       JOptionPane.showMessageDialog(“I got clicked”, null);</a:t>
            </a:r>
          </a:p>
          <a:p>
            <a:pPr algn="l" eaLnBrk="1" hangingPunct="1"/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 algn="l" eaLnBrk="1" hangingPunct="1"/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9E6C52-90E8-3BE1-43A6-A369DB61B6E5}"/>
              </a:ext>
            </a:extLst>
          </p:cNvPr>
          <p:cNvSpPr txBox="1">
            <a:spLocks/>
          </p:cNvSpPr>
          <p:nvPr/>
        </p:nvSpPr>
        <p:spPr>
          <a:xfrm>
            <a:off x="228600" y="-19050"/>
            <a:ext cx="8686800" cy="838200"/>
          </a:xfrm>
          <a:prstGeom prst="rect">
            <a:avLst/>
          </a:prstGeom>
        </p:spPr>
        <p:txBody>
          <a:bodyPr/>
          <a:lstStyle/>
          <a:p>
            <a:pPr algn="l" eaLnBrk="0" hangingPunct="0">
              <a:defRPr/>
            </a:pPr>
            <a:r>
              <a:rPr lang="en-US" sz="4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Event Handler Code</a:t>
            </a:r>
            <a:endParaRPr lang="en-US" sz="4000" kern="0" dirty="0">
              <a:solidFill>
                <a:srgbClr val="0000FF"/>
              </a:solidFill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1">
            <a:extLst>
              <a:ext uri="{FF2B5EF4-FFF2-40B4-BE49-F238E27FC236}">
                <a16:creationId xmlns:a16="http://schemas.microsoft.com/office/drawing/2014/main" id="{0223B6DC-BF13-A952-873C-242282641D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49B30AE-1306-418E-A5F7-CE908A60A8B4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52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FDA32828-D8CE-1993-C829-F623FDEA4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914400"/>
            <a:ext cx="4191000" cy="35401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java.awt.*;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import java.applet.*;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import java.awt.event.*;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import java.awt.Label;</a:t>
            </a:r>
          </a:p>
          <a:p>
            <a:pPr algn="l"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Sample extends Applet implements ActionListener{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TextField text1,text2,output;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Label label1,label2,label3,title;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Button button,clear;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public void init(){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setLayout(null);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6B0A0B8F-F246-994C-4FB5-5883DD31A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838200"/>
            <a:ext cx="4419600" cy="40322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title = new Label("Addition of Two Numbers");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title.setBounds(80,10,140,20);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add(title);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title.setAlignment(title.CENTER);</a:t>
            </a:r>
          </a:p>
          <a:p>
            <a:pPr algn="l"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label1 = new Label("Enter Number 1: ");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label1.setBounds(20,50,100,20);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add(label1);</a:t>
            </a:r>
          </a:p>
          <a:p>
            <a:pPr algn="l"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text1 = new TextField(5);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text1.setBounds(150,50,100,20);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add(text1);</a:t>
            </a:r>
          </a:p>
          <a:p>
            <a:pPr algn="l"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label2 = new Label("Enter Number 2: ");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label2.setBounds(20,90,100,20);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add(label2);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1">
            <a:extLst>
              <a:ext uri="{FF2B5EF4-FFF2-40B4-BE49-F238E27FC236}">
                <a16:creationId xmlns:a16="http://schemas.microsoft.com/office/drawing/2014/main" id="{836D4D6D-577F-80AA-0BCE-218CA09CCA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C727932-BB27-4412-B1E3-E474F6C73312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53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060BF3C6-501F-77BE-63B1-F584CE72C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290638"/>
            <a:ext cx="4572000" cy="2308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button.addActionListener(this);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clear.addActionListener(this);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public void actionPerformed(ActionEvent ae){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num1=Integer.parseInt(text1.getText());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num2=Integer.parseInt(text2.getText());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sum=num1+num2;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output.setText(Integer.toString(sum));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897DD003-726A-50B2-44F9-29F3911D1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8200"/>
            <a:ext cx="4343400" cy="47704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text2 = new TextField(5);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text2.setBounds(150,90,100,20);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add(text2);</a:t>
            </a:r>
          </a:p>
          <a:p>
            <a:pPr algn="l"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label3 = new Label("Sum of Two Numbers: ");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label3.setBounds(20,130,130,20);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add(label3);</a:t>
            </a:r>
          </a:p>
          <a:p>
            <a:pPr algn="l"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output = new TextField(5);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output.setBounds(150,130,100,20);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add(output);</a:t>
            </a:r>
          </a:p>
          <a:p>
            <a:pPr algn="l"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button = new Button("Sum");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button.setBounds(150,170,100,20);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add(button);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clear = new Button("Clear");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clear.setBounds(280,170,100,20);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add(clear);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>
            <a:extLst>
              <a:ext uri="{FF2B5EF4-FFF2-40B4-BE49-F238E27FC236}">
                <a16:creationId xmlns:a16="http://schemas.microsoft.com/office/drawing/2014/main" id="{4D73A72B-F61E-0FA2-FC06-B5569A5E5E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9C15BC-E628-4E54-9D1D-4718AF744C4A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0FFC2AC-7F11-40B2-B6F3-CE10160B2A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AWT Packages</a:t>
            </a:r>
          </a:p>
        </p:txBody>
      </p:sp>
      <p:sp>
        <p:nvSpPr>
          <p:cNvPr id="10244" name="Content Placeholder 11">
            <a:extLst>
              <a:ext uri="{FF2B5EF4-FFF2-40B4-BE49-F238E27FC236}">
                <a16:creationId xmlns:a16="http://schemas.microsoft.com/office/drawing/2014/main" id="{EA26E4DC-EE8D-E9DA-9278-D59CE881E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486400"/>
          </a:xfrm>
        </p:spPr>
        <p:txBody>
          <a:bodyPr/>
          <a:lstStyle/>
          <a:p>
            <a:pPr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java.awt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package contains the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AWT graphics classes: </a:t>
            </a:r>
          </a:p>
          <a:p>
            <a:pPr lvl="1" algn="just" eaLnBrk="1" hangingPunct="1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GUI Component classes </a:t>
            </a:r>
            <a:r>
              <a:rPr lang="en-US" altLang="en-US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(such as </a:t>
            </a:r>
            <a:r>
              <a:rPr lang="en-US" altLang="en-US" sz="20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altLang="en-US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TextField</a:t>
            </a:r>
            <a:r>
              <a:rPr lang="en-US" altLang="en-US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0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altLang="en-US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GUI Container classes </a:t>
            </a:r>
            <a:r>
              <a:rPr lang="en-US" altLang="en-US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(such as </a:t>
            </a:r>
            <a:r>
              <a:rPr lang="en-US" altLang="en-US" sz="20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n-US" altLang="en-US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Panel</a:t>
            </a:r>
            <a:r>
              <a:rPr lang="en-US" altLang="en-US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Dialog</a:t>
            </a:r>
            <a:r>
              <a:rPr lang="en-US" altLang="en-US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ScrollPane</a:t>
            </a:r>
            <a:r>
              <a:rPr lang="en-US" altLang="en-US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Layout managers </a:t>
            </a:r>
            <a:r>
              <a:rPr lang="en-US" altLang="en-US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(such as </a:t>
            </a:r>
            <a:r>
              <a:rPr lang="en-US" altLang="en-US" sz="20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FlowLayout</a:t>
            </a:r>
            <a:r>
              <a:rPr lang="en-US" altLang="en-US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BorderLayout</a:t>
            </a:r>
            <a:r>
              <a:rPr lang="en-US" altLang="en-US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GridLayout</a:t>
            </a:r>
            <a:r>
              <a:rPr lang="en-US" altLang="en-US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Custom graphics classes </a:t>
            </a:r>
            <a:r>
              <a:rPr lang="en-US" altLang="en-US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(such as </a:t>
            </a:r>
            <a:r>
              <a:rPr lang="en-US" altLang="en-US" sz="20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Graphics</a:t>
            </a:r>
            <a:r>
              <a:rPr lang="en-US" altLang="en-US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altLang="en-US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altLang="en-US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java.awt.event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package supports event handling: </a:t>
            </a:r>
          </a:p>
          <a:p>
            <a:pPr lvl="1"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Event classes </a:t>
            </a:r>
            <a:r>
              <a:rPr lang="en-US" altLang="en-US" sz="1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(such as </a:t>
            </a:r>
            <a:r>
              <a:rPr lang="en-US" altLang="en-US" sz="18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ActionEvent</a:t>
            </a:r>
            <a:r>
              <a:rPr lang="en-US" altLang="en-US" sz="1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MouseEvent</a:t>
            </a:r>
            <a:r>
              <a:rPr lang="en-US" altLang="en-US" sz="1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KeyEvent</a:t>
            </a:r>
            <a:r>
              <a:rPr lang="en-US" altLang="en-US" sz="1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8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WindowEvent</a:t>
            </a:r>
            <a:r>
              <a:rPr lang="en-US" altLang="en-US" sz="1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Event Listener Interfaces </a:t>
            </a:r>
            <a:r>
              <a:rPr lang="en-US" altLang="en-US" sz="1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(such as </a:t>
            </a:r>
            <a:r>
              <a:rPr lang="en-US" altLang="en-US" sz="18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ActionListener</a:t>
            </a:r>
            <a:r>
              <a:rPr lang="en-US" altLang="en-US" sz="1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MouseListener</a:t>
            </a:r>
            <a:r>
              <a:rPr lang="en-US" altLang="en-US" sz="1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KeyListener</a:t>
            </a:r>
            <a:r>
              <a:rPr lang="en-US" altLang="en-US" sz="1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8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WindowListener</a:t>
            </a:r>
            <a:r>
              <a:rPr lang="en-US" altLang="en-US" sz="1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Event Listener Adapter classes </a:t>
            </a:r>
            <a:r>
              <a:rPr lang="en-US" altLang="en-US" sz="1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(such as </a:t>
            </a:r>
            <a:r>
              <a:rPr lang="en-US" altLang="en-US" sz="18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MouseAdapter</a:t>
            </a:r>
            <a:r>
              <a:rPr lang="en-US" altLang="en-US" sz="1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KeyAdapter</a:t>
            </a:r>
            <a:r>
              <a:rPr lang="en-US" altLang="en-US" sz="1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8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WindowAdapter</a:t>
            </a:r>
            <a:r>
              <a:rPr lang="en-US" altLang="en-US" sz="1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>
            <a:extLst>
              <a:ext uri="{FF2B5EF4-FFF2-40B4-BE49-F238E27FC236}">
                <a16:creationId xmlns:a16="http://schemas.microsoft.com/office/drawing/2014/main" id="{B95D4595-554F-F5CC-A8F8-472B4532A8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D26374A-6E9D-40E1-8ADE-127407447301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8F6AA4A-59A5-DE9B-8F4C-BFB15468D1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Containers and Components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0841E3F3-D8AF-8F72-BCF2-86D3F64B91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1450" y="838200"/>
            <a:ext cx="8591550" cy="2819400"/>
          </a:xfrm>
        </p:spPr>
        <p:txBody>
          <a:bodyPr/>
          <a:lstStyle/>
          <a:p>
            <a:pPr algn="just"/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GUI elements:</a:t>
            </a:r>
          </a:p>
          <a:p>
            <a:pPr lvl="1" algn="just"/>
            <a:r>
              <a:rPr lang="en-US" altLang="en-US" sz="2200" b="1" i="1" u="sng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altLang="en-US" sz="2200" b="1" u="sng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2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are elementary GUI entities (such as </a:t>
            </a:r>
            <a:r>
              <a:rPr lang="en-US" altLang="en-US" sz="22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Button, Label</a:t>
            </a:r>
            <a:r>
              <a:rPr lang="en-US" altLang="en-US" sz="22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2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TextField</a:t>
            </a:r>
            <a:r>
              <a:rPr lang="en-US" altLang="en-US" sz="22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lvl="1" algn="just"/>
            <a:r>
              <a:rPr lang="en-US" altLang="en-US" sz="2200" b="1" i="1" u="sng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en-US" altLang="en-US" sz="2200" b="1" u="sng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2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Containers (such as </a:t>
            </a:r>
            <a:r>
              <a:rPr lang="en-US" altLang="en-US" sz="22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n-US" altLang="en-US" sz="22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2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Panel</a:t>
            </a:r>
            <a:r>
              <a:rPr lang="en-US" altLang="en-US" sz="22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2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Applet</a:t>
            </a:r>
            <a:r>
              <a:rPr lang="en-US" altLang="en-US" sz="22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are used to hold components in a specific layout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9" name="Picture 4" descr="http://www3.ntu.edu.sg/home/ehchua/programming/java/images/AWT_ContainerComponent.png">
            <a:extLst>
              <a:ext uri="{FF2B5EF4-FFF2-40B4-BE49-F238E27FC236}">
                <a16:creationId xmlns:a16="http://schemas.microsoft.com/office/drawing/2014/main" id="{4C5D6A24-61B3-D0D5-FC07-6770BB1FA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91440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A22E414-3359-A571-EF39-D02AAF673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Containers and Components</a:t>
            </a:r>
            <a:endParaRPr lang="en-US" altLang="en-US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84E3-8A25-550B-6004-9E9B9B492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component must be kept in a container. </a:t>
            </a:r>
          </a:p>
          <a:p>
            <a:pPr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Every container has a method called add(Component c)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Panel panel = new Panel();    </a:t>
            </a:r>
            <a:r>
              <a:rPr lang="en-US" altLang="en-US" sz="1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Panel is a Container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Button btn = new Button();   </a:t>
            </a:r>
            <a:r>
              <a:rPr lang="en-US" altLang="en-US" sz="1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Button is a Component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panel.add(btn);                      </a:t>
            </a:r>
            <a:r>
              <a:rPr lang="en-US" altLang="en-US" sz="1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Panel Container adds a Button Component</a:t>
            </a:r>
          </a:p>
          <a:p>
            <a:endParaRPr lang="en-US" altLang="en-US" sz="280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E6C90B14-E5B8-AF66-DD97-D0256EC36C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43835AE-6351-45CA-99C8-87530E532361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A79C2DC-3808-2BAF-11E6-6B6105C0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AWT Container Classes</a:t>
            </a:r>
            <a:endParaRPr lang="en-US" altLang="en-US">
              <a:solidFill>
                <a:srgbClr val="C00000"/>
              </a:solidFill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4DC01-FB5E-C6C9-C070-75AC72F40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838200"/>
            <a:ext cx="8286750" cy="3352800"/>
          </a:xfrm>
        </p:spPr>
        <p:txBody>
          <a:bodyPr/>
          <a:lstStyle/>
          <a:p>
            <a:pPr algn="just"/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Top-level containers </a:t>
            </a:r>
          </a:p>
          <a:p>
            <a:pPr lvl="1" algn="just"/>
            <a:r>
              <a:rPr lang="en-US" altLang="en-US" sz="2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GUI program has a top-level container such as </a:t>
            </a:r>
            <a:r>
              <a:rPr lang="en-US" altLang="en-US" sz="22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Frame, Dialog and Applet</a:t>
            </a:r>
          </a:p>
          <a:p>
            <a:pPr algn="just"/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 containers </a:t>
            </a:r>
          </a:p>
          <a:p>
            <a:pPr lvl="1" algn="just"/>
            <a:r>
              <a:rPr lang="en-US" altLang="en-US" sz="2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placed inside a top-level container such as </a:t>
            </a:r>
            <a:r>
              <a:rPr lang="en-US" altLang="en-US" sz="22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Panel and ScrollPane</a:t>
            </a:r>
            <a:endParaRPr lang="en-US" altLang="en-US" sz="22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14D08130-D9F2-E73D-57DC-85FFD5F62B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FC1281A-026C-4FF0-B8D5-0B46BE4E8336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0000"/>
        </a:solidFill>
        <a:ln w="9525">
          <a:solidFill>
            <a:schemeClr val="tx1"/>
          </a:solidFill>
          <a:round/>
          <a:headEnd/>
          <a:tailEnd/>
        </a:ln>
      </a:spPr>
      <a:bodyPr wrap="none" anchor="ctr"/>
      <a:lstStyle>
        <a:defPPr>
          <a:buFont typeface="Monotype Sorts" pitchFamily="2" charset="2"/>
          <a:buNone/>
          <a:defRPr b="1">
            <a:solidFill>
              <a:srgbClr val="FF0000"/>
            </a:solidFill>
            <a:latin typeface="Times New Roman" pitchFamily="18" charset="0"/>
            <a:ea typeface="Gulim" pitchFamily="34" charset="-127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7A94F50B292B4590BBB0A8489D3498" ma:contentTypeVersion="15" ma:contentTypeDescription="Create a new document." ma:contentTypeScope="" ma:versionID="f8b061e1a53473f2e3ee693b5da9675b">
  <xsd:schema xmlns:xsd="http://www.w3.org/2001/XMLSchema" xmlns:xs="http://www.w3.org/2001/XMLSchema" xmlns:p="http://schemas.microsoft.com/office/2006/metadata/properties" xmlns:ns2="b13afd71-011e-498c-b9b5-f3805e98d409" xmlns:ns3="5f7121ff-231f-44c8-8320-e9308f94a0ba" targetNamespace="http://schemas.microsoft.com/office/2006/metadata/properties" ma:root="true" ma:fieldsID="06db02e2a2b53f3849852f0cfdbbeeb0" ns2:_="" ns3:_="">
    <xsd:import namespace="b13afd71-011e-498c-b9b5-f3805e98d409"/>
    <xsd:import namespace="5f7121ff-231f-44c8-8320-e9308f94a0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3afd71-011e-498c-b9b5-f3805e98d4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31aefcd-8254-441c-97d8-bee8394d3ea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7121ff-231f-44c8-8320-e9308f94a0b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948ca8b7-554b-4e9f-ac8e-1c03071378e0}" ma:internalName="TaxCatchAll" ma:showField="CatchAllData" ma:web="5f7121ff-231f-44c8-8320-e9308f94a0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319D41-A607-4C31-9107-E4C3A6BE64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8A52B7-44C0-4DF8-A2C2-77C2B0C170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3afd71-011e-498c-b9b5-f3805e98d409"/>
    <ds:schemaRef ds:uri="5f7121ff-231f-44c8-8320-e9308f94a0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48832</TotalTime>
  <Words>2866</Words>
  <Application>Microsoft Office PowerPoint</Application>
  <PresentationFormat>On-screen Show (4:3)</PresentationFormat>
  <Paragraphs>673</Paragraphs>
  <Slides>53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Default Design</vt:lpstr>
      <vt:lpstr>Using Standard Java Packages</vt:lpstr>
      <vt:lpstr>PowerPoint Presentation</vt:lpstr>
      <vt:lpstr>Outlines of Presentation</vt:lpstr>
      <vt:lpstr>Creating Graphical User Interfaces with AWT</vt:lpstr>
      <vt:lpstr>PowerPoint Presentation</vt:lpstr>
      <vt:lpstr>AWT Packages</vt:lpstr>
      <vt:lpstr>Containers and Components</vt:lpstr>
      <vt:lpstr>Containers and Components</vt:lpstr>
      <vt:lpstr>AWT Container Classes</vt:lpstr>
      <vt:lpstr>Top-level containers </vt:lpstr>
      <vt:lpstr>PowerPoint Presentation</vt:lpstr>
      <vt:lpstr>AWT Component Classes</vt:lpstr>
      <vt:lpstr>PowerPoint Presentation</vt:lpstr>
      <vt:lpstr>PowerPoint Presentation</vt:lpstr>
      <vt:lpstr>Outlines of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Outlines of Presentation</vt:lpstr>
      <vt:lpstr>PowerPoint Presentation</vt:lpstr>
      <vt:lpstr>Event Handling Model</vt:lpstr>
      <vt:lpstr>The Event Handling process</vt:lpstr>
      <vt:lpstr>Selected User Actions</vt:lpstr>
      <vt:lpstr>Java AWT Event Listener Interfaces</vt:lpstr>
      <vt:lpstr>EventListner and ActionListener</vt:lpstr>
      <vt:lpstr>Selected Event Handlers </vt:lpstr>
      <vt:lpstr>How to Implement a Listener Interface</vt:lpstr>
      <vt:lpstr>PowerPoint Presentation</vt:lpstr>
      <vt:lpstr>PowerPoint Presentation</vt:lpstr>
      <vt:lpstr>Prepare to accept events</vt:lpstr>
      <vt:lpstr>Start listening for events</vt:lpstr>
      <vt:lpstr>Respond to events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User-PC</cp:lastModifiedBy>
  <cp:revision>1480</cp:revision>
  <dcterms:created xsi:type="dcterms:W3CDTF">2006-05-23T11:30:02Z</dcterms:created>
  <dcterms:modified xsi:type="dcterms:W3CDTF">2023-06-10T05:12:08Z</dcterms:modified>
</cp:coreProperties>
</file>