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6FF4-ACD0-F5FF-F258-D35EFC19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B5C21-FD0F-E9F8-C610-1F554950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3DBC-78DA-A543-F163-5C86079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9E0C-BE3B-3ACE-D0A0-F5607643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379E-94F3-6653-3684-86AFDBA1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0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4654-2E6C-4C60-6BD3-4127D91E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2A52E-87C2-B76C-BCD3-A44CE900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FB48-7975-FB20-DE59-BDE16B0B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DB28-F0DD-C6C1-0DF7-F4698B3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BC34-D714-1FF9-5CBE-B2047BB5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D7B03-1827-D0F5-CC48-4849E4AA3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229C2-4994-09C1-9282-7DAC3392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356A-9A95-C1E9-FA53-6B9BAF16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9305-835D-49B5-AE8E-6859BE78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38BD-CDC2-CE5C-101E-F16D007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2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94E8-01CA-F22A-100D-3B081C8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3927-A2E1-7A7A-5572-0DE661F7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755-CBCC-00CE-D172-D0C9E13B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FE2E-9BD0-9067-056B-29AE0860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166D-C777-B8B1-E6BB-ECC7B747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D8F-8C09-23AA-3A1E-0DD358DF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1525-885F-1B11-E1DE-3C14CC28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6671-4533-EC59-2ADA-43A6A04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3261-E490-A29A-DBF9-78A9A902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8FF7-48A9-F7D9-AE5C-44CA2D1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2B55-E897-BFA2-60E6-2117E130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71C1-0D62-FF9B-667E-ED7649DDC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0CDA1-0D8E-9562-2084-F06A375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6B402-83D1-AFC6-7D84-87D4914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DC513-2CF5-51C4-ED18-2EAAFAC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23E5-3F04-7170-B88E-9C46DFB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C240-F528-1644-19A4-A20A277D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8DF0-0523-1172-5B62-34045747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74AB1-F166-F3A1-BFB0-18E94B55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41FA-DC59-02DB-6FB5-46123972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6FFFB-9A02-687C-9A4A-4A5A1C98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0D103-A7ED-EE3C-8CAF-F15422D1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C0CF-DBE2-0CFA-E398-1C24A183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2C90-7192-16FB-0B8B-32C8B863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1944-B2A4-BEEA-A05C-56565D7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928AA-89B6-6F1D-6700-FD1D2E14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989B6-EA0B-DA25-BE0E-84BC913B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C193-DA25-7484-9086-37963906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95984-6E0C-7FF8-114D-CE2AE239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DB1D3-6F18-C20B-7493-F7E586E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5A875-EAFF-C458-D02C-F03CE4E1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9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25C1-D180-DA93-1284-215BBA41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AB75-D3FA-B79B-BFB0-B751CFF8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9F0C-D83B-4C25-50A9-A4A04F89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6D54-F449-A0F5-3ADF-AE1F0294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277E3-908D-2C3F-8948-56D248A0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3CB1-B20F-1D32-4A3B-0C05EAC1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5010-83D0-0DE2-8267-9CBFAFD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99C95-018C-1D85-8FCC-46EA472D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BBC8-434D-4C36-0026-A52D88C2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56F54-1C23-C3ED-BD29-5131E30D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22E4-B2AA-61BF-F92D-C98F759A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2AC2-4FB9-09FA-53D2-F6674109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7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B04C-9AD3-9D11-FF48-432967CF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1179-9C81-EFCF-BFB6-45289F12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0075-B6C9-0D77-AF7E-C8D2165C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152A-1016-4D3E-A3A9-0261960140F3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B9E8-03C0-A7A6-EEA5-AA21D9F0E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6C84-2ACA-C4DF-02F0-D30E6FCE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BCFB-13B4-40AD-826E-E0ED9390D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F8A6F-1619-A366-2AE7-A6CC392F2FBE}"/>
              </a:ext>
            </a:extLst>
          </p:cNvPr>
          <p:cNvSpPr txBox="1">
            <a:spLocks/>
          </p:cNvSpPr>
          <p:nvPr/>
        </p:nvSpPr>
        <p:spPr>
          <a:xfrm>
            <a:off x="741215" y="1482724"/>
            <a:ext cx="10515600" cy="316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ctr">
              <a:lnSpc>
                <a:spcPct val="150000"/>
              </a:lnSpc>
            </a:pPr>
            <a:r>
              <a:rPr lang="en-IN" dirty="0"/>
              <a:t>What is Application Gateway</a:t>
            </a:r>
          </a:p>
          <a:p>
            <a:pPr algn="l" fontAlgn="ctr">
              <a:lnSpc>
                <a:spcPct val="150000"/>
              </a:lnSpc>
            </a:pPr>
            <a:r>
              <a:rPr lang="en-IN" dirty="0"/>
              <a:t>Pre-requisite of Application Gateway</a:t>
            </a:r>
          </a:p>
          <a:p>
            <a:pPr algn="l" fontAlgn="ctr">
              <a:lnSpc>
                <a:spcPct val="150000"/>
              </a:lnSpc>
            </a:pPr>
            <a:r>
              <a:rPr lang="en-IN" dirty="0"/>
              <a:t>How Application Gateway works</a:t>
            </a:r>
          </a:p>
          <a:p>
            <a:pPr algn="l" fontAlgn="ctr">
              <a:lnSpc>
                <a:spcPct val="150000"/>
              </a:lnSpc>
            </a:pPr>
            <a:r>
              <a:rPr lang="en-IN" dirty="0"/>
              <a:t>Creation of Application Gateway in Azure.</a:t>
            </a:r>
          </a:p>
          <a:p>
            <a:pPr algn="l" font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2CBA87-F6B8-C5E7-0858-AB68CE07E2D2}"/>
              </a:ext>
            </a:extLst>
          </p:cNvPr>
          <p:cNvSpPr txBox="1">
            <a:spLocks/>
          </p:cNvSpPr>
          <p:nvPr/>
        </p:nvSpPr>
        <p:spPr>
          <a:xfrm>
            <a:off x="741215" y="-50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Agenda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89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E67D94-6611-05BE-02E0-EA7331FE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9" y="1274902"/>
            <a:ext cx="10515600" cy="503770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 Azure , there are 4 Load balancing Services available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Load Balancers 		- Regional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Application Gateway	- Regional	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Traffic Manager		- Global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Front Door		- Global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Azure Application Gateway </a:t>
            </a:r>
            <a:r>
              <a:rPr lang="en-US" sz="2400" dirty="0"/>
              <a:t>is a web traffic (OSI layer 7) </a:t>
            </a:r>
            <a:r>
              <a:rPr lang="en-US" sz="2400" b="1" dirty="0"/>
              <a:t>load balancer </a:t>
            </a:r>
            <a:r>
              <a:rPr lang="en-US" sz="2400" dirty="0"/>
              <a:t>that enables you to manage traffic to your web applications. It makes the routing decision based on attributes of Http requests, for example </a:t>
            </a:r>
            <a:r>
              <a:rPr lang="en-US" sz="2400" b="1" dirty="0"/>
              <a:t>URI path </a:t>
            </a:r>
            <a:r>
              <a:rPr lang="en-US" sz="2400" dirty="0"/>
              <a:t>or </a:t>
            </a:r>
            <a:r>
              <a:rPr lang="en-US" sz="2400" b="1" dirty="0"/>
              <a:t>host headers</a:t>
            </a:r>
            <a:r>
              <a:rPr lang="en-US" sz="2400" dirty="0"/>
              <a:t>.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91351-581E-6470-6D3A-22131B34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5" y="-50661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Azure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2415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B43192-F6A5-0460-5451-10F485C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5" y="-50661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Azure Application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347E-3AB7-315E-7EFF-F6567C3F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68" y="1614790"/>
            <a:ext cx="7994429" cy="45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2791F-73A8-E8F4-0C01-B1E0CF76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5" y="14827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</a:rPr>
              <a:t>A dedicated Subnet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</a:rPr>
              <a:t>To deploy application gateway, we need a dedicated subnet where no other resources should be deployed other than application gateway. </a:t>
            </a:r>
          </a:p>
          <a:p>
            <a:pPr marL="285750" indent="-285750">
              <a:lnSpc>
                <a:spcPct val="150000"/>
              </a:lnSpc>
            </a:pPr>
            <a:r>
              <a:rPr lang="en-US" sz="2100" b="1" dirty="0">
                <a:latin typeface="Calibri" panose="020F0502020204030204" pitchFamily="34" charset="0"/>
              </a:rPr>
              <a:t>Public 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</a:rPr>
              <a:t>This is not mandatory; however, the App gateways are more suitable load balancing service to route the traffic coming from internet to applications hosted inside azure. </a:t>
            </a:r>
          </a:p>
          <a:p>
            <a:pPr marL="285750" indent="-285750">
              <a:lnSpc>
                <a:spcPct val="150000"/>
              </a:lnSpc>
            </a:pPr>
            <a:r>
              <a:rPr lang="en-US" sz="2100" b="1" dirty="0">
                <a:latin typeface="Calibri" panose="020F0502020204030204" pitchFamily="34" charset="0"/>
              </a:rPr>
              <a:t>Backend Pool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</a:rPr>
              <a:t>It is a group of actual resources which hosts the applications. Currently , VMs, VMSS, App Services and OnPrem Servers can be used as backend pool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A7EFD6-2C41-6BC4-08C0-815C0DE6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5" y="-50661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Pre-requisite of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319354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AE39ED-8FE1-9C9E-BCBE-FE3B128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5" y="-50661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Application Gateway works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F8F47F-FCBE-F784-E805-8B09ACEF8818}"/>
              </a:ext>
            </a:extLst>
          </p:cNvPr>
          <p:cNvGrpSpPr/>
          <p:nvPr/>
        </p:nvGrpSpPr>
        <p:grpSpPr>
          <a:xfrm>
            <a:off x="958092" y="1954519"/>
            <a:ext cx="10588639" cy="4066902"/>
            <a:chOff x="305100" y="1419497"/>
            <a:chExt cx="10275814" cy="341365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73AE126-05A7-C0A7-0E73-A4C8DCB81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346" y="3028405"/>
              <a:ext cx="801190" cy="8011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BB525A-D47E-6935-B387-D38A11545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357" y="2420781"/>
              <a:ext cx="577880" cy="3746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6EAD00-EF2F-296F-E471-F48E9C32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357" y="4062550"/>
              <a:ext cx="577880" cy="37466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11D9444-7B69-0E19-C752-EF26E9CE4E3C}"/>
                </a:ext>
              </a:extLst>
            </p:cNvPr>
            <p:cNvSpPr/>
            <p:nvPr/>
          </p:nvSpPr>
          <p:spPr>
            <a:xfrm>
              <a:off x="3587931" y="3091543"/>
              <a:ext cx="1254034" cy="609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Listener</a:t>
              </a:r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637506-F3FC-6C68-1E22-5B2F167757CC}"/>
                </a:ext>
              </a:extLst>
            </p:cNvPr>
            <p:cNvSpPr/>
            <p:nvPr/>
          </p:nvSpPr>
          <p:spPr>
            <a:xfrm>
              <a:off x="5769428" y="3091543"/>
              <a:ext cx="1254034" cy="609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Routing</a:t>
              </a:r>
            </a:p>
            <a:p>
              <a:pPr algn="ctr"/>
              <a:r>
                <a:rPr lang="en-US" dirty="0"/>
                <a:t>Rule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C2DC72C-43B5-404C-FCEA-AE96F1F59F2B}"/>
                </a:ext>
              </a:extLst>
            </p:cNvPr>
            <p:cNvSpPr/>
            <p:nvPr/>
          </p:nvSpPr>
          <p:spPr>
            <a:xfrm>
              <a:off x="5549536" y="1564469"/>
              <a:ext cx="1693818" cy="609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Http/Backend Settings</a:t>
              </a:r>
              <a:endParaRPr lang="en-IN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70AE9D-545D-1717-DF8A-33CA1EF1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0376" y="2152751"/>
              <a:ext cx="1770538" cy="248718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D061C7-AB7A-98C1-3B37-82460C756DA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4841965" y="3396343"/>
              <a:ext cx="9274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CBAA12-F78F-B9CB-CB9A-F54F2596320B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6396445" y="2174069"/>
              <a:ext cx="0" cy="9174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9BDF56-0E38-A36C-F11D-0479A222F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3462" y="2420781"/>
              <a:ext cx="2329544" cy="837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A802A7-AE45-63F2-0FCF-83135F1DB4C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023462" y="3002030"/>
              <a:ext cx="2225041" cy="39431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AF30CD-EBDC-576B-F0C5-77CCE2478A8D}"/>
                </a:ext>
              </a:extLst>
            </p:cNvPr>
            <p:cNvCxnSpPr>
              <a:cxnSpLocks/>
            </p:cNvCxnSpPr>
            <p:nvPr/>
          </p:nvCxnSpPr>
          <p:spPr>
            <a:xfrm>
              <a:off x="7023462" y="3631717"/>
              <a:ext cx="2185853" cy="52043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9F8526-2634-3193-63DD-D64D99FB1E4E}"/>
                </a:ext>
              </a:extLst>
            </p:cNvPr>
            <p:cNvCxnSpPr>
              <a:cxnSpLocks/>
            </p:cNvCxnSpPr>
            <p:nvPr/>
          </p:nvCxnSpPr>
          <p:spPr>
            <a:xfrm>
              <a:off x="7023462" y="3516326"/>
              <a:ext cx="2059578" cy="14344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2FDD06F-D135-4EE4-AF2F-4544E367F81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2840536" y="3396343"/>
              <a:ext cx="747395" cy="13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29FB93-0801-0C73-EBA8-4BC7F6B54CD2}"/>
                </a:ext>
              </a:extLst>
            </p:cNvPr>
            <p:cNvSpPr txBox="1"/>
            <p:nvPr/>
          </p:nvSpPr>
          <p:spPr>
            <a:xfrm>
              <a:off x="1910611" y="4186819"/>
              <a:ext cx="1297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</a:t>
              </a:r>
            </a:p>
            <a:p>
              <a:r>
                <a:rPr lang="en-US" dirty="0"/>
                <a:t>Gateway</a:t>
              </a:r>
              <a:endParaRPr lang="en-IN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BA11496-E2D9-6028-F024-4966515C833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1347334" y="2410412"/>
              <a:ext cx="481151" cy="125122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4417D8E-1481-4EF5-BB9D-476D57906230}"/>
                </a:ext>
              </a:extLst>
            </p:cNvPr>
            <p:cNvCxnSpPr>
              <a:stCxn id="8" idx="0"/>
            </p:cNvCxnSpPr>
            <p:nvPr/>
          </p:nvCxnSpPr>
          <p:spPr>
            <a:xfrm rot="5400000" flipH="1" flipV="1">
              <a:off x="1350657" y="3199686"/>
              <a:ext cx="474504" cy="125122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7B313A-32B3-C487-A273-385115703006}"/>
                </a:ext>
              </a:extLst>
            </p:cNvPr>
            <p:cNvSpPr txBox="1"/>
            <p:nvPr/>
          </p:nvSpPr>
          <p:spPr>
            <a:xfrm>
              <a:off x="373522" y="2087873"/>
              <a:ext cx="142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Users/Clients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937B34-FA51-4868-021C-0B033686D8AA}"/>
                </a:ext>
              </a:extLst>
            </p:cNvPr>
            <p:cNvSpPr txBox="1"/>
            <p:nvPr/>
          </p:nvSpPr>
          <p:spPr>
            <a:xfrm>
              <a:off x="305100" y="4359034"/>
              <a:ext cx="142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Users/Clients</a:t>
              </a:r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D22E80-C651-7F06-4973-B9548C6CC48E}"/>
                </a:ext>
              </a:extLst>
            </p:cNvPr>
            <p:cNvSpPr/>
            <p:nvPr/>
          </p:nvSpPr>
          <p:spPr>
            <a:xfrm>
              <a:off x="5305696" y="1419497"/>
              <a:ext cx="2172269" cy="2732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19B885-F698-8EC5-60EF-2587A5FECB4F}"/>
                </a:ext>
              </a:extLst>
            </p:cNvPr>
            <p:cNvSpPr txBox="1"/>
            <p:nvPr/>
          </p:nvSpPr>
          <p:spPr>
            <a:xfrm>
              <a:off x="1842854" y="2718845"/>
              <a:ext cx="127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Frontend IP</a:t>
              </a:r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5DAE98-C9DF-67E6-4F51-B2CC8682A9CC}"/>
                </a:ext>
              </a:extLst>
            </p:cNvPr>
            <p:cNvSpPr/>
            <p:nvPr/>
          </p:nvSpPr>
          <p:spPr>
            <a:xfrm>
              <a:off x="1842854" y="2718845"/>
              <a:ext cx="1251225" cy="1325563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85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296426-3CA0-5342-FB65-FBA867FE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5" y="1151468"/>
            <a:ext cx="10515600" cy="5291666"/>
          </a:xfrm>
        </p:spPr>
        <p:txBody>
          <a:bodyPr>
            <a:normAutofit fontScale="85000" lnSpcReduction="10000"/>
          </a:bodyPr>
          <a:lstStyle/>
          <a:p>
            <a:pPr fontAlgn="ctr">
              <a:lnSpc>
                <a:spcPct val="150000"/>
              </a:lnSpc>
            </a:pPr>
            <a:r>
              <a:rPr lang="en-IN" sz="2700" dirty="0"/>
              <a:t>Application Gateway has 4 Tiers. Namely Standard, StandardV2, WAF, and WAFV2.</a:t>
            </a:r>
          </a:p>
          <a:p>
            <a:pPr fontAlgn="ctr">
              <a:lnSpc>
                <a:spcPct val="150000"/>
              </a:lnSpc>
            </a:pPr>
            <a:r>
              <a:rPr lang="en-IN" sz="2700" dirty="0"/>
              <a:t>Standard V2 and WAF V2 provides the option for Autoscaling.</a:t>
            </a:r>
          </a:p>
          <a:p>
            <a:pPr fontAlgn="ctr">
              <a:lnSpc>
                <a:spcPct val="150000"/>
              </a:lnSpc>
            </a:pPr>
            <a:r>
              <a:rPr lang="en-US" sz="2700" dirty="0"/>
              <a:t>Application Gateways with a tier of Standard_v2 and WAF_v2 don’t support only private IP addresses as the frontend. Supported SKU tiers are standard and WAF.</a:t>
            </a:r>
            <a:endParaRPr lang="en-IN" sz="2700" dirty="0"/>
          </a:p>
          <a:p>
            <a:pPr fontAlgn="ctr">
              <a:lnSpc>
                <a:spcPct val="150000"/>
              </a:lnSpc>
            </a:pPr>
            <a:r>
              <a:rPr lang="en-IN" sz="2700" dirty="0"/>
              <a:t>WAF or Web Application Firewall provides extra layer of security to applications.</a:t>
            </a:r>
          </a:p>
          <a:p>
            <a:pPr fontAlgn="ctr">
              <a:lnSpc>
                <a:spcPct val="150000"/>
              </a:lnSpc>
            </a:pPr>
            <a:r>
              <a:rPr lang="en-US" sz="2700" dirty="0"/>
              <a:t>Application Gateway supports HTTP, HTTPS, HTTP/2  protocols</a:t>
            </a:r>
          </a:p>
          <a:p>
            <a:pPr fontAlgn="ctr">
              <a:lnSpc>
                <a:spcPct val="150000"/>
              </a:lnSpc>
            </a:pPr>
            <a:r>
              <a:rPr lang="en-US" sz="2700" dirty="0"/>
              <a:t>An application gateway supports only one public IP address.</a:t>
            </a:r>
          </a:p>
          <a:p>
            <a:pPr fontAlgn="ctr">
              <a:lnSpc>
                <a:spcPct val="150000"/>
              </a:lnSpc>
            </a:pPr>
            <a:r>
              <a:rPr lang="en-IN" sz="2700" dirty="0"/>
              <a:t>Inside one Subnet, we can deploy more than One Application Gateway.</a:t>
            </a:r>
          </a:p>
          <a:p>
            <a:pPr font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DBB02F-7290-11D2-BA2E-CB95AF2E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5" y="-50661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Key 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9800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Azure Application Gateway</vt:lpstr>
      <vt:lpstr>Azure Application Gateway</vt:lpstr>
      <vt:lpstr>Pre-requisite of Application Gateway</vt:lpstr>
      <vt:lpstr>How Application Gateway works</vt:lpstr>
      <vt:lpstr>Key Points to remember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1</cp:revision>
  <dcterms:created xsi:type="dcterms:W3CDTF">2024-07-21T14:27:41Z</dcterms:created>
  <dcterms:modified xsi:type="dcterms:W3CDTF">2024-07-21T14:27:42Z</dcterms:modified>
</cp:coreProperties>
</file>