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75" r:id="rId4"/>
    <p:sldId id="320" r:id="rId5"/>
    <p:sldId id="321" r:id="rId6"/>
    <p:sldId id="322" r:id="rId7"/>
    <p:sldId id="323" r:id="rId8"/>
    <p:sldId id="257" r:id="rId9"/>
    <p:sldId id="258" r:id="rId10"/>
    <p:sldId id="259" r:id="rId11"/>
    <p:sldId id="331" r:id="rId12"/>
    <p:sldId id="332" r:id="rId13"/>
    <p:sldId id="336" r:id="rId14"/>
    <p:sldId id="324" r:id="rId15"/>
    <p:sldId id="260" r:id="rId16"/>
    <p:sldId id="28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588B"/>
    <a:srgbClr val="323C50"/>
    <a:srgbClr val="CAD0D8"/>
    <a:srgbClr val="EF53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56" y="96"/>
      </p:cViewPr>
      <p:guideLst>
        <p:guide orient="horz" pos="2265"/>
        <p:guide pos="385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7D56A-C7F4-4C76-A882-5BDCEC74F8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BD595-1FE1-406D-92DE-A0ABBB21A35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github.com/reactjs/rfcs/blob/2b3ab544f46f74b9035d7768c143dc2efbacedb6/text/0000-server-components.md&#13;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60548" y="1569974"/>
            <a:ext cx="8199382" cy="3520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>
            <a:off x="1960548" y="1569974"/>
            <a:ext cx="1804573" cy="352091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3C50"/>
              </a:solidFill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7487968" y="2418923"/>
            <a:ext cx="3520911" cy="1823013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00091" y="2945594"/>
            <a:ext cx="559212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323C50"/>
                </a:solidFill>
                <a:cs typeface="+mn-ea"/>
                <a:sym typeface="+mn-lt"/>
              </a:rPr>
              <a:t>React</a:t>
            </a:r>
            <a:r>
              <a:rPr lang="zh-CN" altLang="en-US" sz="4400" dirty="0">
                <a:solidFill>
                  <a:srgbClr val="323C50"/>
                </a:solidFill>
                <a:cs typeface="+mn-ea"/>
                <a:sym typeface="+mn-lt"/>
              </a:rPr>
              <a:t>跨端渲染</a:t>
            </a:r>
            <a:endParaRPr lang="zh-CN" altLang="en-US" sz="4400" dirty="0">
              <a:solidFill>
                <a:srgbClr val="323C50"/>
              </a:solidFill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6112028" y="3883812"/>
            <a:ext cx="31628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2118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React Fiber</a:t>
            </a:r>
            <a:endParaRPr lang="en-US" altLang="zh-CN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TextBox 76"/>
          <p:cNvSpPr txBox="1"/>
          <p:nvPr/>
        </p:nvSpPr>
        <p:spPr>
          <a:xfrm>
            <a:off x="7745730" y="1170305"/>
            <a:ext cx="3765550" cy="40309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l"/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阶段一是生成 Fiber 树的渐进阶段，可以被打断</a:t>
            </a:r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，</a:t>
            </a:r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保存</a:t>
            </a:r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上下文状态。</a:t>
            </a:r>
            <a:endParaRPr lang="en-US" altLang="zh-CN" sz="32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l"/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阶段二是批量更新节点的阶段，不可被打断。</a:t>
            </a:r>
            <a:endParaRPr lang="en-US" altLang="zh-CN" sz="32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l"/>
            <a:endParaRPr lang="en-US" altLang="zh-CN" sz="32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975" y="884555"/>
            <a:ext cx="7180580" cy="5576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2118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React Fiber</a:t>
            </a:r>
            <a:endParaRPr lang="en-US" altLang="zh-CN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TextBox 76"/>
          <p:cNvSpPr txBox="1"/>
          <p:nvPr/>
        </p:nvSpPr>
        <p:spPr>
          <a:xfrm>
            <a:off x="307975" y="884555"/>
            <a:ext cx="11262995" cy="36347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endParaRPr lang="en-US" altLang="zh-CN" sz="32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l">
              <a:lnSpc>
                <a:spcPct val="120000"/>
              </a:lnSpc>
            </a:pPr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阶段一</a:t>
            </a:r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会将</a:t>
            </a:r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Virtual DOM 树</a:t>
            </a:r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生成</a:t>
            </a:r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Fiber 树，Fiber 树是在 Virtual DOM 树的基础上通过额外信息生成的。</a:t>
            </a:r>
            <a:endParaRPr lang="en-US" altLang="zh-CN" sz="32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l">
              <a:lnSpc>
                <a:spcPct val="120000"/>
              </a:lnSpc>
            </a:pPr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它每生成一个新节点，就会将控制权还给浏览器，如果浏览器没有更高级别的任务要执行，则继续构建；反之则会丢弃 正在生成的 Fiber 树，等空闲的时候再重新执行一遍。</a:t>
            </a:r>
            <a:endParaRPr lang="en-US" altLang="zh-CN" sz="3200" dirty="0">
              <a:solidFill>
                <a:srgbClr val="EF535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2118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React Fiber</a:t>
            </a:r>
            <a:endParaRPr lang="en-US" altLang="zh-CN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975" y="1019810"/>
            <a:ext cx="7587615" cy="32873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220" y="3750310"/>
            <a:ext cx="4724400" cy="2924175"/>
          </a:xfrm>
          <a:prstGeom prst="rect">
            <a:avLst/>
          </a:prstGeom>
        </p:spPr>
      </p:pic>
      <p:sp>
        <p:nvSpPr>
          <p:cNvPr id="6" name="TextBox 76"/>
          <p:cNvSpPr txBox="1"/>
          <p:nvPr/>
        </p:nvSpPr>
        <p:spPr>
          <a:xfrm>
            <a:off x="558165" y="4458335"/>
            <a:ext cx="3765550" cy="20612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每个</a:t>
            </a:r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fiber</a:t>
            </a:r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更新完成的间隙都可以中断，去完成高优先级任务</a:t>
            </a:r>
            <a:endParaRPr lang="zh-CN" altLang="en-US" sz="32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7" name="TextBox 76"/>
          <p:cNvSpPr txBox="1"/>
          <p:nvPr/>
        </p:nvSpPr>
        <p:spPr>
          <a:xfrm>
            <a:off x="8180070" y="1196975"/>
            <a:ext cx="3765550" cy="25533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开始渲染时，会占用主线程，其他任务无法执行。比如</a:t>
            </a:r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较大</a:t>
            </a:r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组件树渲染时，输入框会假死</a:t>
            </a:r>
            <a:endParaRPr lang="zh-CN" altLang="en-US" sz="3200" dirty="0">
              <a:solidFill>
                <a:srgbClr val="EF535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6"/>
          <p:cNvSpPr txBox="1"/>
          <p:nvPr/>
        </p:nvSpPr>
        <p:spPr>
          <a:xfrm>
            <a:off x="3439160" y="3134995"/>
            <a:ext cx="53130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EF5350"/>
                </a:solidFill>
                <a:cs typeface="+mn-ea"/>
                <a:sym typeface="+mn-lt"/>
              </a:rPr>
              <a:t>自定义渲染器</a:t>
            </a:r>
            <a:endParaRPr lang="en-US" altLang="zh-CN" sz="54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10" name="直角三角形 9"/>
          <p:cNvSpPr/>
          <p:nvPr/>
        </p:nvSpPr>
        <p:spPr>
          <a:xfrm flipV="1">
            <a:off x="2914536" y="1467323"/>
            <a:ext cx="1276591" cy="127659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直角三角形 10"/>
          <p:cNvSpPr/>
          <p:nvPr/>
        </p:nvSpPr>
        <p:spPr>
          <a:xfrm rot="10800000" flipV="1">
            <a:off x="7657172" y="4056925"/>
            <a:ext cx="1459149" cy="1478531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215389" y="362638"/>
            <a:ext cx="30327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cs typeface="+mn-ea"/>
                <a:sym typeface="+mn-lt"/>
              </a:rPr>
              <a:t>实现自定义渲染器</a:t>
            </a:r>
            <a:endParaRPr lang="zh-CN" altLang="en-US" sz="2800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TextBox 76"/>
          <p:cNvSpPr txBox="1"/>
          <p:nvPr/>
        </p:nvSpPr>
        <p:spPr>
          <a:xfrm>
            <a:off x="4340225" y="3137535"/>
            <a:ext cx="351155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Code</a:t>
            </a:r>
            <a:endParaRPr lang="en-US" altLang="zh-CN" sz="32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4" name="TextBox 76"/>
          <p:cNvSpPr txBox="1"/>
          <p:nvPr/>
        </p:nvSpPr>
        <p:spPr>
          <a:xfrm>
            <a:off x="307975" y="884555"/>
            <a:ext cx="11262995" cy="13709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render</a:t>
            </a:r>
            <a:endParaRPr lang="en-US" altLang="zh-CN" sz="32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components</a:t>
            </a:r>
            <a:endParaRPr lang="en-US" altLang="zh-CN" sz="3200" dirty="0">
              <a:solidFill>
                <a:srgbClr val="EF535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60548" y="1569974"/>
            <a:ext cx="8199382" cy="3520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>
            <a:off x="1960548" y="1569974"/>
            <a:ext cx="1804573" cy="352091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3C50"/>
              </a:solidFill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7487968" y="2418923"/>
            <a:ext cx="3520911" cy="1823013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00091" y="2946229"/>
            <a:ext cx="559212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323C50"/>
                </a:solidFill>
                <a:cs typeface="+mn-ea"/>
                <a:sym typeface="+mn-lt"/>
              </a:rPr>
              <a:t>谢谢</a:t>
            </a:r>
            <a:endParaRPr lang="zh-CN" altLang="en-US" sz="4400" dirty="0">
              <a:solidFill>
                <a:srgbClr val="323C50"/>
              </a:solidFill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6112028" y="3883812"/>
            <a:ext cx="31628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1705672" y="1422250"/>
            <a:ext cx="2392341" cy="3649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 flipV="1">
            <a:off x="1534446" y="1276590"/>
            <a:ext cx="1276591" cy="127659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Text Box 3"/>
          <p:cNvSpPr>
            <a:spLocks noChangeArrowheads="1"/>
          </p:cNvSpPr>
          <p:nvPr/>
        </p:nvSpPr>
        <p:spPr bwMode="auto">
          <a:xfrm>
            <a:off x="1939747" y="2553181"/>
            <a:ext cx="195117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6000" dirty="0" smtClean="0">
                <a:solidFill>
                  <a:srgbClr val="323C50"/>
                </a:solidFill>
                <a:cs typeface="+mn-ea"/>
                <a:sym typeface="+mn-lt"/>
              </a:rPr>
              <a:t>目 录</a:t>
            </a:r>
            <a:endParaRPr lang="en-US" altLang="zh-CN" sz="6000" dirty="0" smtClean="0">
              <a:solidFill>
                <a:srgbClr val="323C50"/>
              </a:solidFill>
              <a:cs typeface="+mn-ea"/>
              <a:sym typeface="+mn-lt"/>
            </a:endParaRPr>
          </a:p>
          <a:p>
            <a:pPr algn="ctr">
              <a:spcBef>
                <a:spcPct val="0"/>
              </a:spcBef>
            </a:pPr>
            <a:r>
              <a:rPr lang="en-US" altLang="zh-CN" sz="2400" dirty="0" smtClean="0">
                <a:solidFill>
                  <a:srgbClr val="323C50"/>
                </a:solidFill>
                <a:cs typeface="+mn-ea"/>
                <a:sym typeface="+mn-lt"/>
              </a:rPr>
              <a:t>COMPANY</a:t>
            </a:r>
            <a:endParaRPr lang="zh-CN" altLang="en-US" sz="2800" dirty="0" smtClean="0">
              <a:solidFill>
                <a:srgbClr val="323C50"/>
              </a:solidFill>
              <a:cs typeface="+mn-ea"/>
              <a:sym typeface="+mn-lt"/>
            </a:endParaRPr>
          </a:p>
        </p:txBody>
      </p:sp>
      <p:sp>
        <p:nvSpPr>
          <p:cNvPr id="13" name="椭圆 1"/>
          <p:cNvSpPr>
            <a:spLocks noChangeArrowheads="1"/>
          </p:cNvSpPr>
          <p:nvPr/>
        </p:nvSpPr>
        <p:spPr bwMode="auto">
          <a:xfrm>
            <a:off x="5781454" y="1953067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5845381" y="2025890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6821683" y="2025510"/>
            <a:ext cx="26987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EF5350"/>
                </a:solidFill>
                <a:cs typeface="+mn-ea"/>
                <a:sym typeface="+mn-lt"/>
              </a:rPr>
              <a:t>为什么要跨端？</a:t>
            </a:r>
            <a:endParaRPr lang="en-US" altLang="zh-CN" sz="2800" dirty="0" smtClean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17" name="椭圆 1"/>
          <p:cNvSpPr>
            <a:spLocks noChangeArrowheads="1"/>
          </p:cNvSpPr>
          <p:nvPr/>
        </p:nvSpPr>
        <p:spPr bwMode="auto">
          <a:xfrm>
            <a:off x="5781454" y="3112338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TextBox 32"/>
          <p:cNvSpPr txBox="1">
            <a:spLocks noChangeArrowheads="1"/>
          </p:cNvSpPr>
          <p:nvPr/>
        </p:nvSpPr>
        <p:spPr bwMode="auto">
          <a:xfrm>
            <a:off x="5845381" y="3188972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6821683" y="3190497"/>
            <a:ext cx="26987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EF5350"/>
                </a:solidFill>
                <a:cs typeface="+mn-ea"/>
                <a:sym typeface="+mn-lt"/>
              </a:rPr>
              <a:t>如何跨端</a:t>
            </a:r>
            <a:endParaRPr lang="zh-CN" altLang="en-US" sz="2800" dirty="0" smtClean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31" name="直角三角形 30"/>
          <p:cNvSpPr/>
          <p:nvPr/>
        </p:nvSpPr>
        <p:spPr>
          <a:xfrm rot="10800000" flipV="1">
            <a:off x="2847458" y="3783390"/>
            <a:ext cx="1459149" cy="1478531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"/>
          <p:cNvSpPr>
            <a:spLocks noChangeArrowheads="1"/>
          </p:cNvSpPr>
          <p:nvPr/>
        </p:nvSpPr>
        <p:spPr bwMode="auto">
          <a:xfrm>
            <a:off x="5781454" y="4183187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TextBox 32"/>
          <p:cNvSpPr txBox="1">
            <a:spLocks noChangeArrowheads="1"/>
          </p:cNvSpPr>
          <p:nvPr/>
        </p:nvSpPr>
        <p:spPr bwMode="auto">
          <a:xfrm>
            <a:off x="5845381" y="4256010"/>
            <a:ext cx="5778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TextBox 76"/>
          <p:cNvSpPr txBox="1"/>
          <p:nvPr/>
        </p:nvSpPr>
        <p:spPr>
          <a:xfrm>
            <a:off x="6821683" y="4255630"/>
            <a:ext cx="26987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EF5350"/>
                </a:solidFill>
                <a:cs typeface="+mn-ea"/>
                <a:sym typeface="+mn-lt"/>
              </a:rPr>
              <a:t>自定义渲染器</a:t>
            </a:r>
            <a:endParaRPr lang="zh-CN" altLang="en-US" sz="2800" dirty="0" smtClean="0">
              <a:solidFill>
                <a:srgbClr val="EF535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6"/>
          <p:cNvSpPr txBox="1"/>
          <p:nvPr/>
        </p:nvSpPr>
        <p:spPr>
          <a:xfrm>
            <a:off x="3439160" y="3134995"/>
            <a:ext cx="53130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EF5350"/>
                </a:solidFill>
                <a:cs typeface="+mn-ea"/>
                <a:sym typeface="+mn-lt"/>
              </a:rPr>
              <a:t>为什么要跨端？</a:t>
            </a:r>
            <a:endParaRPr lang="en-US" altLang="zh-CN" sz="54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10" name="直角三角形 9"/>
          <p:cNvSpPr/>
          <p:nvPr/>
        </p:nvSpPr>
        <p:spPr>
          <a:xfrm flipV="1">
            <a:off x="2914536" y="1467323"/>
            <a:ext cx="1276591" cy="127659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直角三角形 10"/>
          <p:cNvSpPr/>
          <p:nvPr/>
        </p:nvSpPr>
        <p:spPr>
          <a:xfrm rot="10800000" flipV="1">
            <a:off x="7657172" y="4056925"/>
            <a:ext cx="1459149" cy="1478531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34867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b="1" dirty="0">
                <a:solidFill>
                  <a:schemeClr val="bg1"/>
                </a:solidFill>
                <a:cs typeface="+mn-ea"/>
                <a:sym typeface="+mn-lt"/>
              </a:rPr>
              <a:t>声明式UI </a:t>
            </a:r>
            <a:r>
              <a:rPr lang="en-US" sz="2800" b="1" dirty="0">
                <a:solidFill>
                  <a:schemeClr val="bg1"/>
                </a:solidFill>
                <a:cs typeface="+mn-ea"/>
                <a:sym typeface="+mn-lt"/>
              </a:rPr>
              <a:t>&amp; 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代码复用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TextBox 76"/>
          <p:cNvSpPr txBox="1"/>
          <p:nvPr/>
        </p:nvSpPr>
        <p:spPr>
          <a:xfrm>
            <a:off x="307975" y="1295400"/>
            <a:ext cx="8580120" cy="32905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- 更加的语义化</a:t>
            </a:r>
            <a:endParaRPr lang="en-US" altLang="zh-CN" sz="32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- </a:t>
            </a:r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只</a:t>
            </a:r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关心状态，不关心渲染</a:t>
            </a:r>
            <a:endParaRPr lang="en-US" altLang="zh-CN" sz="32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- 前端庞大的生态</a:t>
            </a:r>
            <a:endParaRPr lang="en-US" altLang="zh-CN" sz="32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- learn once, write anywhere</a:t>
            </a:r>
            <a:endParaRPr lang="en-US" altLang="zh-CN" sz="32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- 未来GUI开发主流方向：flutter，SwiftUi</a:t>
            </a:r>
            <a:endParaRPr lang="en-US" altLang="zh-CN" sz="3200" dirty="0">
              <a:solidFill>
                <a:srgbClr val="EF535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13271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cs typeface="+mn-ea"/>
                <a:sym typeface="+mn-lt"/>
              </a:rPr>
              <a:t>Button</a:t>
            </a:r>
            <a:endParaRPr lang="en-US" altLang="zh-CN" sz="2800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975" y="884555"/>
            <a:ext cx="5934075" cy="3346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570" y="3477895"/>
            <a:ext cx="6193155" cy="3211830"/>
          </a:xfrm>
          <a:prstGeom prst="rect">
            <a:avLst/>
          </a:prstGeom>
        </p:spPr>
      </p:pic>
      <p:sp>
        <p:nvSpPr>
          <p:cNvPr id="5" name="TextBox 76"/>
          <p:cNvSpPr txBox="1"/>
          <p:nvPr/>
        </p:nvSpPr>
        <p:spPr>
          <a:xfrm>
            <a:off x="307975" y="4340225"/>
            <a:ext cx="8580120" cy="730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命令式</a:t>
            </a:r>
            <a:endParaRPr lang="zh-CN" altLang="en-US" sz="32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3443605" y="2606675"/>
            <a:ext cx="8580120" cy="730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r">
              <a:lnSpc>
                <a:spcPct val="130000"/>
              </a:lnSpc>
            </a:pPr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声明式</a:t>
            </a:r>
            <a:endParaRPr lang="zh-CN" altLang="en-US" sz="3200" dirty="0">
              <a:solidFill>
                <a:srgbClr val="EF535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6"/>
          <p:cNvSpPr txBox="1"/>
          <p:nvPr/>
        </p:nvSpPr>
        <p:spPr>
          <a:xfrm>
            <a:off x="3439160" y="3134995"/>
            <a:ext cx="53130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EF5350"/>
                </a:solidFill>
                <a:cs typeface="+mn-ea"/>
                <a:sym typeface="+mn-lt"/>
              </a:rPr>
              <a:t>如何跨端？</a:t>
            </a:r>
            <a:endParaRPr lang="en-US" altLang="zh-CN" sz="54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10" name="直角三角形 9"/>
          <p:cNvSpPr/>
          <p:nvPr/>
        </p:nvSpPr>
        <p:spPr>
          <a:xfrm flipV="1">
            <a:off x="2914536" y="1467323"/>
            <a:ext cx="1276591" cy="127659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直角三角形 10"/>
          <p:cNvSpPr/>
          <p:nvPr/>
        </p:nvSpPr>
        <p:spPr>
          <a:xfrm rot="10800000" flipV="1">
            <a:off x="7657172" y="4056925"/>
            <a:ext cx="1459149" cy="1478531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76"/>
          <p:cNvSpPr txBox="1"/>
          <p:nvPr/>
        </p:nvSpPr>
        <p:spPr>
          <a:xfrm>
            <a:off x="198879" y="362638"/>
            <a:ext cx="23552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React render</a:t>
            </a:r>
            <a:endParaRPr lang="en-US" altLang="zh-CN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74093" y="2266350"/>
            <a:ext cx="3418697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rgbClr val="323C50"/>
                </a:solidFill>
                <a:cs typeface="+mn-ea"/>
                <a:sym typeface="+mn-lt"/>
              </a:rPr>
              <a:t>请在此添加文字说明，编辑文字。请在此添加文字说明，编辑文字。请在此添加文字说明，编辑文字。请在此添加文字说明，编辑文字。请在此添加文字说明，编辑文字。请在此添加文字说明，编辑文字。</a:t>
            </a:r>
            <a:endParaRPr lang="zh-CN" altLang="en-US" sz="1100" dirty="0" smtClean="0">
              <a:solidFill>
                <a:srgbClr val="323C50"/>
              </a:solidFill>
              <a:cs typeface="+mn-ea"/>
              <a:sym typeface="+mn-lt"/>
            </a:endParaRPr>
          </a:p>
        </p:txBody>
      </p:sp>
      <p:sp>
        <p:nvSpPr>
          <p:cNvPr id="17" name="TextBox 76"/>
          <p:cNvSpPr txBox="1"/>
          <p:nvPr/>
        </p:nvSpPr>
        <p:spPr>
          <a:xfrm>
            <a:off x="7174094" y="189689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23C50"/>
                </a:solidFill>
                <a:cs typeface="+mn-ea"/>
                <a:sym typeface="+mn-lt"/>
              </a:rPr>
              <a:t>添加标题</a:t>
            </a:r>
            <a:endParaRPr lang="zh-CN" altLang="en-US" sz="2000" dirty="0" smtClean="0">
              <a:solidFill>
                <a:srgbClr val="323C50"/>
              </a:solidFill>
              <a:cs typeface="+mn-ea"/>
              <a:sym typeface="+mn-lt"/>
            </a:endParaRPr>
          </a:p>
        </p:txBody>
      </p:sp>
      <p:sp>
        <p:nvSpPr>
          <p:cNvPr id="19" name="KSO_Shape"/>
          <p:cNvSpPr/>
          <p:nvPr/>
        </p:nvSpPr>
        <p:spPr bwMode="auto">
          <a:xfrm>
            <a:off x="7363352" y="4412008"/>
            <a:ext cx="1056253" cy="1056253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323C50"/>
          </a:solidFill>
          <a:ln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TextBox 76"/>
          <p:cNvSpPr txBox="1"/>
          <p:nvPr/>
        </p:nvSpPr>
        <p:spPr>
          <a:xfrm>
            <a:off x="198755" y="2525395"/>
            <a:ext cx="3511550" cy="1568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l"/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render</a:t>
            </a:r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结果是一个</a:t>
            </a:r>
            <a:endParaRPr lang="zh-CN" altLang="en-US" sz="32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l"/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不可变对象（</a:t>
            </a:r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Virtual DOM</a:t>
            </a:r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）</a:t>
            </a:r>
            <a:endParaRPr lang="zh-CN" altLang="en-US" sz="32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7870" y="3239135"/>
            <a:ext cx="7557135" cy="3467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425" y="362585"/>
            <a:ext cx="7815580" cy="2797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20002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R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econciler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TextBox 76"/>
          <p:cNvSpPr txBox="1"/>
          <p:nvPr/>
        </p:nvSpPr>
        <p:spPr>
          <a:xfrm>
            <a:off x="307975" y="1170305"/>
            <a:ext cx="11203305" cy="1568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reconciler是</a:t>
            </a:r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vdom diff</a:t>
            </a:r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的核心</a:t>
            </a:r>
            <a:endParaRPr lang="zh-CN" altLang="en-US" sz="32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l"/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Reconclier</a:t>
            </a:r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管理</a:t>
            </a:r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React</a:t>
            </a:r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的调度，</a:t>
            </a:r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渲染器基于</a:t>
            </a:r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Reconclier</a:t>
            </a:r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的调度实现渲染（渲染器只用关心渲染部分）</a:t>
            </a:r>
            <a:endParaRPr lang="zh-CN" altLang="en-US" sz="32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pic>
        <p:nvPicPr>
          <p:cNvPr id="3" name="Picture 2" descr="common-reconcil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895" y="3067685"/>
            <a:ext cx="10058400" cy="3477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2118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React Fiber</a:t>
            </a:r>
            <a:endParaRPr lang="en-US" altLang="zh-CN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TextBox 76"/>
          <p:cNvSpPr txBox="1"/>
          <p:nvPr/>
        </p:nvSpPr>
        <p:spPr>
          <a:xfrm>
            <a:off x="307975" y="1170305"/>
            <a:ext cx="11203305" cy="42754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l"/>
            <a:r>
              <a:rPr sz="3200" dirty="0">
                <a:solidFill>
                  <a:srgbClr val="EF5350"/>
                </a:solidFill>
                <a:cs typeface="+mn-ea"/>
                <a:sym typeface="+mn-lt"/>
              </a:rPr>
              <a:t>React Stack -&gt; React fiber</a:t>
            </a:r>
            <a:endParaRPr sz="32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l"/>
            <a:endParaRPr sz="32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- </a:t>
            </a:r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更加友好的渲染器</a:t>
            </a:r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API</a:t>
            </a:r>
            <a:endParaRPr lang="zh-CN" altLang="en-US" sz="32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- </a:t>
            </a:r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更加友好的用户体验，</a:t>
            </a:r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状态保留，</a:t>
            </a:r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异步渲染</a:t>
            </a:r>
            <a:endParaRPr lang="zh-CN" altLang="en-US" sz="32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- </a:t>
            </a:r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  <a:hlinkClick r:id="rId1" action="ppaction://hlinkfile"/>
              </a:rPr>
              <a:t>服务端组件</a:t>
            </a:r>
            <a:endParaRPr lang="zh-CN" altLang="en-US" sz="3200" dirty="0">
              <a:solidFill>
                <a:srgbClr val="EF5350"/>
              </a:solidFill>
              <a:cs typeface="+mn-ea"/>
              <a:sym typeface="+mn-lt"/>
              <a:hlinkClick r:id="rId1" action="ppaction://hlinkfile"/>
            </a:endParaRPr>
          </a:p>
          <a:p>
            <a:pPr algn="l">
              <a:lnSpc>
                <a:spcPct val="130000"/>
              </a:lnSpc>
            </a:pPr>
            <a:endParaRPr lang="zh-CN" altLang="en-US" sz="3200" dirty="0">
              <a:solidFill>
                <a:srgbClr val="EF5350"/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Vue</a:t>
            </a:r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渲染器依赖于</a:t>
            </a:r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Vue</a:t>
            </a:r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实例对象，</a:t>
            </a:r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React</a:t>
            </a:r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渲染器依赖于</a:t>
            </a:r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fiber</a:t>
            </a:r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节点</a:t>
            </a:r>
            <a:endParaRPr lang="en-US" altLang="zh-CN" sz="3200" dirty="0">
              <a:solidFill>
                <a:srgbClr val="EF535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840</Words>
  <Application>WPS Presentation</Application>
  <PresentationFormat>宽屏</PresentationFormat>
  <Paragraphs>87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Calibri</vt:lpstr>
      <vt:lpstr>Helvetica Neue</vt:lpstr>
      <vt:lpstr>汉仪书宋二KW</vt:lpstr>
      <vt:lpstr>微软雅黑</vt:lpstr>
      <vt:lpstr>汉仪旗黑</vt:lpstr>
      <vt:lpstr>微软雅黑</vt:lpstr>
      <vt:lpstr>Arial Unicode MS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webuy</cp:lastModifiedBy>
  <cp:revision>76</cp:revision>
  <dcterms:created xsi:type="dcterms:W3CDTF">2021-01-08T07:10:14Z</dcterms:created>
  <dcterms:modified xsi:type="dcterms:W3CDTF">2021-01-08T07:10:14Z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1033-3.1.1.4956</vt:lpwstr>
  </property>
</Properties>
</file>